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7" r:id="rId2"/>
    <p:sldId id="264" r:id="rId3"/>
    <p:sldId id="258" r:id="rId4"/>
    <p:sldId id="263" r:id="rId5"/>
    <p:sldId id="259" r:id="rId6"/>
    <p:sldId id="260" r:id="rId7"/>
    <p:sldId id="261" r:id="rId8"/>
    <p:sldId id="262"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03"/>
    <p:restoredTop sz="96327"/>
  </p:normalViewPr>
  <p:slideViewPr>
    <p:cSldViewPr snapToGrid="0" snapToObjects="1">
      <p:cViewPr varScale="1">
        <p:scale>
          <a:sx n="111" d="100"/>
          <a:sy n="111" d="100"/>
        </p:scale>
        <p:origin x="27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58C495-11F5-5340-B4E2-EFAEA918D695}" type="datetimeFigureOut">
              <a:rPr lang="fr-FR" smtClean="0"/>
              <a:t>27/05/2025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81FCB-0B9E-9E48-8033-F98713E5DACB}" type="slidenum">
              <a:rPr lang="fr-FR" smtClean="0"/>
              <a:t>‹N°›</a:t>
            </a:fld>
            <a:endParaRPr lang="fr-FR"/>
          </a:p>
        </p:txBody>
      </p:sp>
    </p:spTree>
    <p:extLst>
      <p:ext uri="{BB962C8B-B14F-4D97-AF65-F5344CB8AC3E}">
        <p14:creationId xmlns:p14="http://schemas.microsoft.com/office/powerpoint/2010/main" val="3432859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1</a:t>
            </a:fld>
            <a:endParaRPr lang="fr-FR"/>
          </a:p>
        </p:txBody>
      </p:sp>
    </p:spTree>
    <p:extLst>
      <p:ext uri="{BB962C8B-B14F-4D97-AF65-F5344CB8AC3E}">
        <p14:creationId xmlns:p14="http://schemas.microsoft.com/office/powerpoint/2010/main" val="3275532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7D85E1-6752-8976-4731-ADC6F742C7C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1CE6DA9-E9B1-C2A6-A1AE-B743221B51C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52CA7C1-881E-6E16-1402-0AE9042D8119}"/>
              </a:ext>
            </a:extLst>
          </p:cNvPr>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a:extLst>
              <a:ext uri="{FF2B5EF4-FFF2-40B4-BE49-F238E27FC236}">
                <a16:creationId xmlns:a16="http://schemas.microsoft.com/office/drawing/2014/main" id="{275D19D0-783D-8258-EB15-EAEAC16275B6}"/>
              </a:ext>
            </a:extLst>
          </p:cNvPr>
          <p:cNvSpPr>
            <a:spLocks noGrp="1"/>
          </p:cNvSpPr>
          <p:nvPr>
            <p:ph type="sldNum" sz="quarter" idx="5"/>
          </p:nvPr>
        </p:nvSpPr>
        <p:spPr/>
        <p:txBody>
          <a:bodyPr/>
          <a:lstStyle/>
          <a:p>
            <a:fld id="{2166F9EB-909B-684D-BADD-4E609844D583}" type="slidenum">
              <a:rPr lang="fr-FR" smtClean="0"/>
              <a:t>2</a:t>
            </a:fld>
            <a:endParaRPr lang="fr-FR"/>
          </a:p>
        </p:txBody>
      </p:sp>
    </p:spTree>
    <p:extLst>
      <p:ext uri="{BB962C8B-B14F-4D97-AF65-F5344CB8AC3E}">
        <p14:creationId xmlns:p14="http://schemas.microsoft.com/office/powerpoint/2010/main" val="3515864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p:cNvSpPr>
            <a:spLocks noGrp="1"/>
          </p:cNvSpPr>
          <p:nvPr>
            <p:ph type="sldNum" sz="quarter" idx="5"/>
          </p:nvPr>
        </p:nvSpPr>
        <p:spPr/>
        <p:txBody>
          <a:bodyPr/>
          <a:lstStyle/>
          <a:p>
            <a:fld id="{2166F9EB-909B-684D-BADD-4E609844D583}" type="slidenum">
              <a:rPr lang="fr-FR" smtClean="0"/>
              <a:t>3</a:t>
            </a:fld>
            <a:endParaRPr lang="fr-FR"/>
          </a:p>
        </p:txBody>
      </p:sp>
    </p:spTree>
    <p:extLst>
      <p:ext uri="{BB962C8B-B14F-4D97-AF65-F5344CB8AC3E}">
        <p14:creationId xmlns:p14="http://schemas.microsoft.com/office/powerpoint/2010/main" val="2375997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ABB42-41D8-0E6F-27A5-25A4B7E7924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9A343B7-6D83-E5C2-81E8-6B16090B293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2E17040-B4A4-4BA4-9455-AC9F7128659D}"/>
              </a:ext>
            </a:extLst>
          </p:cNvPr>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a:extLst>
              <a:ext uri="{FF2B5EF4-FFF2-40B4-BE49-F238E27FC236}">
                <a16:creationId xmlns:a16="http://schemas.microsoft.com/office/drawing/2014/main" id="{ABDFBA24-A48A-5C1A-5B02-4135185C7233}"/>
              </a:ext>
            </a:extLst>
          </p:cNvPr>
          <p:cNvSpPr>
            <a:spLocks noGrp="1"/>
          </p:cNvSpPr>
          <p:nvPr>
            <p:ph type="sldNum" sz="quarter" idx="5"/>
          </p:nvPr>
        </p:nvSpPr>
        <p:spPr/>
        <p:txBody>
          <a:bodyPr/>
          <a:lstStyle/>
          <a:p>
            <a:fld id="{2166F9EB-909B-684D-BADD-4E609844D583}" type="slidenum">
              <a:rPr lang="fr-FR" smtClean="0"/>
              <a:t>4</a:t>
            </a:fld>
            <a:endParaRPr lang="fr-FR"/>
          </a:p>
        </p:txBody>
      </p:sp>
    </p:spTree>
    <p:extLst>
      <p:ext uri="{BB962C8B-B14F-4D97-AF65-F5344CB8AC3E}">
        <p14:creationId xmlns:p14="http://schemas.microsoft.com/office/powerpoint/2010/main" val="2396800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2686A-865D-2EE6-F749-BCBC1DF218E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D21FECF-5C58-14D1-AED1-E7E2E4BFD89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796ED67-B6B4-E3E0-ADA4-540645CDC4E1}"/>
              </a:ext>
            </a:extLst>
          </p:cNvPr>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a:extLst>
              <a:ext uri="{FF2B5EF4-FFF2-40B4-BE49-F238E27FC236}">
                <a16:creationId xmlns:a16="http://schemas.microsoft.com/office/drawing/2014/main" id="{43CF8799-DAAA-6881-413A-974971EA7897}"/>
              </a:ext>
            </a:extLst>
          </p:cNvPr>
          <p:cNvSpPr>
            <a:spLocks noGrp="1"/>
          </p:cNvSpPr>
          <p:nvPr>
            <p:ph type="sldNum" sz="quarter" idx="5"/>
          </p:nvPr>
        </p:nvSpPr>
        <p:spPr/>
        <p:txBody>
          <a:bodyPr/>
          <a:lstStyle/>
          <a:p>
            <a:fld id="{2166F9EB-909B-684D-BADD-4E609844D583}" type="slidenum">
              <a:rPr lang="fr-FR" smtClean="0"/>
              <a:t>5</a:t>
            </a:fld>
            <a:endParaRPr lang="fr-FR"/>
          </a:p>
        </p:txBody>
      </p:sp>
    </p:spTree>
    <p:extLst>
      <p:ext uri="{BB962C8B-B14F-4D97-AF65-F5344CB8AC3E}">
        <p14:creationId xmlns:p14="http://schemas.microsoft.com/office/powerpoint/2010/main" val="1688928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55D3F7-6D55-2A84-2AAB-D7A208636D2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D9015F1-9A0C-14F1-DFB5-A71E6D29950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F2CDAFA-2C53-0D79-69FB-834157FEA85E}"/>
              </a:ext>
            </a:extLst>
          </p:cNvPr>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a:extLst>
              <a:ext uri="{FF2B5EF4-FFF2-40B4-BE49-F238E27FC236}">
                <a16:creationId xmlns:a16="http://schemas.microsoft.com/office/drawing/2014/main" id="{2D71DB28-A981-4A61-87C1-76284CC3EA66}"/>
              </a:ext>
            </a:extLst>
          </p:cNvPr>
          <p:cNvSpPr>
            <a:spLocks noGrp="1"/>
          </p:cNvSpPr>
          <p:nvPr>
            <p:ph type="sldNum" sz="quarter" idx="5"/>
          </p:nvPr>
        </p:nvSpPr>
        <p:spPr/>
        <p:txBody>
          <a:bodyPr/>
          <a:lstStyle/>
          <a:p>
            <a:fld id="{2166F9EB-909B-684D-BADD-4E609844D583}" type="slidenum">
              <a:rPr lang="fr-FR" smtClean="0"/>
              <a:t>6</a:t>
            </a:fld>
            <a:endParaRPr lang="fr-FR"/>
          </a:p>
        </p:txBody>
      </p:sp>
    </p:spTree>
    <p:extLst>
      <p:ext uri="{BB962C8B-B14F-4D97-AF65-F5344CB8AC3E}">
        <p14:creationId xmlns:p14="http://schemas.microsoft.com/office/powerpoint/2010/main" val="4101856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7E680D-6CFE-1ADF-AE01-65454295006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F57D14A-58CA-F8C8-C631-445B4367C79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5C38B13-5968-27B6-6503-31E21400FC29}"/>
              </a:ext>
            </a:extLst>
          </p:cNvPr>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a:extLst>
              <a:ext uri="{FF2B5EF4-FFF2-40B4-BE49-F238E27FC236}">
                <a16:creationId xmlns:a16="http://schemas.microsoft.com/office/drawing/2014/main" id="{C80FE8D7-B5B7-E146-FF9E-AD5BFCB0169C}"/>
              </a:ext>
            </a:extLst>
          </p:cNvPr>
          <p:cNvSpPr>
            <a:spLocks noGrp="1"/>
          </p:cNvSpPr>
          <p:nvPr>
            <p:ph type="sldNum" sz="quarter" idx="5"/>
          </p:nvPr>
        </p:nvSpPr>
        <p:spPr/>
        <p:txBody>
          <a:bodyPr/>
          <a:lstStyle/>
          <a:p>
            <a:fld id="{2166F9EB-909B-684D-BADD-4E609844D583}" type="slidenum">
              <a:rPr lang="fr-FR" smtClean="0"/>
              <a:t>7</a:t>
            </a:fld>
            <a:endParaRPr lang="fr-FR"/>
          </a:p>
        </p:txBody>
      </p:sp>
    </p:spTree>
    <p:extLst>
      <p:ext uri="{BB962C8B-B14F-4D97-AF65-F5344CB8AC3E}">
        <p14:creationId xmlns:p14="http://schemas.microsoft.com/office/powerpoint/2010/main" val="2392329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6FE6E-3DB3-668A-BA89-37C290A3A3B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5BE09B7-3A9B-8F98-E7E7-C2CB6E46876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3E59491-47D8-5328-5CBA-6C1A74F62666}"/>
              </a:ext>
            </a:extLst>
          </p:cNvPr>
          <p:cNvSpPr>
            <a:spLocks noGrp="1"/>
          </p:cNvSpPr>
          <p:nvPr>
            <p:ph type="body" idx="1"/>
          </p:nvPr>
        </p:nvSpPr>
        <p:spPr/>
        <p:txBody>
          <a:bodyPr/>
          <a:lstStyle/>
          <a:p>
            <a:pPr algn="just"/>
            <a:endParaRPr lang="fr-FR" dirty="0">
              <a:latin typeface="Garamond" panose="02020404030301010803" pitchFamily="18" charset="0"/>
            </a:endParaRPr>
          </a:p>
        </p:txBody>
      </p:sp>
      <p:sp>
        <p:nvSpPr>
          <p:cNvPr id="4" name="Espace réservé du numéro de diapositive 3">
            <a:extLst>
              <a:ext uri="{FF2B5EF4-FFF2-40B4-BE49-F238E27FC236}">
                <a16:creationId xmlns:a16="http://schemas.microsoft.com/office/drawing/2014/main" id="{383C639A-9D0B-B10A-5CB3-5CA9AE187D81}"/>
              </a:ext>
            </a:extLst>
          </p:cNvPr>
          <p:cNvSpPr>
            <a:spLocks noGrp="1"/>
          </p:cNvSpPr>
          <p:nvPr>
            <p:ph type="sldNum" sz="quarter" idx="5"/>
          </p:nvPr>
        </p:nvSpPr>
        <p:spPr/>
        <p:txBody>
          <a:bodyPr/>
          <a:lstStyle/>
          <a:p>
            <a:fld id="{2166F9EB-909B-684D-BADD-4E609844D583}" type="slidenum">
              <a:rPr lang="fr-FR" smtClean="0"/>
              <a:t>8</a:t>
            </a:fld>
            <a:endParaRPr lang="fr-FR"/>
          </a:p>
        </p:txBody>
      </p:sp>
    </p:spTree>
    <p:extLst>
      <p:ext uri="{BB962C8B-B14F-4D97-AF65-F5344CB8AC3E}">
        <p14:creationId xmlns:p14="http://schemas.microsoft.com/office/powerpoint/2010/main" val="2840247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DDCE71-AB65-E24C-9C4D-A684E1D67BA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667135D-7568-2F40-95B1-ADF138152A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DFB0C32-B52C-9C46-BAEF-FE6DE5DAAA9B}"/>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5" name="Espace réservé du pied de page 4">
            <a:extLst>
              <a:ext uri="{FF2B5EF4-FFF2-40B4-BE49-F238E27FC236}">
                <a16:creationId xmlns:a16="http://schemas.microsoft.com/office/drawing/2014/main" id="{0E68BAD7-ABCB-4A4D-AA86-07CDF3B5A40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6CC19BB-7965-0B4A-9B7D-58B95CFDE24F}"/>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38569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E7EEE3-EE8F-D143-9DBD-E1C98F20581E}"/>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418B7FE-76B2-F340-870C-522E1B4B5936}"/>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C85E4C0-1310-FC4A-AA76-E30EE13BDCD4}"/>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5" name="Espace réservé du pied de page 4">
            <a:extLst>
              <a:ext uri="{FF2B5EF4-FFF2-40B4-BE49-F238E27FC236}">
                <a16:creationId xmlns:a16="http://schemas.microsoft.com/office/drawing/2014/main" id="{A5F12E16-3D36-B040-BCC4-151043424E6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2EBB727-4CEC-284B-9F97-C0E9FA81C1D8}"/>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25138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1BAF052-946B-8E4D-833C-0B9B9EBEFE1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164EB4B-5FE9-BF43-A791-7351270FF00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56595A5-280A-E24A-B472-DC958A507306}"/>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5" name="Espace réservé du pied de page 4">
            <a:extLst>
              <a:ext uri="{FF2B5EF4-FFF2-40B4-BE49-F238E27FC236}">
                <a16:creationId xmlns:a16="http://schemas.microsoft.com/office/drawing/2014/main" id="{EADA6F61-2867-CC47-B654-31009B3F1DE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A8ABBE6-0197-3447-8078-4BDEBC0E5CDF}"/>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726313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8BC3BF-3592-0F4E-BA07-8725C0A5878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A398084-2403-DE40-BA25-7FA81EBF623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6EED01E-FFA2-634C-9FE1-D5203DAD5037}"/>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5" name="Espace réservé du pied de page 4">
            <a:extLst>
              <a:ext uri="{FF2B5EF4-FFF2-40B4-BE49-F238E27FC236}">
                <a16:creationId xmlns:a16="http://schemas.microsoft.com/office/drawing/2014/main" id="{DAFB65A2-FD2F-514D-A986-66FFD35C960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FC77B13-E083-C442-81AE-6FA378AF50F4}"/>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307320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051024-B5ED-6B49-9047-0A3B2DF75C1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5239287-625C-334A-BBB3-BE47960F51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2C178D6-3032-944B-8540-86DDB6275C89}"/>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5" name="Espace réservé du pied de page 4">
            <a:extLst>
              <a:ext uri="{FF2B5EF4-FFF2-40B4-BE49-F238E27FC236}">
                <a16:creationId xmlns:a16="http://schemas.microsoft.com/office/drawing/2014/main" id="{044AB278-45EA-E746-8D19-23060B8C357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B69FD29-68BC-A34B-8682-ACE188E937F3}"/>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059532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6E76E2-AF74-DA40-9A8B-ED7AE1B9D85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D05FF40-FF04-974F-8ECA-A62A8A328A09}"/>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7945D63-9ECB-AD41-9024-9FEF45F5FA2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1FDCB32-3059-4042-ABFF-2E2FE1CF68D5}"/>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6" name="Espace réservé du pied de page 5">
            <a:extLst>
              <a:ext uri="{FF2B5EF4-FFF2-40B4-BE49-F238E27FC236}">
                <a16:creationId xmlns:a16="http://schemas.microsoft.com/office/drawing/2014/main" id="{AA81D1DF-4B21-2142-A034-48097606B0A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65963D0-62BB-1B47-B3AB-B2D544210F8B}"/>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2017988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ABA29E-28C7-4A43-8F1C-B4F0B1A49E62}"/>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C16B0A0-F261-0F41-8DF0-DA2CBF0EA6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E97925F9-7466-7B49-BD9A-A423A1095F9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3F095CA1-2BC8-7C4B-BABA-47BFE332C0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6AE9300-ED7C-6846-AE35-FD7C490E7C7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F9BEE63-5143-934C-9BE4-ABB432EE6819}"/>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8" name="Espace réservé du pied de page 7">
            <a:extLst>
              <a:ext uri="{FF2B5EF4-FFF2-40B4-BE49-F238E27FC236}">
                <a16:creationId xmlns:a16="http://schemas.microsoft.com/office/drawing/2014/main" id="{C5ACA642-6D79-E548-9D44-7EF8DFA907B4}"/>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CA070FF2-9DF8-C941-AD50-C855BC13A223}"/>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95353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DA3800-A410-BD44-8F69-1081CD875EF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36963580-FB53-CD49-A3C5-05BA80A19E91}"/>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4" name="Espace réservé du pied de page 3">
            <a:extLst>
              <a:ext uri="{FF2B5EF4-FFF2-40B4-BE49-F238E27FC236}">
                <a16:creationId xmlns:a16="http://schemas.microsoft.com/office/drawing/2014/main" id="{4FB256FF-C1C2-504E-ACFE-8A2E3ED60E9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7E3EC3A-2598-6D4D-BC65-6AD72D64B3DD}"/>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678895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6C22560-33D4-0D44-BE47-89B5183A6F3C}"/>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3" name="Espace réservé du pied de page 2">
            <a:extLst>
              <a:ext uri="{FF2B5EF4-FFF2-40B4-BE49-F238E27FC236}">
                <a16:creationId xmlns:a16="http://schemas.microsoft.com/office/drawing/2014/main" id="{AEC6ED5C-F318-FC47-91B3-B6B6AD33CE4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FB94613-50C9-304D-975A-4F96BA26E506}"/>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3091605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68FB24-A6A6-3B4B-B584-229B6816AC4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F6B90A4-91E7-0B49-A49D-D22893EBCD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E62CC45-E595-F447-B2F5-2158348DB9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E85BF47-A89F-6340-AF2A-2D67766B4FD2}"/>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6" name="Espace réservé du pied de page 5">
            <a:extLst>
              <a:ext uri="{FF2B5EF4-FFF2-40B4-BE49-F238E27FC236}">
                <a16:creationId xmlns:a16="http://schemas.microsoft.com/office/drawing/2014/main" id="{6BDEBB0F-35DD-5C45-823C-512708B7037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D7F7DA1-95BD-B549-951F-A3845A13AD35}"/>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1323589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60C62A-68C0-EE4A-B04F-D82BFD43D18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C52733F-C54C-7C41-A6E8-97FD12539F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a:extLst>
              <a:ext uri="{FF2B5EF4-FFF2-40B4-BE49-F238E27FC236}">
                <a16:creationId xmlns:a16="http://schemas.microsoft.com/office/drawing/2014/main" id="{FE41A6E2-4DE8-9644-B1A3-6B61F0877D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84166AC-FABF-6B4F-8B1A-6AE7147B2004}"/>
              </a:ext>
            </a:extLst>
          </p:cNvPr>
          <p:cNvSpPr>
            <a:spLocks noGrp="1"/>
          </p:cNvSpPr>
          <p:nvPr>
            <p:ph type="dt" sz="half" idx="10"/>
          </p:nvPr>
        </p:nvSpPr>
        <p:spPr/>
        <p:txBody>
          <a:bodyPr/>
          <a:lstStyle/>
          <a:p>
            <a:fld id="{13CF7FEC-3290-A548-9E29-36ED00C1A43B}" type="datetimeFigureOut">
              <a:rPr lang="fr-FR" smtClean="0"/>
              <a:t>27/05/2025</a:t>
            </a:fld>
            <a:endParaRPr lang="fr-FR"/>
          </a:p>
        </p:txBody>
      </p:sp>
      <p:sp>
        <p:nvSpPr>
          <p:cNvPr id="6" name="Espace réservé du pied de page 5">
            <a:extLst>
              <a:ext uri="{FF2B5EF4-FFF2-40B4-BE49-F238E27FC236}">
                <a16:creationId xmlns:a16="http://schemas.microsoft.com/office/drawing/2014/main" id="{EBACF5F1-F34A-4A4D-8BEB-C8AF95C827A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7F28ADF-2383-D24B-A38A-D3A239BB9DBF}"/>
              </a:ext>
            </a:extLst>
          </p:cNvPr>
          <p:cNvSpPr>
            <a:spLocks noGrp="1"/>
          </p:cNvSpPr>
          <p:nvPr>
            <p:ph type="sldNum" sz="quarter" idx="12"/>
          </p:nvPr>
        </p:nvSpPr>
        <p:spPr/>
        <p:txBody>
          <a:bodyPr/>
          <a:lstStyle/>
          <a:p>
            <a:fld id="{C0692CBD-94E0-254F-A27C-5A3B35230752}" type="slidenum">
              <a:rPr lang="fr-FR" smtClean="0"/>
              <a:t>‹N°›</a:t>
            </a:fld>
            <a:endParaRPr lang="fr-FR"/>
          </a:p>
        </p:txBody>
      </p:sp>
    </p:spTree>
    <p:extLst>
      <p:ext uri="{BB962C8B-B14F-4D97-AF65-F5344CB8AC3E}">
        <p14:creationId xmlns:p14="http://schemas.microsoft.com/office/powerpoint/2010/main" val="652270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59BBE0D-67BD-614D-94E3-175EF54EFE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646A1FE5-FE66-5341-8BA6-41C0CBA85E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4F032D7-C465-104A-9E60-130A2ABFBB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CF7FEC-3290-A548-9E29-36ED00C1A43B}" type="datetimeFigureOut">
              <a:rPr lang="fr-FR" smtClean="0"/>
              <a:t>27/05/2025</a:t>
            </a:fld>
            <a:endParaRPr lang="fr-FR"/>
          </a:p>
        </p:txBody>
      </p:sp>
      <p:sp>
        <p:nvSpPr>
          <p:cNvPr id="5" name="Espace réservé du pied de page 4">
            <a:extLst>
              <a:ext uri="{FF2B5EF4-FFF2-40B4-BE49-F238E27FC236}">
                <a16:creationId xmlns:a16="http://schemas.microsoft.com/office/drawing/2014/main" id="{021B226C-7712-014E-84B2-53D5870C75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1BDFECFD-DB59-C348-811D-07692E7D20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692CBD-94E0-254F-A27C-5A3B35230752}" type="slidenum">
              <a:rPr lang="fr-FR" smtClean="0"/>
              <a:t>‹N°›</a:t>
            </a:fld>
            <a:endParaRPr lang="fr-FR"/>
          </a:p>
        </p:txBody>
      </p:sp>
    </p:spTree>
    <p:extLst>
      <p:ext uri="{BB962C8B-B14F-4D97-AF65-F5344CB8AC3E}">
        <p14:creationId xmlns:p14="http://schemas.microsoft.com/office/powerpoint/2010/main" val="2787271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exandre.sotirov@hepl.ch"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mailto:xavier.conus@unifr.ch"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C5F99E19-03A5-B44F-B645-2189C1148E02}"/>
              </a:ext>
            </a:extLst>
          </p:cNvPr>
          <p:cNvSpPr>
            <a:spLocks noGrp="1"/>
          </p:cNvSpPr>
          <p:nvPr>
            <p:ph type="subTitle" idx="1"/>
          </p:nvPr>
        </p:nvSpPr>
        <p:spPr>
          <a:xfrm>
            <a:off x="1524000" y="4205842"/>
            <a:ext cx="4145106" cy="1943486"/>
          </a:xfrm>
        </p:spPr>
        <p:txBody>
          <a:bodyPr anchor="t">
            <a:noAutofit/>
          </a:bodyPr>
          <a:lstStyle/>
          <a:p>
            <a:pPr algn="just">
              <a:lnSpc>
                <a:spcPct val="100000"/>
              </a:lnSpc>
              <a:spcBef>
                <a:spcPts val="600"/>
              </a:spcBef>
              <a:spcAft>
                <a:spcPts val="600"/>
              </a:spcAft>
            </a:pPr>
            <a:r>
              <a:rPr lang="fr-FR" b="1" dirty="0">
                <a:latin typeface="Garamond" panose="02020404030301010803" pitchFamily="18" charset="0"/>
              </a:rPr>
              <a:t>Alexandre </a:t>
            </a:r>
            <a:r>
              <a:rPr lang="fr-FR" b="1" cap="small" dirty="0">
                <a:latin typeface="Garamond" panose="02020404030301010803" pitchFamily="18" charset="0"/>
              </a:rPr>
              <a:t>Sotirov</a:t>
            </a:r>
            <a:endParaRPr lang="fr-FR" cap="small" dirty="0">
              <a:latin typeface="Garamond" panose="02020404030301010803" pitchFamily="18" charset="0"/>
            </a:endParaRPr>
          </a:p>
          <a:p>
            <a:pPr algn="just">
              <a:lnSpc>
                <a:spcPct val="100000"/>
              </a:lnSpc>
              <a:spcBef>
                <a:spcPts val="600"/>
              </a:spcBef>
              <a:spcAft>
                <a:spcPts val="600"/>
              </a:spcAft>
            </a:pPr>
            <a:r>
              <a:rPr lang="fr-FR" sz="2000" dirty="0">
                <a:latin typeface="Garamond" panose="02020404030301010803" pitchFamily="18" charset="0"/>
              </a:rPr>
              <a:t>Haute École Pédagogique du canton de Vaud</a:t>
            </a:r>
          </a:p>
          <a:p>
            <a:pPr algn="just">
              <a:lnSpc>
                <a:spcPct val="100000"/>
              </a:lnSpc>
              <a:spcBef>
                <a:spcPts val="600"/>
              </a:spcBef>
              <a:spcAft>
                <a:spcPts val="600"/>
              </a:spcAft>
            </a:pPr>
            <a:r>
              <a:rPr lang="fr-FR" sz="2000" dirty="0">
                <a:latin typeface="Garamond" panose="02020404030301010803" pitchFamily="18" charset="0"/>
                <a:hlinkClick r:id="rId3"/>
              </a:rPr>
              <a:t>alexandre.sotirov@hepl.ch</a:t>
            </a:r>
            <a:r>
              <a:rPr lang="fr-FR" sz="2000" dirty="0">
                <a:latin typeface="Garamond" panose="02020404030301010803" pitchFamily="18" charset="0"/>
              </a:rPr>
              <a:t> </a:t>
            </a:r>
          </a:p>
        </p:txBody>
      </p:sp>
      <p:sp>
        <p:nvSpPr>
          <p:cNvPr id="4" name="Rectangle 3">
            <a:extLst>
              <a:ext uri="{FF2B5EF4-FFF2-40B4-BE49-F238E27FC236}">
                <a16:creationId xmlns:a16="http://schemas.microsoft.com/office/drawing/2014/main" id="{2E0CFE16-FCDF-7268-AC60-0589EC925BC8}"/>
              </a:ext>
            </a:extLst>
          </p:cNvPr>
          <p:cNvSpPr/>
          <p:nvPr/>
        </p:nvSpPr>
        <p:spPr>
          <a:xfrm rot="10800000" flipV="1">
            <a:off x="-1" y="498810"/>
            <a:ext cx="7996518" cy="92862"/>
          </a:xfrm>
          <a:prstGeom prst="rect">
            <a:avLst/>
          </a:prstGeom>
          <a:gradFill flip="none" rotWithShape="1">
            <a:gsLst>
              <a:gs pos="46970">
                <a:schemeClr val="accent6">
                  <a:lumMod val="60000"/>
                  <a:lumOff val="40000"/>
                </a:schemeClr>
              </a:gs>
              <a:gs pos="0">
                <a:schemeClr val="accent6"/>
              </a:gs>
              <a:gs pos="47000">
                <a:schemeClr val="accent6">
                  <a:lumMod val="60000"/>
                  <a:lumOff val="40000"/>
                </a:schemeClr>
              </a:gs>
              <a:gs pos="70000">
                <a:schemeClr val="accent6">
                  <a:lumMod val="40000"/>
                  <a:lumOff val="60000"/>
                </a:schemeClr>
              </a:gs>
              <a:gs pos="86000">
                <a:schemeClr val="accent6">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
        <p:nvSpPr>
          <p:cNvPr id="7" name="Sous-titre 2">
            <a:extLst>
              <a:ext uri="{FF2B5EF4-FFF2-40B4-BE49-F238E27FC236}">
                <a16:creationId xmlns:a16="http://schemas.microsoft.com/office/drawing/2014/main" id="{CE1A29C9-2DA0-28FC-5B5D-34327E4D63B6}"/>
              </a:ext>
            </a:extLst>
          </p:cNvPr>
          <p:cNvSpPr txBox="1">
            <a:spLocks/>
          </p:cNvSpPr>
          <p:nvPr/>
        </p:nvSpPr>
        <p:spPr>
          <a:xfrm>
            <a:off x="6528544" y="4205842"/>
            <a:ext cx="4267198" cy="1943486"/>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600"/>
              </a:spcBef>
              <a:spcAft>
                <a:spcPts val="600"/>
              </a:spcAft>
            </a:pPr>
            <a:r>
              <a:rPr lang="fr-FR" b="1" dirty="0">
                <a:latin typeface="Garamond" panose="02020404030301010803" pitchFamily="18" charset="0"/>
              </a:rPr>
              <a:t>Xavier </a:t>
            </a:r>
            <a:r>
              <a:rPr lang="fr-FR" b="1" cap="small" dirty="0">
                <a:latin typeface="Garamond" panose="02020404030301010803" pitchFamily="18" charset="0"/>
              </a:rPr>
              <a:t>Conus</a:t>
            </a:r>
            <a:endParaRPr lang="fr-FR" cap="small" dirty="0">
              <a:latin typeface="Garamond" panose="02020404030301010803" pitchFamily="18" charset="0"/>
            </a:endParaRPr>
          </a:p>
          <a:p>
            <a:pPr algn="just">
              <a:lnSpc>
                <a:spcPct val="100000"/>
              </a:lnSpc>
              <a:spcBef>
                <a:spcPts val="600"/>
              </a:spcBef>
              <a:spcAft>
                <a:spcPts val="600"/>
              </a:spcAft>
            </a:pPr>
            <a:r>
              <a:rPr lang="fr-FR" sz="2000" dirty="0">
                <a:latin typeface="Garamond" panose="02020404030301010803" pitchFamily="18" charset="0"/>
              </a:rPr>
              <a:t>Université de Fribourg, département des sciences de l’éducation</a:t>
            </a:r>
          </a:p>
          <a:p>
            <a:pPr algn="just">
              <a:lnSpc>
                <a:spcPct val="100000"/>
              </a:lnSpc>
              <a:spcBef>
                <a:spcPts val="600"/>
              </a:spcBef>
              <a:spcAft>
                <a:spcPts val="600"/>
              </a:spcAft>
            </a:pPr>
            <a:r>
              <a:rPr lang="fr-FR" sz="2000" dirty="0">
                <a:latin typeface="Garamond" panose="02020404030301010803" pitchFamily="18" charset="0"/>
                <a:hlinkClick r:id="rId4"/>
              </a:rPr>
              <a:t>xavier.conus@unifr.ch</a:t>
            </a:r>
            <a:endParaRPr lang="fr-FR" sz="2000" dirty="0">
              <a:latin typeface="Garamond" panose="02020404030301010803" pitchFamily="18" charset="0"/>
            </a:endParaRPr>
          </a:p>
        </p:txBody>
      </p:sp>
      <p:pic>
        <p:nvPicPr>
          <p:cNvPr id="9" name="Image 8" descr="Une image contenant texte, Police, Graphique, capture d’écran&#10;&#10;Le contenu généré par l’IA peut être incorrect.">
            <a:extLst>
              <a:ext uri="{FF2B5EF4-FFF2-40B4-BE49-F238E27FC236}">
                <a16:creationId xmlns:a16="http://schemas.microsoft.com/office/drawing/2014/main" id="{FD830088-F52F-5A06-2B4B-EC281F5B5552}"/>
              </a:ext>
            </a:extLst>
          </p:cNvPr>
          <p:cNvPicPr>
            <a:picLocks noChangeAspect="1"/>
          </p:cNvPicPr>
          <p:nvPr/>
        </p:nvPicPr>
        <p:blipFill>
          <a:blip r:embed="rId5"/>
          <a:stretch>
            <a:fillRect/>
          </a:stretch>
        </p:blipFill>
        <p:spPr>
          <a:xfrm>
            <a:off x="9129581" y="112058"/>
            <a:ext cx="1276547" cy="773501"/>
          </a:xfrm>
          <a:prstGeom prst="rect">
            <a:avLst/>
          </a:prstGeom>
        </p:spPr>
      </p:pic>
      <p:pic>
        <p:nvPicPr>
          <p:cNvPr id="11" name="Image 10" descr="Une image contenant Police, texte, Graphique, graphisme&#10;&#10;Le contenu généré par l’IA peut être incorrect.">
            <a:extLst>
              <a:ext uri="{FF2B5EF4-FFF2-40B4-BE49-F238E27FC236}">
                <a16:creationId xmlns:a16="http://schemas.microsoft.com/office/drawing/2014/main" id="{A3322A86-47FC-5B59-08A2-3C84D120CCB3}"/>
              </a:ext>
            </a:extLst>
          </p:cNvPr>
          <p:cNvPicPr>
            <a:picLocks noChangeAspect="1"/>
          </p:cNvPicPr>
          <p:nvPr/>
        </p:nvPicPr>
        <p:blipFill>
          <a:blip r:embed="rId6"/>
          <a:stretch>
            <a:fillRect/>
          </a:stretch>
        </p:blipFill>
        <p:spPr>
          <a:xfrm>
            <a:off x="10495852" y="287536"/>
            <a:ext cx="1420116" cy="515409"/>
          </a:xfrm>
          <a:prstGeom prst="rect">
            <a:avLst/>
          </a:prstGeom>
        </p:spPr>
      </p:pic>
      <p:pic>
        <p:nvPicPr>
          <p:cNvPr id="13" name="Image 12" descr="Une image contenant Police, texte, logo, Graphique&#10;&#10;Le contenu généré par l’IA peut être incorrect.">
            <a:extLst>
              <a:ext uri="{FF2B5EF4-FFF2-40B4-BE49-F238E27FC236}">
                <a16:creationId xmlns:a16="http://schemas.microsoft.com/office/drawing/2014/main" id="{886C6DD8-09A0-13AD-57EA-EA2745BC4229}"/>
              </a:ext>
            </a:extLst>
          </p:cNvPr>
          <p:cNvPicPr>
            <a:picLocks noChangeAspect="1"/>
          </p:cNvPicPr>
          <p:nvPr/>
        </p:nvPicPr>
        <p:blipFill>
          <a:blip r:embed="rId7"/>
          <a:stretch>
            <a:fillRect/>
          </a:stretch>
        </p:blipFill>
        <p:spPr>
          <a:xfrm>
            <a:off x="9595975" y="881574"/>
            <a:ext cx="2141790" cy="439832"/>
          </a:xfrm>
          <a:prstGeom prst="rect">
            <a:avLst/>
          </a:prstGeom>
        </p:spPr>
      </p:pic>
      <p:sp>
        <p:nvSpPr>
          <p:cNvPr id="14" name="Sous-titre 2">
            <a:extLst>
              <a:ext uri="{FF2B5EF4-FFF2-40B4-BE49-F238E27FC236}">
                <a16:creationId xmlns:a16="http://schemas.microsoft.com/office/drawing/2014/main" id="{CF388134-4949-07D9-9970-5B032BD134E9}"/>
              </a:ext>
            </a:extLst>
          </p:cNvPr>
          <p:cNvSpPr txBox="1">
            <a:spLocks/>
          </p:cNvSpPr>
          <p:nvPr/>
        </p:nvSpPr>
        <p:spPr>
          <a:xfrm>
            <a:off x="1524000" y="1498293"/>
            <a:ext cx="9271742" cy="2267717"/>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600"/>
              </a:spcBef>
              <a:spcAft>
                <a:spcPts val="600"/>
              </a:spcAft>
            </a:pPr>
            <a:r>
              <a:rPr lang="fr-FR" sz="3200" b="1" cap="small" dirty="0">
                <a:latin typeface="Garamond" panose="02020404030301010803" pitchFamily="18" charset="0"/>
              </a:rPr>
              <a:t>Penser les collaborations au sein du réseau et avec les familles </a:t>
            </a:r>
          </a:p>
          <a:p>
            <a:pPr algn="l">
              <a:lnSpc>
                <a:spcPct val="100000"/>
              </a:lnSpc>
              <a:spcBef>
                <a:spcPts val="600"/>
              </a:spcBef>
              <a:spcAft>
                <a:spcPts val="600"/>
              </a:spcAft>
            </a:pPr>
            <a:r>
              <a:rPr lang="fr-FR" sz="3200" dirty="0">
                <a:latin typeface="Garamond" panose="02020404030301010803" pitchFamily="18" charset="0"/>
              </a:rPr>
              <a:t>Colloque « Accueil parascolaire romand, de l’état des lieux à des lieux d’avenir » - 06 juin 2025</a:t>
            </a:r>
          </a:p>
        </p:txBody>
      </p:sp>
    </p:spTree>
    <p:extLst>
      <p:ext uri="{BB962C8B-B14F-4D97-AF65-F5344CB8AC3E}">
        <p14:creationId xmlns:p14="http://schemas.microsoft.com/office/powerpoint/2010/main" val="1866015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BB695-4475-70BA-8637-64BF622F770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CD662FA-00E3-03A8-E8A7-D84A5FD56BA0}"/>
              </a:ext>
            </a:extLst>
          </p:cNvPr>
          <p:cNvSpPr>
            <a:spLocks noGrp="1"/>
          </p:cNvSpPr>
          <p:nvPr>
            <p:ph type="ctrTitle"/>
          </p:nvPr>
        </p:nvSpPr>
        <p:spPr>
          <a:xfrm>
            <a:off x="1524000" y="682646"/>
            <a:ext cx="9144000" cy="895377"/>
          </a:xfrm>
        </p:spPr>
        <p:txBody>
          <a:bodyPr anchor="ctr">
            <a:noAutofit/>
          </a:bodyPr>
          <a:lstStyle/>
          <a:p>
            <a:pPr algn="l"/>
            <a:r>
              <a:rPr lang="fr-FR" sz="3200" cap="small" dirty="0">
                <a:latin typeface="Garamond" panose="02020404030301010803" pitchFamily="18" charset="0"/>
              </a:rPr>
              <a:t>Épreuves pratiques et symboliques du travail en réseau</a:t>
            </a:r>
          </a:p>
        </p:txBody>
      </p:sp>
      <p:sp>
        <p:nvSpPr>
          <p:cNvPr id="3" name="Sous-titre 2">
            <a:extLst>
              <a:ext uri="{FF2B5EF4-FFF2-40B4-BE49-F238E27FC236}">
                <a16:creationId xmlns:a16="http://schemas.microsoft.com/office/drawing/2014/main" id="{F0D5550B-22A7-C418-898D-E30347BB2D65}"/>
              </a:ext>
            </a:extLst>
          </p:cNvPr>
          <p:cNvSpPr>
            <a:spLocks noGrp="1"/>
          </p:cNvSpPr>
          <p:nvPr>
            <p:ph type="subTitle" idx="1"/>
          </p:nvPr>
        </p:nvSpPr>
        <p:spPr>
          <a:xfrm>
            <a:off x="1524000" y="1648918"/>
            <a:ext cx="9568070" cy="4095973"/>
          </a:xfrm>
        </p:spPr>
        <p:txBody>
          <a:bodyPr anchor="ctr">
            <a:noAutofit/>
          </a:bodyPr>
          <a:lstStyle/>
          <a:p>
            <a:pPr algn="just">
              <a:lnSpc>
                <a:spcPct val="115000"/>
              </a:lnSpc>
              <a:tabLst>
                <a:tab pos="270510" algn="l"/>
                <a:tab pos="457200" algn="l"/>
                <a:tab pos="685800" algn="l"/>
                <a:tab pos="914400" algn="l"/>
                <a:tab pos="1143000" algn="l"/>
                <a:tab pos="1371600" algn="l"/>
                <a:tab pos="1828800" algn="l"/>
                <a:tab pos="2286000" algn="l"/>
                <a:tab pos="2743200" algn="l"/>
              </a:tabLst>
            </a:pPr>
            <a:r>
              <a:rPr lang="fr-CH" sz="20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Mal ! Nous les éducatrices, on est des grosses connes. Si le papa ne nous dit pas qu’il y a les réseaux, on n’est pas tenu au courant. Alors qu’on va au centre en autisme et tout pour se spécialiser, avoir le bon langage. » </a:t>
            </a:r>
          </a:p>
          <a:p>
            <a:pPr algn="just">
              <a:lnSpc>
                <a:spcPct val="115000"/>
              </a:lnSpc>
              <a:tabLst>
                <a:tab pos="270510" algn="l"/>
                <a:tab pos="457200" algn="l"/>
                <a:tab pos="685800" algn="l"/>
                <a:tab pos="914400" algn="l"/>
                <a:tab pos="1143000" algn="l"/>
                <a:tab pos="1371600" algn="l"/>
                <a:tab pos="1828800" algn="l"/>
                <a:tab pos="2286000" algn="l"/>
                <a:tab pos="2743200" algn="l"/>
              </a:tabLst>
            </a:pPr>
            <a:r>
              <a:rPr lang="fr-CH" sz="20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(Éducatrice de la petite enfance, journal de terrain, le 19 mars 2019)</a:t>
            </a:r>
          </a:p>
          <a:p>
            <a:pPr algn="just">
              <a:lnSpc>
                <a:spcPct val="115000"/>
              </a:lnSpc>
              <a:tabLst>
                <a:tab pos="270510" algn="l"/>
                <a:tab pos="457200" algn="l"/>
                <a:tab pos="685800" algn="l"/>
                <a:tab pos="914400" algn="l"/>
                <a:tab pos="1143000" algn="l"/>
                <a:tab pos="1371600" algn="l"/>
                <a:tab pos="1828800" algn="l"/>
                <a:tab pos="2286000" algn="l"/>
                <a:tab pos="2743200" algn="l"/>
              </a:tabLst>
            </a:pPr>
            <a:endParaRPr lang="fr-CH" sz="2000" kern="100" dirty="0">
              <a:solidFill>
                <a:srgbClr val="000000"/>
              </a:solidFill>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tabLst>
                <a:tab pos="270510" algn="l"/>
                <a:tab pos="457200" algn="l"/>
                <a:tab pos="685800" algn="l"/>
                <a:tab pos="914400" algn="l"/>
                <a:tab pos="1143000" algn="l"/>
                <a:tab pos="1371600" algn="l"/>
                <a:tab pos="1828800" algn="l"/>
                <a:tab pos="2286000" algn="l"/>
                <a:tab pos="2743200" algn="l"/>
              </a:tabLst>
            </a:pPr>
            <a:r>
              <a:rPr lang="fr-CH" sz="2000" b="1"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L’ordre des savoirs et le langage</a:t>
            </a:r>
          </a:p>
        </p:txBody>
      </p:sp>
      <p:sp>
        <p:nvSpPr>
          <p:cNvPr id="4" name="Espace réservé du pied de page 3">
            <a:extLst>
              <a:ext uri="{FF2B5EF4-FFF2-40B4-BE49-F238E27FC236}">
                <a16:creationId xmlns:a16="http://schemas.microsoft.com/office/drawing/2014/main" id="{7434B16B-4771-9E21-4D1F-A40746D3B6FD}"/>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Alexandre SOTIROV et Xavier CONUS – 06 juin 2025</a:t>
            </a:r>
          </a:p>
        </p:txBody>
      </p:sp>
      <p:sp>
        <p:nvSpPr>
          <p:cNvPr id="5" name="Espace réservé du numéro de diapositive 4">
            <a:extLst>
              <a:ext uri="{FF2B5EF4-FFF2-40B4-BE49-F238E27FC236}">
                <a16:creationId xmlns:a16="http://schemas.microsoft.com/office/drawing/2014/main" id="{ECF6B3C4-D5DA-DE40-4A00-2A33D5813E8F}"/>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2</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B27C6424-8231-23A4-D320-7C0B63B78C3E}"/>
              </a:ext>
            </a:extLst>
          </p:cNvPr>
          <p:cNvSpPr/>
          <p:nvPr/>
        </p:nvSpPr>
        <p:spPr>
          <a:xfrm rot="10800000" flipV="1">
            <a:off x="-1" y="498810"/>
            <a:ext cx="7996518" cy="92862"/>
          </a:xfrm>
          <a:prstGeom prst="rect">
            <a:avLst/>
          </a:prstGeom>
          <a:gradFill flip="none" rotWithShape="1">
            <a:gsLst>
              <a:gs pos="46970">
                <a:schemeClr val="accent6">
                  <a:lumMod val="60000"/>
                  <a:lumOff val="40000"/>
                </a:schemeClr>
              </a:gs>
              <a:gs pos="0">
                <a:schemeClr val="accent6"/>
              </a:gs>
              <a:gs pos="47000">
                <a:schemeClr val="accent6">
                  <a:lumMod val="60000"/>
                  <a:lumOff val="40000"/>
                </a:schemeClr>
              </a:gs>
              <a:gs pos="70000">
                <a:schemeClr val="accent6">
                  <a:lumMod val="40000"/>
                  <a:lumOff val="60000"/>
                </a:schemeClr>
              </a:gs>
              <a:gs pos="86000">
                <a:schemeClr val="accent6">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11547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49F7A4-00E5-7E43-A24E-F932B585D8CF}"/>
              </a:ext>
            </a:extLst>
          </p:cNvPr>
          <p:cNvSpPr>
            <a:spLocks noGrp="1"/>
          </p:cNvSpPr>
          <p:nvPr>
            <p:ph type="ctrTitle"/>
          </p:nvPr>
        </p:nvSpPr>
        <p:spPr>
          <a:xfrm>
            <a:off x="1524000" y="682646"/>
            <a:ext cx="9568070" cy="895377"/>
          </a:xfrm>
        </p:spPr>
        <p:txBody>
          <a:bodyPr anchor="ctr">
            <a:noAutofit/>
          </a:bodyPr>
          <a:lstStyle/>
          <a:p>
            <a:pPr algn="l"/>
            <a:r>
              <a:rPr lang="fr-FR" sz="3200" cap="small" dirty="0">
                <a:latin typeface="Garamond" panose="02020404030301010803" pitchFamily="18" charset="0"/>
              </a:rPr>
              <a:t>Épreuves pratiques et symboliques du travail en réseau</a:t>
            </a:r>
          </a:p>
        </p:txBody>
      </p:sp>
      <p:sp>
        <p:nvSpPr>
          <p:cNvPr id="3" name="Sous-titre 2">
            <a:extLst>
              <a:ext uri="{FF2B5EF4-FFF2-40B4-BE49-F238E27FC236}">
                <a16:creationId xmlns:a16="http://schemas.microsoft.com/office/drawing/2014/main" id="{C5F99E19-03A5-B44F-B645-2189C1148E02}"/>
              </a:ext>
            </a:extLst>
          </p:cNvPr>
          <p:cNvSpPr>
            <a:spLocks noGrp="1"/>
          </p:cNvSpPr>
          <p:nvPr>
            <p:ph type="subTitle" idx="1"/>
          </p:nvPr>
        </p:nvSpPr>
        <p:spPr>
          <a:xfrm>
            <a:off x="1524000" y="1648918"/>
            <a:ext cx="9568070" cy="4095973"/>
          </a:xfrm>
        </p:spPr>
        <p:txBody>
          <a:bodyPr anchor="ctr">
            <a:noAutofit/>
          </a:bodyPr>
          <a:lstStyle/>
          <a:p>
            <a:pPr algn="just">
              <a:lnSpc>
                <a:spcPct val="115000"/>
              </a:lnSpc>
              <a:buNone/>
              <a:tabLst>
                <a:tab pos="270510" algn="l"/>
                <a:tab pos="457200" algn="l"/>
                <a:tab pos="685800" algn="l"/>
                <a:tab pos="914400" algn="l"/>
                <a:tab pos="1143000" algn="l"/>
                <a:tab pos="1371600" algn="l"/>
                <a:tab pos="1828800" algn="l"/>
                <a:tab pos="2286000" algn="l"/>
                <a:tab pos="2743200" algn="l"/>
              </a:tabLst>
            </a:pPr>
            <a:r>
              <a:rPr lang="fr-CH" sz="20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 Après je ne sais pas c’est des fois plus des impressions que des faits peut-être, mais on a un peu l’impression d’être prises pour ‘‘oui, mais non c’est la dame du Service éducatif itinérant (SEI)’’ souvent c’est ‘‘la dame aux jeux’’. Des fois les manières dont on nous nomme ce n’est pas très valorisant. (…) On nous le dit directement dans les réseaux ! » </a:t>
            </a:r>
          </a:p>
          <a:p>
            <a:pPr algn="just">
              <a:lnSpc>
                <a:spcPct val="115000"/>
              </a:lnSpc>
              <a:tabLst>
                <a:tab pos="270510" algn="l"/>
              </a:tabLst>
            </a:pPr>
            <a:r>
              <a:rPr lang="fr-CH" sz="2000"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(Entretien avec une éducatrice précoce spécialisée)</a:t>
            </a:r>
          </a:p>
          <a:p>
            <a:pPr algn="just">
              <a:lnSpc>
                <a:spcPct val="115000"/>
              </a:lnSpc>
              <a:tabLst>
                <a:tab pos="270510" algn="l"/>
              </a:tabLst>
            </a:pPr>
            <a:endParaRPr lang="fr-CH" sz="2000" kern="100" dirty="0">
              <a:solidFill>
                <a:srgbClr val="000000"/>
              </a:solidFill>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a:p>
            <a:pPr algn="just">
              <a:lnSpc>
                <a:spcPct val="115000"/>
              </a:lnSpc>
              <a:tabLst>
                <a:tab pos="270510" algn="l"/>
              </a:tabLst>
            </a:pPr>
            <a:r>
              <a:rPr lang="fr-CH" sz="2000" b="1" kern="100" dirty="0">
                <a:solidFill>
                  <a:srgbClr val="000000"/>
                </a:solidFill>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L’atrophie de l’expertise et l’ombre du </a:t>
            </a:r>
            <a:r>
              <a:rPr lang="fr-CH" sz="2000" b="1" i="1" kern="100" dirty="0">
                <a:solidFill>
                  <a:srgbClr val="000000"/>
                </a:solidFill>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rPr>
              <a:t>care</a:t>
            </a:r>
            <a:endParaRPr lang="fr-CH" sz="2000" b="1" kern="100" dirty="0">
              <a:solidFill>
                <a:srgbClr val="000000"/>
              </a:solidFill>
              <a:effectLst/>
              <a:uFill>
                <a:solidFill>
                  <a:srgbClr val="000000"/>
                </a:solidFill>
              </a:uFill>
              <a:latin typeface="Garamond" panose="02020404030301010803" pitchFamily="18" charset="0"/>
              <a:ea typeface="Yu Mincho" panose="02020400000000000000" pitchFamily="18" charset="-128"/>
              <a:cs typeface="Times New Roman" panose="02020603050405020304" pitchFamily="18" charset="0"/>
            </a:endParaRPr>
          </a:p>
        </p:txBody>
      </p:sp>
      <p:sp>
        <p:nvSpPr>
          <p:cNvPr id="4" name="Espace réservé du pied de page 3">
            <a:extLst>
              <a:ext uri="{FF2B5EF4-FFF2-40B4-BE49-F238E27FC236}">
                <a16:creationId xmlns:a16="http://schemas.microsoft.com/office/drawing/2014/main" id="{41BADD57-8095-B1A6-1664-6BDA7E07DE37}"/>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Alexandre SOTIROV et Xavier CONUS – 06 juin 2025</a:t>
            </a:r>
          </a:p>
        </p:txBody>
      </p:sp>
      <p:sp>
        <p:nvSpPr>
          <p:cNvPr id="5" name="Espace réservé du numéro de diapositive 4">
            <a:extLst>
              <a:ext uri="{FF2B5EF4-FFF2-40B4-BE49-F238E27FC236}">
                <a16:creationId xmlns:a16="http://schemas.microsoft.com/office/drawing/2014/main" id="{1BA40BE6-5033-F476-E854-D89B465D4F8E}"/>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3</a:t>
            </a:fld>
            <a:endParaRPr lang="fr-FR" b="1">
              <a:latin typeface="Garamond" panose="02020404030301010803" pitchFamily="18" charset="0"/>
            </a:endParaRPr>
          </a:p>
        </p:txBody>
      </p:sp>
      <p:sp>
        <p:nvSpPr>
          <p:cNvPr id="8" name="Rectangle 7">
            <a:extLst>
              <a:ext uri="{FF2B5EF4-FFF2-40B4-BE49-F238E27FC236}">
                <a16:creationId xmlns:a16="http://schemas.microsoft.com/office/drawing/2014/main" id="{5CA12627-42BE-CF90-504B-506B11EE65D3}"/>
              </a:ext>
            </a:extLst>
          </p:cNvPr>
          <p:cNvSpPr/>
          <p:nvPr/>
        </p:nvSpPr>
        <p:spPr>
          <a:xfrm rot="10800000" flipV="1">
            <a:off x="-1" y="498810"/>
            <a:ext cx="7996518" cy="92862"/>
          </a:xfrm>
          <a:prstGeom prst="rect">
            <a:avLst/>
          </a:prstGeom>
          <a:gradFill flip="none" rotWithShape="1">
            <a:gsLst>
              <a:gs pos="46970">
                <a:schemeClr val="accent6">
                  <a:lumMod val="60000"/>
                  <a:lumOff val="40000"/>
                </a:schemeClr>
              </a:gs>
              <a:gs pos="0">
                <a:schemeClr val="accent6"/>
              </a:gs>
              <a:gs pos="47000">
                <a:schemeClr val="accent6">
                  <a:lumMod val="60000"/>
                  <a:lumOff val="40000"/>
                </a:schemeClr>
              </a:gs>
              <a:gs pos="70000">
                <a:schemeClr val="accent6">
                  <a:lumMod val="40000"/>
                  <a:lumOff val="60000"/>
                </a:schemeClr>
              </a:gs>
              <a:gs pos="86000">
                <a:schemeClr val="accent6">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17664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AE57B3-83DF-B194-92D4-65AFE528D16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084457E-4EB1-CD28-AD63-8D882AB0B8AC}"/>
              </a:ext>
            </a:extLst>
          </p:cNvPr>
          <p:cNvSpPr>
            <a:spLocks noGrp="1"/>
          </p:cNvSpPr>
          <p:nvPr>
            <p:ph type="ctrTitle"/>
          </p:nvPr>
        </p:nvSpPr>
        <p:spPr>
          <a:xfrm>
            <a:off x="1524000" y="682646"/>
            <a:ext cx="9144000" cy="895377"/>
          </a:xfrm>
        </p:spPr>
        <p:txBody>
          <a:bodyPr anchor="ctr">
            <a:noAutofit/>
          </a:bodyPr>
          <a:lstStyle/>
          <a:p>
            <a:pPr algn="l"/>
            <a:r>
              <a:rPr lang="fr-FR" sz="3200" cap="small" dirty="0">
                <a:latin typeface="Garamond" panose="02020404030301010803" pitchFamily="18" charset="0"/>
              </a:rPr>
              <a:t>Épreuves pratiques et symboliques du travail en réseau</a:t>
            </a:r>
          </a:p>
        </p:txBody>
      </p:sp>
      <p:sp>
        <p:nvSpPr>
          <p:cNvPr id="3" name="Sous-titre 2">
            <a:extLst>
              <a:ext uri="{FF2B5EF4-FFF2-40B4-BE49-F238E27FC236}">
                <a16:creationId xmlns:a16="http://schemas.microsoft.com/office/drawing/2014/main" id="{ECCF87A1-6EDA-19E6-A674-A95B40783034}"/>
              </a:ext>
            </a:extLst>
          </p:cNvPr>
          <p:cNvSpPr>
            <a:spLocks noGrp="1"/>
          </p:cNvSpPr>
          <p:nvPr>
            <p:ph type="subTitle" idx="1"/>
          </p:nvPr>
        </p:nvSpPr>
        <p:spPr>
          <a:xfrm>
            <a:off x="1524000" y="1648918"/>
            <a:ext cx="9568070" cy="4095973"/>
          </a:xfrm>
        </p:spPr>
        <p:txBody>
          <a:bodyPr anchor="ctr">
            <a:noAutofit/>
          </a:bodyPr>
          <a:lstStyle/>
          <a:p>
            <a:pPr algn="just">
              <a:lnSpc>
                <a:spcPct val="100000"/>
              </a:lnSpc>
              <a:spcBef>
                <a:spcPts val="600"/>
              </a:spcBef>
              <a:spcAft>
                <a:spcPts val="600"/>
              </a:spcAft>
            </a:pPr>
            <a:r>
              <a:rPr lang="fr-FR" sz="2000" dirty="0">
                <a:latin typeface="Garamond" panose="02020404030301010803" pitchFamily="18" charset="0"/>
              </a:rPr>
              <a:t>« J’ai de la chance de travailler avec Virginia [éducatrice en crèche], car elle est très ouverte. Parfois, on tombe avec des éducateurs qui n’ont pas envie de travailler. Mais avec elle tout se passe bien, elle reprend bien ce que je lui donne comme conseils et comme techniques. »</a:t>
            </a:r>
          </a:p>
          <a:p>
            <a:pPr algn="just">
              <a:lnSpc>
                <a:spcPct val="100000"/>
              </a:lnSpc>
              <a:spcBef>
                <a:spcPts val="600"/>
              </a:spcBef>
              <a:spcAft>
                <a:spcPts val="600"/>
              </a:spcAft>
            </a:pPr>
            <a:r>
              <a:rPr lang="fr-FR" sz="2000">
                <a:latin typeface="Garamond" panose="02020404030301010803" pitchFamily="18" charset="0"/>
              </a:rPr>
              <a:t>(</a:t>
            </a:r>
            <a:r>
              <a:rPr lang="fr-FR" sz="2000" dirty="0">
                <a:latin typeface="Garamond" panose="02020404030301010803" pitchFamily="18" charset="0"/>
              </a:rPr>
              <a:t>Entretien avec une physiothérapeute)</a:t>
            </a:r>
          </a:p>
          <a:p>
            <a:pPr algn="l">
              <a:lnSpc>
                <a:spcPct val="100000"/>
              </a:lnSpc>
              <a:spcBef>
                <a:spcPts val="600"/>
              </a:spcBef>
              <a:spcAft>
                <a:spcPts val="600"/>
              </a:spcAft>
            </a:pPr>
            <a:endParaRPr lang="fr-FR" sz="2000" dirty="0">
              <a:latin typeface="Garamond" panose="02020404030301010803" pitchFamily="18" charset="0"/>
            </a:endParaRPr>
          </a:p>
          <a:p>
            <a:pPr algn="just">
              <a:lnSpc>
                <a:spcPct val="100000"/>
              </a:lnSpc>
              <a:spcBef>
                <a:spcPts val="600"/>
              </a:spcBef>
              <a:spcAft>
                <a:spcPts val="600"/>
              </a:spcAft>
            </a:pPr>
            <a:r>
              <a:rPr lang="fr-FR" sz="2000" b="1" dirty="0">
                <a:latin typeface="Garamond" panose="02020404030301010803" pitchFamily="18" charset="0"/>
              </a:rPr>
              <a:t>Des </a:t>
            </a:r>
            <a:r>
              <a:rPr lang="fr-FR" sz="2000" b="1" dirty="0" err="1">
                <a:latin typeface="Garamond" panose="02020404030301010803" pitchFamily="18" charset="0"/>
              </a:rPr>
              <a:t>professionnel·le·s</a:t>
            </a:r>
            <a:r>
              <a:rPr lang="fr-FR" sz="2000" b="1" dirty="0">
                <a:latin typeface="Garamond" panose="02020404030301010803" pitchFamily="18" charset="0"/>
              </a:rPr>
              <a:t> de l’enfance pouvant être </a:t>
            </a:r>
            <a:r>
              <a:rPr lang="fr-FR" sz="2000" b="1" dirty="0" err="1">
                <a:latin typeface="Garamond" panose="02020404030301010803" pitchFamily="18" charset="0"/>
              </a:rPr>
              <a:t>réduit·e·s</a:t>
            </a:r>
            <a:r>
              <a:rPr lang="fr-FR" sz="2000" b="1" dirty="0">
                <a:latin typeface="Garamond" panose="02020404030301010803" pitchFamily="18" charset="0"/>
              </a:rPr>
              <a:t> à être des « prestataires de services »</a:t>
            </a:r>
          </a:p>
        </p:txBody>
      </p:sp>
      <p:sp>
        <p:nvSpPr>
          <p:cNvPr id="4" name="Espace réservé du pied de page 3">
            <a:extLst>
              <a:ext uri="{FF2B5EF4-FFF2-40B4-BE49-F238E27FC236}">
                <a16:creationId xmlns:a16="http://schemas.microsoft.com/office/drawing/2014/main" id="{01F822CF-31F1-3528-8456-E9C703EF41B3}"/>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Alexandre SOTIROV et Xavier CONUS – 06 juin 2025</a:t>
            </a:r>
          </a:p>
        </p:txBody>
      </p:sp>
      <p:sp>
        <p:nvSpPr>
          <p:cNvPr id="5" name="Espace réservé du numéro de diapositive 4">
            <a:extLst>
              <a:ext uri="{FF2B5EF4-FFF2-40B4-BE49-F238E27FC236}">
                <a16:creationId xmlns:a16="http://schemas.microsoft.com/office/drawing/2014/main" id="{52EC98A3-86FD-FDC9-68BD-6DFE4035E1C2}"/>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4</a:t>
            </a:fld>
            <a:endParaRPr lang="fr-FR" b="1">
              <a:latin typeface="Garamond" panose="02020404030301010803" pitchFamily="18" charset="0"/>
            </a:endParaRPr>
          </a:p>
        </p:txBody>
      </p:sp>
      <p:sp>
        <p:nvSpPr>
          <p:cNvPr id="6" name="Rectangle 5">
            <a:extLst>
              <a:ext uri="{FF2B5EF4-FFF2-40B4-BE49-F238E27FC236}">
                <a16:creationId xmlns:a16="http://schemas.microsoft.com/office/drawing/2014/main" id="{6E5595C3-7F29-37E1-9336-E4935C82F76F}"/>
              </a:ext>
            </a:extLst>
          </p:cNvPr>
          <p:cNvSpPr/>
          <p:nvPr/>
        </p:nvSpPr>
        <p:spPr>
          <a:xfrm rot="10800000" flipV="1">
            <a:off x="-1" y="498810"/>
            <a:ext cx="7996518" cy="92862"/>
          </a:xfrm>
          <a:prstGeom prst="rect">
            <a:avLst/>
          </a:prstGeom>
          <a:gradFill flip="none" rotWithShape="1">
            <a:gsLst>
              <a:gs pos="46970">
                <a:schemeClr val="accent6">
                  <a:lumMod val="60000"/>
                  <a:lumOff val="40000"/>
                </a:schemeClr>
              </a:gs>
              <a:gs pos="0">
                <a:schemeClr val="accent6"/>
              </a:gs>
              <a:gs pos="47000">
                <a:schemeClr val="accent6">
                  <a:lumMod val="60000"/>
                  <a:lumOff val="40000"/>
                </a:schemeClr>
              </a:gs>
              <a:gs pos="70000">
                <a:schemeClr val="accent6">
                  <a:lumMod val="40000"/>
                  <a:lumOff val="60000"/>
                </a:schemeClr>
              </a:gs>
              <a:gs pos="86000">
                <a:schemeClr val="accent6">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43839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651A6-6A56-887F-63B6-114D1763434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B8D058D-7995-47F4-94F1-39653BD027C9}"/>
              </a:ext>
            </a:extLst>
          </p:cNvPr>
          <p:cNvSpPr>
            <a:spLocks noGrp="1"/>
          </p:cNvSpPr>
          <p:nvPr>
            <p:ph type="ctrTitle"/>
          </p:nvPr>
        </p:nvSpPr>
        <p:spPr>
          <a:xfrm>
            <a:off x="1524000" y="731480"/>
            <a:ext cx="10047111" cy="1295451"/>
          </a:xfrm>
        </p:spPr>
        <p:txBody>
          <a:bodyPr anchor="ctr">
            <a:noAutofit/>
          </a:bodyPr>
          <a:lstStyle/>
          <a:p>
            <a:pPr algn="l"/>
            <a:r>
              <a:rPr lang="fr-FR" sz="3200" cap="small" dirty="0">
                <a:latin typeface="Garamond" panose="02020404030301010803" pitchFamily="18" charset="0"/>
              </a:rPr>
              <a:t>Quelle place pour le parascolaire dans les collaborations entre professionnel-le-s et avec les parents ?</a:t>
            </a:r>
          </a:p>
        </p:txBody>
      </p:sp>
      <p:sp>
        <p:nvSpPr>
          <p:cNvPr id="4" name="Espace réservé du pied de page 3">
            <a:extLst>
              <a:ext uri="{FF2B5EF4-FFF2-40B4-BE49-F238E27FC236}">
                <a16:creationId xmlns:a16="http://schemas.microsoft.com/office/drawing/2014/main" id="{789AD49D-CA97-B7E5-5496-3FB73D5A1F8C}"/>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Alexandre SOTIROV et Xavier CONUS – 06 juin 2025</a:t>
            </a:r>
          </a:p>
        </p:txBody>
      </p:sp>
      <p:sp>
        <p:nvSpPr>
          <p:cNvPr id="5" name="Espace réservé du numéro de diapositive 4">
            <a:extLst>
              <a:ext uri="{FF2B5EF4-FFF2-40B4-BE49-F238E27FC236}">
                <a16:creationId xmlns:a16="http://schemas.microsoft.com/office/drawing/2014/main" id="{19E9E162-E792-83B7-4B81-EADF63EC3FB8}"/>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5</a:t>
            </a:fld>
            <a:endParaRPr lang="fr-FR" b="1">
              <a:latin typeface="Garamond" panose="02020404030301010803" pitchFamily="18" charset="0"/>
            </a:endParaRPr>
          </a:p>
        </p:txBody>
      </p:sp>
      <p:sp>
        <p:nvSpPr>
          <p:cNvPr id="16" name="Rectangle : coins arrondis 15">
            <a:extLst>
              <a:ext uri="{FF2B5EF4-FFF2-40B4-BE49-F238E27FC236}">
                <a16:creationId xmlns:a16="http://schemas.microsoft.com/office/drawing/2014/main" id="{C9423AF9-4879-D457-6CC6-70C1AD11DA1A}"/>
              </a:ext>
            </a:extLst>
          </p:cNvPr>
          <p:cNvSpPr/>
          <p:nvPr/>
        </p:nvSpPr>
        <p:spPr>
          <a:xfrm>
            <a:off x="7621389" y="2252534"/>
            <a:ext cx="2341445" cy="1669311"/>
          </a:xfrm>
          <a:prstGeom prst="roundRect">
            <a:avLst/>
          </a:prstGeom>
          <a:solidFill>
            <a:srgbClr val="9EC544"/>
          </a:solidFill>
          <a:ln w="19050" cap="flat" cmpd="sng" algn="ctr">
            <a:solidFill>
              <a:srgbClr val="9EC544">
                <a:shade val="1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fr-CH" kern="0" dirty="0" err="1">
                <a:latin typeface="Garamond" panose="02020404030301010803" pitchFamily="18" charset="0"/>
              </a:rPr>
              <a:t>É</a:t>
            </a:r>
            <a:r>
              <a:rPr kumimoji="0" lang="fr-CH" sz="1800" b="0" i="0" u="none" strike="noStrike" kern="0" cap="none" spc="0" normalizeH="0" baseline="0" noProof="0" dirty="0" err="1">
                <a:ln>
                  <a:noFill/>
                </a:ln>
                <a:effectLst/>
                <a:uLnTx/>
                <a:uFillTx/>
                <a:latin typeface="Garamond" panose="02020404030301010803" pitchFamily="18" charset="0"/>
              </a:rPr>
              <a:t>ducation</a:t>
            </a:r>
            <a:r>
              <a:rPr kumimoji="0" lang="fr-CH" sz="1800" b="0" i="0" u="none" strike="noStrike" kern="0" cap="none" spc="0" normalizeH="0" baseline="0" noProof="0" dirty="0">
                <a:ln>
                  <a:noFill/>
                </a:ln>
                <a:effectLst/>
                <a:uLnTx/>
                <a:uFillTx/>
                <a:latin typeface="Garamond" panose="02020404030301010803" pitchFamily="18" charset="0"/>
              </a:rPr>
              <a:t> informelle</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p:txBody>
      </p:sp>
      <p:sp>
        <p:nvSpPr>
          <p:cNvPr id="17" name="Rectangle : coins arrondis 16">
            <a:extLst>
              <a:ext uri="{FF2B5EF4-FFF2-40B4-BE49-F238E27FC236}">
                <a16:creationId xmlns:a16="http://schemas.microsoft.com/office/drawing/2014/main" id="{AA5417EF-343C-2FD1-704C-1F466280EC26}"/>
              </a:ext>
            </a:extLst>
          </p:cNvPr>
          <p:cNvSpPr/>
          <p:nvPr/>
        </p:nvSpPr>
        <p:spPr>
          <a:xfrm>
            <a:off x="1732455" y="2252534"/>
            <a:ext cx="2341446" cy="1669311"/>
          </a:xfrm>
          <a:prstGeom prst="roundRect">
            <a:avLst/>
          </a:prstGeom>
          <a:solidFill>
            <a:srgbClr val="50BEA3"/>
          </a:solidFill>
          <a:ln w="19050" cap="flat" cmpd="sng" algn="ctr">
            <a:solidFill>
              <a:srgbClr val="50BEA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fr-CH" kern="0" dirty="0" err="1">
                <a:latin typeface="Garamond" panose="02020404030301010803" pitchFamily="18" charset="0"/>
              </a:rPr>
              <a:t>É</a:t>
            </a:r>
            <a:r>
              <a:rPr kumimoji="0" lang="fr-CH" sz="1800" b="0" i="0" u="none" strike="noStrike" kern="0" cap="none" spc="0" normalizeH="0" baseline="0" noProof="0" dirty="0" err="1">
                <a:ln>
                  <a:noFill/>
                </a:ln>
                <a:effectLst/>
                <a:uLnTx/>
                <a:uFillTx/>
                <a:latin typeface="Garamond" panose="02020404030301010803" pitchFamily="18" charset="0"/>
              </a:rPr>
              <a:t>ducation</a:t>
            </a:r>
            <a:r>
              <a:rPr kumimoji="0" lang="fr-CH" sz="1800" b="0" i="0" u="none" strike="noStrike" kern="0" cap="none" spc="0" normalizeH="0" baseline="0" noProof="0" dirty="0">
                <a:ln>
                  <a:noFill/>
                </a:ln>
                <a:effectLst/>
                <a:uLnTx/>
                <a:uFillTx/>
                <a:latin typeface="Garamond" panose="02020404030301010803" pitchFamily="18" charset="0"/>
              </a:rPr>
              <a:t> formelle</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p:txBody>
      </p:sp>
      <p:sp>
        <p:nvSpPr>
          <p:cNvPr id="18" name="Rectangle : coins arrondis 17">
            <a:extLst>
              <a:ext uri="{FF2B5EF4-FFF2-40B4-BE49-F238E27FC236}">
                <a16:creationId xmlns:a16="http://schemas.microsoft.com/office/drawing/2014/main" id="{F94C3BDD-2399-5DC2-5AEF-C28850ADD9A8}"/>
              </a:ext>
            </a:extLst>
          </p:cNvPr>
          <p:cNvSpPr/>
          <p:nvPr/>
        </p:nvSpPr>
        <p:spPr>
          <a:xfrm>
            <a:off x="4676922" y="3280348"/>
            <a:ext cx="2341446" cy="1669311"/>
          </a:xfrm>
          <a:prstGeom prst="roundRect">
            <a:avLst/>
          </a:prstGeom>
          <a:solidFill>
            <a:srgbClr val="4A9CCC">
              <a:lumMod val="60000"/>
              <a:lumOff val="40000"/>
            </a:srgbClr>
          </a:solidFill>
          <a:ln w="19050" cap="flat" cmpd="sng" algn="ctr">
            <a:solidFill>
              <a:srgbClr val="ABDAFC"/>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fr-CH" kern="0" dirty="0" err="1">
                <a:latin typeface="Garamond" panose="02020404030301010803" pitchFamily="18" charset="0"/>
              </a:rPr>
              <a:t>É</a:t>
            </a:r>
            <a:r>
              <a:rPr kumimoji="0" lang="fr-CH" sz="1800" b="0" i="0" u="none" strike="noStrike" kern="0" cap="none" spc="0" normalizeH="0" baseline="0" noProof="0" dirty="0" err="1">
                <a:ln>
                  <a:noFill/>
                </a:ln>
                <a:effectLst/>
                <a:uLnTx/>
                <a:uFillTx/>
                <a:latin typeface="Garamond" panose="02020404030301010803" pitchFamily="18" charset="0"/>
              </a:rPr>
              <a:t>ducation</a:t>
            </a:r>
            <a:r>
              <a:rPr kumimoji="0" lang="fr-CH" sz="1800" b="0" i="0" u="none" strike="noStrike" kern="0" cap="none" spc="0" normalizeH="0" baseline="0" noProof="0" dirty="0">
                <a:ln>
                  <a:noFill/>
                </a:ln>
                <a:effectLst/>
                <a:uLnTx/>
                <a:uFillTx/>
                <a:latin typeface="Garamond" panose="02020404030301010803" pitchFamily="18" charset="0"/>
              </a:rPr>
              <a:t>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effectLst/>
                <a:uLnTx/>
                <a:uFillTx/>
                <a:latin typeface="Garamond" panose="02020404030301010803" pitchFamily="18" charset="0"/>
              </a:rPr>
              <a:t>non formelle</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p:txBody>
      </p:sp>
      <p:sp>
        <p:nvSpPr>
          <p:cNvPr id="19" name="ZoneTexte 18">
            <a:extLst>
              <a:ext uri="{FF2B5EF4-FFF2-40B4-BE49-F238E27FC236}">
                <a16:creationId xmlns:a16="http://schemas.microsoft.com/office/drawing/2014/main" id="{C864A8BE-A54C-7E92-5829-A368ABA62308}"/>
              </a:ext>
            </a:extLst>
          </p:cNvPr>
          <p:cNvSpPr txBox="1"/>
          <p:nvPr/>
        </p:nvSpPr>
        <p:spPr>
          <a:xfrm>
            <a:off x="3146975" y="5125858"/>
            <a:ext cx="5401339" cy="1077218"/>
          </a:xfrm>
          <a:prstGeom prst="rect">
            <a:avLst/>
          </a:prstGeom>
          <a:noFill/>
        </p:spPr>
        <p:txBody>
          <a:bodyPr wrap="square" rtlCol="0">
            <a:spAutoFit/>
          </a:bodyPr>
          <a:lstStyle/>
          <a:p>
            <a:pPr algn="ctr" defTabSz="457200">
              <a:defRPr/>
            </a:pPr>
            <a:r>
              <a:rPr lang="fr-CH" sz="1600" b="1" dirty="0">
                <a:latin typeface="Garamond" panose="02020404030301010803" pitchFamily="18" charset="0"/>
              </a:rPr>
              <a:t>Objectifs éducatifs explicites</a:t>
            </a:r>
          </a:p>
          <a:p>
            <a:pPr algn="ctr" defTabSz="457200">
              <a:defRPr/>
            </a:pPr>
            <a:r>
              <a:rPr lang="fr-CH" sz="1600" b="1" dirty="0">
                <a:latin typeface="Garamond" panose="02020404030301010803" pitchFamily="18" charset="0"/>
              </a:rPr>
              <a:t>Pratiques professionnalisées</a:t>
            </a:r>
          </a:p>
          <a:p>
            <a:pPr algn="ctr" defTabSz="457200">
              <a:defRPr/>
            </a:pPr>
            <a:r>
              <a:rPr lang="fr-CH" sz="1600" b="1" dirty="0">
                <a:latin typeface="Garamond" panose="02020404030301010803" pitchFamily="18" charset="0"/>
              </a:rPr>
              <a:t>Co-construction des contenus</a:t>
            </a:r>
          </a:p>
          <a:p>
            <a:pPr algn="ctr" defTabSz="457200">
              <a:defRPr/>
            </a:pPr>
            <a:r>
              <a:rPr lang="fr-CH" sz="1600" b="1" dirty="0">
                <a:latin typeface="Garamond" panose="02020404030301010803" pitchFamily="18" charset="0"/>
              </a:rPr>
              <a:t>Jeu et relations comme mediums</a:t>
            </a:r>
          </a:p>
        </p:txBody>
      </p:sp>
      <p:pic>
        <p:nvPicPr>
          <p:cNvPr id="20" name="Image 19">
            <a:extLst>
              <a:ext uri="{FF2B5EF4-FFF2-40B4-BE49-F238E27FC236}">
                <a16:creationId xmlns:a16="http://schemas.microsoft.com/office/drawing/2014/main" id="{274D4E26-D319-4F16-F889-4CD02816212A}"/>
              </a:ext>
            </a:extLst>
          </p:cNvPr>
          <p:cNvPicPr>
            <a:picLocks noChangeAspect="1"/>
          </p:cNvPicPr>
          <p:nvPr/>
        </p:nvPicPr>
        <p:blipFill>
          <a:blip r:embed="rId3"/>
          <a:stretch>
            <a:fillRect/>
          </a:stretch>
        </p:blipFill>
        <p:spPr>
          <a:xfrm>
            <a:off x="8109526" y="2904935"/>
            <a:ext cx="1137398" cy="819112"/>
          </a:xfrm>
          <a:prstGeom prst="rect">
            <a:avLst/>
          </a:prstGeom>
        </p:spPr>
      </p:pic>
      <p:pic>
        <p:nvPicPr>
          <p:cNvPr id="21" name="Image 20">
            <a:extLst>
              <a:ext uri="{FF2B5EF4-FFF2-40B4-BE49-F238E27FC236}">
                <a16:creationId xmlns:a16="http://schemas.microsoft.com/office/drawing/2014/main" id="{94757B2E-0D0E-ABFF-ED94-8195CA1B3ACC}"/>
              </a:ext>
            </a:extLst>
          </p:cNvPr>
          <p:cNvPicPr>
            <a:picLocks noChangeAspect="1"/>
          </p:cNvPicPr>
          <p:nvPr/>
        </p:nvPicPr>
        <p:blipFill>
          <a:blip r:embed="rId4"/>
          <a:stretch>
            <a:fillRect/>
          </a:stretch>
        </p:blipFill>
        <p:spPr>
          <a:xfrm>
            <a:off x="2122526" y="2904933"/>
            <a:ext cx="1536643" cy="871113"/>
          </a:xfrm>
          <a:prstGeom prst="rect">
            <a:avLst/>
          </a:prstGeom>
        </p:spPr>
      </p:pic>
      <p:pic>
        <p:nvPicPr>
          <p:cNvPr id="22" name="Image 21">
            <a:extLst>
              <a:ext uri="{FF2B5EF4-FFF2-40B4-BE49-F238E27FC236}">
                <a16:creationId xmlns:a16="http://schemas.microsoft.com/office/drawing/2014/main" id="{0D6AD559-72BA-8A8F-149A-A93D7CA23E15}"/>
              </a:ext>
            </a:extLst>
          </p:cNvPr>
          <p:cNvPicPr>
            <a:picLocks noChangeAspect="1"/>
          </p:cNvPicPr>
          <p:nvPr/>
        </p:nvPicPr>
        <p:blipFill>
          <a:blip r:embed="rId5"/>
          <a:stretch>
            <a:fillRect/>
          </a:stretch>
        </p:blipFill>
        <p:spPr>
          <a:xfrm>
            <a:off x="5062743" y="3984242"/>
            <a:ext cx="1592382" cy="854627"/>
          </a:xfrm>
          <a:prstGeom prst="rect">
            <a:avLst/>
          </a:prstGeom>
        </p:spPr>
      </p:pic>
      <p:sp>
        <p:nvSpPr>
          <p:cNvPr id="23" name="Rectangle 22">
            <a:extLst>
              <a:ext uri="{FF2B5EF4-FFF2-40B4-BE49-F238E27FC236}">
                <a16:creationId xmlns:a16="http://schemas.microsoft.com/office/drawing/2014/main" id="{2F545764-5A8C-4204-AD89-96CF1A5CBA83}"/>
              </a:ext>
            </a:extLst>
          </p:cNvPr>
          <p:cNvSpPr/>
          <p:nvPr/>
        </p:nvSpPr>
        <p:spPr>
          <a:xfrm rot="10800000" flipV="1">
            <a:off x="-1" y="498810"/>
            <a:ext cx="7996518" cy="92862"/>
          </a:xfrm>
          <a:prstGeom prst="rect">
            <a:avLst/>
          </a:prstGeom>
          <a:gradFill flip="none" rotWithShape="1">
            <a:gsLst>
              <a:gs pos="46970">
                <a:schemeClr val="accent6">
                  <a:lumMod val="60000"/>
                  <a:lumOff val="40000"/>
                </a:schemeClr>
              </a:gs>
              <a:gs pos="0">
                <a:schemeClr val="accent6"/>
              </a:gs>
              <a:gs pos="47000">
                <a:schemeClr val="accent6">
                  <a:lumMod val="60000"/>
                  <a:lumOff val="40000"/>
                </a:schemeClr>
              </a:gs>
              <a:gs pos="70000">
                <a:schemeClr val="accent6">
                  <a:lumMod val="40000"/>
                  <a:lumOff val="60000"/>
                </a:schemeClr>
              </a:gs>
              <a:gs pos="86000">
                <a:schemeClr val="accent6">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55515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4F17F-13DE-8EFE-95AE-1413D7C59086}"/>
            </a:ext>
          </a:extLst>
        </p:cNvPr>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3811F777-D94C-4AA4-4CAA-BE1423FA1E99}"/>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Alexandre SOTIROV et Xavier CONUS – 06 juin 2025</a:t>
            </a:r>
          </a:p>
        </p:txBody>
      </p:sp>
      <p:sp>
        <p:nvSpPr>
          <p:cNvPr id="5" name="Espace réservé du numéro de diapositive 4">
            <a:extLst>
              <a:ext uri="{FF2B5EF4-FFF2-40B4-BE49-F238E27FC236}">
                <a16:creationId xmlns:a16="http://schemas.microsoft.com/office/drawing/2014/main" id="{8C399BAC-31E1-09F2-A67D-E8AF3C272FAB}"/>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6</a:t>
            </a:fld>
            <a:endParaRPr lang="fr-FR" b="1">
              <a:latin typeface="Garamond" panose="02020404030301010803" pitchFamily="18" charset="0"/>
            </a:endParaRPr>
          </a:p>
        </p:txBody>
      </p:sp>
      <p:sp>
        <p:nvSpPr>
          <p:cNvPr id="9" name="Titre 1">
            <a:extLst>
              <a:ext uri="{FF2B5EF4-FFF2-40B4-BE49-F238E27FC236}">
                <a16:creationId xmlns:a16="http://schemas.microsoft.com/office/drawing/2014/main" id="{3E7F1467-2CDB-8FE0-D49C-AB3A768822F7}"/>
              </a:ext>
            </a:extLst>
          </p:cNvPr>
          <p:cNvSpPr txBox="1">
            <a:spLocks/>
          </p:cNvSpPr>
          <p:nvPr/>
        </p:nvSpPr>
        <p:spPr>
          <a:xfrm>
            <a:off x="1524000" y="610037"/>
            <a:ext cx="9568070" cy="895377"/>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fr-FR" sz="3200" cap="small" dirty="0">
                <a:latin typeface="Garamond" panose="02020404030301010803" pitchFamily="18" charset="0"/>
              </a:rPr>
              <a:t>Deux manières d’aborder les collaborations</a:t>
            </a:r>
          </a:p>
        </p:txBody>
      </p:sp>
      <p:sp>
        <p:nvSpPr>
          <p:cNvPr id="16" name="ZoneTexte 15">
            <a:extLst>
              <a:ext uri="{FF2B5EF4-FFF2-40B4-BE49-F238E27FC236}">
                <a16:creationId xmlns:a16="http://schemas.microsoft.com/office/drawing/2014/main" id="{F64482D4-9739-6776-EEC3-6340D4FBEE6A}"/>
              </a:ext>
            </a:extLst>
          </p:cNvPr>
          <p:cNvSpPr txBox="1"/>
          <p:nvPr/>
        </p:nvSpPr>
        <p:spPr>
          <a:xfrm>
            <a:off x="1524000" y="2022335"/>
            <a:ext cx="4159821" cy="1107996"/>
          </a:xfrm>
          <a:prstGeom prst="rect">
            <a:avLst/>
          </a:prstGeom>
          <a:solidFill>
            <a:sysClr val="window" lastClr="FFFFFF">
              <a:lumMod val="95000"/>
            </a:sysClr>
          </a:solidFill>
          <a:ln>
            <a:solidFill>
              <a:schemeClr val="tx1"/>
            </a:solidFill>
          </a:ln>
        </p:spPr>
        <p:txBody>
          <a:bodyPr wrap="square" rtlCol="0">
            <a:spAutoFit/>
          </a:bodyPr>
          <a:lstStyle/>
          <a:p>
            <a:pPr marL="285750" marR="0" lvl="0" indent="-285750" algn="ctr"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H" sz="600" b="1" i="0" u="none" strike="noStrike" kern="0" cap="none" spc="0" normalizeH="0" baseline="0" noProof="0" dirty="0">
              <a:ln>
                <a:noFill/>
              </a:ln>
              <a:effectLst/>
              <a:uLnTx/>
              <a:uFillTx/>
              <a:latin typeface="Garamond" panose="02020404030301010803" pitchFamily="18" charset="0"/>
            </a:endParaRPr>
          </a:p>
          <a:p>
            <a:pPr marR="0" lvl="0" algn="ctr" defTabSz="457200" eaLnBrk="1" fontAlgn="auto" latinLnBrk="0" hangingPunct="1">
              <a:lnSpc>
                <a:spcPct val="100000"/>
              </a:lnSpc>
              <a:spcBef>
                <a:spcPts val="0"/>
              </a:spcBef>
              <a:spcAft>
                <a:spcPts val="0"/>
              </a:spcAft>
              <a:buClrTx/>
              <a:buSzTx/>
              <a:tabLst/>
              <a:defRPr/>
            </a:pPr>
            <a:r>
              <a:rPr kumimoji="0" lang="fr-CH" sz="1800" b="1" i="0" u="none" strike="noStrike" kern="0" cap="none" spc="0" normalizeH="0" baseline="0" noProof="0" dirty="0">
                <a:ln>
                  <a:noFill/>
                </a:ln>
                <a:effectLst/>
                <a:uLnTx/>
                <a:uFillTx/>
                <a:latin typeface="Garamond" panose="02020404030301010803" pitchFamily="18" charset="0"/>
              </a:rPr>
              <a:t>Soutenir le développement global</a:t>
            </a:r>
          </a:p>
          <a:p>
            <a:pPr marR="0" lvl="0" algn="ctr" defTabSz="457200" eaLnBrk="1" fontAlgn="auto" latinLnBrk="0" hangingPunct="1">
              <a:lnSpc>
                <a:spcPct val="100000"/>
              </a:lnSpc>
              <a:spcBef>
                <a:spcPts val="0"/>
              </a:spcBef>
              <a:spcAft>
                <a:spcPts val="0"/>
              </a:spcAft>
              <a:buClrTx/>
              <a:buSzTx/>
              <a:tabLst/>
              <a:defRPr/>
            </a:pPr>
            <a:endParaRPr kumimoji="0" lang="fr-CH" sz="1800" b="1" i="0" u="none" strike="noStrike" kern="0" cap="none" spc="0" normalizeH="0" baseline="0" noProof="0" dirty="0">
              <a:ln>
                <a:noFill/>
              </a:ln>
              <a:effectLst/>
              <a:uLnTx/>
              <a:uFillTx/>
              <a:latin typeface="Garamond" panose="02020404030301010803" pitchFamily="18" charset="0"/>
            </a:endParaRPr>
          </a:p>
          <a:p>
            <a:pPr marR="0" lvl="0" algn="ctr" defTabSz="457200" eaLnBrk="1" fontAlgn="auto" latinLnBrk="0" hangingPunct="1">
              <a:lnSpc>
                <a:spcPct val="100000"/>
              </a:lnSpc>
              <a:spcBef>
                <a:spcPts val="0"/>
              </a:spcBef>
              <a:spcAft>
                <a:spcPts val="0"/>
              </a:spcAft>
              <a:buClrTx/>
              <a:buSzTx/>
              <a:tabLst/>
              <a:defRPr/>
            </a:pPr>
            <a:r>
              <a:rPr kumimoji="0" lang="fr-CH" sz="1800" b="1" i="0" u="none" strike="noStrike" kern="0" cap="none" spc="0" normalizeH="0" baseline="0" noProof="0" dirty="0">
                <a:ln>
                  <a:noFill/>
                </a:ln>
                <a:effectLst/>
                <a:uLnTx/>
                <a:uFillTx/>
                <a:latin typeface="Garamond" panose="02020404030301010803" pitchFamily="18" charset="0"/>
              </a:rPr>
              <a:t>Coéducation, continuité éducative</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600" b="1" i="0" u="none" strike="noStrike" kern="0" cap="none" spc="0" normalizeH="0" baseline="0" noProof="0" dirty="0">
              <a:ln>
                <a:noFill/>
              </a:ln>
              <a:effectLst/>
              <a:uLnTx/>
              <a:uFillTx/>
              <a:latin typeface="Garamond" panose="02020404030301010803" pitchFamily="18" charset="0"/>
            </a:endParaRPr>
          </a:p>
        </p:txBody>
      </p:sp>
      <p:sp>
        <p:nvSpPr>
          <p:cNvPr id="17" name="ZoneTexte 16">
            <a:extLst>
              <a:ext uri="{FF2B5EF4-FFF2-40B4-BE49-F238E27FC236}">
                <a16:creationId xmlns:a16="http://schemas.microsoft.com/office/drawing/2014/main" id="{7613C179-1627-9535-5C0E-307347A1AB38}"/>
              </a:ext>
            </a:extLst>
          </p:cNvPr>
          <p:cNvSpPr txBox="1"/>
          <p:nvPr/>
        </p:nvSpPr>
        <p:spPr>
          <a:xfrm>
            <a:off x="6127219" y="2022335"/>
            <a:ext cx="4159819" cy="1107996"/>
          </a:xfrm>
          <a:prstGeom prst="rect">
            <a:avLst/>
          </a:prstGeom>
          <a:solidFill>
            <a:sysClr val="window" lastClr="FFFFFF">
              <a:lumMod val="95000"/>
            </a:sysClr>
          </a:solidFill>
          <a:ln>
            <a:solidFill>
              <a:schemeClr val="tx1"/>
            </a:solidFill>
          </a:ln>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600" b="1" i="0" u="none" strike="noStrike" kern="0" cap="none" spc="0" normalizeH="0" baseline="0" noProof="0" dirty="0">
              <a:ln>
                <a:noFill/>
              </a:ln>
              <a:effectLst/>
              <a:uLnTx/>
              <a:uFillTx/>
              <a:latin typeface="Garamond" panose="02020404030301010803" pitchFamily="18" charset="0"/>
            </a:endParaRPr>
          </a:p>
          <a:p>
            <a:pPr marR="0" lvl="0" algn="ctr" defTabSz="457200" eaLnBrk="1" fontAlgn="auto" latinLnBrk="0" hangingPunct="1">
              <a:lnSpc>
                <a:spcPct val="100000"/>
              </a:lnSpc>
              <a:spcBef>
                <a:spcPts val="0"/>
              </a:spcBef>
              <a:spcAft>
                <a:spcPts val="0"/>
              </a:spcAft>
              <a:buClrTx/>
              <a:buSzTx/>
              <a:tabLst/>
              <a:defRPr/>
            </a:pPr>
            <a:r>
              <a:rPr kumimoji="0" lang="fr-CH" sz="1800" b="1" i="0" u="none" strike="noStrike" kern="0" cap="none" spc="0" normalizeH="0" baseline="0" noProof="0" dirty="0">
                <a:ln>
                  <a:noFill/>
                </a:ln>
                <a:effectLst/>
                <a:uLnTx/>
                <a:uFillTx/>
                <a:latin typeface="Garamond" panose="02020404030301010803" pitchFamily="18" charset="0"/>
              </a:rPr>
              <a:t>Soutenir la réussite scolaire</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1" i="0" u="none" strike="noStrike" kern="0" cap="none" spc="0" normalizeH="0" baseline="0" noProof="0" dirty="0">
              <a:ln>
                <a:noFill/>
              </a:ln>
              <a:effectLst/>
              <a:uLnTx/>
              <a:uFillTx/>
              <a:latin typeface="Garamond" panose="02020404030301010803" pitchFamily="18" charset="0"/>
            </a:endParaRPr>
          </a:p>
          <a:p>
            <a:pPr marR="0" lvl="0" algn="ctr" defTabSz="457200" eaLnBrk="1" fontAlgn="auto" latinLnBrk="0" hangingPunct="1">
              <a:lnSpc>
                <a:spcPct val="100000"/>
              </a:lnSpc>
              <a:spcBef>
                <a:spcPts val="0"/>
              </a:spcBef>
              <a:spcAft>
                <a:spcPts val="0"/>
              </a:spcAft>
              <a:buClrTx/>
              <a:buSzTx/>
              <a:tabLst/>
              <a:defRPr/>
            </a:pPr>
            <a:r>
              <a:rPr kumimoji="0" lang="fr-CH" sz="1800" b="1" i="0" u="none" strike="noStrike" kern="0" cap="none" spc="0" normalizeH="0" baseline="0" noProof="0" dirty="0">
                <a:ln>
                  <a:noFill/>
                </a:ln>
                <a:effectLst/>
                <a:uLnTx/>
                <a:uFillTx/>
                <a:latin typeface="Garamond" panose="02020404030301010803" pitchFamily="18" charset="0"/>
              </a:rPr>
              <a:t>Réduire les inégalités socio-scolaires</a:t>
            </a:r>
          </a:p>
          <a:p>
            <a:pPr marL="285750" marR="0" lvl="0" indent="-285750" algn="ctr" defTabSz="4572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H" sz="600" b="1" i="0" u="none" strike="noStrike" kern="0" cap="none" spc="0" normalizeH="0" baseline="0" noProof="0" dirty="0">
              <a:ln>
                <a:noFill/>
              </a:ln>
              <a:effectLst/>
              <a:uLnTx/>
              <a:uFillTx/>
              <a:latin typeface="Garamond" panose="02020404030301010803" pitchFamily="18" charset="0"/>
            </a:endParaRPr>
          </a:p>
        </p:txBody>
      </p:sp>
      <p:sp>
        <p:nvSpPr>
          <p:cNvPr id="18" name="Rectangle 17">
            <a:extLst>
              <a:ext uri="{FF2B5EF4-FFF2-40B4-BE49-F238E27FC236}">
                <a16:creationId xmlns:a16="http://schemas.microsoft.com/office/drawing/2014/main" id="{636626C2-3043-5655-0300-65A28C101DDD}"/>
              </a:ext>
            </a:extLst>
          </p:cNvPr>
          <p:cNvSpPr/>
          <p:nvPr/>
        </p:nvSpPr>
        <p:spPr>
          <a:xfrm>
            <a:off x="6127217" y="4224138"/>
            <a:ext cx="4159821" cy="1333698"/>
          </a:xfrm>
          <a:prstGeom prst="rect">
            <a:avLst/>
          </a:prstGeom>
          <a:ln>
            <a:solidFill>
              <a:schemeClr val="tx1"/>
            </a:solidFill>
          </a:ln>
        </p:spPr>
        <p:txBody>
          <a:bodyPr wrap="square">
            <a:spAutoFit/>
          </a:bodyPr>
          <a:lstStyle/>
          <a:p>
            <a:pPr marL="0" marR="0" lvl="0" indent="0" algn="just" defTabSz="914400" eaLnBrk="1" fontAlgn="auto" latinLnBrk="0" hangingPunct="1">
              <a:lnSpc>
                <a:spcPct val="100000"/>
              </a:lnSpc>
              <a:spcBef>
                <a:spcPts val="0"/>
              </a:spcBef>
              <a:spcAft>
                <a:spcPts val="2000"/>
              </a:spcAft>
              <a:buClr>
                <a:srgbClr val="0A3859">
                  <a:lumMod val="75000"/>
                  <a:lumOff val="25000"/>
                </a:srgbClr>
              </a:buClr>
              <a:buSzTx/>
              <a:buFontTx/>
              <a:buNone/>
              <a:tabLst/>
              <a:defRPr/>
            </a:pPr>
            <a:r>
              <a:rPr kumimoji="0" lang="fr-CH" sz="1600" b="1" i="0" u="none" strike="noStrike" kern="0" cap="none" spc="0" normalizeH="0" baseline="0" noProof="0" dirty="0">
                <a:ln>
                  <a:noFill/>
                </a:ln>
                <a:effectLst/>
                <a:uLnTx/>
                <a:uFillTx/>
                <a:latin typeface="Garamond" panose="02020404030301010803" pitchFamily="18" charset="0"/>
                <a:cs typeface="Times New Roman" panose="02020603050405020304" pitchFamily="18" charset="0"/>
              </a:rPr>
              <a:t>Collaboration DES parents avec l’école, rôle d’auxiliaires.</a:t>
            </a:r>
          </a:p>
          <a:p>
            <a:pPr marL="0" marR="0" lvl="0" indent="0" algn="just" defTabSz="914400" eaLnBrk="1" fontAlgn="auto" latinLnBrk="0" hangingPunct="1">
              <a:lnSpc>
                <a:spcPct val="100000"/>
              </a:lnSpc>
              <a:spcBef>
                <a:spcPts val="0"/>
              </a:spcBef>
              <a:spcAft>
                <a:spcPts val="2000"/>
              </a:spcAft>
              <a:buClr>
                <a:srgbClr val="0A3859">
                  <a:lumMod val="75000"/>
                  <a:lumOff val="25000"/>
                </a:srgbClr>
              </a:buClr>
              <a:buSzTx/>
              <a:buFontTx/>
              <a:buNone/>
              <a:tabLst/>
              <a:defRPr/>
            </a:pPr>
            <a:r>
              <a:rPr kumimoji="0" lang="fr-CH" sz="1600" b="1" i="0" u="none" strike="noStrike" kern="0" cap="none" spc="0" normalizeH="0" baseline="0" noProof="0" dirty="0">
                <a:ln>
                  <a:noFill/>
                </a:ln>
                <a:effectLst/>
                <a:uLnTx/>
                <a:uFillTx/>
                <a:latin typeface="Garamond" panose="02020404030301010803" pitchFamily="18" charset="0"/>
                <a:cs typeface="Times New Roman" panose="02020603050405020304" pitchFamily="18" charset="0"/>
              </a:rPr>
              <a:t>Collaboration - délégation VERS d’autres professionnel-le-s de l’éducation.</a:t>
            </a:r>
          </a:p>
        </p:txBody>
      </p:sp>
      <p:sp>
        <p:nvSpPr>
          <p:cNvPr id="19" name="Rectangle 18">
            <a:extLst>
              <a:ext uri="{FF2B5EF4-FFF2-40B4-BE49-F238E27FC236}">
                <a16:creationId xmlns:a16="http://schemas.microsoft.com/office/drawing/2014/main" id="{0E8C7B9F-B19F-BAEA-C970-DBD30E5CBD30}"/>
              </a:ext>
            </a:extLst>
          </p:cNvPr>
          <p:cNvSpPr/>
          <p:nvPr/>
        </p:nvSpPr>
        <p:spPr>
          <a:xfrm>
            <a:off x="1524002" y="4224138"/>
            <a:ext cx="4159819" cy="1333698"/>
          </a:xfrm>
          <a:prstGeom prst="rect">
            <a:avLst/>
          </a:prstGeom>
          <a:ln>
            <a:solidFill>
              <a:schemeClr val="tx1"/>
            </a:solidFill>
          </a:ln>
        </p:spPr>
        <p:txBody>
          <a:bodyPr wrap="square">
            <a:spAutoFit/>
          </a:bodyPr>
          <a:lstStyle/>
          <a:p>
            <a:pPr marL="0" marR="0" lvl="0" indent="0" algn="just" defTabSz="914400" eaLnBrk="1" fontAlgn="auto" latinLnBrk="0" hangingPunct="1">
              <a:lnSpc>
                <a:spcPct val="100000"/>
              </a:lnSpc>
              <a:spcBef>
                <a:spcPts val="0"/>
              </a:spcBef>
              <a:spcAft>
                <a:spcPts val="2000"/>
              </a:spcAft>
              <a:buClr>
                <a:srgbClr val="0A3859">
                  <a:lumMod val="75000"/>
                  <a:lumOff val="25000"/>
                </a:srgbClr>
              </a:buClr>
              <a:buSzTx/>
              <a:buFontTx/>
              <a:buNone/>
              <a:tabLst/>
              <a:defRPr/>
            </a:pPr>
            <a:r>
              <a:rPr kumimoji="0" lang="fr-CH" sz="1600" b="1" i="0" u="none" strike="noStrike" kern="0" cap="none" spc="0" normalizeH="0" baseline="0" noProof="0" dirty="0">
                <a:ln>
                  <a:noFill/>
                </a:ln>
                <a:effectLst/>
                <a:uLnTx/>
                <a:uFillTx/>
                <a:latin typeface="Garamond" panose="02020404030301010803" pitchFamily="18" charset="0"/>
                <a:cs typeface="Times New Roman" panose="02020603050405020304" pitchFamily="18" charset="0"/>
              </a:rPr>
              <a:t>Collaboration ENTRE l’école et la diversité des parents. </a:t>
            </a:r>
          </a:p>
          <a:p>
            <a:pPr marL="0" marR="0" lvl="0" indent="0" algn="just" defTabSz="914400" eaLnBrk="1" fontAlgn="auto" latinLnBrk="0" hangingPunct="1">
              <a:lnSpc>
                <a:spcPct val="100000"/>
              </a:lnSpc>
              <a:spcBef>
                <a:spcPts val="0"/>
              </a:spcBef>
              <a:spcAft>
                <a:spcPts val="2000"/>
              </a:spcAft>
              <a:buClr>
                <a:srgbClr val="0A3859">
                  <a:lumMod val="75000"/>
                  <a:lumOff val="25000"/>
                </a:srgbClr>
              </a:buClr>
              <a:buSzTx/>
              <a:buFontTx/>
              <a:buNone/>
              <a:tabLst/>
              <a:defRPr/>
            </a:pPr>
            <a:r>
              <a:rPr kumimoji="0" lang="fr-CH" sz="1600" b="1" i="0" u="none" strike="noStrike" kern="0" cap="none" spc="0" normalizeH="0" baseline="0" noProof="0" dirty="0">
                <a:ln>
                  <a:noFill/>
                </a:ln>
                <a:effectLst/>
                <a:uLnTx/>
                <a:uFillTx/>
                <a:latin typeface="Garamond" panose="02020404030301010803" pitchFamily="18" charset="0"/>
                <a:cs typeface="Times New Roman" panose="02020603050405020304" pitchFamily="18" charset="0"/>
              </a:rPr>
              <a:t>Collaborations ENTRE professionnel-le-s aux identités et spécificités propres.</a:t>
            </a:r>
          </a:p>
        </p:txBody>
      </p:sp>
      <p:sp>
        <p:nvSpPr>
          <p:cNvPr id="20" name="Flèche : bas 6">
            <a:extLst>
              <a:ext uri="{FF2B5EF4-FFF2-40B4-BE49-F238E27FC236}">
                <a16:creationId xmlns:a16="http://schemas.microsoft.com/office/drawing/2014/main" id="{D9FF1438-8B7F-D54F-8DC1-0217EFBD09AC}"/>
              </a:ext>
            </a:extLst>
          </p:cNvPr>
          <p:cNvSpPr/>
          <p:nvPr/>
        </p:nvSpPr>
        <p:spPr>
          <a:xfrm>
            <a:off x="7948708" y="3288899"/>
            <a:ext cx="516835" cy="795138"/>
          </a:xfrm>
          <a:prstGeom prst="downArrow">
            <a:avLst/>
          </a:prstGeom>
          <a:solidFill>
            <a:srgbClr val="9EC544"/>
          </a:solidFill>
          <a:ln w="19050" cap="flat" cmpd="sng" algn="ctr">
            <a:solidFill>
              <a:srgbClr val="9EC544">
                <a:shade val="1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effectLst/>
              <a:uLnTx/>
              <a:uFillTx/>
              <a:latin typeface="Garamond" panose="02020404030301010803" pitchFamily="18" charset="0"/>
            </a:endParaRPr>
          </a:p>
        </p:txBody>
      </p:sp>
      <p:sp>
        <p:nvSpPr>
          <p:cNvPr id="21" name="Flèche : bas 7">
            <a:extLst>
              <a:ext uri="{FF2B5EF4-FFF2-40B4-BE49-F238E27FC236}">
                <a16:creationId xmlns:a16="http://schemas.microsoft.com/office/drawing/2014/main" id="{28E23187-78C4-D4E5-68BF-BF17BF58EBB9}"/>
              </a:ext>
            </a:extLst>
          </p:cNvPr>
          <p:cNvSpPr/>
          <p:nvPr/>
        </p:nvSpPr>
        <p:spPr>
          <a:xfrm>
            <a:off x="3345492" y="3270431"/>
            <a:ext cx="516835" cy="795138"/>
          </a:xfrm>
          <a:prstGeom prst="downArrow">
            <a:avLst/>
          </a:prstGeom>
          <a:solidFill>
            <a:srgbClr val="9EC544"/>
          </a:solidFill>
          <a:ln w="19050" cap="flat" cmpd="sng" algn="ctr">
            <a:solidFill>
              <a:srgbClr val="9EC544">
                <a:shade val="1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effectLst/>
              <a:uLnTx/>
              <a:uFillTx/>
              <a:latin typeface="Garamond" panose="02020404030301010803" pitchFamily="18" charset="0"/>
            </a:endParaRPr>
          </a:p>
        </p:txBody>
      </p:sp>
      <p:sp>
        <p:nvSpPr>
          <p:cNvPr id="22" name="Rectangle 21">
            <a:extLst>
              <a:ext uri="{FF2B5EF4-FFF2-40B4-BE49-F238E27FC236}">
                <a16:creationId xmlns:a16="http://schemas.microsoft.com/office/drawing/2014/main" id="{7D30B18E-DF9C-5389-FB31-A00E42FBC850}"/>
              </a:ext>
            </a:extLst>
          </p:cNvPr>
          <p:cNvSpPr/>
          <p:nvPr/>
        </p:nvSpPr>
        <p:spPr>
          <a:xfrm rot="10800000" flipV="1">
            <a:off x="-1" y="498810"/>
            <a:ext cx="7996518" cy="92862"/>
          </a:xfrm>
          <a:prstGeom prst="rect">
            <a:avLst/>
          </a:prstGeom>
          <a:gradFill flip="none" rotWithShape="1">
            <a:gsLst>
              <a:gs pos="46970">
                <a:schemeClr val="accent6">
                  <a:lumMod val="60000"/>
                  <a:lumOff val="40000"/>
                </a:schemeClr>
              </a:gs>
              <a:gs pos="0">
                <a:schemeClr val="accent6"/>
              </a:gs>
              <a:gs pos="47000">
                <a:schemeClr val="accent6">
                  <a:lumMod val="60000"/>
                  <a:lumOff val="40000"/>
                </a:schemeClr>
              </a:gs>
              <a:gs pos="70000">
                <a:schemeClr val="accent6">
                  <a:lumMod val="40000"/>
                  <a:lumOff val="60000"/>
                </a:schemeClr>
              </a:gs>
              <a:gs pos="86000">
                <a:schemeClr val="accent6">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2367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35FB4E-EF72-5DF2-F21D-BC8480166290}"/>
            </a:ext>
          </a:extLst>
        </p:cNvPr>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7DAE825A-FDDD-5646-4784-2EF386E0C55D}"/>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Alexandre SOTIROV et Xavier CONUS – 06 juin 2025</a:t>
            </a:r>
          </a:p>
        </p:txBody>
      </p:sp>
      <p:sp>
        <p:nvSpPr>
          <p:cNvPr id="5" name="Espace réservé du numéro de diapositive 4">
            <a:extLst>
              <a:ext uri="{FF2B5EF4-FFF2-40B4-BE49-F238E27FC236}">
                <a16:creationId xmlns:a16="http://schemas.microsoft.com/office/drawing/2014/main" id="{0BC0129F-9A2C-F098-2F56-85096DA9C857}"/>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7</a:t>
            </a:fld>
            <a:endParaRPr lang="fr-FR" b="1">
              <a:latin typeface="Garamond" panose="02020404030301010803" pitchFamily="18" charset="0"/>
            </a:endParaRPr>
          </a:p>
        </p:txBody>
      </p:sp>
      <p:sp>
        <p:nvSpPr>
          <p:cNvPr id="9" name="Titre 1">
            <a:extLst>
              <a:ext uri="{FF2B5EF4-FFF2-40B4-BE49-F238E27FC236}">
                <a16:creationId xmlns:a16="http://schemas.microsoft.com/office/drawing/2014/main" id="{393CC370-1321-9783-9474-3FBBE62D6395}"/>
              </a:ext>
            </a:extLst>
          </p:cNvPr>
          <p:cNvSpPr txBox="1">
            <a:spLocks/>
          </p:cNvSpPr>
          <p:nvPr/>
        </p:nvSpPr>
        <p:spPr>
          <a:xfrm>
            <a:off x="1524000" y="678114"/>
            <a:ext cx="9568070" cy="895377"/>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fr-FR" sz="3200" cap="small" dirty="0">
                <a:latin typeface="Garamond" panose="02020404030301010803" pitchFamily="18" charset="0"/>
              </a:rPr>
              <a:t>Problèmes de collaborations pensées au (seul) service de l’école</a:t>
            </a:r>
          </a:p>
        </p:txBody>
      </p:sp>
      <p:sp>
        <p:nvSpPr>
          <p:cNvPr id="17" name="Rectangle : coins arrondis 16">
            <a:extLst>
              <a:ext uri="{FF2B5EF4-FFF2-40B4-BE49-F238E27FC236}">
                <a16:creationId xmlns:a16="http://schemas.microsoft.com/office/drawing/2014/main" id="{AB054284-75E0-67FE-1C38-07417C409568}"/>
              </a:ext>
            </a:extLst>
          </p:cNvPr>
          <p:cNvSpPr/>
          <p:nvPr/>
        </p:nvSpPr>
        <p:spPr>
          <a:xfrm>
            <a:off x="7851607" y="3157583"/>
            <a:ext cx="2341445" cy="1669311"/>
          </a:xfrm>
          <a:prstGeom prst="roundRect">
            <a:avLst/>
          </a:prstGeom>
          <a:solidFill>
            <a:srgbClr val="9EC544"/>
          </a:solidFill>
          <a:ln w="19050" cap="flat" cmpd="sng" algn="ctr">
            <a:solidFill>
              <a:srgbClr val="9EC544">
                <a:shade val="1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effectLst/>
                <a:uLnTx/>
                <a:uFillTx/>
                <a:latin typeface="Garamond" panose="02020404030301010803" pitchFamily="18" charset="0"/>
              </a:rPr>
              <a:t>Education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effectLst/>
                <a:uLnTx/>
                <a:uFillTx/>
                <a:latin typeface="Garamond" panose="02020404030301010803" pitchFamily="18" charset="0"/>
              </a:rPr>
              <a:t>informelle</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p:txBody>
      </p:sp>
      <p:sp>
        <p:nvSpPr>
          <p:cNvPr id="18" name="Rectangle : coins arrondis 17">
            <a:extLst>
              <a:ext uri="{FF2B5EF4-FFF2-40B4-BE49-F238E27FC236}">
                <a16:creationId xmlns:a16="http://schemas.microsoft.com/office/drawing/2014/main" id="{8581C687-B2E6-5A1A-0F88-FC7960CADFEB}"/>
              </a:ext>
            </a:extLst>
          </p:cNvPr>
          <p:cNvSpPr/>
          <p:nvPr/>
        </p:nvSpPr>
        <p:spPr>
          <a:xfrm>
            <a:off x="2084568" y="1659933"/>
            <a:ext cx="6176002" cy="2444828"/>
          </a:xfrm>
          <a:prstGeom prst="roundRect">
            <a:avLst/>
          </a:prstGeom>
          <a:solidFill>
            <a:srgbClr val="50BEA3"/>
          </a:solidFill>
          <a:ln w="19050" cap="flat" cmpd="sng" algn="ctr">
            <a:solidFill>
              <a:srgbClr val="50BEA3"/>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effectLst/>
                <a:uLnTx/>
                <a:uFillTx/>
                <a:latin typeface="Garamond" panose="02020404030301010803" pitchFamily="18" charset="0"/>
              </a:rPr>
              <a:t>Education formelle</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p:txBody>
      </p:sp>
      <p:sp>
        <p:nvSpPr>
          <p:cNvPr id="19" name="Rectangle : coins arrondis 18">
            <a:extLst>
              <a:ext uri="{FF2B5EF4-FFF2-40B4-BE49-F238E27FC236}">
                <a16:creationId xmlns:a16="http://schemas.microsoft.com/office/drawing/2014/main" id="{6D6D98F6-DF75-06AC-F618-76C8D6660C5A}"/>
              </a:ext>
            </a:extLst>
          </p:cNvPr>
          <p:cNvSpPr/>
          <p:nvPr/>
        </p:nvSpPr>
        <p:spPr>
          <a:xfrm>
            <a:off x="5681692" y="2326303"/>
            <a:ext cx="2341446" cy="1669311"/>
          </a:xfrm>
          <a:prstGeom prst="roundRect">
            <a:avLst/>
          </a:prstGeom>
          <a:solidFill>
            <a:srgbClr val="4A9CCC">
              <a:lumMod val="60000"/>
              <a:lumOff val="40000"/>
            </a:srgbClr>
          </a:solidFill>
          <a:ln w="19050" cap="flat" cmpd="sng" algn="ctr">
            <a:solidFill>
              <a:srgbClr val="ABDAFC"/>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effectLst/>
                <a:uLnTx/>
                <a:uFillTx/>
                <a:latin typeface="Garamond" panose="02020404030301010803" pitchFamily="18" charset="0"/>
              </a:rPr>
              <a:t>Education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effectLst/>
                <a:uLnTx/>
                <a:uFillTx/>
                <a:latin typeface="Garamond" panose="02020404030301010803" pitchFamily="18" charset="0"/>
              </a:rPr>
              <a:t>(non) formelle</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p:txBody>
      </p:sp>
      <p:pic>
        <p:nvPicPr>
          <p:cNvPr id="20" name="Image 19">
            <a:extLst>
              <a:ext uri="{FF2B5EF4-FFF2-40B4-BE49-F238E27FC236}">
                <a16:creationId xmlns:a16="http://schemas.microsoft.com/office/drawing/2014/main" id="{9AA24181-02E6-0038-89CD-5F6A6C3C9C10}"/>
              </a:ext>
            </a:extLst>
          </p:cNvPr>
          <p:cNvPicPr>
            <a:picLocks noChangeAspect="1"/>
          </p:cNvPicPr>
          <p:nvPr/>
        </p:nvPicPr>
        <p:blipFill>
          <a:blip r:embed="rId3"/>
          <a:stretch>
            <a:fillRect/>
          </a:stretch>
        </p:blipFill>
        <p:spPr>
          <a:xfrm>
            <a:off x="8493251" y="3919178"/>
            <a:ext cx="1137398" cy="819112"/>
          </a:xfrm>
          <a:prstGeom prst="rect">
            <a:avLst/>
          </a:prstGeom>
        </p:spPr>
      </p:pic>
      <p:pic>
        <p:nvPicPr>
          <p:cNvPr id="21" name="Image 20">
            <a:extLst>
              <a:ext uri="{FF2B5EF4-FFF2-40B4-BE49-F238E27FC236}">
                <a16:creationId xmlns:a16="http://schemas.microsoft.com/office/drawing/2014/main" id="{6770BA4A-B4D1-FBAC-C13F-2F94E79C121D}"/>
              </a:ext>
            </a:extLst>
          </p:cNvPr>
          <p:cNvPicPr>
            <a:picLocks noChangeAspect="1"/>
          </p:cNvPicPr>
          <p:nvPr/>
        </p:nvPicPr>
        <p:blipFill>
          <a:blip r:embed="rId4"/>
          <a:stretch>
            <a:fillRect/>
          </a:stretch>
        </p:blipFill>
        <p:spPr>
          <a:xfrm>
            <a:off x="2271637" y="2217155"/>
            <a:ext cx="3131930" cy="1085899"/>
          </a:xfrm>
          <a:prstGeom prst="rect">
            <a:avLst/>
          </a:prstGeom>
        </p:spPr>
      </p:pic>
      <p:pic>
        <p:nvPicPr>
          <p:cNvPr id="22" name="Image 21">
            <a:extLst>
              <a:ext uri="{FF2B5EF4-FFF2-40B4-BE49-F238E27FC236}">
                <a16:creationId xmlns:a16="http://schemas.microsoft.com/office/drawing/2014/main" id="{0139597F-A9D3-54EF-E45D-CF99E1EDF11C}"/>
              </a:ext>
            </a:extLst>
          </p:cNvPr>
          <p:cNvPicPr>
            <a:picLocks noChangeAspect="1"/>
          </p:cNvPicPr>
          <p:nvPr/>
        </p:nvPicPr>
        <p:blipFill>
          <a:blip r:embed="rId5"/>
          <a:stretch>
            <a:fillRect/>
          </a:stretch>
        </p:blipFill>
        <p:spPr>
          <a:xfrm>
            <a:off x="6056224" y="3093619"/>
            <a:ext cx="1592382" cy="854627"/>
          </a:xfrm>
          <a:prstGeom prst="rect">
            <a:avLst/>
          </a:prstGeom>
        </p:spPr>
      </p:pic>
      <p:sp>
        <p:nvSpPr>
          <p:cNvPr id="23" name="ZoneTexte 22">
            <a:extLst>
              <a:ext uri="{FF2B5EF4-FFF2-40B4-BE49-F238E27FC236}">
                <a16:creationId xmlns:a16="http://schemas.microsoft.com/office/drawing/2014/main" id="{D1F49706-50EF-2A2F-1183-8D716E6ED857}"/>
              </a:ext>
            </a:extLst>
          </p:cNvPr>
          <p:cNvSpPr txBox="1"/>
          <p:nvPr/>
        </p:nvSpPr>
        <p:spPr>
          <a:xfrm>
            <a:off x="1524000" y="4136964"/>
            <a:ext cx="7206017" cy="2062103"/>
          </a:xfrm>
          <a:prstGeom prst="rect">
            <a:avLst/>
          </a:prstGeom>
          <a:noFill/>
        </p:spPr>
        <p:txBody>
          <a:bodyPr wrap="square" rtlCol="0">
            <a:spAutoFit/>
          </a:bodyPr>
          <a:lstStyle/>
          <a:p>
            <a:pPr algn="ctr" defTabSz="457200"/>
            <a:r>
              <a:rPr lang="fr-CH" sz="1600" b="1" dirty="0">
                <a:latin typeface="Garamond" panose="02020404030301010803" pitchFamily="18" charset="0"/>
              </a:rPr>
              <a:t>« Scolarisation » des milieux d’accueil</a:t>
            </a:r>
          </a:p>
          <a:p>
            <a:pPr algn="ctr" defTabSz="457200"/>
            <a:r>
              <a:rPr lang="fr-CH" sz="1600" b="1" dirty="0">
                <a:latin typeface="Garamond" panose="02020404030301010803" pitchFamily="18" charset="0"/>
              </a:rPr>
              <a:t>Identité et professionnalité niées</a:t>
            </a:r>
          </a:p>
          <a:p>
            <a:pPr marL="285750" indent="-285750" algn="ctr" defTabSz="457200">
              <a:buFont typeface="Arial" panose="020B0604020202020204" pitchFamily="34" charset="0"/>
              <a:buChar char="•"/>
            </a:pPr>
            <a:endParaRPr lang="fr-CH" sz="1600" b="1" dirty="0">
              <a:latin typeface="Garamond" panose="02020404030301010803" pitchFamily="18" charset="0"/>
            </a:endParaRPr>
          </a:p>
          <a:p>
            <a:pPr algn="ctr" defTabSz="457200"/>
            <a:r>
              <a:rPr lang="fr-CH" sz="1600" b="1" dirty="0">
                <a:latin typeface="Garamond" panose="02020404030301010803" pitchFamily="18" charset="0"/>
              </a:rPr>
              <a:t>Sur-responsabilisation parentale</a:t>
            </a:r>
          </a:p>
          <a:p>
            <a:pPr algn="ctr" defTabSz="457200"/>
            <a:r>
              <a:rPr lang="fr-CH" sz="1600" b="1" dirty="0">
                <a:latin typeface="Garamond" panose="02020404030301010803" pitchFamily="18" charset="0"/>
              </a:rPr>
              <a:t>Evacuation des facteurs sociaux, culturels, structurels</a:t>
            </a:r>
          </a:p>
          <a:p>
            <a:pPr algn="ctr" defTabSz="457200"/>
            <a:endParaRPr lang="fr-CH" sz="1600" b="1" dirty="0">
              <a:latin typeface="Garamond" panose="02020404030301010803" pitchFamily="18" charset="0"/>
            </a:endParaRPr>
          </a:p>
          <a:p>
            <a:pPr algn="ctr" defTabSz="457200"/>
            <a:r>
              <a:rPr lang="fr-CH" sz="1600" b="1" dirty="0">
                <a:latin typeface="Garamond" panose="02020404030301010803" pitchFamily="18" charset="0"/>
              </a:rPr>
              <a:t>Illusion d’égalité des chances </a:t>
            </a:r>
          </a:p>
          <a:p>
            <a:pPr algn="ctr" defTabSz="457200"/>
            <a:r>
              <a:rPr lang="fr-CH" sz="1600" b="1" dirty="0">
                <a:latin typeface="Garamond" panose="02020404030301010803" pitchFamily="18" charset="0"/>
              </a:rPr>
              <a:t>Dédouanement de l’école</a:t>
            </a:r>
          </a:p>
        </p:txBody>
      </p:sp>
      <p:sp>
        <p:nvSpPr>
          <p:cNvPr id="24" name="Rectangle 23">
            <a:extLst>
              <a:ext uri="{FF2B5EF4-FFF2-40B4-BE49-F238E27FC236}">
                <a16:creationId xmlns:a16="http://schemas.microsoft.com/office/drawing/2014/main" id="{1375E1DF-C17D-683A-820C-DAFBC133EDA2}"/>
              </a:ext>
            </a:extLst>
          </p:cNvPr>
          <p:cNvSpPr/>
          <p:nvPr/>
        </p:nvSpPr>
        <p:spPr>
          <a:xfrm rot="10800000" flipV="1">
            <a:off x="-1" y="498810"/>
            <a:ext cx="7996518" cy="92862"/>
          </a:xfrm>
          <a:prstGeom prst="rect">
            <a:avLst/>
          </a:prstGeom>
          <a:gradFill flip="none" rotWithShape="1">
            <a:gsLst>
              <a:gs pos="46970">
                <a:schemeClr val="accent6">
                  <a:lumMod val="60000"/>
                  <a:lumOff val="40000"/>
                </a:schemeClr>
              </a:gs>
              <a:gs pos="0">
                <a:schemeClr val="accent6"/>
              </a:gs>
              <a:gs pos="47000">
                <a:schemeClr val="accent6">
                  <a:lumMod val="60000"/>
                  <a:lumOff val="40000"/>
                </a:schemeClr>
              </a:gs>
              <a:gs pos="70000">
                <a:schemeClr val="accent6">
                  <a:lumMod val="40000"/>
                  <a:lumOff val="60000"/>
                </a:schemeClr>
              </a:gs>
              <a:gs pos="86000">
                <a:schemeClr val="accent6">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7694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920FE-41EC-3686-C78C-E7EC400CAB14}"/>
            </a:ext>
          </a:extLst>
        </p:cNvPr>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9894091C-A752-4EBB-86B4-F4C5CC4F90BD}"/>
              </a:ext>
            </a:extLst>
          </p:cNvPr>
          <p:cNvSpPr>
            <a:spLocks noGrp="1"/>
          </p:cNvSpPr>
          <p:nvPr>
            <p:ph type="ftr" sz="quarter" idx="11"/>
          </p:nvPr>
        </p:nvSpPr>
        <p:spPr>
          <a:xfrm>
            <a:off x="1524000" y="6263474"/>
            <a:ext cx="4572000" cy="365125"/>
          </a:xfrm>
        </p:spPr>
        <p:txBody>
          <a:bodyPr/>
          <a:lstStyle/>
          <a:p>
            <a:pPr algn="l"/>
            <a:r>
              <a:rPr lang="fr-FR" b="1" dirty="0">
                <a:latin typeface="Garamond" panose="02020404030301010803" pitchFamily="18" charset="0"/>
              </a:rPr>
              <a:t>Alexandre SOTIROV et Xavier CONUS – 06 juin 2025</a:t>
            </a:r>
          </a:p>
        </p:txBody>
      </p:sp>
      <p:sp>
        <p:nvSpPr>
          <p:cNvPr id="5" name="Espace réservé du numéro de diapositive 4">
            <a:extLst>
              <a:ext uri="{FF2B5EF4-FFF2-40B4-BE49-F238E27FC236}">
                <a16:creationId xmlns:a16="http://schemas.microsoft.com/office/drawing/2014/main" id="{7F14E887-4E12-2BC2-5AFF-C576743AF4D1}"/>
              </a:ext>
            </a:extLst>
          </p:cNvPr>
          <p:cNvSpPr>
            <a:spLocks noGrp="1"/>
          </p:cNvSpPr>
          <p:nvPr>
            <p:ph type="sldNum" sz="quarter" idx="12"/>
          </p:nvPr>
        </p:nvSpPr>
        <p:spPr>
          <a:xfrm>
            <a:off x="8348870" y="6263474"/>
            <a:ext cx="2743200" cy="365125"/>
          </a:xfrm>
        </p:spPr>
        <p:txBody>
          <a:bodyPr/>
          <a:lstStyle/>
          <a:p>
            <a:fld id="{C0692CBD-94E0-254F-A27C-5A3B35230752}" type="slidenum">
              <a:rPr lang="fr-FR" b="1" smtClean="0">
                <a:latin typeface="Garamond" panose="02020404030301010803" pitchFamily="18" charset="0"/>
              </a:rPr>
              <a:t>8</a:t>
            </a:fld>
            <a:endParaRPr lang="fr-FR" b="1">
              <a:latin typeface="Garamond" panose="02020404030301010803" pitchFamily="18" charset="0"/>
            </a:endParaRPr>
          </a:p>
        </p:txBody>
      </p:sp>
      <p:sp>
        <p:nvSpPr>
          <p:cNvPr id="9" name="Titre 1">
            <a:extLst>
              <a:ext uri="{FF2B5EF4-FFF2-40B4-BE49-F238E27FC236}">
                <a16:creationId xmlns:a16="http://schemas.microsoft.com/office/drawing/2014/main" id="{EC96BC48-AEF1-3DF5-BA48-C0CB17C3F453}"/>
              </a:ext>
            </a:extLst>
          </p:cNvPr>
          <p:cNvSpPr txBox="1">
            <a:spLocks/>
          </p:cNvSpPr>
          <p:nvPr/>
        </p:nvSpPr>
        <p:spPr>
          <a:xfrm>
            <a:off x="1524000" y="674554"/>
            <a:ext cx="9568070" cy="895377"/>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fr-FR" sz="3200" cap="small" dirty="0">
                <a:latin typeface="Garamond" panose="02020404030301010803" pitchFamily="18" charset="0"/>
              </a:rPr>
              <a:t>Pour une professionnalité reconnue </a:t>
            </a:r>
          </a:p>
          <a:p>
            <a:pPr algn="l"/>
            <a:r>
              <a:rPr lang="fr-FR" sz="3200" cap="small" dirty="0">
                <a:latin typeface="Garamond" panose="02020404030301010803" pitchFamily="18" charset="0"/>
              </a:rPr>
              <a:t>de l’entre-deux</a:t>
            </a:r>
          </a:p>
        </p:txBody>
      </p:sp>
      <p:sp>
        <p:nvSpPr>
          <p:cNvPr id="15" name="Légende : flèche vers la droite 10">
            <a:extLst>
              <a:ext uri="{FF2B5EF4-FFF2-40B4-BE49-F238E27FC236}">
                <a16:creationId xmlns:a16="http://schemas.microsoft.com/office/drawing/2014/main" id="{F4D16628-0503-1271-7C15-F824B5496B58}"/>
              </a:ext>
            </a:extLst>
          </p:cNvPr>
          <p:cNvSpPr/>
          <p:nvPr/>
        </p:nvSpPr>
        <p:spPr>
          <a:xfrm>
            <a:off x="1872997" y="2627405"/>
            <a:ext cx="2885703" cy="1235034"/>
          </a:xfrm>
          <a:prstGeom prst="rightArrowCallout">
            <a:avLst/>
          </a:prstGeom>
          <a:solidFill>
            <a:srgbClr val="9EC544"/>
          </a:solidFill>
          <a:ln w="19050" cap="flat" cmpd="sng" algn="ctr">
            <a:solidFill>
              <a:srgbClr val="9EC544">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effectLst/>
                <a:uLnTx/>
                <a:uFillTx/>
                <a:latin typeface="Garamond" panose="02020404030301010803" pitchFamily="18" charset="0"/>
              </a:rPr>
              <a:t>Ecole</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err="1">
                <a:ln>
                  <a:noFill/>
                </a:ln>
                <a:effectLst/>
                <a:uLnTx/>
                <a:uFillTx/>
                <a:latin typeface="Garamond" panose="02020404030301010803" pitchFamily="18" charset="0"/>
              </a:rPr>
              <a:t>Enseignant.e.s</a:t>
            </a:r>
            <a:r>
              <a:rPr kumimoji="0" lang="fr-CH" sz="1800" b="1" i="0" u="none" strike="noStrike" kern="0" cap="none" spc="0" normalizeH="0" baseline="0" noProof="0" dirty="0">
                <a:ln>
                  <a:noFill/>
                </a:ln>
                <a:effectLst/>
                <a:uLnTx/>
                <a:uFillTx/>
                <a:latin typeface="Garamond" panose="02020404030301010803" pitchFamily="18" charset="0"/>
              </a:rPr>
              <a:t> Education formelle</a:t>
            </a:r>
          </a:p>
        </p:txBody>
      </p:sp>
      <p:sp>
        <p:nvSpPr>
          <p:cNvPr id="16" name="Légende : flèche vers la droite 12">
            <a:extLst>
              <a:ext uri="{FF2B5EF4-FFF2-40B4-BE49-F238E27FC236}">
                <a16:creationId xmlns:a16="http://schemas.microsoft.com/office/drawing/2014/main" id="{181D2C28-41A7-EBB0-0FFA-E71B34B154FA}"/>
              </a:ext>
            </a:extLst>
          </p:cNvPr>
          <p:cNvSpPr/>
          <p:nvPr/>
        </p:nvSpPr>
        <p:spPr>
          <a:xfrm flipH="1">
            <a:off x="6818032" y="2627405"/>
            <a:ext cx="2885703" cy="1235034"/>
          </a:xfrm>
          <a:prstGeom prst="rightArrowCallout">
            <a:avLst/>
          </a:prstGeom>
          <a:solidFill>
            <a:srgbClr val="50BEA3">
              <a:lumMod val="50000"/>
            </a:srgbClr>
          </a:solidFill>
          <a:ln w="19050" cap="flat" cmpd="sng" algn="ctr">
            <a:solidFill>
              <a:srgbClr val="9EC544">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chemeClr val="bg1"/>
                </a:solidFill>
                <a:effectLst/>
                <a:uLnTx/>
                <a:uFillTx/>
                <a:latin typeface="Garamond" panose="02020404030301010803" pitchFamily="18" charset="0"/>
              </a:rPr>
              <a:t>Familles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chemeClr val="bg1"/>
                </a:solidFill>
                <a:effectLst/>
                <a:uLnTx/>
                <a:uFillTx/>
                <a:latin typeface="Garamond" panose="02020404030301010803" pitchFamily="18" charset="0"/>
              </a:rPr>
              <a:t>Education informelle</a:t>
            </a:r>
          </a:p>
        </p:txBody>
      </p:sp>
      <p:sp>
        <p:nvSpPr>
          <p:cNvPr id="17" name="Arc plein 16">
            <a:extLst>
              <a:ext uri="{FF2B5EF4-FFF2-40B4-BE49-F238E27FC236}">
                <a16:creationId xmlns:a16="http://schemas.microsoft.com/office/drawing/2014/main" id="{A37B3FB7-94C2-3D15-B44D-37B14F9924FA}"/>
              </a:ext>
            </a:extLst>
          </p:cNvPr>
          <p:cNvSpPr/>
          <p:nvPr/>
        </p:nvSpPr>
        <p:spPr>
          <a:xfrm>
            <a:off x="4105558" y="1505414"/>
            <a:ext cx="3348842" cy="2744644"/>
          </a:xfrm>
          <a:prstGeom prst="blockArc">
            <a:avLst/>
          </a:prstGeom>
          <a:solidFill>
            <a:srgbClr val="9EC544">
              <a:lumMod val="20000"/>
              <a:lumOff val="80000"/>
            </a:srgbClr>
          </a:solidFill>
          <a:ln w="19050" cap="flat" cmpd="sng" algn="ctr">
            <a:solidFill>
              <a:srgbClr val="9EC544">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effectLst/>
              <a:uLnTx/>
              <a:uFillTx/>
              <a:latin typeface="Garamond" panose="02020404030301010803" pitchFamily="18" charset="0"/>
            </a:endParaRPr>
          </a:p>
        </p:txBody>
      </p:sp>
      <p:pic>
        <p:nvPicPr>
          <p:cNvPr id="18" name="Image 17">
            <a:extLst>
              <a:ext uri="{FF2B5EF4-FFF2-40B4-BE49-F238E27FC236}">
                <a16:creationId xmlns:a16="http://schemas.microsoft.com/office/drawing/2014/main" id="{F7902790-F00C-9BD3-33E6-B2E0AB01996F}"/>
              </a:ext>
            </a:extLst>
          </p:cNvPr>
          <p:cNvPicPr>
            <a:picLocks noChangeAspect="1"/>
          </p:cNvPicPr>
          <p:nvPr/>
        </p:nvPicPr>
        <p:blipFill>
          <a:blip r:embed="rId3"/>
          <a:stretch>
            <a:fillRect/>
          </a:stretch>
        </p:blipFill>
        <p:spPr>
          <a:xfrm>
            <a:off x="4498223" y="3039273"/>
            <a:ext cx="1647713" cy="2588124"/>
          </a:xfrm>
          <a:prstGeom prst="rect">
            <a:avLst/>
          </a:prstGeom>
        </p:spPr>
      </p:pic>
      <p:sp>
        <p:nvSpPr>
          <p:cNvPr id="19" name="ZoneTexte 18">
            <a:extLst>
              <a:ext uri="{FF2B5EF4-FFF2-40B4-BE49-F238E27FC236}">
                <a16:creationId xmlns:a16="http://schemas.microsoft.com/office/drawing/2014/main" id="{BB870053-B302-E97A-3CA2-A6EBFCAF6889}"/>
              </a:ext>
            </a:extLst>
          </p:cNvPr>
          <p:cNvSpPr txBox="1"/>
          <p:nvPr/>
        </p:nvSpPr>
        <p:spPr>
          <a:xfrm>
            <a:off x="4185095" y="1569931"/>
            <a:ext cx="3189768" cy="646331"/>
          </a:xfrm>
          <a:prstGeom prst="rect">
            <a:avLst/>
          </a:prstGeom>
          <a:noFill/>
        </p:spPr>
        <p:txBody>
          <a:bodyPr wrap="square" rtlCol="0">
            <a:spAutoFit/>
          </a:bodyPr>
          <a:lstStyle/>
          <a:p>
            <a:pPr algn="ctr"/>
            <a:r>
              <a:rPr lang="fr-CH" b="1" dirty="0">
                <a:latin typeface="Garamond" panose="02020404030301010803" pitchFamily="18" charset="0"/>
              </a:rPr>
              <a:t>Parascolaire</a:t>
            </a:r>
          </a:p>
          <a:p>
            <a:pPr algn="ctr"/>
            <a:r>
              <a:rPr lang="fr-CH" b="1" dirty="0">
                <a:latin typeface="Garamond" panose="02020404030301010803" pitchFamily="18" charset="0"/>
              </a:rPr>
              <a:t>Éducation non formelle</a:t>
            </a:r>
          </a:p>
        </p:txBody>
      </p:sp>
      <p:sp>
        <p:nvSpPr>
          <p:cNvPr id="20" name="Rectangle 19">
            <a:extLst>
              <a:ext uri="{FF2B5EF4-FFF2-40B4-BE49-F238E27FC236}">
                <a16:creationId xmlns:a16="http://schemas.microsoft.com/office/drawing/2014/main" id="{5070A0EE-33C5-F563-8226-70C198E950F1}"/>
              </a:ext>
            </a:extLst>
          </p:cNvPr>
          <p:cNvSpPr/>
          <p:nvPr/>
        </p:nvSpPr>
        <p:spPr>
          <a:xfrm rot="10800000" flipV="1">
            <a:off x="-1" y="498810"/>
            <a:ext cx="7996518" cy="92862"/>
          </a:xfrm>
          <a:prstGeom prst="rect">
            <a:avLst/>
          </a:prstGeom>
          <a:gradFill flip="none" rotWithShape="1">
            <a:gsLst>
              <a:gs pos="46970">
                <a:schemeClr val="accent6">
                  <a:lumMod val="60000"/>
                  <a:lumOff val="40000"/>
                </a:schemeClr>
              </a:gs>
              <a:gs pos="0">
                <a:schemeClr val="accent6"/>
              </a:gs>
              <a:gs pos="47000">
                <a:schemeClr val="accent6">
                  <a:lumMod val="60000"/>
                  <a:lumOff val="40000"/>
                </a:schemeClr>
              </a:gs>
              <a:gs pos="70000">
                <a:schemeClr val="accent6">
                  <a:lumMod val="40000"/>
                  <a:lumOff val="60000"/>
                </a:schemeClr>
              </a:gs>
              <a:gs pos="86000">
                <a:schemeClr val="accent6">
                  <a:lumMod val="20000"/>
                  <a:lumOff val="80000"/>
                </a:schemeClr>
              </a:gs>
              <a:gs pos="100000">
                <a:schemeClr val="bg1"/>
              </a:gs>
            </a:gsLst>
            <a:path path="circle">
              <a:fillToRect l="100000" t="100000"/>
            </a:path>
            <a:tileRect r="-100000" b="-10000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a:p>
        </p:txBody>
      </p:sp>
      <p:pic>
        <p:nvPicPr>
          <p:cNvPr id="2" name="Image 1">
            <a:extLst>
              <a:ext uri="{FF2B5EF4-FFF2-40B4-BE49-F238E27FC236}">
                <a16:creationId xmlns:a16="http://schemas.microsoft.com/office/drawing/2014/main" id="{6D1EF16F-D5E1-3FA4-8B70-ADD25EDF9550}"/>
              </a:ext>
            </a:extLst>
          </p:cNvPr>
          <p:cNvPicPr>
            <a:picLocks noChangeAspect="1"/>
          </p:cNvPicPr>
          <p:nvPr/>
        </p:nvPicPr>
        <p:blipFill>
          <a:blip r:embed="rId4"/>
          <a:stretch>
            <a:fillRect/>
          </a:stretch>
        </p:blipFill>
        <p:spPr>
          <a:xfrm>
            <a:off x="5949996" y="3984181"/>
            <a:ext cx="1746203" cy="2432037"/>
          </a:xfrm>
          <a:prstGeom prst="rect">
            <a:avLst/>
          </a:prstGeom>
        </p:spPr>
      </p:pic>
    </p:spTree>
    <p:extLst>
      <p:ext uri="{BB962C8B-B14F-4D97-AF65-F5344CB8AC3E}">
        <p14:creationId xmlns:p14="http://schemas.microsoft.com/office/powerpoint/2010/main" val="3787216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2" id="{02DDEEC1-8443-E948-B9FB-80DD3225E9A1}" vid="{F7B58B95-1F03-E54D-9CF8-E4E9319AAD3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575</Words>
  <Application>Microsoft Office PowerPoint</Application>
  <PresentationFormat>Grand écran</PresentationFormat>
  <Paragraphs>105</Paragraphs>
  <Slides>8</Slides>
  <Notes>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8</vt:i4>
      </vt:variant>
    </vt:vector>
  </HeadingPairs>
  <TitlesOfParts>
    <vt:vector size="13" baseType="lpstr">
      <vt:lpstr>Arial</vt:lpstr>
      <vt:lpstr>Calibri</vt:lpstr>
      <vt:lpstr>Calibri Light</vt:lpstr>
      <vt:lpstr>Garamond</vt:lpstr>
      <vt:lpstr>Thème Office</vt:lpstr>
      <vt:lpstr>Présentation PowerPoint</vt:lpstr>
      <vt:lpstr>Épreuves pratiques et symboliques du travail en réseau</vt:lpstr>
      <vt:lpstr>Épreuves pratiques et symboliques du travail en réseau</vt:lpstr>
      <vt:lpstr>Épreuves pratiques et symboliques du travail en réseau</vt:lpstr>
      <vt:lpstr>Quelle place pour le parascolaire dans les collaborations entre professionnel-le-s et avec les parents ?</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MASPE01  Sociologie de l’éducation</dc:title>
  <dc:creator>Alexandre Sotirov</dc:creator>
  <cp:lastModifiedBy>Xavier Conus</cp:lastModifiedBy>
  <cp:revision>29</cp:revision>
  <dcterms:created xsi:type="dcterms:W3CDTF">2024-02-12T09:39:36Z</dcterms:created>
  <dcterms:modified xsi:type="dcterms:W3CDTF">2025-05-27T14:04:39Z</dcterms:modified>
</cp:coreProperties>
</file>