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346" r:id="rId2"/>
    <p:sldId id="357" r:id="rId3"/>
    <p:sldId id="358" r:id="rId4"/>
    <p:sldId id="354" r:id="rId5"/>
    <p:sldId id="367" r:id="rId6"/>
    <p:sldId id="353" r:id="rId7"/>
    <p:sldId id="362" r:id="rId8"/>
    <p:sldId id="359" r:id="rId9"/>
    <p:sldId id="363" r:id="rId10"/>
    <p:sldId id="368" r:id="rId11"/>
    <p:sldId id="370" r:id="rId12"/>
    <p:sldId id="364" r:id="rId13"/>
    <p:sldId id="372" r:id="rId14"/>
    <p:sldId id="369" r:id="rId15"/>
    <p:sldId id="349" r:id="rId16"/>
    <p:sldId id="371" r:id="rId17"/>
    <p:sldId id="360" r:id="rId18"/>
    <p:sldId id="365" r:id="rId19"/>
    <p:sldId id="350" r:id="rId20"/>
    <p:sldId id="351" r:id="rId21"/>
  </p:sldIdLst>
  <p:sldSz cx="9144000" cy="6858000" type="screen4x3"/>
  <p:notesSz cx="6858000" cy="9144000"/>
  <p:defaultTextStyle>
    <a:defPPr>
      <a:defRPr lang="fr-FR"/>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a:srgbClr val="FF2F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06"/>
    <p:restoredTop sz="64823"/>
  </p:normalViewPr>
  <p:slideViewPr>
    <p:cSldViewPr>
      <p:cViewPr varScale="1">
        <p:scale>
          <a:sx n="77" d="100"/>
          <a:sy n="77" d="100"/>
        </p:scale>
        <p:origin x="189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15F6C2E-D4A6-74E1-AEB7-611302A230A5}"/>
              </a:ext>
            </a:extLst>
          </p:cNvPr>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fr-FR"/>
          </a:p>
        </p:txBody>
      </p:sp>
      <p:sp>
        <p:nvSpPr>
          <p:cNvPr id="4099" name="Rectangle 3">
            <a:extLst>
              <a:ext uri="{FF2B5EF4-FFF2-40B4-BE49-F238E27FC236}">
                <a16:creationId xmlns:a16="http://schemas.microsoft.com/office/drawing/2014/main" id="{5DB8C2C0-5E5D-E78B-3118-9A035AF62DD7}"/>
              </a:ext>
            </a:extLst>
          </p:cNvPr>
          <p:cNvSpPr>
            <a:spLocks noGrp="1" noChangeArrowheads="1"/>
          </p:cNvSpPr>
          <p:nvPr>
            <p:ph type="dt" idx="1"/>
          </p:nvPr>
        </p:nvSpPr>
        <p:spPr bwMode="auto">
          <a:xfrm>
            <a:off x="388620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fr-FR"/>
          </a:p>
        </p:txBody>
      </p:sp>
      <p:sp>
        <p:nvSpPr>
          <p:cNvPr id="13316" name="Rectangle 4">
            <a:extLst>
              <a:ext uri="{FF2B5EF4-FFF2-40B4-BE49-F238E27FC236}">
                <a16:creationId xmlns:a16="http://schemas.microsoft.com/office/drawing/2014/main" id="{E0B65C48-1B73-52BC-3699-464E0DDF7C10}"/>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2AF31B7D-1FC5-C9B6-86C9-E94008DAA228}"/>
              </a:ext>
            </a:extLst>
          </p:cNvPr>
          <p:cNvSpPr>
            <a:spLocks noGrp="1" noChangeArrowheads="1"/>
          </p:cNvSpPr>
          <p:nvPr>
            <p:ph type="body" sz="quarter" idx="3"/>
          </p:nvPr>
        </p:nvSpPr>
        <p:spPr bwMode="auto">
          <a:xfrm>
            <a:off x="914400" y="4343400"/>
            <a:ext cx="5029200" cy="4114800"/>
          </a:xfrm>
          <a:prstGeom prst="rect">
            <a:avLst/>
          </a:prstGeom>
          <a:noFill/>
          <a:ln>
            <a:noFill/>
          </a:ln>
        </p:spPr>
        <p:txBody>
          <a:bodyPr vert="horz" wrap="square" lIns="91440" tIns="45720" rIns="91440" bIns="45720" numCol="1" anchor="t" anchorCtr="0" compatLnSpc="1">
            <a:prstTxWarp prst="textNoShape">
              <a:avLst/>
            </a:prstTxWarp>
          </a:bodyPr>
          <a:lstStyle/>
          <a:p>
            <a:pPr lvl="0"/>
            <a:r>
              <a:rPr lang="fr-FR" altLang="fr-FR" noProof="0"/>
              <a:t>Cliquez pour modifier les styles du texte du masque</a:t>
            </a:r>
          </a:p>
          <a:p>
            <a:pPr lvl="1"/>
            <a:r>
              <a:rPr lang="fr-FR" altLang="fr-FR" noProof="0"/>
              <a:t>Deuxième niveau</a:t>
            </a:r>
          </a:p>
          <a:p>
            <a:pPr lvl="2"/>
            <a:r>
              <a:rPr lang="fr-FR" altLang="fr-FR" noProof="0"/>
              <a:t>Troisième niveau</a:t>
            </a:r>
          </a:p>
          <a:p>
            <a:pPr lvl="3"/>
            <a:r>
              <a:rPr lang="fr-FR" altLang="fr-FR" noProof="0"/>
              <a:t>Quatrième niveau</a:t>
            </a:r>
          </a:p>
          <a:p>
            <a:pPr lvl="4"/>
            <a:r>
              <a:rPr lang="fr-FR" altLang="fr-FR" noProof="0"/>
              <a:t>Cinquième niveau</a:t>
            </a:r>
          </a:p>
        </p:txBody>
      </p:sp>
      <p:sp>
        <p:nvSpPr>
          <p:cNvPr id="4102" name="Rectangle 6">
            <a:extLst>
              <a:ext uri="{FF2B5EF4-FFF2-40B4-BE49-F238E27FC236}">
                <a16:creationId xmlns:a16="http://schemas.microsoft.com/office/drawing/2014/main" id="{E69D56E3-F0A6-7FCB-F7A2-C14E5587A93B}"/>
              </a:ext>
            </a:extLst>
          </p:cNvPr>
          <p:cNvSpPr>
            <a:spLocks noGrp="1" noChangeArrowheads="1"/>
          </p:cNvSpPr>
          <p:nvPr>
            <p:ph type="ftr" sz="quarter" idx="4"/>
          </p:nvPr>
        </p:nvSpPr>
        <p:spPr bwMode="auto">
          <a:xfrm>
            <a:off x="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fr-FR"/>
          </a:p>
        </p:txBody>
      </p:sp>
      <p:sp>
        <p:nvSpPr>
          <p:cNvPr id="4103" name="Rectangle 7">
            <a:extLst>
              <a:ext uri="{FF2B5EF4-FFF2-40B4-BE49-F238E27FC236}">
                <a16:creationId xmlns:a16="http://schemas.microsoft.com/office/drawing/2014/main" id="{D1AA4997-2DE8-4844-B018-936C76D5B51D}"/>
              </a:ext>
            </a:extLst>
          </p:cNvPr>
          <p:cNvSpPr>
            <a:spLocks noGrp="1" noChangeArrowheads="1"/>
          </p:cNvSpPr>
          <p:nvPr>
            <p:ph type="sldNum" sz="quarter" idx="5"/>
          </p:nvPr>
        </p:nvSpPr>
        <p:spPr bwMode="auto">
          <a:xfrm>
            <a:off x="388620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lgn="r">
              <a:defRPr sz="1200"/>
            </a:lvl1pPr>
          </a:lstStyle>
          <a:p>
            <a:pPr>
              <a:defRPr/>
            </a:pPr>
            <a:fld id="{8EF4228C-ED6B-8149-B50F-86DA2B0C6669}"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dirty="0"/>
              <a:t>Bonjour, </a:t>
            </a:r>
          </a:p>
          <a:p>
            <a:r>
              <a:rPr lang="fr-FR" b="0" dirty="0"/>
              <a:t>je vous remercie pour votre présence aujourd’hui. </a:t>
            </a:r>
          </a:p>
          <a:p>
            <a:endParaRPr lang="fr-FR" dirty="0"/>
          </a:p>
          <a:p>
            <a:r>
              <a:rPr lang="fr-FR" dirty="0"/>
              <a:t>L’origine de cette communication orale: </a:t>
            </a:r>
            <a:r>
              <a:rPr lang="fr-FR" b="1" dirty="0"/>
              <a:t>volonté de défi scientifique</a:t>
            </a:r>
            <a:r>
              <a:rPr lang="fr-FR" dirty="0"/>
              <a:t> dans le cadre de notre équipe de recherche à la HEP </a:t>
            </a:r>
            <a:r>
              <a:rPr lang="fr-FR" b="1" dirty="0"/>
              <a:t>+ également d’expérience personnelle</a:t>
            </a:r>
            <a:r>
              <a:rPr lang="fr-FR" dirty="0"/>
              <a:t>, puisque vous avez remarqué nous sommes/étions ENS d’EPS et actuellement nous sommes impliquées </a:t>
            </a:r>
            <a:r>
              <a:rPr lang="fr-FR" dirty="0" err="1"/>
              <a:t>dà</a:t>
            </a:r>
            <a:r>
              <a:rPr lang="fr-FR" dirty="0"/>
              <a:t> la HEP dans la formation </a:t>
            </a:r>
            <a:r>
              <a:rPr lang="fr-FR" b="1" dirty="0"/>
              <a:t>des étudiants</a:t>
            </a:r>
          </a:p>
          <a:p>
            <a:endParaRPr lang="fr-FR" b="0" dirty="0"/>
          </a:p>
          <a:p>
            <a:r>
              <a:rPr lang="fr-FR" b="0" dirty="0"/>
              <a:t>Et nous avons vécu de nombreuses </a:t>
            </a:r>
            <a:r>
              <a:rPr lang="fr-FR" b="0" dirty="0" err="1"/>
              <a:t>Perezhivanie</a:t>
            </a:r>
            <a:r>
              <a:rPr lang="fr-FR" b="0" dirty="0"/>
              <a:t>…</a:t>
            </a:r>
          </a:p>
          <a:p>
            <a:endParaRPr lang="fr-FR" dirty="0"/>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a:t>
            </a:fld>
            <a:endParaRPr lang="fr-FR" altLang="fr-FR"/>
          </a:p>
        </p:txBody>
      </p:sp>
    </p:spTree>
    <p:extLst>
      <p:ext uri="{BB962C8B-B14F-4D97-AF65-F5344CB8AC3E}">
        <p14:creationId xmlns:p14="http://schemas.microsoft.com/office/powerpoint/2010/main" val="2267991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sz="1200" dirty="0">
              <a:latin typeface="Helvetica" pitchFamily="2" charset="0"/>
              <a:ea typeface="Calibri" panose="020F050202020403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10</a:t>
            </a:fld>
            <a:endParaRPr lang="fr-FR" altLang="fr-FR"/>
          </a:p>
        </p:txBody>
      </p:sp>
    </p:spTree>
    <p:extLst>
      <p:ext uri="{BB962C8B-B14F-4D97-AF65-F5344CB8AC3E}">
        <p14:creationId xmlns:p14="http://schemas.microsoft.com/office/powerpoint/2010/main" val="2708339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449580" algn="just"/>
            <a:endParaRPr lang="fr-CH" b="1" dirty="0">
              <a:effectLst/>
            </a:endParaRPr>
          </a:p>
          <a:p>
            <a:pPr marL="449580" algn="just"/>
            <a:endParaRPr lang="fr-CH" b="1" dirty="0">
              <a:effectLst/>
            </a:endParaRPr>
          </a:p>
          <a:p>
            <a:pPr marL="449580" algn="just"/>
            <a:endParaRPr lang="fr-FR" b="1"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11</a:t>
            </a:fld>
            <a:endParaRPr lang="fr-FR" altLang="fr-FR"/>
          </a:p>
        </p:txBody>
      </p:sp>
    </p:spTree>
    <p:extLst>
      <p:ext uri="{BB962C8B-B14F-4D97-AF65-F5344CB8AC3E}">
        <p14:creationId xmlns:p14="http://schemas.microsoft.com/office/powerpoint/2010/main" val="2432225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449580" algn="just"/>
            <a:r>
              <a:rPr lang="fr-FR" b="1" i="0" u="none" strike="noStrike" dirty="0">
                <a:solidFill>
                  <a:srgbClr val="212121"/>
                </a:solidFill>
                <a:effectLst/>
                <a:latin typeface="Times New Roman" panose="02020603050405020304" pitchFamily="18" charset="0"/>
              </a:rPr>
              <a:t>Verbatim provenant de conflits et d’incivilité entre élèves</a:t>
            </a:r>
            <a:r>
              <a:rPr lang="fr-FR" b="0" i="0" u="none" strike="noStrike" dirty="0">
                <a:solidFill>
                  <a:srgbClr val="212121"/>
                </a:solidFill>
                <a:effectLst/>
                <a:latin typeface="Times New Roman" panose="02020603050405020304" pitchFamily="18" charset="0"/>
              </a:rPr>
              <a:t> (</a:t>
            </a:r>
            <a:r>
              <a:rPr lang="fr-FR" b="0" i="0" u="none" strike="noStrike" dirty="0" err="1">
                <a:solidFill>
                  <a:srgbClr val="212121"/>
                </a:solidFill>
                <a:effectLst/>
                <a:latin typeface="Times New Roman" panose="02020603050405020304" pitchFamily="18" charset="0"/>
              </a:rPr>
              <a:t>perezhivanie</a:t>
            </a:r>
            <a:r>
              <a:rPr lang="fr-FR" b="0" i="0" u="none" strike="noStrike" dirty="0">
                <a:solidFill>
                  <a:srgbClr val="212121"/>
                </a:solidFill>
                <a:effectLst/>
                <a:latin typeface="Times New Roman" panose="02020603050405020304" pitchFamily="18" charset="0"/>
              </a:rPr>
              <a:t>) et qui </a:t>
            </a:r>
            <a:r>
              <a:rPr lang="fr-FR" b="1" i="0" u="none" strike="noStrike" dirty="0">
                <a:solidFill>
                  <a:srgbClr val="212121"/>
                </a:solidFill>
                <a:effectLst/>
                <a:latin typeface="Times New Roman" panose="02020603050405020304" pitchFamily="18" charset="0"/>
              </a:rPr>
              <a:t>font ressortir leur préoccupations/motifs des ENS novices </a:t>
            </a:r>
            <a:r>
              <a:rPr lang="fr-FR" b="0" i="0" u="none" strike="noStrike" dirty="0">
                <a:solidFill>
                  <a:srgbClr val="212121"/>
                </a:solidFill>
                <a:effectLst/>
                <a:latin typeface="Times New Roman" panose="02020603050405020304" pitchFamily="18" charset="0"/>
              </a:rPr>
              <a:t>(voir mobile vital)</a:t>
            </a:r>
          </a:p>
          <a:p>
            <a:pPr marL="449580" algn="just"/>
            <a:endParaRPr lang="fr-FR" b="0" i="0" u="none" strike="noStrike" dirty="0">
              <a:solidFill>
                <a:srgbClr val="212121"/>
              </a:solidFill>
              <a:effectLst/>
              <a:latin typeface="Times New Roman" panose="02020603050405020304" pitchFamily="18" charset="0"/>
            </a:endParaRPr>
          </a:p>
          <a:p>
            <a:pPr marL="449580" algn="just"/>
            <a:endParaRPr lang="fr-FR" b="0" i="0" u="none" strike="noStrike" dirty="0">
              <a:solidFill>
                <a:srgbClr val="212121"/>
              </a:solidFill>
              <a:effectLst/>
              <a:latin typeface="Times New Roman" panose="02020603050405020304" pitchFamily="18" charset="0"/>
            </a:endParaRPr>
          </a:p>
          <a:p>
            <a:pPr marL="449580" algn="just"/>
            <a:endParaRPr lang="fr-FR" b="0" i="0" u="none" strike="noStrike" dirty="0">
              <a:solidFill>
                <a:srgbClr val="212121"/>
              </a:solidFill>
              <a:effectLst/>
              <a:latin typeface="Times New Roman" panose="02020603050405020304" pitchFamily="18" charset="0"/>
            </a:endParaRPr>
          </a:p>
          <a:p>
            <a:pPr marL="449580" algn="just"/>
            <a:endParaRPr lang="fr-FR" b="0" i="0" u="none" strike="noStrike" dirty="0">
              <a:solidFill>
                <a:srgbClr val="212121"/>
              </a:solidFill>
              <a:effectLst/>
              <a:latin typeface="Times New Roman" panose="02020603050405020304" pitchFamily="18" charset="0"/>
            </a:endParaRPr>
          </a:p>
          <a:p>
            <a:pPr marL="449580" algn="just"/>
            <a:endParaRPr lang="fr-FR" b="0" i="0" u="none" strike="noStrike" dirty="0">
              <a:solidFill>
                <a:srgbClr val="212121"/>
              </a:solidFill>
              <a:effectLst/>
              <a:latin typeface="Times New Roman" panose="02020603050405020304" pitchFamily="18" charset="0"/>
            </a:endParaRPr>
          </a:p>
          <a:p>
            <a:pPr marL="449580" algn="just"/>
            <a:r>
              <a:rPr lang="fr-FR" b="0" i="0" u="none" strike="noStrike" dirty="0">
                <a:solidFill>
                  <a:srgbClr val="212121"/>
                </a:solidFill>
                <a:effectLst/>
                <a:latin typeface="Times New Roman" panose="02020603050405020304" pitchFamily="18" charset="0"/>
              </a:rPr>
              <a:t>Léon :</a:t>
            </a:r>
            <a:endParaRPr lang="fr-FR" b="0" i="0" u="none" strike="noStrike" dirty="0">
              <a:solidFill>
                <a:srgbClr val="212121"/>
              </a:solidFill>
              <a:effectLst/>
              <a:latin typeface="Aptos" panose="020B0004020202020204" pitchFamily="34" charset="0"/>
            </a:endParaRPr>
          </a:p>
          <a:p>
            <a:pPr marL="449580" algn="just"/>
            <a:r>
              <a:rPr lang="fr-FR" b="0" i="0" u="none" strike="noStrike" dirty="0">
                <a:solidFill>
                  <a:srgbClr val="212121"/>
                </a:solidFill>
                <a:effectLst/>
                <a:latin typeface="Times New Roman" panose="02020603050405020304" pitchFamily="18" charset="0"/>
              </a:rPr>
              <a:t>« (…) </a:t>
            </a:r>
            <a:r>
              <a:rPr lang="fr-FR" b="0" i="1" u="none" strike="noStrike" dirty="0">
                <a:solidFill>
                  <a:srgbClr val="212121"/>
                </a:solidFill>
                <a:effectLst/>
                <a:latin typeface="Times New Roman" panose="02020603050405020304" pitchFamily="18" charset="0"/>
              </a:rPr>
              <a:t>avec toutes les classes, j’essaie de chercher différentes compétences transversales, bon pas à chaque fois différentes, mais tout ce qui est collaboration, entraide, fairplay, j’essaie de travailler ça, parce que je me dis que le sport par rapport à leur objectif final, finalement savoir faire un smash, ça passe peut-être un peu en second plan et c’est plus d’autres choses que j’aimerais leur inculquer. »</a:t>
            </a:r>
            <a:endParaRPr lang="fr-FR" b="0" i="0" u="none" strike="noStrike" dirty="0">
              <a:solidFill>
                <a:srgbClr val="212121"/>
              </a:solidFill>
              <a:effectLst/>
              <a:latin typeface="Aptos" panose="020B0004020202020204" pitchFamily="34" charset="0"/>
            </a:endParaRPr>
          </a:p>
          <a:p>
            <a:pPr algn="l"/>
            <a:r>
              <a:rPr lang="fr-FR" sz="1800" b="0" i="0" u="none" strike="noStrike" dirty="0">
                <a:solidFill>
                  <a:srgbClr val="212121"/>
                </a:solidFill>
                <a:effectLst/>
                <a:latin typeface="Aptos" panose="020B0004020202020204" pitchFamily="34" charset="0"/>
              </a:rPr>
              <a:t> </a:t>
            </a:r>
            <a:endParaRPr lang="fr-FR" b="0" i="0" u="none" strike="noStrike" dirty="0">
              <a:solidFill>
                <a:srgbClr val="212121"/>
              </a:solidFill>
              <a:effectLst/>
              <a:latin typeface="Aptos" panose="020B0004020202020204" pitchFamily="34" charset="0"/>
            </a:endParaRPr>
          </a:p>
          <a:p>
            <a:pPr marL="449580" algn="just"/>
            <a:r>
              <a:rPr lang="fr-FR" b="0" i="0" u="none" strike="noStrike" dirty="0">
                <a:solidFill>
                  <a:srgbClr val="212121"/>
                </a:solidFill>
                <a:effectLst/>
                <a:latin typeface="Times New Roman" panose="02020603050405020304" pitchFamily="18" charset="0"/>
              </a:rPr>
              <a:t>Léon :</a:t>
            </a:r>
            <a:endParaRPr lang="fr-FR" b="0" i="0" u="none" strike="noStrike" dirty="0">
              <a:solidFill>
                <a:srgbClr val="212121"/>
              </a:solidFill>
              <a:effectLst/>
              <a:latin typeface="Aptos" panose="020B0004020202020204" pitchFamily="34" charset="0"/>
            </a:endParaRPr>
          </a:p>
          <a:p>
            <a:pPr marL="449580" algn="just"/>
            <a:r>
              <a:rPr lang="fr-FR" b="0" i="0" u="none" strike="noStrike" dirty="0">
                <a:solidFill>
                  <a:srgbClr val="212121"/>
                </a:solidFill>
                <a:effectLst/>
                <a:latin typeface="Times New Roman" panose="02020603050405020304" pitchFamily="18" charset="0"/>
              </a:rPr>
              <a:t>« (…) </a:t>
            </a:r>
            <a:r>
              <a:rPr lang="fr-FR" b="0" i="1" u="none" strike="noStrike" dirty="0">
                <a:solidFill>
                  <a:srgbClr val="212121"/>
                </a:solidFill>
                <a:effectLst/>
                <a:latin typeface="Times New Roman" panose="02020603050405020304" pitchFamily="18" charset="0"/>
              </a:rPr>
              <a:t>c’est des valeurs importantes pour eux dans leur vie future. Ils vont aller en apprentissage, ils vont devoir fonctionner ensemble, ils vont avoir un chef, former une équipe et ils doivent cohabiter avec les autres qui ne vont pas forcément être leurs amis ou quoi</a:t>
            </a:r>
            <a:r>
              <a:rPr lang="fr-FR" b="0" i="0" u="none" strike="noStrike" dirty="0">
                <a:solidFill>
                  <a:srgbClr val="212121"/>
                </a:solidFill>
                <a:effectLst/>
                <a:latin typeface="Times New Roman" panose="02020603050405020304" pitchFamily="18" charset="0"/>
              </a:rPr>
              <a:t>. »</a:t>
            </a:r>
            <a:endParaRPr lang="fr-FR" b="0" i="0" u="none" strike="noStrike" dirty="0">
              <a:solidFill>
                <a:srgbClr val="212121"/>
              </a:solidFill>
              <a:effectLst/>
              <a:latin typeface="Aptos" panose="020B0004020202020204" pitchFamily="34" charset="0"/>
            </a:endParaRPr>
          </a:p>
          <a:p>
            <a:pPr algn="l"/>
            <a:r>
              <a:rPr lang="fr-FR" sz="1800" b="0" i="0" u="none" strike="noStrike" dirty="0">
                <a:solidFill>
                  <a:srgbClr val="212121"/>
                </a:solidFill>
                <a:effectLst/>
                <a:latin typeface="Aptos" panose="020B0004020202020204" pitchFamily="34" charset="0"/>
              </a:rPr>
              <a:t> </a:t>
            </a:r>
            <a:endParaRPr lang="fr-FR" b="0" i="0" u="none" strike="noStrike" dirty="0">
              <a:solidFill>
                <a:srgbClr val="212121"/>
              </a:solidFill>
              <a:effectLst/>
              <a:latin typeface="Aptos" panose="020B0004020202020204" pitchFamily="34" charset="0"/>
            </a:endParaRPr>
          </a:p>
          <a:p>
            <a:pPr algn="just"/>
            <a:r>
              <a:rPr lang="fr-FR" b="0" i="0" u="none" strike="noStrike" dirty="0">
                <a:solidFill>
                  <a:srgbClr val="212121"/>
                </a:solidFill>
                <a:effectLst/>
                <a:latin typeface="Times New Roman" panose="02020603050405020304" pitchFamily="18" charset="0"/>
              </a:rPr>
              <a:t>Pour Mathieu, l’apprentissage moteur, spécifique à la discipline EPS, passe au second plan. Son objectif est bien plus que les étudiants </a:t>
            </a:r>
            <a:r>
              <a:rPr lang="fr-FR" b="0" i="1" u="none" strike="noStrike" dirty="0">
                <a:solidFill>
                  <a:srgbClr val="212121"/>
                </a:solidFill>
                <a:effectLst/>
                <a:latin typeface="Times New Roman" panose="02020603050405020304" pitchFamily="18" charset="0"/>
              </a:rPr>
              <a:t>se respectent</a:t>
            </a:r>
            <a:r>
              <a:rPr lang="fr-FR" b="0" i="0" u="none" strike="noStrike" dirty="0">
                <a:solidFill>
                  <a:srgbClr val="212121"/>
                </a:solidFill>
                <a:effectLst/>
                <a:latin typeface="Times New Roman" panose="02020603050405020304" pitchFamily="18" charset="0"/>
              </a:rPr>
              <a:t>. Ces valeurs, Mathieu essaie de les opérationnaliser : </a:t>
            </a:r>
            <a:endParaRPr lang="fr-FR" b="0" i="0" u="none" strike="noStrike" dirty="0">
              <a:solidFill>
                <a:srgbClr val="212121"/>
              </a:solidFill>
              <a:effectLst/>
              <a:latin typeface="Aptos" panose="020B0004020202020204" pitchFamily="34" charset="0"/>
            </a:endParaRPr>
          </a:p>
          <a:p>
            <a:pPr marL="449580" algn="just"/>
            <a:r>
              <a:rPr lang="fr-FR" b="0" i="0" u="none" strike="noStrike" dirty="0">
                <a:solidFill>
                  <a:srgbClr val="212121"/>
                </a:solidFill>
                <a:effectLst/>
                <a:latin typeface="Times New Roman" panose="02020603050405020304" pitchFamily="18" charset="0"/>
              </a:rPr>
              <a:t>« (…) </a:t>
            </a:r>
            <a:r>
              <a:rPr lang="fr-FR" b="0" i="1" u="none" strike="noStrike" dirty="0">
                <a:solidFill>
                  <a:srgbClr val="212121"/>
                </a:solidFill>
                <a:effectLst/>
                <a:latin typeface="Times New Roman" panose="02020603050405020304" pitchFamily="18" charset="0"/>
              </a:rPr>
              <a:t>depuis le début de l’année, mais bon après c’est plus des compétences transversales, plus que des objectifs, mais oui, oui. Le fair-play et le respect dans leur intérêt, c’est le plus important, je pense. » </a:t>
            </a:r>
            <a:endParaRPr lang="fr-FR" b="0" i="0" u="none" strike="noStrike" dirty="0">
              <a:solidFill>
                <a:srgbClr val="212121"/>
              </a:solidFill>
              <a:effectLst/>
              <a:latin typeface="Aptos" panose="020B0004020202020204" pitchFamily="34" charset="0"/>
            </a:endParaRPr>
          </a:p>
          <a:p>
            <a:pPr algn="just"/>
            <a:r>
              <a:rPr lang="fr-FR" b="0" i="1" u="none" strike="noStrike" dirty="0">
                <a:solidFill>
                  <a:srgbClr val="212121"/>
                </a:solidFill>
                <a:effectLst/>
                <a:latin typeface="Times New Roman" panose="02020603050405020304" pitchFamily="18" charset="0"/>
              </a:rPr>
              <a:t> </a:t>
            </a:r>
            <a:endParaRPr lang="fr-FR" b="0" i="0" u="none" strike="noStrike" dirty="0">
              <a:solidFill>
                <a:srgbClr val="212121"/>
              </a:solidFill>
              <a:effectLst/>
              <a:latin typeface="Aptos" panose="020B0004020202020204" pitchFamily="34" charset="0"/>
            </a:endParaRPr>
          </a:p>
          <a:p>
            <a:pPr algn="just"/>
            <a:r>
              <a:rPr lang="fr-FR" b="0" i="0" u="none" strike="noStrike" dirty="0">
                <a:solidFill>
                  <a:srgbClr val="212121"/>
                </a:solidFill>
                <a:effectLst/>
                <a:latin typeface="Times New Roman" panose="02020603050405020304" pitchFamily="18" charset="0"/>
              </a:rPr>
              <a:t>Mathieu, pour favoriser la coopération, joue sur les formes de groupement (ici par niveau) :</a:t>
            </a:r>
            <a:endParaRPr lang="fr-FR" b="0" i="0" u="none" strike="noStrike" dirty="0">
              <a:solidFill>
                <a:srgbClr val="212121"/>
              </a:solidFill>
              <a:effectLst/>
              <a:latin typeface="Aptos" panose="020B0004020202020204" pitchFamily="34" charset="0"/>
            </a:endParaRPr>
          </a:p>
          <a:p>
            <a:pPr marL="449580" algn="just"/>
            <a:r>
              <a:rPr lang="fr-FR" b="0" i="1" u="none" strike="noStrike" dirty="0">
                <a:solidFill>
                  <a:srgbClr val="212121"/>
                </a:solidFill>
                <a:effectLst/>
                <a:latin typeface="Times New Roman" panose="02020603050405020304" pitchFamily="18" charset="0"/>
              </a:rPr>
              <a:t>« (…) je trouvais que ça jouait bien, les garçons jouaient avec les filles. C’était vraiment une leçon où c’est vraiment ce sentiment qui ressortait où je trouvais que c’était une ambiance, ben propice à l’apprentissage tout simplement. »</a:t>
            </a:r>
            <a:endParaRPr lang="fr-FR" b="0" i="0" u="none" strike="noStrike" dirty="0">
              <a:solidFill>
                <a:srgbClr val="212121"/>
              </a:solidFill>
              <a:effectLst/>
              <a:latin typeface="Aptos" panose="020B0004020202020204" pitchFamily="34" charset="0"/>
            </a:endParaRPr>
          </a:p>
          <a:p>
            <a:pPr algn="just"/>
            <a:r>
              <a:rPr lang="fr-FR" b="0" i="0" u="none" strike="noStrike" dirty="0">
                <a:solidFill>
                  <a:srgbClr val="212121"/>
                </a:solidFill>
                <a:effectLst/>
                <a:latin typeface="Times New Roman" panose="02020603050405020304" pitchFamily="18" charset="0"/>
              </a:rPr>
              <a:t> </a:t>
            </a:r>
            <a:endParaRPr lang="fr-FR" b="0" i="0" u="none" strike="noStrike" dirty="0">
              <a:solidFill>
                <a:srgbClr val="212121"/>
              </a:solidFill>
              <a:effectLst/>
              <a:latin typeface="Aptos" panose="020B0004020202020204" pitchFamily="34" charset="0"/>
            </a:endParaRPr>
          </a:p>
          <a:p>
            <a:pPr algn="just"/>
            <a:r>
              <a:rPr lang="fr-FR" b="0" i="0" u="none" strike="noStrike" dirty="0">
                <a:solidFill>
                  <a:srgbClr val="212121"/>
                </a:solidFill>
                <a:effectLst/>
                <a:latin typeface="Times New Roman" panose="02020603050405020304" pitchFamily="18" charset="0"/>
              </a:rPr>
              <a:t>Alice :</a:t>
            </a:r>
            <a:endParaRPr lang="fr-FR" b="0" i="0" u="none" strike="noStrike" dirty="0">
              <a:solidFill>
                <a:srgbClr val="212121"/>
              </a:solidFill>
              <a:effectLst/>
              <a:latin typeface="Aptos" panose="020B0004020202020204" pitchFamily="34" charset="0"/>
            </a:endParaRPr>
          </a:p>
          <a:p>
            <a:pPr algn="just"/>
            <a:r>
              <a:rPr lang="fr-FR" b="0" i="0" u="none" strike="noStrike" dirty="0">
                <a:solidFill>
                  <a:srgbClr val="212121"/>
                </a:solidFill>
                <a:effectLst/>
                <a:latin typeface="Times New Roman" panose="02020603050405020304" pitchFamily="18" charset="0"/>
              </a:rPr>
              <a:t>Suite à une leçon dans laquelle un groupe de garçons de la classe de Alice a fait preuve d’autonomie, d’engagement et de collaboration en tchoukball, l’enseignante tente d’identifier les causes de cette réussite :</a:t>
            </a:r>
            <a:endParaRPr lang="fr-FR" b="0" i="0" u="none" strike="noStrike" dirty="0">
              <a:solidFill>
                <a:srgbClr val="212121"/>
              </a:solidFill>
              <a:effectLst/>
              <a:latin typeface="Aptos" panose="020B0004020202020204" pitchFamily="34" charset="0"/>
            </a:endParaRPr>
          </a:p>
          <a:p>
            <a:pPr marL="540385" indent="-90805" algn="just"/>
            <a:r>
              <a:rPr lang="fr-FR" b="0" i="0" u="none" strike="noStrike" dirty="0">
                <a:solidFill>
                  <a:srgbClr val="212121"/>
                </a:solidFill>
                <a:effectLst/>
                <a:latin typeface="Times New Roman" panose="02020603050405020304" pitchFamily="18" charset="0"/>
              </a:rPr>
              <a:t>« (…) </a:t>
            </a:r>
            <a:r>
              <a:rPr lang="fr-FR" b="0" i="1" u="none" strike="noStrike" dirty="0">
                <a:solidFill>
                  <a:srgbClr val="212121"/>
                </a:solidFill>
                <a:effectLst/>
                <a:latin typeface="Times New Roman" panose="02020603050405020304" pitchFamily="18" charset="0"/>
              </a:rPr>
              <a:t>je pense que les consignes étaient claires. Ils savaient ce qu’ils devaient faire. Je pense aussi qu’il y a un but derrière, car ils savent qu’ils ont une évaluation après. »</a:t>
            </a:r>
            <a:endParaRPr lang="fr-FR" b="0" i="0" u="none" strike="noStrike" dirty="0">
              <a:solidFill>
                <a:srgbClr val="212121"/>
              </a:solidFill>
              <a:effectLst/>
              <a:latin typeface="Aptos" panose="020B0004020202020204" pitchFamily="34" charset="0"/>
            </a:endParaRPr>
          </a:p>
          <a:p>
            <a:pPr marL="540385" indent="-90805" algn="just"/>
            <a:r>
              <a:rPr lang="fr-FR" b="0" i="1" u="none" strike="noStrike" dirty="0">
                <a:solidFill>
                  <a:srgbClr val="212121"/>
                </a:solidFill>
                <a:effectLst/>
                <a:latin typeface="Times New Roman" panose="02020603050405020304" pitchFamily="18" charset="0"/>
              </a:rPr>
              <a:t> </a:t>
            </a:r>
            <a:endParaRPr lang="fr-FR" b="0" i="0" u="none" strike="noStrike" dirty="0">
              <a:solidFill>
                <a:srgbClr val="212121"/>
              </a:solidFill>
              <a:effectLst/>
              <a:latin typeface="Aptos" panose="020B0004020202020204" pitchFamily="34" charset="0"/>
            </a:endParaRPr>
          </a:p>
          <a:p>
            <a:pPr marL="449580" algn="just"/>
            <a:r>
              <a:rPr lang="fr-FR" b="0" i="0" u="none" strike="noStrike" dirty="0">
                <a:solidFill>
                  <a:srgbClr val="212121"/>
                </a:solidFill>
                <a:effectLst/>
                <a:latin typeface="Times New Roman" panose="02020603050405020304" pitchFamily="18" charset="0"/>
              </a:rPr>
              <a:t>« (…) </a:t>
            </a:r>
            <a:r>
              <a:rPr lang="fr-FR" b="0" i="1" u="none" strike="noStrike" dirty="0">
                <a:solidFill>
                  <a:srgbClr val="212121"/>
                </a:solidFill>
                <a:effectLst/>
                <a:latin typeface="Times New Roman" panose="02020603050405020304" pitchFamily="18" charset="0"/>
              </a:rPr>
              <a:t>ce qui est fondamental dans la mission de prof d’EPS c’est de leur apprendre cette collaboration ».</a:t>
            </a:r>
            <a:endParaRPr lang="fr-FR" b="0" i="0" u="none" strike="noStrike" dirty="0">
              <a:solidFill>
                <a:srgbClr val="212121"/>
              </a:solidFill>
              <a:effectLst/>
              <a:latin typeface="Aptos" panose="020B00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12</a:t>
            </a:fld>
            <a:endParaRPr lang="fr-FR" altLang="fr-FR"/>
          </a:p>
        </p:txBody>
      </p:sp>
    </p:spTree>
    <p:extLst>
      <p:ext uri="{BB962C8B-B14F-4D97-AF65-F5344CB8AC3E}">
        <p14:creationId xmlns:p14="http://schemas.microsoft.com/office/powerpoint/2010/main" val="2765941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50000"/>
              </a:lnSpc>
            </a:pP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D2: Situations ponctuelles </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de développement des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3 ENS DEBUTANT</a:t>
            </a:r>
          </a:p>
          <a:p>
            <a:pPr marL="285750" indent="-285750" algn="just">
              <a:lnSpc>
                <a:spcPct val="150000"/>
              </a:lnSpc>
              <a:buFontTx/>
              <a:buChar char="-"/>
            </a:pP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affectés par la coopération </a:t>
            </a:r>
          </a:p>
          <a:p>
            <a:pPr marL="285750" indent="-285750" algn="just">
              <a:lnSpc>
                <a:spcPct val="150000"/>
              </a:lnSpc>
              <a:buFontTx/>
              <a:buChar char="-"/>
            </a:pP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notamment au travers des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échanges ACS et surtout ACC</a:t>
            </a:r>
          </a:p>
          <a:p>
            <a:pPr marL="285750" indent="-285750" algn="just">
              <a:lnSpc>
                <a:spcPct val="150000"/>
              </a:lnSpc>
              <a:buFontTx/>
              <a:buChar char="-"/>
            </a:pP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Mais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ce motif consistant à faire coopérer leurs élèves est régulièrement concurrencé </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et </a:t>
            </a: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par d’autres impératifs assez typiques des enseignants débutants </a:t>
            </a:r>
            <a:endPar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 pour ne pas mettre à mal leur rapport d’autorité avec toute la classe, </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essaient de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maintenir les affinités dans la composition des groupes </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afin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d’éviter de rentrer en conflit</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 </a:t>
            </a:r>
          </a:p>
          <a:p>
            <a:pPr algn="just">
              <a:lnSpc>
                <a:spcPct val="150000"/>
              </a:lnSpc>
            </a:pPr>
            <a:endPar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Mais cette façon de faire engendre que les élèves peu intégrés ou les élèves perçus « plus faibles sportivement » sont mis à l’écart et deviennent difficiles à intégrer dans le groupe classe</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  - &gt;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VRAIE cohésion de classe est impactée</a:t>
            </a:r>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13</a:t>
            </a:fld>
            <a:endParaRPr lang="fr-FR" altLang="fr-FR"/>
          </a:p>
        </p:txBody>
      </p:sp>
    </p:spTree>
    <p:extLst>
      <p:ext uri="{BB962C8B-B14F-4D97-AF65-F5344CB8AC3E}">
        <p14:creationId xmlns:p14="http://schemas.microsoft.com/office/powerpoint/2010/main" val="411047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les résultats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développement ponctuel, quasi imperceptible. Ces résultats sont différents de ce que nous attendions</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 Mais ils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nous permettent de renseigner, par les innombrables situations traitées les raisons qui aboutissent à ce faible processus de développement global </a:t>
            </a: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chez les ENS novices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dans le domaine du travail coopératif en EPS.</a:t>
            </a:r>
            <a:r>
              <a:rPr lang="fr-CH" b="1" dirty="0">
                <a:effectLst/>
              </a:rPr>
              <a:t> </a:t>
            </a:r>
            <a:endParaRPr lang="fr-FR" sz="1200" i="1" dirty="0">
              <a:solidFill>
                <a:schemeClr val="bg1"/>
              </a:solidFill>
              <a:latin typeface="Century Gothic" panose="020B0502020202020204" pitchFamily="34"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lang="fr-FR" sz="1200" i="1" dirty="0">
              <a:solidFill>
                <a:schemeClr val="bg1"/>
              </a:solidFill>
              <a:latin typeface="Century Gothic" panose="020B0502020202020204" pitchFamily="34"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lang="fr-FR" sz="1200" i="1" dirty="0">
                <a:solidFill>
                  <a:schemeClr val="bg1"/>
                </a:solidFill>
                <a:latin typeface="Century Gothic" panose="020B0502020202020204" pitchFamily="34" charset="0"/>
              </a:rPr>
              <a:t>Pourquoi les ENS font peu coopérer malgré que tout le monde « sait » ça a des effets ???</a:t>
            </a:r>
          </a:p>
          <a:p>
            <a:pPr marL="0" marR="0" lvl="0" indent="0" algn="just" defTabSz="914400" rtl="0" eaLnBrk="1" fontAlgn="auto" latinLnBrk="0" hangingPunct="1">
              <a:lnSpc>
                <a:spcPct val="150000"/>
              </a:lnSpc>
              <a:spcBef>
                <a:spcPts val="0"/>
              </a:spcBef>
              <a:spcAft>
                <a:spcPts val="0"/>
              </a:spcAft>
              <a:buClrTx/>
              <a:buSzTx/>
              <a:buFontTx/>
              <a:buNone/>
              <a:tabLst/>
              <a:defRPr/>
            </a:pPr>
            <a:endParaRPr lang="fr-FR" sz="1200" i="1" dirty="0">
              <a:solidFill>
                <a:schemeClr val="bg1"/>
              </a:solidFill>
              <a:latin typeface="Century Gothic" panose="020B0502020202020204" pitchFamily="34"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lang="fr-CH" sz="1200" b="1" dirty="0">
                <a:solidFill>
                  <a:srgbClr val="000000"/>
                </a:solidFill>
                <a:effectLst/>
                <a:latin typeface="Times" pitchFamily="2" charset="0"/>
                <a:ea typeface="Times New Roman" panose="02020603050405020304" pitchFamily="18" charset="0"/>
                <a:cs typeface="Lucida Grande" panose="020B0600040502020204" pitchFamily="34" charset="0"/>
              </a:rPr>
              <a:t>-&gt;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Dans ces situations observées, cette coopération est peu explicitée ou didactisée lors des leçons d’EPS </a:t>
            </a:r>
            <a:endParaRPr lang="fr-CH" b="1" dirty="0">
              <a:effectLst/>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lang="fr-FR" sz="1200" i="1" dirty="0">
              <a:solidFill>
                <a:schemeClr val="bg1"/>
              </a:solidFill>
              <a:latin typeface="Century Gothic" panose="020B0502020202020204" pitchFamily="34"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Comment expliquer ce DECALAGE</a:t>
            </a:r>
          </a:p>
          <a:p>
            <a:pPr marL="0" marR="0" lvl="0" indent="0" algn="just" defTabSz="914400" rtl="0" eaLnBrk="1" fontAlgn="auto" latinLnBrk="0" hangingPunct="1">
              <a:lnSpc>
                <a:spcPct val="150000"/>
              </a:lnSpc>
              <a:spcBef>
                <a:spcPts val="0"/>
              </a:spcBef>
              <a:spcAft>
                <a:spcPts val="0"/>
              </a:spcAft>
              <a:buClrTx/>
              <a:buSzTx/>
              <a:buFontTx/>
              <a:buNone/>
              <a:tabLst/>
              <a:defRPr/>
            </a:pPr>
            <a:endPar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endParaRPr>
          </a:p>
          <a:p>
            <a:pPr marL="285750" marR="0" lvl="0" indent="-285750" algn="just" defTabSz="914400" rtl="0" eaLnBrk="1" fontAlgn="auto" latinLnBrk="0" hangingPunct="1">
              <a:lnSpc>
                <a:spcPct val="150000"/>
              </a:lnSpc>
              <a:spcBef>
                <a:spcPts val="0"/>
              </a:spcBef>
              <a:spcAft>
                <a:spcPts val="0"/>
              </a:spcAft>
              <a:buClrTx/>
              <a:buSzTx/>
              <a:buFontTx/>
              <a:buChar char="-"/>
              <a:tabLst/>
              <a:defRPr/>
            </a:pP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Dans la réalité, il y a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peu d’opération anticipé</a:t>
            </a: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 </a:t>
            </a:r>
          </a:p>
          <a:p>
            <a:pPr marL="285750" marR="0" lvl="0" indent="-285750" algn="just" defTabSz="914400" rtl="0" eaLnBrk="1" fontAlgn="auto" latinLnBrk="0" hangingPunct="1">
              <a:lnSpc>
                <a:spcPct val="150000"/>
              </a:lnSpc>
              <a:spcBef>
                <a:spcPts val="0"/>
              </a:spcBef>
              <a:spcAft>
                <a:spcPts val="0"/>
              </a:spcAft>
              <a:buClrTx/>
              <a:buSzTx/>
              <a:buFontTx/>
              <a:buChar char="-"/>
              <a:tabLst/>
              <a:defRPr/>
            </a:pP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ce sont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souvent des opérations improvisés</a:t>
            </a: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 faites de façon «opportuniste» les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ENS font des groupes de 2, 3, etc. MAIS c’est tout</a:t>
            </a:r>
          </a:p>
          <a:p>
            <a:pPr marL="285750" marR="0" lvl="0" indent="-285750" algn="just" defTabSz="914400" rtl="0" eaLnBrk="1" fontAlgn="auto" latinLnBrk="0" hangingPunct="1">
              <a:lnSpc>
                <a:spcPct val="150000"/>
              </a:lnSpc>
              <a:spcBef>
                <a:spcPts val="0"/>
              </a:spcBef>
              <a:spcAft>
                <a:spcPts val="0"/>
              </a:spcAft>
              <a:buClrTx/>
              <a:buSzTx/>
              <a:buFontTx/>
              <a:buChar char="-"/>
              <a:tabLst/>
              <a:defRPr/>
            </a:pP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D’autre part, ils ont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peu d’outils pour faire coopérer</a:t>
            </a: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 et cela explique ce décalage. </a:t>
            </a:r>
          </a:p>
          <a:p>
            <a:pPr marL="285750" marR="0" lvl="0" indent="-285750" algn="just" defTabSz="914400" rtl="0" eaLnBrk="1" fontAlgn="auto" latinLnBrk="0" hangingPunct="1">
              <a:lnSpc>
                <a:spcPct val="150000"/>
              </a:lnSpc>
              <a:spcBef>
                <a:spcPts val="0"/>
              </a:spcBef>
              <a:spcAft>
                <a:spcPts val="0"/>
              </a:spcAft>
              <a:buClrTx/>
              <a:buSzTx/>
              <a:buFontTx/>
              <a:buChar char="-"/>
              <a:tabLst/>
              <a:defRPr/>
            </a:pPr>
            <a:r>
              <a:rPr lang="fr-CH" sz="1200" b="0" dirty="0">
                <a:solidFill>
                  <a:srgbClr val="000000"/>
                </a:solidFill>
                <a:effectLst/>
                <a:latin typeface="Times" pitchFamily="2" charset="0"/>
                <a:ea typeface="Times New Roman" panose="02020603050405020304" pitchFamily="18" charset="0"/>
                <a:cs typeface="Times New Roman" panose="02020603050405020304" pitchFamily="18" charset="0"/>
              </a:rPr>
              <a:t>Et en plus quand ils ont des outils, ils sont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au service d’autres motifs</a:t>
            </a:r>
          </a:p>
          <a:p>
            <a:pPr marL="285750" marR="0" lvl="0" indent="-285750" algn="just" defTabSz="914400" rtl="0" eaLnBrk="1" fontAlgn="auto" latinLnBrk="0" hangingPunct="1">
              <a:lnSpc>
                <a:spcPct val="150000"/>
              </a:lnSpc>
              <a:spcBef>
                <a:spcPts val="0"/>
              </a:spcBef>
              <a:spcAft>
                <a:spcPts val="0"/>
              </a:spcAft>
              <a:buClrTx/>
              <a:buSzTx/>
              <a:buFontTx/>
              <a:buChar char="-"/>
              <a:tabLst/>
              <a:defRPr/>
            </a:pPr>
            <a:endPar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les ENS novices </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ne préparent généralement pas les équipes à l’avance et conservent rarement les équipes </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d’une séance sur l’autre</a:t>
            </a:r>
            <a:r>
              <a:rPr lang="fr-CH" sz="1200" b="1" dirty="0">
                <a:solidFill>
                  <a:srgbClr val="000000"/>
                </a:solidFill>
                <a:effectLst/>
                <a:latin typeface="Times" pitchFamily="2" charset="0"/>
                <a:ea typeface="Times New Roman" panose="02020603050405020304" pitchFamily="18" charset="0"/>
                <a:cs typeface="Times New Roman" panose="02020603050405020304" pitchFamily="18" charset="0"/>
              </a:rPr>
              <a:t> </a:t>
            </a: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si ça n’est dans la prévision d’un tournoi. </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dirty="0">
                <a:solidFill>
                  <a:srgbClr val="000000"/>
                </a:solidFill>
                <a:effectLst/>
                <a:latin typeface="Times" pitchFamily="2" charset="0"/>
                <a:ea typeface="Times New Roman" panose="02020603050405020304" pitchFamily="18" charset="0"/>
                <a:cs typeface="Times New Roman" panose="02020603050405020304" pitchFamily="18" charset="0"/>
              </a:rPr>
              <a:t>ENS sont souvent pris de court avec les élèves perçus comme problématiques, choisis ou désignés en dernier -&gt; impact le climat de classe / pour laisser place à une vraie cohésion de classe</a:t>
            </a:r>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14</a:t>
            </a:fld>
            <a:endParaRPr lang="fr-FR" altLang="fr-FR"/>
          </a:p>
        </p:txBody>
      </p:sp>
    </p:spTree>
    <p:extLst>
      <p:ext uri="{BB962C8B-B14F-4D97-AF65-F5344CB8AC3E}">
        <p14:creationId xmlns:p14="http://schemas.microsoft.com/office/powerpoint/2010/main" val="2865865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MAG</a:t>
            </a:r>
          </a:p>
          <a:p>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comment mesurer le développement de l’activité des novices ? </a:t>
            </a:r>
          </a:p>
          <a:p>
            <a:endPar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endParaRPr>
          </a:p>
          <a:p>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ENS novices: 3-5 ans selon les auteurs</a:t>
            </a:r>
          </a:p>
          <a:p>
            <a:endParaRPr lang="fr-FR" b="1" dirty="0"/>
          </a:p>
          <a:p>
            <a:r>
              <a:rPr lang="fr-CH" b="0" i="0" u="none" strike="noStrike" dirty="0">
                <a:solidFill>
                  <a:srgbClr val="000000"/>
                </a:solidFill>
                <a:effectLst/>
                <a:latin typeface="Aptos" panose="020B0004020202020204" pitchFamily="34" charset="0"/>
              </a:rPr>
              <a:t>le terme employé sera celui d’</a:t>
            </a:r>
            <a:r>
              <a:rPr lang="fr-CH" b="0" i="1" u="none" strike="noStrike" dirty="0">
                <a:solidFill>
                  <a:srgbClr val="000000"/>
                </a:solidFill>
                <a:effectLst/>
                <a:latin typeface="Aptos" panose="020B0004020202020204" pitchFamily="34" charset="0"/>
              </a:rPr>
              <a:t>enseignant novice </a:t>
            </a:r>
            <a:r>
              <a:rPr lang="fr-CH" b="0" i="0" u="none" strike="noStrike" dirty="0">
                <a:solidFill>
                  <a:srgbClr val="000000"/>
                </a:solidFill>
                <a:effectLst/>
                <a:latin typeface="Aptos" panose="020B0004020202020204" pitchFamily="34" charset="0"/>
              </a:rPr>
              <a:t>(EN). En effet, d’après la littérature, les problématiques d’entrée dans le métier couvrent plusieurs années, avant et après la titularisation, les auteurs définissant le statut de novice entre un et sept ans après la première expérience en classe. Huberman (1993) désigne les trois premières années d’enseignement comme trois années de survie, seulement ensuite les EN traverseraient ce qu’il nomme la phase de découverte du métier.</a:t>
            </a:r>
            <a:endParaRPr lang="fr-FR" b="1"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15</a:t>
            </a:fld>
            <a:endParaRPr lang="fr-FR" altLang="fr-FR"/>
          </a:p>
        </p:txBody>
      </p:sp>
    </p:spTree>
    <p:extLst>
      <p:ext uri="{BB962C8B-B14F-4D97-AF65-F5344CB8AC3E}">
        <p14:creationId xmlns:p14="http://schemas.microsoft.com/office/powerpoint/2010/main" val="640033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50000"/>
              </a:lnSpc>
            </a:pPr>
            <a:r>
              <a:rPr lang="fr-CH" sz="1800" b="1" dirty="0">
                <a:solidFill>
                  <a:srgbClr val="000000"/>
                </a:solidFill>
                <a:effectLst/>
                <a:latin typeface="Times" pitchFamily="2" charset="0"/>
                <a:ea typeface="Times New Roman" panose="02020603050405020304" pitchFamily="18" charset="0"/>
                <a:cs typeface="Times New Roman" panose="02020603050405020304" pitchFamily="18" charset="0"/>
              </a:rPr>
              <a:t>MAG</a:t>
            </a:r>
          </a:p>
          <a:p>
            <a:pPr algn="just">
              <a:lnSpc>
                <a:spcPct val="150000"/>
              </a:lnSpc>
            </a:pPr>
            <a:r>
              <a:rPr lang="fr-CH" sz="1800" dirty="0">
                <a:solidFill>
                  <a:srgbClr val="000000"/>
                </a:solidFill>
                <a:effectLst/>
                <a:latin typeface="Times" pitchFamily="2" charset="0"/>
                <a:ea typeface="Times New Roman" panose="02020603050405020304" pitchFamily="18" charset="0"/>
                <a:cs typeface="Times New Roman" panose="02020603050405020304" pitchFamily="18" charset="0"/>
              </a:rPr>
              <a:t>Les données relatives à la dynamique 2 révèlent uniquement des situations ponctuelles de développement des trois enseignants. Ces derniers sont auto-affectés par la coopération de leurs élèves et cherchent des solutions, notamment au travers des échanges avec la chercheuse (ACS) et le collectif professionnel (ACC). Mais ce motif consistant à faire coopérer leurs élèves est régulièrement concurrencé et « rattrapé » par d’autres impératifs assez typiques des enseignants débutants : engager les élèves, prévenir et contrôler les actions perturbatrices d’élèves. </a:t>
            </a:r>
            <a:endParaRPr lang="fr-CH" sz="1800" dirty="0">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800" dirty="0">
                <a:solidFill>
                  <a:srgbClr val="000000"/>
                </a:solidFill>
                <a:effectLst/>
                <a:latin typeface="Times" pitchFamily="2" charset="0"/>
                <a:ea typeface="Times New Roman" panose="02020603050405020304" pitchFamily="18" charset="0"/>
                <a:cs typeface="Times New Roman" panose="02020603050405020304" pitchFamily="18" charset="0"/>
              </a:rPr>
              <a:t>A partir de là, </a:t>
            </a:r>
            <a:r>
              <a:rPr lang="fr-CH" sz="1800" b="1" dirty="0">
                <a:solidFill>
                  <a:srgbClr val="000000"/>
                </a:solidFill>
                <a:effectLst/>
                <a:latin typeface="Times" pitchFamily="2" charset="0"/>
                <a:ea typeface="Times New Roman" panose="02020603050405020304" pitchFamily="18" charset="0"/>
                <a:cs typeface="Times New Roman" panose="02020603050405020304" pitchFamily="18" charset="0"/>
              </a:rPr>
              <a:t>ils aspirent à une coopération spontanée entre les élèves basée sur une envie de participer à l’activité. Ils attendent des prises d’initiatives en termes de gestes de parade et de consensus entre eux lors des moments de jeux collectifs. Finalement, face à l’échec de certains élèves au niveau coopératif, ils empruntent et essaient de nouveaux dispositifs dans le cadre de d’étude sans pour autant reconduire leurs actions dans d’autres situations ou sur le moyen terme. </a:t>
            </a:r>
            <a:endParaRPr lang="fr-CH" sz="1800" b="1" dirty="0">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800" dirty="0">
                <a:solidFill>
                  <a:srgbClr val="000000"/>
                </a:solidFill>
                <a:effectLst/>
                <a:latin typeface="Times" pitchFamily="2" charset="0"/>
                <a:ea typeface="Times New Roman" panose="02020603050405020304" pitchFamily="18" charset="0"/>
                <a:cs typeface="Times New Roman" panose="02020603050405020304" pitchFamily="18" charset="0"/>
              </a:rPr>
              <a:t>Face aux relations coûteuses psychologiquement avec certains élèves, les trois enseignants de la dynamique 2 pour ne pas mettre à mal leur rapport d’autorité avec toute la classe, essaient de maintenir les affinités dans la composition des groupes afin d’éviter de rentrer en conflit. Cette manière de faire répond à nouveau essentiellement au motif de l’engagement. </a:t>
            </a:r>
            <a:endParaRPr lang="fr-CH" sz="1800" dirty="0">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800" dirty="0">
                <a:solidFill>
                  <a:srgbClr val="000000"/>
                </a:solidFill>
                <a:effectLst/>
                <a:latin typeface="Times" pitchFamily="2" charset="0"/>
                <a:ea typeface="Times New Roman" panose="02020603050405020304" pitchFamily="18" charset="0"/>
                <a:cs typeface="Times New Roman" panose="02020603050405020304" pitchFamily="18" charset="0"/>
              </a:rPr>
              <a:t>Mais cette façon de faire engendre que les élèves peu intégrés ou les élèves perçus « plus faibles sportivement » sont mis à l’écart et deviennent difficiles à intégrer dans le groupe classe. Ainsi, la cohésion de classe est impactée et devient difficile à établir ou à rétablir. Ce processus détourne régulièrement les acteurs du motif de la coopération. </a:t>
            </a:r>
            <a:endParaRPr lang="fr-CH" sz="1800" dirty="0">
              <a:effectLst/>
              <a:latin typeface="Times" pitchFamily="2" charset="0"/>
              <a:ea typeface="Times New Roman" panose="02020603050405020304" pitchFamily="18" charset="0"/>
              <a:cs typeface="Times New Roman" panose="02020603050405020304" pitchFamily="18" charset="0"/>
            </a:endParaRPr>
          </a:p>
          <a:p>
            <a:pPr marL="449580" algn="just"/>
            <a:endParaRPr lang="fr-FR" b="1"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16</a:t>
            </a:fld>
            <a:endParaRPr lang="fr-FR" altLang="fr-FR"/>
          </a:p>
        </p:txBody>
      </p:sp>
    </p:spTree>
    <p:extLst>
      <p:ext uri="{BB962C8B-B14F-4D97-AF65-F5344CB8AC3E}">
        <p14:creationId xmlns:p14="http://schemas.microsoft.com/office/powerpoint/2010/main" val="1378516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17</a:t>
            </a:fld>
            <a:endParaRPr lang="fr-FR" altLang="fr-FR"/>
          </a:p>
        </p:txBody>
      </p:sp>
    </p:spTree>
    <p:extLst>
      <p:ext uri="{BB962C8B-B14F-4D97-AF65-F5344CB8AC3E}">
        <p14:creationId xmlns:p14="http://schemas.microsoft.com/office/powerpoint/2010/main" val="3820209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a:t>-&gt; POURSUIVRE D’ALLIER FORMATION ET RECHERCHE surtout dans la formation initiale et continue des enseignants</a:t>
            </a:r>
            <a:endParaRPr lang="fr-FR" sz="1200">
              <a:effectLst/>
              <a:latin typeface="Helvetica" pitchFamily="2"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a:effectLst/>
              <a:latin typeface="Helvetica" pitchFamily="2"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a:effectLst/>
                <a:latin typeface="Helvetica" pitchFamily="2" charset="0"/>
                <a:ea typeface="Calibri" panose="020F0502020204030204" pitchFamily="34" charset="0"/>
                <a:cs typeface="Times New Roman" panose="02020603050405020304" pitchFamily="18" charset="0"/>
              </a:rPr>
              <a:t>Par </a:t>
            </a:r>
            <a:r>
              <a:rPr lang="fr-FR" sz="1200" b="1">
                <a:effectLst/>
                <a:latin typeface="Helvetica" pitchFamily="2" charset="0"/>
                <a:ea typeface="Calibri" panose="020F0502020204030204" pitchFamily="34" charset="0"/>
                <a:cs typeface="Times New Roman" panose="02020603050405020304" pitchFamily="18" charset="0"/>
              </a:rPr>
              <a:t>la prise en compte de la dimension subjective </a:t>
            </a:r>
            <a:r>
              <a:rPr lang="fr-FR" sz="1200">
                <a:effectLst/>
                <a:latin typeface="Helvetica" pitchFamily="2" charset="0"/>
                <a:ea typeface="Calibri" panose="020F0502020204030204" pitchFamily="34" charset="0"/>
                <a:cs typeface="Times New Roman" panose="02020603050405020304" pitchFamily="18" charset="0"/>
              </a:rPr>
              <a:t>(e.g., « l</a:t>
            </a:r>
            <a:r>
              <a:rPr lang="fr-FR" sz="1200" b="1">
                <a:effectLst/>
                <a:latin typeface="Helvetica" pitchFamily="2" charset="0"/>
                <a:ea typeface="Calibri" panose="020F0502020204030204" pitchFamily="34" charset="0"/>
                <a:cs typeface="Times New Roman" panose="02020603050405020304" pitchFamily="18" charset="0"/>
              </a:rPr>
              <a:t>’invisible</a:t>
            </a:r>
            <a:r>
              <a:rPr lang="fr-FR" sz="1200">
                <a:effectLst/>
                <a:latin typeface="Helvetica" pitchFamily="2" charset="0"/>
                <a:ea typeface="Calibri" panose="020F0502020204030204" pitchFamily="34" charset="0"/>
                <a:cs typeface="Times New Roman" panose="02020603050405020304" pitchFamily="18" charset="0"/>
              </a:rPr>
              <a:t> ») du métier, les résultats ouvrent </a:t>
            </a:r>
            <a:r>
              <a:rPr lang="fr-FR" sz="1200" b="1">
                <a:effectLst/>
                <a:latin typeface="Helvetica" pitchFamily="2" charset="0"/>
                <a:ea typeface="Calibri" panose="020F0502020204030204" pitchFamily="34" charset="0"/>
                <a:cs typeface="Times New Roman" panose="02020603050405020304" pitchFamily="18" charset="0"/>
              </a:rPr>
              <a:t>des pistes de formation concrètes</a:t>
            </a:r>
            <a:r>
              <a:rPr lang="fr-FR" sz="1200">
                <a:effectLst/>
                <a:latin typeface="Helvetica" pitchFamily="2" charset="0"/>
                <a:ea typeface="Calibri" panose="020F0502020204030204" pitchFamily="34" charset="0"/>
                <a:cs typeface="Times New Roman" panose="02020603050405020304" pitchFamily="18" charset="0"/>
              </a:rPr>
              <a:t> </a:t>
            </a:r>
            <a:r>
              <a:rPr lang="fr-CH" sz="1200">
                <a:effectLst/>
                <a:latin typeface="Helvetica" pitchFamily="2" charset="0"/>
                <a:ea typeface="Calibri" panose="020F0502020204030204" pitchFamily="34" charset="0"/>
                <a:cs typeface="Arial" panose="020B0604020202020204" pitchFamily="34" charset="0"/>
              </a:rPr>
              <a:t>et nécessaires, </a:t>
            </a:r>
            <a:r>
              <a:rPr lang="fr-CH" sz="1200" b="1">
                <a:effectLst/>
                <a:latin typeface="Helvetica" pitchFamily="2" charset="0"/>
                <a:ea typeface="Calibri" panose="020F0502020204030204" pitchFamily="34" charset="0"/>
                <a:cs typeface="Arial" panose="020B0604020202020204" pitchFamily="34" charset="0"/>
              </a:rPr>
              <a:t>dans</a:t>
            </a:r>
            <a:r>
              <a:rPr lang="fr-FR" sz="1200" b="1">
                <a:effectLst/>
                <a:latin typeface="Helvetica" pitchFamily="2" charset="0"/>
                <a:ea typeface="Calibri" panose="020F0502020204030204" pitchFamily="34" charset="0"/>
                <a:cs typeface="Times New Roman" panose="02020603050405020304" pitchFamily="18" charset="0"/>
              </a:rPr>
              <a:t> le but de guider « pas à pas » le futur enseignant dans l’univers de la classe </a:t>
            </a:r>
            <a:r>
              <a:rPr lang="fr-FR" sz="1200">
                <a:effectLst/>
                <a:latin typeface="Helvetica" pitchFamily="2" charset="0"/>
                <a:ea typeface="Calibri" panose="020F0502020204030204" pitchFamily="34" charset="0"/>
                <a:cs typeface="Times New Roman" panose="02020603050405020304" pitchFamily="18" charset="0"/>
              </a:rPr>
              <a:t>en y intégrant des dispositifs coopératifs </a:t>
            </a:r>
            <a:r>
              <a:rPr lang="fr-CH" sz="1200">
                <a:effectLst/>
                <a:latin typeface="Helvetica" pitchFamily="2" charset="0"/>
                <a:ea typeface="Calibri" panose="020F0502020204030204" pitchFamily="34" charset="0"/>
                <a:cs typeface="Arial" panose="020B0604020202020204" pitchFamily="34" charset="0"/>
              </a:rPr>
              <a:t>(par exemple sous forme d’analyse vidéo). Ainsi, les expériences relatives aux dispositifs coopératifs vécus en formation pourraient être conduites dans les leçons d’EPS, dans le but de développer l’activité des enseignants novices d’EPS.</a:t>
            </a:r>
            <a:endParaRPr lang="fr-CH" sz="1200">
              <a:effectLst/>
              <a:latin typeface="Calibri" panose="020F0502020204030204" pitchFamily="34" charset="0"/>
              <a:ea typeface="Calibri" panose="020F0502020204030204" pitchFamily="34" charset="0"/>
              <a:cs typeface="Times New Roman" panose="02020603050405020304" pitchFamily="18" charset="0"/>
            </a:endParaRPr>
          </a:p>
          <a:p>
            <a:endParaRPr lang="fr-FR"/>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18</a:t>
            </a:fld>
            <a:endParaRPr lang="fr-FR" altLang="fr-FR"/>
          </a:p>
        </p:txBody>
      </p:sp>
    </p:spTree>
    <p:extLst>
      <p:ext uri="{BB962C8B-B14F-4D97-AF65-F5344CB8AC3E}">
        <p14:creationId xmlns:p14="http://schemas.microsoft.com/office/powerpoint/2010/main" val="1730054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dirty="0">
                <a:effectLst/>
                <a:latin typeface="Helvetica" pitchFamily="2" charset="0"/>
                <a:ea typeface="Calibri" panose="020F0502020204030204" pitchFamily="34" charset="0"/>
                <a:cs typeface="Times New Roman" panose="02020603050405020304" pitchFamily="18" charset="0"/>
              </a:rPr>
              <a:t>Par la prise en compte de la dimension subjective (e.g., « l’invisible ») du métier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dirty="0">
              <a:effectLst/>
              <a:latin typeface="Helvetica" pitchFamily="2"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dirty="0">
                <a:effectLst/>
                <a:latin typeface="Helvetica" pitchFamily="2" charset="0"/>
                <a:cs typeface="Times New Roman" panose="02020603050405020304" pitchFamily="18" charset="0"/>
              </a:rPr>
              <a:t>Place </a:t>
            </a:r>
            <a:r>
              <a:rPr lang="fr-FR" sz="1200">
                <a:effectLst/>
                <a:latin typeface="Helvetica" pitchFamily="2" charset="0"/>
                <a:cs typeface="Times New Roman" panose="02020603050405020304" pitchFamily="18" charset="0"/>
              </a:rPr>
              <a:t>aux échanges</a:t>
            </a:r>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19</a:t>
            </a:fld>
            <a:endParaRPr lang="fr-FR" altLang="fr-FR"/>
          </a:p>
        </p:txBody>
      </p:sp>
    </p:spTree>
    <p:extLst>
      <p:ext uri="{BB962C8B-B14F-4D97-AF65-F5344CB8AC3E}">
        <p14:creationId xmlns:p14="http://schemas.microsoft.com/office/powerpoint/2010/main" val="3216711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sz="1200" b="1" dirty="0">
                <a:effectLst/>
                <a:latin typeface="Helvetica" pitchFamily="2" charset="0"/>
                <a:ea typeface="Calibri" panose="020F0502020204030204" pitchFamily="34" charset="0"/>
                <a:cs typeface="Arial" panose="020B0604020202020204" pitchFamily="34" charset="0"/>
              </a:rPr>
              <a:t>Innovations dans les pratiques d’intervention en éducation physique et en sport</a:t>
            </a:r>
          </a:p>
          <a:p>
            <a:endParaRPr lang="fr-CH" sz="1200" b="1" dirty="0">
              <a:effectLst/>
              <a:latin typeface="Helvetica" pitchFamily="2"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2</a:t>
            </a:fld>
            <a:endParaRPr lang="fr-FR" altLang="fr-FR" dirty="0"/>
          </a:p>
        </p:txBody>
      </p:sp>
    </p:spTree>
    <p:extLst>
      <p:ext uri="{BB962C8B-B14F-4D97-AF65-F5344CB8AC3E}">
        <p14:creationId xmlns:p14="http://schemas.microsoft.com/office/powerpoint/2010/main" val="3059333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CH" sz="1200" b="0" i="0" u="none" strike="noStrike">
                <a:solidFill>
                  <a:srgbClr val="000000"/>
                </a:solidFill>
                <a:effectLst/>
                <a:highlight>
                  <a:srgbClr val="FFFF00"/>
                </a:highlight>
                <a:latin typeface="Calibri" panose="020F0502020204030204" pitchFamily="34" charset="0"/>
                <a:cs typeface="Calibri" panose="020F0502020204030204" pitchFamily="34" charset="0"/>
              </a:rPr>
              <a:t>Article de </a:t>
            </a:r>
            <a:r>
              <a:rPr lang="fr-CH" sz="1200" b="1" i="0" u="none" strike="noStrike">
                <a:solidFill>
                  <a:srgbClr val="000000"/>
                </a:solidFill>
                <a:effectLst/>
                <a:highlight>
                  <a:srgbClr val="FFFF00"/>
                </a:highlight>
                <a:latin typeface="Calibri" panose="020F0502020204030204" pitchFamily="34" charset="0"/>
                <a:cs typeface="Calibri" panose="020F0502020204030204" pitchFamily="34" charset="0"/>
              </a:rPr>
              <a:t>Marchand, Bouchard et Robert-Mazaye (2023)</a:t>
            </a:r>
            <a:r>
              <a:rPr lang="fr-CH" sz="1200" b="0" i="0" u="none" strike="noStrike">
                <a:solidFill>
                  <a:srgbClr val="000000"/>
                </a:solidFill>
                <a:effectLst/>
                <a:highlight>
                  <a:srgbClr val="FFFF00"/>
                </a:highlight>
                <a:latin typeface="Calibri" panose="020F0502020204030204" pitchFamily="34" charset="0"/>
                <a:cs typeface="Calibri" panose="020F0502020204030204" pitchFamily="34" charset="0"/>
              </a:rPr>
              <a:t>. </a:t>
            </a:r>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20</a:t>
            </a:fld>
            <a:endParaRPr lang="fr-FR" altLang="fr-FR"/>
          </a:p>
        </p:txBody>
      </p:sp>
    </p:spTree>
    <p:extLst>
      <p:ext uri="{BB962C8B-B14F-4D97-AF65-F5344CB8AC3E}">
        <p14:creationId xmlns:p14="http://schemas.microsoft.com/office/powerpoint/2010/main" val="2821426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dirty="0">
                <a:solidFill>
                  <a:schemeClr val="bg1"/>
                </a:solidFill>
                <a:cs typeface="Arial" panose="020B0604020202020204" pitchFamily="34" charset="0"/>
              </a:rPr>
              <a:t>Ce type de recherche </a:t>
            </a:r>
            <a:r>
              <a:rPr lang="fr-FR" sz="1200" b="0" dirty="0">
                <a:solidFill>
                  <a:schemeClr val="bg1"/>
                </a:solidFill>
                <a:cs typeface="Arial" panose="020B0604020202020204" pitchFamily="34" charset="0"/>
              </a:rPr>
              <a:t>s’intéresse au </a:t>
            </a:r>
            <a:r>
              <a:rPr lang="fr-FR" sz="1200" b="1" dirty="0">
                <a:solidFill>
                  <a:schemeClr val="bg1"/>
                </a:solidFill>
                <a:cs typeface="Arial" panose="020B0604020202020204" pitchFamily="34" charset="0"/>
              </a:rPr>
              <a:t>« vrai métier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dirty="0">
              <a:solidFill>
                <a:schemeClr val="bg1"/>
              </a:solidFill>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CH" sz="1200" b="0" i="0" dirty="0">
                <a:solidFill>
                  <a:srgbClr val="0070C0"/>
                </a:solidFill>
                <a:latin typeface="Century Gothic" panose="020B0502020202020204" pitchFamily="34" charset="0"/>
              </a:rPr>
              <a:t>« </a:t>
            </a:r>
            <a:r>
              <a:rPr lang="fr-FR" sz="1200" b="0" i="0" dirty="0">
                <a:solidFill>
                  <a:srgbClr val="0070C0"/>
                </a:solidFill>
                <a:latin typeface="Century Gothic" panose="020B0502020202020204" pitchFamily="34" charset="0"/>
              </a:rPr>
              <a:t>Les professionnels sont les meilleurs acteurs/connaisseurs de leur métier</a:t>
            </a:r>
            <a:r>
              <a:rPr lang="fr-CH" sz="1200" b="0" i="0" dirty="0">
                <a:solidFill>
                  <a:srgbClr val="0070C0"/>
                </a:solidFill>
                <a:latin typeface="Century Gothic" panose="020B0502020202020204" pitchFamily="34" charset="0"/>
              </a:rPr>
              <a:t> »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CH" sz="1200" b="0" i="0" dirty="0">
              <a:solidFill>
                <a:srgbClr val="0070C0"/>
              </a:solidFill>
              <a:latin typeface="Century Gothic" panose="020B0502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CH" sz="1200" b="0" i="0" dirty="0">
                <a:solidFill>
                  <a:srgbClr val="0070C0"/>
                </a:solidFill>
                <a:latin typeface="Century Gothic" panose="020B0502020202020204" pitchFamily="34" charset="0"/>
              </a:rPr>
              <a:t>LIEN entre ces éléments pour poursuivre</a:t>
            </a:r>
          </a:p>
          <a:p>
            <a:pPr algn="l"/>
            <a:endParaRPr lang="fr-CH" sz="1200" b="0" i="0" dirty="0">
              <a:solidFill>
                <a:srgbClr val="0070C0"/>
              </a:solidFill>
              <a:latin typeface="Century Gothic" panose="020B0502020202020204" pitchFamily="34" charset="0"/>
            </a:endParaRPr>
          </a:p>
          <a:p>
            <a:pPr algn="l">
              <a:lnSpc>
                <a:spcPct val="120000"/>
              </a:lnSpc>
            </a:pPr>
            <a:r>
              <a:rPr lang="fr-FR" altLang="fr-FR"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Objectif scientifique sur </a:t>
            </a:r>
            <a:r>
              <a:rPr lang="fr-FR" altLang="fr-FR" b="1"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la production de savoirs</a:t>
            </a:r>
          </a:p>
          <a:p>
            <a:pPr algn="l">
              <a:lnSpc>
                <a:spcPct val="120000"/>
              </a:lnSpc>
            </a:pPr>
            <a:r>
              <a:rPr lang="fr-FR" altLang="fr-FR"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Objectif professionnel destiné aux enseignants qui vise </a:t>
            </a:r>
            <a:r>
              <a:rPr lang="fr-FR" altLang="fr-FR" b="1"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la construction d’outils</a:t>
            </a:r>
            <a:endParaRPr lang="fr-FR" sz="1200" b="0" i="0" dirty="0">
              <a:solidFill>
                <a:srgbClr val="0070C0"/>
              </a:solidFill>
              <a:latin typeface="Century Gothic" panose="020B0502020202020204" pitchFamily="34" charset="0"/>
            </a:endParaRPr>
          </a:p>
          <a:p>
            <a:endParaRPr lang="fr-F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dirty="0"/>
              <a:t>Nous allons commencer par le plus intriguant ou barbare des 3. </a:t>
            </a:r>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3</a:t>
            </a:fld>
            <a:endParaRPr lang="fr-FR" altLang="fr-FR"/>
          </a:p>
        </p:txBody>
      </p:sp>
    </p:spTree>
    <p:extLst>
      <p:ext uri="{BB962C8B-B14F-4D97-AF65-F5344CB8AC3E}">
        <p14:creationId xmlns:p14="http://schemas.microsoft.com/office/powerpoint/2010/main" val="564478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MAG + Illustrer avec des exemples + EXEMPLE VERBATIM</a:t>
            </a:r>
          </a:p>
          <a:p>
            <a:endParaRPr lang="fr-FR" dirty="0"/>
          </a:p>
          <a:p>
            <a:r>
              <a:rPr lang="fr-FR" b="0" i="0" u="none" strike="noStrike" dirty="0">
                <a:solidFill>
                  <a:schemeClr val="tx1"/>
                </a:solidFill>
                <a:effectLst/>
                <a:latin typeface="Arial" charset="0"/>
              </a:rPr>
              <a:t>L</a:t>
            </a:r>
            <a:r>
              <a:rPr lang="fr-FR" b="0" i="0" u="none" strike="noStrike" dirty="0">
                <a:solidFill>
                  <a:srgbClr val="212121"/>
                </a:solidFill>
                <a:effectLst/>
                <a:latin typeface="Aptos" panose="020B0004020202020204" pitchFamily="34" charset="0"/>
              </a:rPr>
              <a:t>es situations produisant de l’auto-affectation chez les EN. Vygotski utilise, pour les qualifier, le concept de </a:t>
            </a:r>
            <a:r>
              <a:rPr lang="fr-FR" b="0" i="1" u="none" strike="noStrike" dirty="0" err="1">
                <a:solidFill>
                  <a:srgbClr val="212121"/>
                </a:solidFill>
                <a:effectLst/>
                <a:latin typeface="Aptos" panose="020B0004020202020204" pitchFamily="34" charset="0"/>
              </a:rPr>
              <a:t>perezhivanie</a:t>
            </a:r>
            <a:r>
              <a:rPr lang="fr-FR" b="0" i="1" u="none" strike="noStrike" dirty="0">
                <a:solidFill>
                  <a:srgbClr val="212121"/>
                </a:solidFill>
                <a:effectLst/>
                <a:latin typeface="Aptos" panose="020B0004020202020204" pitchFamily="34" charset="0"/>
              </a:rPr>
              <a:t>, </a:t>
            </a:r>
            <a:r>
              <a:rPr lang="fr-FR" b="0" i="0" u="none" strike="noStrike" dirty="0">
                <a:solidFill>
                  <a:srgbClr val="212121"/>
                </a:solidFill>
                <a:effectLst/>
                <a:latin typeface="Aptos" panose="020B0004020202020204" pitchFamily="34" charset="0"/>
              </a:rPr>
              <a:t>signifiant au sens littéral du terme </a:t>
            </a:r>
            <a:r>
              <a:rPr lang="fr-FR" b="0" i="0" u="none" strike="noStrike" dirty="0">
                <a:solidFill>
                  <a:srgbClr val="FFC000"/>
                </a:solidFill>
                <a:effectLst/>
                <a:latin typeface="Aptos" panose="020B0004020202020204" pitchFamily="34" charset="0"/>
              </a:rPr>
              <a:t>« expérience inoubliable » ou mieux encore, « </a:t>
            </a:r>
            <a:r>
              <a:rPr lang="fr-FR" b="0" i="0" u="none" strike="noStrike" dirty="0" err="1">
                <a:solidFill>
                  <a:srgbClr val="FFC000"/>
                </a:solidFill>
                <a:effectLst/>
                <a:latin typeface="Aptos" panose="020B0004020202020204" pitchFamily="34" charset="0"/>
              </a:rPr>
              <a:t>Erlebnis</a:t>
            </a:r>
            <a:r>
              <a:rPr lang="fr-FR" b="0" i="0" u="none" strike="noStrike" dirty="0">
                <a:solidFill>
                  <a:srgbClr val="FFC000"/>
                </a:solidFill>
                <a:effectLst/>
                <a:latin typeface="Aptos" panose="020B0004020202020204" pitchFamily="34" charset="0"/>
              </a:rPr>
              <a:t> » pour reprendre le lexique en allemand. Ce concept présente plusieurs interprétations, parfois avec un écart important. Toutefois, nous avons décidé d’adopter la définition récente de </a:t>
            </a:r>
            <a:r>
              <a:rPr lang="fr-FR" b="0" i="0" u="none" strike="noStrike" dirty="0" err="1">
                <a:solidFill>
                  <a:srgbClr val="FFC000"/>
                </a:solidFill>
                <a:effectLst/>
                <a:latin typeface="Aptos" panose="020B0004020202020204" pitchFamily="34" charset="0"/>
              </a:rPr>
              <a:t>Veresov</a:t>
            </a:r>
            <a:r>
              <a:rPr lang="fr-FR" b="0" i="0" u="none" strike="noStrike" dirty="0">
                <a:solidFill>
                  <a:srgbClr val="FFC000"/>
                </a:solidFill>
                <a:effectLst/>
                <a:latin typeface="Aptos" panose="020B0004020202020204" pitchFamily="34" charset="0"/>
              </a:rPr>
              <a:t> pour qui la </a:t>
            </a:r>
            <a:r>
              <a:rPr lang="fr-FR" b="0" i="1" u="none" strike="noStrike" dirty="0" err="1">
                <a:solidFill>
                  <a:srgbClr val="212121"/>
                </a:solidFill>
                <a:effectLst/>
                <a:latin typeface="Aptos" panose="020B0004020202020204" pitchFamily="34" charset="0"/>
              </a:rPr>
              <a:t>Perezhivanie</a:t>
            </a:r>
            <a:r>
              <a:rPr lang="fr-FR" b="0" i="0" u="none" strike="noStrike" dirty="0">
                <a:solidFill>
                  <a:srgbClr val="212121"/>
                </a:solidFill>
                <a:effectLst/>
                <a:latin typeface="Aptos" panose="020B0004020202020204" pitchFamily="34" charset="0"/>
              </a:rPr>
              <a:t> évoque une discontinuité où le sujet est affecté par un événement extérieur. Il désigne ainsi le vécu et le ressenti du sujet en relation avec cet événement extérieur, le plus souvent vécu comme perturbant (</a:t>
            </a:r>
            <a:r>
              <a:rPr lang="fr-FR" b="0" i="0" u="none" strike="noStrike" dirty="0" err="1">
                <a:solidFill>
                  <a:srgbClr val="212121"/>
                </a:solidFill>
                <a:effectLst/>
                <a:latin typeface="Aptos" panose="020B0004020202020204" pitchFamily="34" charset="0"/>
              </a:rPr>
              <a:t>Veresov</a:t>
            </a:r>
            <a:r>
              <a:rPr lang="fr-FR" b="0" i="0" u="none" strike="noStrike" dirty="0">
                <a:solidFill>
                  <a:srgbClr val="212121"/>
                </a:solidFill>
                <a:effectLst/>
                <a:latin typeface="Aptos" panose="020B0004020202020204" pitchFamily="34" charset="0"/>
              </a:rPr>
              <a:t>, 2014).</a:t>
            </a:r>
            <a:endParaRPr lang="fr-FR" dirty="0"/>
          </a:p>
          <a:p>
            <a:endParaRPr lang="fr-F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dirty="0">
                <a:latin typeface="Century Gothic" panose="020B0502020202020204" pitchFamily="34" charset="0"/>
                <a:ea typeface="Calibri" panose="020F0502020204030204" pitchFamily="34" charset="0"/>
                <a:cs typeface="Times New Roman" panose="02020603050405020304" pitchFamily="18" charset="0"/>
              </a:rPr>
              <a:t>(y.c. la partie empêchée de l’activité)</a:t>
            </a:r>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4</a:t>
            </a:fld>
            <a:endParaRPr lang="fr-FR" altLang="fr-FR"/>
          </a:p>
        </p:txBody>
      </p:sp>
    </p:spTree>
    <p:extLst>
      <p:ext uri="{BB962C8B-B14F-4D97-AF65-F5344CB8AC3E}">
        <p14:creationId xmlns:p14="http://schemas.microsoft.com/office/powerpoint/2010/main" val="997861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i="0" u="none" strike="noStrike" dirty="0">
                <a:solidFill>
                  <a:schemeClr val="tx1"/>
                </a:solidFill>
                <a:effectLst/>
                <a:highlight>
                  <a:srgbClr val="FFFF00"/>
                </a:highlight>
                <a:latin typeface="Arial" charset="0"/>
                <a:cs typeface="Calibri" panose="020F0502020204030204" pitchFamily="34" charset="0"/>
              </a:rPr>
              <a:t>MAG:</a:t>
            </a:r>
          </a:p>
          <a:p>
            <a:endParaRPr lang="fr-FR" sz="1200" b="0" i="0" u="none" strike="noStrike" dirty="0">
              <a:solidFill>
                <a:schemeClr val="tx1"/>
              </a:solidFill>
              <a:effectLst/>
              <a:highlight>
                <a:srgbClr val="FFFF00"/>
              </a:highlight>
              <a:latin typeface="Arial" charset="0"/>
              <a:cs typeface="Calibri" panose="020F0502020204030204" pitchFamily="34" charset="0"/>
            </a:endParaRPr>
          </a:p>
          <a:p>
            <a:r>
              <a:rPr lang="fr-FR" sz="1200" b="0" i="0" u="none" strike="noStrike" dirty="0">
                <a:solidFill>
                  <a:schemeClr val="tx1"/>
                </a:solidFill>
                <a:effectLst/>
                <a:highlight>
                  <a:srgbClr val="FFFF00"/>
                </a:highlight>
                <a:latin typeface="Arial" charset="0"/>
                <a:cs typeface="Calibri" panose="020F0502020204030204" pitchFamily="34" charset="0"/>
              </a:rPr>
              <a:t>En d’autres termes:</a:t>
            </a:r>
            <a:b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br>
            <a:endPar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endParaRPr>
          </a:p>
          <a:p>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Est-ce que le travail coopératif chez les élèves </a:t>
            </a:r>
            <a:r>
              <a:rPr lang="fr-CH" sz="1200" b="1" i="0" u="none" strike="noStrike" dirty="0">
                <a:solidFill>
                  <a:srgbClr val="000000"/>
                </a:solidFill>
                <a:effectLst/>
                <a:highlight>
                  <a:srgbClr val="FFFF00"/>
                </a:highlight>
                <a:latin typeface="Calibri" panose="020F0502020204030204" pitchFamily="34" charset="0"/>
                <a:cs typeface="Calibri" panose="020F0502020204030204" pitchFamily="34" charset="0"/>
              </a:rPr>
              <a:t>provoque des «moments inoubliables» (</a:t>
            </a:r>
            <a:r>
              <a:rPr lang="fr-CH" sz="1200" b="1" i="0" u="none" strike="noStrike" dirty="0" err="1">
                <a:solidFill>
                  <a:srgbClr val="000000"/>
                </a:solidFill>
                <a:effectLst/>
                <a:highlight>
                  <a:srgbClr val="FFFF00"/>
                </a:highlight>
                <a:latin typeface="Calibri" panose="020F0502020204030204" pitchFamily="34" charset="0"/>
                <a:cs typeface="Calibri" panose="020F0502020204030204" pitchFamily="34" charset="0"/>
              </a:rPr>
              <a:t>perezhivanie</a:t>
            </a:r>
            <a:r>
              <a:rPr lang="fr-CH" sz="1200" b="1" i="0" u="none" strike="noStrike" dirty="0">
                <a:solidFill>
                  <a:srgbClr val="000000"/>
                </a:solidFill>
                <a:effectLst/>
                <a:highlight>
                  <a:srgbClr val="FFFF00"/>
                </a:highlight>
                <a:latin typeface="Calibri" panose="020F0502020204030204" pitchFamily="34" charset="0"/>
                <a:cs typeface="Calibri" panose="020F0502020204030204" pitchFamily="34" charset="0"/>
              </a:rPr>
              <a:t>) </a:t>
            </a:r>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chez les ENS novices ? </a:t>
            </a:r>
          </a:p>
          <a:p>
            <a:endPar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endParaRPr>
          </a:p>
          <a:p>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Ou</a:t>
            </a:r>
          </a:p>
          <a:p>
            <a:endPar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endParaRPr>
          </a:p>
          <a:p>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Est-ce que les </a:t>
            </a:r>
            <a:r>
              <a:rPr lang="fr-CH" sz="1200" b="1" i="0" u="none" strike="noStrike" dirty="0">
                <a:solidFill>
                  <a:srgbClr val="000000"/>
                </a:solidFill>
                <a:effectLst/>
                <a:highlight>
                  <a:srgbClr val="FFFF00"/>
                </a:highlight>
                <a:latin typeface="Calibri" panose="020F0502020204030204" pitchFamily="34" charset="0"/>
                <a:cs typeface="Calibri" panose="020F0502020204030204" pitchFamily="34" charset="0"/>
              </a:rPr>
              <a:t>conflits </a:t>
            </a:r>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entre élèves ou </a:t>
            </a:r>
            <a:r>
              <a:rPr lang="fr-CH" sz="1200" b="1" i="0" u="none" strike="noStrike" dirty="0">
                <a:solidFill>
                  <a:srgbClr val="000000"/>
                </a:solidFill>
                <a:effectLst/>
                <a:highlight>
                  <a:srgbClr val="FFFF00"/>
                </a:highlight>
                <a:latin typeface="Calibri" panose="020F0502020204030204" pitchFamily="34" charset="0"/>
                <a:cs typeface="Calibri" panose="020F0502020204030204" pitchFamily="34" charset="0"/>
              </a:rPr>
              <a:t>comportement perturbateurs </a:t>
            </a:r>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a:t>
            </a:r>
            <a:r>
              <a:rPr lang="fr-CH" sz="1200" b="0" i="0" u="none" strike="noStrike" dirty="0" err="1">
                <a:solidFill>
                  <a:srgbClr val="000000"/>
                </a:solidFill>
                <a:effectLst/>
                <a:highlight>
                  <a:srgbClr val="FFFF00"/>
                </a:highlight>
                <a:latin typeface="Calibri" panose="020F0502020204030204" pitchFamily="34" charset="0"/>
                <a:cs typeface="Calibri" panose="020F0502020204030204" pitchFamily="34" charset="0"/>
              </a:rPr>
              <a:t>perezhivanie</a:t>
            </a:r>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 </a:t>
            </a:r>
            <a:r>
              <a:rPr lang="fr-CH" sz="1200" b="1" i="0" u="none" strike="noStrike" dirty="0">
                <a:solidFill>
                  <a:srgbClr val="000000"/>
                </a:solidFill>
                <a:effectLst/>
                <a:highlight>
                  <a:srgbClr val="FFFF00"/>
                </a:highlight>
                <a:latin typeface="Calibri" panose="020F0502020204030204" pitchFamily="34" charset="0"/>
                <a:cs typeface="Calibri" panose="020F0502020204030204" pitchFamily="34" charset="0"/>
              </a:rPr>
              <a:t>génèrent</a:t>
            </a:r>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 </a:t>
            </a:r>
            <a:r>
              <a:rPr lang="fr-CH" sz="1200" b="1" i="0" u="none" strike="noStrike" dirty="0">
                <a:solidFill>
                  <a:srgbClr val="000000"/>
                </a:solidFill>
                <a:effectLst/>
                <a:highlight>
                  <a:srgbClr val="FFFF00"/>
                </a:highlight>
                <a:latin typeface="Calibri" panose="020F0502020204030204" pitchFamily="34" charset="0"/>
                <a:cs typeface="Calibri" panose="020F0502020204030204" pitchFamily="34" charset="0"/>
              </a:rPr>
              <a:t>la mise en place de dispositif coopératifs</a:t>
            </a:r>
            <a:r>
              <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rPr>
              <a:t> ?</a:t>
            </a:r>
          </a:p>
          <a:p>
            <a:endParaRPr lang="fr-CH" sz="1200" b="0" i="0" u="none" strike="noStrike" dirty="0">
              <a:solidFill>
                <a:srgbClr val="000000"/>
              </a:solidFill>
              <a:effectLst/>
              <a:highlight>
                <a:srgbClr val="FFFF00"/>
              </a:highligh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dirty="0"/>
              <a:t>EXEMPLE: </a:t>
            </a:r>
            <a:r>
              <a:rPr lang="fr-FR" dirty="0" err="1"/>
              <a:t>Urfer</a:t>
            </a:r>
            <a:r>
              <a:rPr lang="fr-FR" dirty="0"/>
              <a:t>, comme ils ont joué ensemble ? Dingue ? Source de </a:t>
            </a:r>
            <a:r>
              <a:rPr lang="fr-FR" dirty="0" err="1"/>
              <a:t>Perezhivanie</a:t>
            </a:r>
            <a:endParaRPr lang="fr-FR" dirty="0"/>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5</a:t>
            </a:fld>
            <a:endParaRPr lang="fr-FR" altLang="fr-FR"/>
          </a:p>
        </p:txBody>
      </p:sp>
    </p:spTree>
    <p:extLst>
      <p:ext uri="{BB962C8B-B14F-4D97-AF65-F5344CB8AC3E}">
        <p14:creationId xmlns:p14="http://schemas.microsoft.com/office/powerpoint/2010/main" val="3919695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dirty="0">
                <a:solidFill>
                  <a:srgbClr val="FF0000"/>
                </a:solidFill>
              </a:rPr>
              <a:t>Pour cela nous avons utilisé un cadre théorique qui </a:t>
            </a:r>
            <a:r>
              <a:rPr lang="fr-FR" sz="1200" b="1" dirty="0">
                <a:solidFill>
                  <a:srgbClr val="FF0000"/>
                </a:solidFill>
              </a:rPr>
              <a:t>analyse un processus</a:t>
            </a:r>
            <a:r>
              <a:rPr lang="fr-FR" sz="1200" b="0" dirty="0">
                <a:solidFill>
                  <a:srgbClr val="FF0000"/>
                </a:solidFill>
              </a:rPr>
              <a:t>, c’est-à-dire on cherche à comprendre </a:t>
            </a:r>
            <a:r>
              <a:rPr lang="fr-FR" sz="1200" b="1" dirty="0">
                <a:solidFill>
                  <a:srgbClr val="FF0000"/>
                </a:solidFill>
              </a:rPr>
              <a:t>COMMENT les ENS progresse – développe leur activité </a:t>
            </a:r>
            <a:r>
              <a:rPr lang="fr-FR" sz="1200" b="0" dirty="0">
                <a:solidFill>
                  <a:srgbClr val="FF0000"/>
                </a:solidFill>
              </a:rPr>
              <a:t>par rapport à des moments inoubliables/marquants (</a:t>
            </a:r>
            <a:r>
              <a:rPr lang="fr-FR" sz="1200" b="0" dirty="0" err="1">
                <a:solidFill>
                  <a:srgbClr val="FF0000"/>
                </a:solidFill>
              </a:rPr>
              <a:t>perezhivanie</a:t>
            </a:r>
            <a:r>
              <a:rPr lang="fr-FR" sz="1200" b="0" dirty="0">
                <a:solidFill>
                  <a:srgbClr val="FF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On parle </a:t>
            </a:r>
            <a:r>
              <a:rPr lang="fr-CH" sz="1200" b="1" kern="1200" dirty="0">
                <a:solidFill>
                  <a:schemeClr val="tx1"/>
                </a:solidFill>
                <a:effectLst/>
                <a:latin typeface="+mn-lt"/>
                <a:ea typeface="+mn-ea"/>
                <a:cs typeface="+mn-cs"/>
              </a:rPr>
              <a:t>bien de l’activité </a:t>
            </a:r>
            <a:r>
              <a:rPr lang="fr-CH" sz="1200" kern="1200" dirty="0">
                <a:solidFill>
                  <a:schemeClr val="tx1"/>
                </a:solidFill>
                <a:effectLst/>
                <a:latin typeface="+mn-lt"/>
                <a:ea typeface="+mn-ea"/>
                <a:cs typeface="+mn-cs"/>
              </a:rPr>
              <a:t>des professionnelles (du travailleur), des </a:t>
            </a:r>
            <a:r>
              <a:rPr lang="fr-CH" sz="1200" b="1" kern="1200" dirty="0">
                <a:solidFill>
                  <a:schemeClr val="tx1"/>
                </a:solidFill>
                <a:effectLst/>
                <a:latin typeface="+mn-lt"/>
                <a:ea typeface="+mn-ea"/>
                <a:cs typeface="+mn-cs"/>
              </a:rPr>
              <a:t>gestes</a:t>
            </a:r>
            <a:r>
              <a:rPr lang="fr-CH" sz="1200" kern="1200" dirty="0">
                <a:solidFill>
                  <a:schemeClr val="tx1"/>
                </a:solidFill>
                <a:effectLst/>
                <a:latin typeface="+mn-lt"/>
                <a:ea typeface="+mn-ea"/>
                <a:cs typeface="+mn-cs"/>
              </a:rPr>
              <a:t> professionnels, de ce que le travailleur a dans </a:t>
            </a:r>
            <a:r>
              <a:rPr lang="fr-CH" sz="1200" b="1" kern="1200" dirty="0">
                <a:solidFill>
                  <a:schemeClr val="tx1"/>
                </a:solidFill>
                <a:effectLst/>
                <a:latin typeface="+mn-lt"/>
                <a:ea typeface="+mn-ea"/>
                <a:cs typeface="+mn-cs"/>
              </a:rPr>
              <a:t>la tête, ce qui le pousse à faire des choix</a:t>
            </a:r>
            <a:r>
              <a:rPr lang="fr-CH" sz="1200" kern="1200" dirty="0">
                <a:solidFill>
                  <a:schemeClr val="tx1"/>
                </a:solidFill>
                <a:effectLst/>
                <a:latin typeface="+mn-lt"/>
                <a:ea typeface="+mn-ea"/>
                <a:cs typeface="+mn-cs"/>
              </a:rPr>
              <a:t>. </a:t>
            </a:r>
            <a:r>
              <a:rPr lang="fr-FR" sz="1200" b="1" kern="1200" dirty="0">
                <a:solidFill>
                  <a:schemeClr val="tx1"/>
                </a:solidFill>
                <a:effectLst/>
                <a:latin typeface="+mn-lt"/>
                <a:ea typeface="+mn-ea"/>
                <a:cs typeface="+mn-cs"/>
              </a:rPr>
              <a:t>L’ergonomie</a:t>
            </a:r>
            <a:r>
              <a:rPr lang="fr-FR" sz="1200" kern="1200" dirty="0">
                <a:solidFill>
                  <a:schemeClr val="tx1"/>
                </a:solidFill>
                <a:effectLst/>
                <a:latin typeface="+mn-lt"/>
                <a:ea typeface="+mn-ea"/>
                <a:cs typeface="+mn-cs"/>
              </a:rPr>
              <a:t> met en évidence que </a:t>
            </a:r>
            <a:r>
              <a:rPr lang="fr-FR" sz="1200" b="1" kern="1200" dirty="0">
                <a:solidFill>
                  <a:schemeClr val="tx1"/>
                </a:solidFill>
                <a:effectLst/>
                <a:latin typeface="+mn-lt"/>
                <a:ea typeface="+mn-ea"/>
                <a:cs typeface="+mn-cs"/>
              </a:rPr>
              <a:t>le travailleur ne fait jamais exactement ce qui lui est demandé. Pour garder sa santé,</a:t>
            </a:r>
            <a:r>
              <a:rPr lang="fr-FR" sz="1200" kern="1200" dirty="0">
                <a:solidFill>
                  <a:schemeClr val="tx1"/>
                </a:solidFill>
                <a:effectLst/>
                <a:latin typeface="+mn-lt"/>
                <a:ea typeface="+mn-ea"/>
                <a:cs typeface="+mn-cs"/>
              </a:rPr>
              <a:t> </a:t>
            </a:r>
            <a:r>
              <a:rPr lang="fr-FR" sz="1200" b="0" kern="1200" dirty="0">
                <a:solidFill>
                  <a:schemeClr val="tx1"/>
                </a:solidFill>
                <a:effectLst/>
                <a:latin typeface="+mn-lt"/>
                <a:ea typeface="+mn-ea"/>
                <a:cs typeface="+mn-cs"/>
              </a:rPr>
              <a:t>« renormalise » la </a:t>
            </a:r>
            <a:r>
              <a:rPr lang="fr-FR" sz="1200" kern="1200" dirty="0">
                <a:solidFill>
                  <a:schemeClr val="tx1"/>
                </a:solidFill>
                <a:effectLst/>
                <a:latin typeface="+mn-lt"/>
                <a:ea typeface="+mn-ea"/>
                <a:cs typeface="+mn-cs"/>
              </a:rPr>
              <a:t>prescription, à son contexte et à ses contraintes. Il « renormalise » par rapport à quelque chose qui lui pose problème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Ce cadre théorique combine les apports </a:t>
            </a:r>
            <a:r>
              <a:rPr lang="fr-CH" sz="1200" b="1" kern="1200" dirty="0">
                <a:solidFill>
                  <a:schemeClr val="tx1"/>
                </a:solidFill>
                <a:effectLst/>
                <a:latin typeface="+mn-lt"/>
                <a:ea typeface="+mn-ea"/>
                <a:cs typeface="+mn-cs"/>
              </a:rPr>
              <a:t>2 approches ergonomiques</a:t>
            </a:r>
            <a:r>
              <a:rPr lang="fr-CH" sz="1200" kern="1200" dirty="0">
                <a:solidFill>
                  <a:schemeClr val="tx1"/>
                </a:solidFill>
                <a:effectLst/>
                <a:latin typeface="+mn-lt"/>
                <a:ea typeface="+mn-ea"/>
                <a:cs typeface="+mn-cs"/>
              </a:rPr>
              <a:t> (DISCIPLES) - </a:t>
            </a:r>
            <a:r>
              <a:rPr lang="fr-CH" sz="1200" b="1" kern="1200" dirty="0">
                <a:solidFill>
                  <a:schemeClr val="tx1"/>
                </a:solidFill>
                <a:effectLst/>
                <a:latin typeface="+mn-lt"/>
                <a:ea typeface="+mn-ea"/>
                <a:cs typeface="+mn-cs"/>
              </a:rPr>
              <a:t>centrées sur l’activité réelle des ENS </a:t>
            </a:r>
            <a:r>
              <a:rPr lang="fr-FR" sz="1200" kern="1200" dirty="0">
                <a:solidFill>
                  <a:schemeClr val="tx1"/>
                </a:solidFill>
                <a:effectLst/>
                <a:latin typeface="+mn-lt"/>
                <a:ea typeface="+mn-ea"/>
                <a:cs typeface="+mn-cs"/>
              </a:rPr>
              <a:t>ce qui permet </a:t>
            </a:r>
            <a:r>
              <a:rPr lang="fr-FR" sz="1200" b="1" kern="1200" dirty="0">
                <a:solidFill>
                  <a:schemeClr val="tx1"/>
                </a:solidFill>
                <a:effectLst/>
                <a:latin typeface="+mn-lt"/>
                <a:ea typeface="+mn-ea"/>
                <a:cs typeface="+mn-cs"/>
              </a:rPr>
              <a:t>d’éclairer la complexité des situations d’enseignement</a:t>
            </a:r>
            <a:r>
              <a:rPr lang="fr-FR"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ea typeface="+mn-ea"/>
                <a:cs typeface="+mn-cs"/>
              </a:rPr>
              <a:t>2) Lors des </a:t>
            </a:r>
            <a:r>
              <a:rPr lang="fr-FR" sz="1200" b="1" kern="1200" dirty="0" err="1">
                <a:solidFill>
                  <a:schemeClr val="tx1"/>
                </a:solidFill>
                <a:effectLst/>
                <a:latin typeface="+mn-lt"/>
                <a:ea typeface="+mn-ea"/>
                <a:cs typeface="+mn-cs"/>
              </a:rPr>
              <a:t>autoconfrontations</a:t>
            </a:r>
            <a:r>
              <a:rPr lang="fr-FR" sz="1200" b="1" kern="1200" dirty="0">
                <a:solidFill>
                  <a:schemeClr val="tx1"/>
                </a:solidFill>
                <a:effectLst/>
                <a:latin typeface="+mn-lt"/>
                <a:ea typeface="+mn-ea"/>
                <a:cs typeface="+mn-cs"/>
              </a:rPr>
              <a:t>, l’activité des acteurs se développe</a:t>
            </a:r>
            <a:r>
              <a:rPr lang="fr-CH" sz="1200" b="1" kern="1200" dirty="0">
                <a:solidFill>
                  <a:schemeClr val="tx1"/>
                </a:solidFill>
                <a:effectLst/>
                <a:latin typeface="+mn-lt"/>
                <a:ea typeface="+mn-ea"/>
                <a:cs typeface="+mn-cs"/>
              </a:rPr>
              <a:t> </a:t>
            </a:r>
            <a:r>
              <a:rPr lang="fr-CH" sz="1200" kern="1200" dirty="0">
                <a:solidFill>
                  <a:schemeClr val="tx1"/>
                </a:solidFill>
                <a:effectLst/>
                <a:latin typeface="+mn-lt"/>
                <a:ea typeface="+mn-ea"/>
                <a:cs typeface="+mn-cs"/>
              </a:rPr>
              <a:t>aussi grâce aux </a:t>
            </a:r>
            <a:r>
              <a:rPr lang="fr-CH" sz="1200" b="0" kern="1200" dirty="0">
                <a:solidFill>
                  <a:schemeClr val="tx1"/>
                </a:solidFill>
                <a:effectLst/>
                <a:latin typeface="+mn-lt"/>
                <a:ea typeface="+mn-ea"/>
                <a:cs typeface="+mn-cs"/>
              </a:rPr>
              <a:t>débats avec </a:t>
            </a:r>
            <a:r>
              <a:rPr lang="fr-CH" sz="1200" kern="1200" dirty="0">
                <a:solidFill>
                  <a:schemeClr val="tx1"/>
                </a:solidFill>
                <a:effectLst/>
                <a:latin typeface="+mn-lt"/>
                <a:ea typeface="+mn-ea"/>
                <a:cs typeface="+mn-cs"/>
              </a:rPr>
              <a:t>d’autres personnes.</a:t>
            </a:r>
            <a:r>
              <a:rPr lang="fr-FR" sz="1200" b="0" kern="1200" dirty="0">
                <a:solidFill>
                  <a:schemeClr val="tx1"/>
                </a:solidFill>
                <a:effectLst/>
                <a:latin typeface="+mn-lt"/>
                <a:ea typeface="+mn-ea"/>
                <a:cs typeface="+mn-cs"/>
              </a:rPr>
              <a:t> Emergence de </a:t>
            </a:r>
            <a:r>
              <a:rPr lang="fr-FR" sz="1200" b="1" kern="1200" dirty="0">
                <a:solidFill>
                  <a:schemeClr val="tx1"/>
                </a:solidFill>
                <a:effectLst/>
                <a:latin typeface="+mn-lt"/>
                <a:ea typeface="+mn-ea"/>
                <a:cs typeface="+mn-cs"/>
              </a:rPr>
              <a:t>dilemmes </a:t>
            </a:r>
            <a:r>
              <a:rPr lang="fr-FR" sz="1200" b="0" kern="1200" dirty="0">
                <a:solidFill>
                  <a:schemeClr val="tx1"/>
                </a:solidFill>
                <a:effectLst/>
                <a:latin typeface="+mn-lt"/>
                <a:ea typeface="+mn-ea"/>
                <a:cs typeface="+mn-cs"/>
              </a:rPr>
              <a:t>liés à </a:t>
            </a:r>
            <a:r>
              <a:rPr lang="fr-CH" sz="1200" b="0" kern="1200" dirty="0">
                <a:solidFill>
                  <a:schemeClr val="tx1"/>
                </a:solidFill>
                <a:effectLst/>
                <a:latin typeface="+mn-lt"/>
                <a:ea typeface="+mn-ea"/>
                <a:cs typeface="+mn-cs"/>
              </a:rPr>
              <a:t>un écart entre l’activité prescrite et l’activité réalisée.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b="1" kern="1200" dirty="0">
                <a:solidFill>
                  <a:schemeClr val="tx1"/>
                </a:solidFill>
                <a:effectLst/>
                <a:latin typeface="+mn-lt"/>
                <a:ea typeface="+mn-ea"/>
                <a:cs typeface="+mn-cs"/>
              </a:rPr>
              <a:t>3) Par la suite et </a:t>
            </a:r>
            <a:r>
              <a:rPr lang="fr-CH" sz="1200" kern="1200" dirty="0">
                <a:solidFill>
                  <a:schemeClr val="tx1"/>
                </a:solidFill>
                <a:effectLst/>
                <a:latin typeface="+mn-lt"/>
                <a:ea typeface="+mn-ea"/>
                <a:cs typeface="+mn-cs"/>
              </a:rPr>
              <a:t>dans son discours, il évoque de </a:t>
            </a:r>
            <a:r>
              <a:rPr lang="fr-CH" sz="1200" b="1" kern="1200" dirty="0">
                <a:solidFill>
                  <a:schemeClr val="tx1"/>
                </a:solidFill>
                <a:effectLst/>
                <a:latin typeface="+mn-lt"/>
                <a:ea typeface="+mn-ea"/>
                <a:cs typeface="+mn-cs"/>
              </a:rPr>
              <a:t>nouveaux buts d’action </a:t>
            </a:r>
            <a:r>
              <a:rPr lang="fr-CH" sz="1200" kern="1200" dirty="0">
                <a:solidFill>
                  <a:schemeClr val="tx1"/>
                </a:solidFill>
                <a:effectLst/>
                <a:latin typeface="+mn-lt"/>
                <a:ea typeface="+mn-ea"/>
                <a:cs typeface="+mn-cs"/>
              </a:rPr>
              <a:t>ou encore </a:t>
            </a:r>
            <a:r>
              <a:rPr lang="fr-CH" sz="1200" b="1" kern="1200" dirty="0">
                <a:solidFill>
                  <a:schemeClr val="tx1"/>
                </a:solidFill>
                <a:effectLst/>
                <a:latin typeface="+mn-lt"/>
                <a:ea typeface="+mn-ea"/>
                <a:cs typeface="+mn-cs"/>
              </a:rPr>
              <a:t>lorsqu’il propose de nouvelles opérations</a:t>
            </a:r>
            <a:r>
              <a:rPr lang="fr-CH" sz="1200" kern="1200" dirty="0">
                <a:solidFill>
                  <a:schemeClr val="tx1"/>
                </a:solidFill>
                <a:effectLst/>
                <a:latin typeface="+mn-lt"/>
                <a:ea typeface="+mn-ea"/>
                <a:cs typeface="+mn-cs"/>
              </a:rPr>
              <a:t>, c’est-à-dire d’autres manières de faire ou lorsqu’on observe </a:t>
            </a:r>
            <a:r>
              <a:rPr lang="fr-CH" sz="1200" b="1" kern="1200" dirty="0">
                <a:solidFill>
                  <a:schemeClr val="tx1"/>
                </a:solidFill>
                <a:effectLst/>
                <a:latin typeface="+mn-lt"/>
                <a:ea typeface="+mn-ea"/>
                <a:cs typeface="+mn-cs"/>
              </a:rPr>
              <a:t>un déplacement de ses motifs d’agir </a:t>
            </a:r>
            <a:r>
              <a:rPr lang="fr-CH" sz="1200" strike="noStrike" kern="1200" dirty="0">
                <a:solidFill>
                  <a:schemeClr val="tx1"/>
                </a:solidFill>
                <a:effectLst/>
                <a:latin typeface="+mn-lt"/>
                <a:ea typeface="+mn-ea"/>
                <a:cs typeface="+mn-cs"/>
              </a:rPr>
              <a:t>(par ex, il ne fait plus ranger le matériel aux élèves)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b="1" dirty="0">
                <a:effectLst/>
              </a:rPr>
              <a:t>L’originalité de ces recherches </a:t>
            </a:r>
            <a:r>
              <a:rPr lang="fr-CH" b="0" dirty="0">
                <a:effectLst/>
              </a:rPr>
              <a:t>tient en effet dans ce cadre théorique qui s’intéresse </a:t>
            </a:r>
            <a:r>
              <a:rPr lang="fr-CH" b="1" dirty="0">
                <a:effectLst/>
              </a:rPr>
              <a:t>à la subjectivité du métier</a:t>
            </a:r>
            <a:r>
              <a:rPr lang="fr-CH" b="0" dirty="0">
                <a:effectLst/>
              </a:rPr>
              <a:t>, qu’est-ce qui pousse à agir, à faire des choix et qui porte sur </a:t>
            </a:r>
            <a:r>
              <a:rPr lang="fr-CH" b="1" dirty="0">
                <a:effectLst/>
              </a:rPr>
              <a:t>l’activité réelle des enseignants</a:t>
            </a:r>
            <a:endParaRPr lang="fr-CH"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6</a:t>
            </a:fld>
            <a:endParaRPr lang="fr-FR" altLang="fr-FR"/>
          </a:p>
        </p:txBody>
      </p:sp>
    </p:spTree>
    <p:extLst>
      <p:ext uri="{BB962C8B-B14F-4D97-AF65-F5344CB8AC3E}">
        <p14:creationId xmlns:p14="http://schemas.microsoft.com/office/powerpoint/2010/main" val="3772046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50000"/>
              </a:lnSpc>
            </a:pPr>
            <a:r>
              <a:rPr lang="fr-FR"/>
              <a:t>1) </a:t>
            </a:r>
            <a:r>
              <a:rPr lang="fr-CH" sz="1200" b="0" i="1">
                <a:effectLst/>
                <a:latin typeface="Times" pitchFamily="2" charset="0"/>
                <a:ea typeface="Times New Roman" panose="02020603050405020304" pitchFamily="18" charset="0"/>
                <a:cs typeface="Times New Roman" panose="02020603050405020304" pitchFamily="18" charset="0"/>
              </a:rPr>
              <a:t>N’arrive pas à comprendre pourquoi ils ne font pas/mieux/plus coopérer ? </a:t>
            </a:r>
          </a:p>
          <a:p>
            <a:pPr algn="just">
              <a:lnSpc>
                <a:spcPct val="150000"/>
              </a:lnSpc>
            </a:pPr>
            <a:endParaRPr lang="fr-CH" sz="1200" b="0" i="1">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200" b="0" i="1">
                <a:effectLst/>
                <a:latin typeface="Times" pitchFamily="2" charset="0"/>
                <a:ea typeface="Times New Roman" panose="02020603050405020304" pitchFamily="18" charset="0"/>
                <a:cs typeface="Times New Roman" panose="02020603050405020304" pitchFamily="18" charset="0"/>
              </a:rPr>
              <a:t>Pour pouvoir </a:t>
            </a:r>
            <a:r>
              <a:rPr lang="fr-CH" sz="1200" b="1" i="1">
                <a:effectLst/>
                <a:latin typeface="Times" pitchFamily="2" charset="0"/>
                <a:ea typeface="Times New Roman" panose="02020603050405020304" pitchFamily="18" charset="0"/>
                <a:cs typeface="Times New Roman" panose="02020603050405020304" pitchFamily="18" charset="0"/>
              </a:rPr>
              <a:t>analyser le développement de l'activité de l’ENS, </a:t>
            </a:r>
            <a:r>
              <a:rPr lang="fr-CH" sz="1200" b="0" i="1">
                <a:effectLst/>
                <a:latin typeface="Times" pitchFamily="2" charset="0"/>
                <a:ea typeface="Times New Roman" panose="02020603050405020304" pitchFamily="18" charset="0"/>
                <a:cs typeface="Times New Roman" panose="02020603050405020304" pitchFamily="18" charset="0"/>
              </a:rPr>
              <a:t>il faut d’abord s’intéresser à l’activité de l’enseignant. </a:t>
            </a:r>
          </a:p>
          <a:p>
            <a:pPr algn="just">
              <a:lnSpc>
                <a:spcPct val="150000"/>
              </a:lnSpc>
            </a:pPr>
            <a:endParaRPr lang="fr-CH" sz="1200" b="1" i="1">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200" b="1" i="1">
                <a:effectLst/>
                <a:latin typeface="Times" pitchFamily="2" charset="0"/>
                <a:ea typeface="Times New Roman" panose="02020603050405020304" pitchFamily="18" charset="0"/>
                <a:cs typeface="Times New Roman" panose="02020603050405020304" pitchFamily="18" charset="0"/>
              </a:rPr>
              <a:t>Visée compréhensive </a:t>
            </a:r>
            <a:r>
              <a:rPr lang="fr-CH" sz="1200">
                <a:effectLst/>
                <a:latin typeface="Times" pitchFamily="2" charset="0"/>
                <a:ea typeface="Times New Roman" panose="02020603050405020304" pitchFamily="18" charset="0"/>
                <a:cs typeface="Times New Roman" panose="02020603050405020304" pitchFamily="18" charset="0"/>
              </a:rPr>
              <a:t>c’est de comprendre l’activité du travailleur et d’apporter des éléments d’éclairage sur le sujet</a:t>
            </a:r>
          </a:p>
          <a:p>
            <a:pPr algn="just">
              <a:lnSpc>
                <a:spcPct val="150000"/>
              </a:lnSpc>
            </a:pPr>
            <a:endParaRPr lang="fr-CH" sz="1200">
              <a:effectLst/>
              <a:latin typeface="Times" pitchFamily="2"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b="1">
                <a:effectLst/>
                <a:latin typeface="Times" pitchFamily="2" charset="0"/>
                <a:ea typeface="Times New Roman" panose="02020603050405020304" pitchFamily="18" charset="0"/>
                <a:cs typeface="Times New Roman" panose="02020603050405020304" pitchFamily="18" charset="0"/>
              </a:rPr>
              <a:t>Préoccupations</a:t>
            </a:r>
            <a:r>
              <a:rPr lang="fr-CH" sz="1200">
                <a:effectLst/>
                <a:latin typeface="Times" pitchFamily="2" charset="0"/>
                <a:ea typeface="Times New Roman" panose="02020603050405020304" pitchFamily="18" charset="0"/>
                <a:cs typeface="Times New Roman" panose="02020603050405020304" pitchFamily="18" charset="0"/>
              </a:rPr>
              <a:t> ENS font coopérer ? </a:t>
            </a:r>
            <a:r>
              <a:rPr lang="fr-FR" sz="1200" b="1">
                <a:solidFill>
                  <a:srgbClr val="000000"/>
                </a:solidFill>
                <a:latin typeface="Century Gothic" panose="020B0502020202020204" pitchFamily="34" charset="0"/>
                <a:ea typeface="Calibri" panose="020F0502020204030204" pitchFamily="34" charset="0"/>
                <a:cs typeface="Times New Roman" panose="02020603050405020304" pitchFamily="18" charset="0"/>
              </a:rPr>
              <a:t>motifs prioritaires ou secondaires </a:t>
            </a:r>
            <a:r>
              <a:rPr lang="fr-FR" sz="1200">
                <a:solidFill>
                  <a:srgbClr val="000000"/>
                </a:solidFill>
                <a:latin typeface="Century Gothic" panose="020B0502020202020204" pitchFamily="34" charset="0"/>
                <a:ea typeface="Calibri" panose="020F0502020204030204" pitchFamily="34" charset="0"/>
                <a:cs typeface="Times New Roman" panose="02020603050405020304" pitchFamily="18" charset="0"/>
              </a:rPr>
              <a:t>? Sont-ils affectés lorsque les élèves coopèrent et ne coopèrent pas ? </a:t>
            </a:r>
            <a:endParaRPr lang="fr-CH" sz="1200">
              <a:effectLst/>
              <a:latin typeface="Times" pitchFamily="2"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a:effectLst/>
                <a:latin typeface="Times" pitchFamily="2" charset="0"/>
                <a:ea typeface="Times New Roman" panose="02020603050405020304" pitchFamily="18" charset="0"/>
                <a:cs typeface="Times New Roman" panose="02020603050405020304" pitchFamily="18" charset="0"/>
              </a:rPr>
              <a:t>Comment ils s’y prennent ? </a:t>
            </a:r>
            <a:r>
              <a:rPr lang="fr-FR" sz="1200">
                <a:solidFill>
                  <a:srgbClr val="000000"/>
                </a:solidFill>
                <a:latin typeface="Century Gothic" panose="020B0502020202020204" pitchFamily="34" charset="0"/>
                <a:ea typeface="Calibri" panose="020F0502020204030204" pitchFamily="34" charset="0"/>
                <a:cs typeface="Times New Roman" panose="02020603050405020304" pitchFamily="18" charset="0"/>
              </a:rPr>
              <a:t>Quels outils, quelles techniques, </a:t>
            </a:r>
            <a:r>
              <a:rPr lang="fr-FR" sz="1200" b="1">
                <a:solidFill>
                  <a:srgbClr val="000000"/>
                </a:solidFill>
                <a:latin typeface="Century Gothic" panose="020B0502020202020204" pitchFamily="34" charset="0"/>
                <a:ea typeface="Calibri" panose="020F0502020204030204" pitchFamily="34" charset="0"/>
                <a:cs typeface="Times New Roman" panose="02020603050405020304" pitchFamily="18" charset="0"/>
              </a:rPr>
              <a:t>quels gestes </a:t>
            </a:r>
            <a:r>
              <a:rPr lang="fr-FR" sz="1200">
                <a:solidFill>
                  <a:srgbClr val="000000"/>
                </a:solidFill>
                <a:latin typeface="Century Gothic" panose="020B0502020202020204" pitchFamily="34" charset="0"/>
                <a:ea typeface="Calibri" panose="020F0502020204030204" pitchFamily="34" charset="0"/>
                <a:cs typeface="Times New Roman" panose="02020603050405020304" pitchFamily="18" charset="0"/>
              </a:rPr>
              <a:t>utilisent-ils ? </a:t>
            </a:r>
          </a:p>
          <a:p>
            <a:pPr algn="just">
              <a:lnSpc>
                <a:spcPct val="150000"/>
              </a:lnSpc>
            </a:pPr>
            <a:endParaRPr lang="fr-CH" sz="1200">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r>
              <a:rPr lang="fr-CH" sz="1200">
                <a:effectLst/>
                <a:latin typeface="Times" pitchFamily="2" charset="0"/>
                <a:ea typeface="Times New Roman" panose="02020603050405020304" pitchFamily="18" charset="0"/>
                <a:cs typeface="Times New Roman" panose="02020603050405020304" pitchFamily="18" charset="0"/>
              </a:rPr>
              <a:t>Ce qui nous caractérise en tant que chercheur, c’est que </a:t>
            </a:r>
            <a:r>
              <a:rPr lang="fr-CH" sz="1200" b="1">
                <a:effectLst/>
                <a:latin typeface="Times" pitchFamily="2" charset="0"/>
                <a:ea typeface="Times New Roman" panose="02020603050405020304" pitchFamily="18" charset="0"/>
                <a:cs typeface="Times New Roman" panose="02020603050405020304" pitchFamily="18" charset="0"/>
              </a:rPr>
              <a:t>nous souhaitons contribuer à l’amélioration du système donc </a:t>
            </a:r>
            <a:r>
              <a:rPr lang="fr-CH" sz="1200">
                <a:effectLst/>
                <a:latin typeface="Times" pitchFamily="2" charset="0"/>
                <a:ea typeface="Times New Roman" panose="02020603050405020304" pitchFamily="18" charset="0"/>
                <a:cs typeface="Times New Roman" panose="02020603050405020304" pitchFamily="18" charset="0"/>
              </a:rPr>
              <a:t>(</a:t>
            </a:r>
            <a:r>
              <a:rPr lang="fr-CH" sz="1200" b="1" i="1">
                <a:effectLst/>
                <a:latin typeface="Times" pitchFamily="2" charset="0"/>
                <a:ea typeface="Times New Roman" panose="02020603050405020304" pitchFamily="18" charset="0"/>
                <a:cs typeface="Times New Roman" panose="02020603050405020304" pitchFamily="18" charset="0"/>
              </a:rPr>
              <a:t>visée transformative</a:t>
            </a:r>
            <a:r>
              <a:rPr lang="fr-CH" sz="1200">
                <a:effectLst/>
                <a:latin typeface="Times" pitchFamily="2" charset="0"/>
                <a:ea typeface="Times New Roman" panose="02020603050405020304" pitchFamily="18" charset="0"/>
                <a:cs typeface="Times New Roman" panose="02020603050405020304" pitchFamily="18" charset="0"/>
              </a:rPr>
              <a:t>)</a:t>
            </a:r>
          </a:p>
          <a:p>
            <a:pPr algn="just">
              <a:lnSpc>
                <a:spcPct val="150000"/>
              </a:lnSpc>
            </a:pPr>
            <a:r>
              <a:rPr lang="fr-CH" sz="1200">
                <a:effectLst/>
                <a:latin typeface="Times" pitchFamily="2" charset="0"/>
                <a:ea typeface="Times New Roman" panose="02020603050405020304" pitchFamily="18" charset="0"/>
                <a:cs typeface="Times New Roman" panose="02020603050405020304" pitchFamily="18" charset="0"/>
              </a:rPr>
              <a:t>On ne va pas que les observer </a:t>
            </a:r>
            <a:r>
              <a:rPr lang="fr-CH" sz="1200" b="1">
                <a:effectLst/>
                <a:latin typeface="Times" pitchFamily="2" charset="0"/>
                <a:ea typeface="Times New Roman" panose="02020603050405020304" pitchFamily="18" charset="0"/>
                <a:cs typeface="Times New Roman" panose="02020603050405020304" pitchFamily="18" charset="0"/>
              </a:rPr>
              <a:t>mais on va les aider</a:t>
            </a:r>
            <a:r>
              <a:rPr lang="fr-CH" sz="1200">
                <a:effectLst/>
                <a:latin typeface="Times" pitchFamily="2" charset="0"/>
                <a:ea typeface="Times New Roman" panose="02020603050405020304" pitchFamily="18" charset="0"/>
                <a:cs typeface="Times New Roman" panose="02020603050405020304" pitchFamily="18" charset="0"/>
              </a:rPr>
              <a:t>, </a:t>
            </a:r>
            <a:r>
              <a:rPr lang="fr-CH" sz="1200" b="1">
                <a:effectLst/>
                <a:latin typeface="Times" pitchFamily="2" charset="0"/>
                <a:ea typeface="Times New Roman" panose="02020603050405020304" pitchFamily="18" charset="0"/>
                <a:cs typeface="Times New Roman" panose="02020603050405020304" pitchFamily="18" charset="0"/>
              </a:rPr>
              <a:t>on va essayer de forcer leur développement</a:t>
            </a:r>
            <a:r>
              <a:rPr lang="fr-CH" sz="1200">
                <a:effectLst/>
                <a:latin typeface="Times" pitchFamily="2" charset="0"/>
                <a:ea typeface="Times New Roman" panose="02020603050405020304" pitchFamily="18" charset="0"/>
                <a:cs typeface="Times New Roman" panose="02020603050405020304" pitchFamily="18" charset="0"/>
              </a:rPr>
              <a:t>, </a:t>
            </a:r>
            <a:r>
              <a:rPr lang="fr-CH" sz="1200" b="1">
                <a:effectLst/>
                <a:latin typeface="Times" pitchFamily="2" charset="0"/>
                <a:ea typeface="Times New Roman" panose="02020603050405020304" pitchFamily="18" charset="0"/>
                <a:cs typeface="Times New Roman" panose="02020603050405020304" pitchFamily="18" charset="0"/>
              </a:rPr>
              <a:t>on va déclencher des dilemmes</a:t>
            </a:r>
          </a:p>
          <a:p>
            <a:pPr marL="228600" indent="-228600" algn="just">
              <a:lnSpc>
                <a:spcPct val="150000"/>
              </a:lnSpc>
              <a:buAutoNum type="arabicParenR"/>
            </a:pPr>
            <a:endParaRPr lang="fr-CH" sz="1200" b="1">
              <a:solidFill>
                <a:srgbClr val="000000"/>
              </a:solidFill>
              <a:effectLst/>
              <a:latin typeface="Times" pitchFamily="2" charset="0"/>
              <a:ea typeface="Times New Roman" panose="02020603050405020304" pitchFamily="18" charset="0"/>
              <a:cs typeface="Times New Roman" panose="02020603050405020304" pitchFamily="18" charset="0"/>
            </a:endParaRPr>
          </a:p>
          <a:p>
            <a:pPr marL="228600" indent="-228600" algn="just">
              <a:lnSpc>
                <a:spcPct val="150000"/>
              </a:lnSpc>
              <a:buAutoNum type="arabicParenR"/>
            </a:pPr>
            <a:endParaRPr lang="fr-CH" sz="1200">
              <a:solidFill>
                <a:srgbClr val="000000"/>
              </a:solidFill>
              <a:effectLst/>
              <a:latin typeface="Times" pitchFamily="2"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b="1">
                <a:solidFill>
                  <a:srgbClr val="000000"/>
                </a:solidFill>
                <a:effectLst/>
                <a:latin typeface="Times" pitchFamily="2" charset="0"/>
                <a:ea typeface="Calibri" panose="020F0502020204030204" pitchFamily="34" charset="0"/>
                <a:cs typeface="Arial" panose="020B0604020202020204" pitchFamily="34" charset="0"/>
              </a:rPr>
              <a:t>Q1</a:t>
            </a:r>
            <a:r>
              <a:rPr lang="fr-CH" sz="1200">
                <a:solidFill>
                  <a:srgbClr val="000000"/>
                </a:solidFill>
                <a:effectLst/>
                <a:latin typeface="Times" pitchFamily="2" charset="0"/>
                <a:ea typeface="Calibri" panose="020F0502020204030204" pitchFamily="34" charset="0"/>
                <a:cs typeface="Arial" panose="020B0604020202020204" pitchFamily="34" charset="0"/>
              </a:rPr>
              <a:t>: « recherche fondamentale de terrain » (Clot, 2008) permettant aux participants de reprendre la main sur une situation de travail qui, souvent, semble leur échapper en analysant avec eux les ressorts de leur activité. Ainsi, il sera possible non seulement de déterminer ce qui les fait agir ou non, mais aussi </a:t>
            </a:r>
            <a:r>
              <a:rPr lang="fr-CH" sz="1200">
                <a:solidFill>
                  <a:srgbClr val="000000"/>
                </a:solidFill>
                <a:effectLst/>
                <a:latin typeface="Times" pitchFamily="2" charset="0"/>
                <a:ea typeface="Times New Roman" panose="02020603050405020304" pitchFamily="18" charset="0"/>
                <a:cs typeface="Calibri" panose="020F0502020204030204" pitchFamily="34" charset="0"/>
              </a:rPr>
              <a:t>les circonstances de leur développement éventuel, selon les contraintes auxquelles ils font face </a:t>
            </a:r>
            <a:r>
              <a:rPr lang="fr-CH" sz="1200">
                <a:solidFill>
                  <a:srgbClr val="000000"/>
                </a:solidFill>
                <a:effectLst/>
                <a:latin typeface="Times" pitchFamily="2" charset="0"/>
                <a:ea typeface="Times New Roman" panose="02020603050405020304" pitchFamily="18" charset="0"/>
                <a:cs typeface="Arial" panose="020B0604020202020204" pitchFamily="34" charset="0"/>
              </a:rPr>
              <a:t>(évaluations, programme, activités sportives, temps, sécurité, confiance) et ce qu’ils perçoivent en situation </a:t>
            </a:r>
            <a:r>
              <a:rPr lang="fr-CH" sz="1200">
                <a:solidFill>
                  <a:srgbClr val="000000"/>
                </a:solidFill>
                <a:effectLst/>
                <a:latin typeface="Times" pitchFamily="2" charset="0"/>
                <a:ea typeface="Times New Roman" panose="02020603050405020304" pitchFamily="18" charset="0"/>
                <a:cs typeface="Calibri" panose="020F0502020204030204" pitchFamily="34" charset="0"/>
              </a:rPr>
              <a:t>(</a:t>
            </a:r>
            <a:r>
              <a:rPr lang="fr-CH" sz="1200">
                <a:solidFill>
                  <a:srgbClr val="000000"/>
                </a:solidFill>
                <a:effectLst/>
                <a:latin typeface="Times" pitchFamily="2" charset="0"/>
                <a:ea typeface="Times New Roman" panose="02020603050405020304" pitchFamily="18" charset="0"/>
                <a:cs typeface="Arial" panose="020B0604020202020204" pitchFamily="34" charset="0"/>
              </a:rPr>
              <a:t>les différences entre les élèves, leur engagement, leurs formes d’entraide, leurs attitudes, la composition de classe).</a:t>
            </a:r>
          </a:p>
          <a:p>
            <a:endParaRPr lang="fr-CH" sz="1200">
              <a:effectLst/>
              <a:latin typeface="Times" pitchFamily="2"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b="1">
                <a:effectLst/>
                <a:latin typeface="Times" pitchFamily="2" charset="0"/>
                <a:ea typeface="Times New Roman" panose="02020603050405020304" pitchFamily="18" charset="0"/>
                <a:cs typeface="Times New Roman" panose="02020603050405020304" pitchFamily="18" charset="0"/>
              </a:rPr>
              <a:t>Q2</a:t>
            </a:r>
            <a:r>
              <a:rPr lang="fr-CH" sz="1200">
                <a:effectLst/>
                <a:latin typeface="Times" pitchFamily="2" charset="0"/>
                <a:ea typeface="Times New Roman" panose="02020603050405020304" pitchFamily="18" charset="0"/>
                <a:cs typeface="Times New Roman" panose="02020603050405020304" pitchFamily="18" charset="0"/>
              </a:rPr>
              <a:t> : </a:t>
            </a:r>
            <a:r>
              <a:rPr lang="fr-FR" altLang="fr-FR" sz="1200">
                <a:solidFill>
                  <a:srgbClr val="000000"/>
                </a:solidFill>
                <a:latin typeface="Century Gothic" panose="020B0502020202020204" pitchFamily="34" charset="0"/>
                <a:ea typeface="Calibri" panose="020F0502020204030204" pitchFamily="34" charset="0"/>
                <a:cs typeface="Times New Roman" panose="02020603050405020304" pitchFamily="18" charset="0"/>
              </a:rPr>
              <a:t>En quoi et comment l’intervention-recherche permet-elle de provoquer ou de révéler un développement de l’activité chez les enseignants d’EPS ? Mieux comprendre l’activité humaine </a:t>
            </a:r>
            <a:r>
              <a:rPr lang="fr-FR" sz="1200">
                <a:solidFill>
                  <a:srgbClr val="000000"/>
                </a:solidFill>
                <a:effectLst/>
                <a:latin typeface="Times" pitchFamily="2" charset="0"/>
                <a:ea typeface="Times New Roman" panose="02020603050405020304" pitchFamily="18" charset="0"/>
                <a:cs typeface="Times New Roman" panose="02020603050405020304" pitchFamily="18" charset="0"/>
              </a:rPr>
              <a:t>les évolutions possibles de leur sensibilité à ces questions</a:t>
            </a:r>
            <a:endParaRPr lang="fr-CH" sz="1200">
              <a:solidFill>
                <a:srgbClr val="000000"/>
              </a:solidFill>
              <a:effectLst/>
              <a:latin typeface="Times" pitchFamily="2" charset="0"/>
              <a:ea typeface="Times New Roman" panose="02020603050405020304" pitchFamily="18" charset="0"/>
              <a:cs typeface="Times New Roman" panose="02020603050405020304" pitchFamily="18" charset="0"/>
            </a:endParaRPr>
          </a:p>
          <a:p>
            <a:pPr algn="just">
              <a:lnSpc>
                <a:spcPct val="150000"/>
              </a:lnSpc>
            </a:pPr>
            <a:endParaRPr lang="fr-CH" sz="1200">
              <a:effectLst/>
              <a:latin typeface="Times" pitchFamily="2" charset="0"/>
              <a:ea typeface="Times New Roman" panose="02020603050405020304" pitchFamily="18" charset="0"/>
              <a:cs typeface="Times New Roman" panose="02020603050405020304" pitchFamily="18" charset="0"/>
            </a:endParaRPr>
          </a:p>
          <a:p>
            <a:endParaRPr lang="fr-FR"/>
          </a:p>
          <a:p>
            <a:pPr algn="just">
              <a:lnSpc>
                <a:spcPct val="150000"/>
              </a:lnSpc>
            </a:pPr>
            <a:r>
              <a:rPr lang="fr-FR" sz="1200" b="1">
                <a:effectLst/>
                <a:latin typeface="Times" pitchFamily="2" charset="0"/>
                <a:ea typeface="Times New Roman" panose="02020603050405020304" pitchFamily="18" charset="0"/>
              </a:rPr>
              <a:t>2) Pour conceptualiser le développement potentiel du pouvoir</a:t>
            </a:r>
            <a:r>
              <a:rPr lang="fr-FR" sz="1200">
                <a:effectLst/>
                <a:latin typeface="Times" pitchFamily="2" charset="0"/>
                <a:ea typeface="Times New Roman" panose="02020603050405020304" pitchFamily="18" charset="0"/>
              </a:rPr>
              <a:t> d’agir le Schéma de Leontiev - </a:t>
            </a:r>
            <a:r>
              <a:rPr lang="fr-FR" sz="1200" b="1">
                <a:effectLst/>
                <a:latin typeface="Times" pitchFamily="2" charset="0"/>
                <a:ea typeface="Times New Roman" panose="02020603050405020304" pitchFamily="18" charset="0"/>
              </a:rPr>
              <a:t>3 niveaux </a:t>
            </a:r>
            <a:r>
              <a:rPr lang="fr-FR" sz="1200">
                <a:effectLst/>
                <a:latin typeface="Times" pitchFamily="2" charset="0"/>
                <a:ea typeface="Times New Roman" panose="02020603050405020304" pitchFamily="18" charset="0"/>
              </a:rPr>
              <a:t>: les motifs, les buts d’action et les opérations. </a:t>
            </a:r>
          </a:p>
          <a:p>
            <a:pPr algn="just">
              <a:lnSpc>
                <a:spcPct val="150000"/>
              </a:lnSpc>
            </a:pPr>
            <a:endParaRPr lang="fr-FR" sz="1200">
              <a:effectLst/>
              <a:latin typeface="Times" pitchFamily="2" charset="0"/>
              <a:ea typeface="Times New Roman" panose="02020603050405020304" pitchFamily="18" charset="0"/>
            </a:endParaRPr>
          </a:p>
          <a:p>
            <a:pPr algn="just">
              <a:lnSpc>
                <a:spcPct val="150000"/>
              </a:lnSpc>
            </a:pPr>
            <a:r>
              <a:rPr lang="fr-FR" sz="1200">
                <a:effectLst/>
                <a:latin typeface="Times" pitchFamily="2" charset="0"/>
                <a:ea typeface="Times New Roman" panose="02020603050405020304" pitchFamily="18" charset="0"/>
              </a:rPr>
              <a:t>Cette boucle </a:t>
            </a:r>
            <a:r>
              <a:rPr lang="fr-FR" sz="1200" b="1">
                <a:effectLst/>
                <a:latin typeface="Times" pitchFamily="2" charset="0"/>
                <a:ea typeface="Times New Roman" panose="02020603050405020304" pitchFamily="18" charset="0"/>
              </a:rPr>
              <a:t>« infini » en mouvement </a:t>
            </a:r>
            <a:r>
              <a:rPr lang="fr-FR" sz="1200">
                <a:effectLst/>
                <a:latin typeface="Times" pitchFamily="2" charset="0"/>
                <a:ea typeface="Times New Roman" panose="02020603050405020304" pitchFamily="18" charset="0"/>
              </a:rPr>
              <a:t>sont des </a:t>
            </a:r>
            <a:r>
              <a:rPr lang="fr-FR" sz="1200" b="1">
                <a:effectLst/>
                <a:latin typeface="Times" pitchFamily="2" charset="0"/>
                <a:ea typeface="Times New Roman" panose="02020603050405020304" pitchFamily="18" charset="0"/>
              </a:rPr>
              <a:t>échanges dynamiques</a:t>
            </a:r>
            <a:r>
              <a:rPr lang="fr-FR" sz="1200">
                <a:effectLst/>
                <a:latin typeface="Times" pitchFamily="2" charset="0"/>
                <a:ea typeface="Times New Roman" panose="02020603050405020304" pitchFamily="18" charset="0"/>
              </a:rPr>
              <a:t>, sous la forme d’un </a:t>
            </a:r>
            <a:r>
              <a:rPr lang="fr-FR" sz="1200" b="1">
                <a:effectLst/>
                <a:latin typeface="Times" pitchFamily="2" charset="0"/>
                <a:ea typeface="Times New Roman" panose="02020603050405020304" pitchFamily="18" charset="0"/>
              </a:rPr>
              <a:t>« dialogue »</a:t>
            </a:r>
            <a:r>
              <a:rPr lang="fr-FR" sz="1200">
                <a:effectLst/>
                <a:latin typeface="Times" pitchFamily="2" charset="0"/>
                <a:ea typeface="Times New Roman" panose="02020603050405020304" pitchFamily="18" charset="0"/>
              </a:rPr>
              <a:t> et d’une </a:t>
            </a:r>
            <a:r>
              <a:rPr lang="fr-FR" sz="1200" b="1">
                <a:effectLst/>
                <a:latin typeface="Times" pitchFamily="2" charset="0"/>
                <a:ea typeface="Times New Roman" panose="02020603050405020304" pitchFamily="18" charset="0"/>
              </a:rPr>
              <a:t>circulation permanente entre les 3 niveaux </a:t>
            </a:r>
            <a:r>
              <a:rPr lang="fr-FR" sz="1200">
                <a:effectLst/>
                <a:latin typeface="Times" pitchFamily="2" charset="0"/>
                <a:ea typeface="Times New Roman" panose="02020603050405020304" pitchFamily="18" charset="0"/>
              </a:rPr>
              <a:t>qui illustrent ce développement ou non chez les participants au cours de la recherche. </a:t>
            </a:r>
          </a:p>
          <a:p>
            <a:pPr algn="just">
              <a:lnSpc>
                <a:spcPct val="150000"/>
              </a:lnSpc>
            </a:pPr>
            <a:endParaRPr lang="fr-FR" sz="1200">
              <a:effectLst/>
              <a:latin typeface="Times" pitchFamily="2" charset="0"/>
              <a:ea typeface="Times New Roman" panose="02020603050405020304" pitchFamily="18" charset="0"/>
            </a:endParaRPr>
          </a:p>
          <a:p>
            <a:r>
              <a:rPr lang="fr-FR" sz="1200" b="1">
                <a:latin typeface="Century Gothic" panose="020B0502020202020204" pitchFamily="34" charset="0"/>
                <a:cs typeface="Arial" panose="020B0604020202020204" pitchFamily="34" charset="0"/>
              </a:rPr>
              <a:t>Glissement de motifs</a:t>
            </a:r>
            <a:r>
              <a:rPr lang="fr-FR" sz="1200">
                <a:latin typeface="Century Gothic" panose="020B0502020202020204" pitchFamily="34" charset="0"/>
                <a:cs typeface="Arial" panose="020B0604020202020204" pitchFamily="34" charset="0"/>
              </a:rPr>
              <a:t> de plus en plus ambitieux</a:t>
            </a:r>
          </a:p>
          <a:p>
            <a:r>
              <a:rPr lang="fr-FR" sz="1200" b="1">
                <a:latin typeface="Century Gothic" panose="020B0502020202020204" pitchFamily="34" charset="0"/>
                <a:cs typeface="Arial" panose="020B0604020202020204" pitchFamily="34" charset="0"/>
              </a:rPr>
              <a:t>Création de nouveaux buts d’actions </a:t>
            </a:r>
          </a:p>
          <a:p>
            <a:r>
              <a:rPr lang="fr-FR" sz="1200" b="1">
                <a:latin typeface="Century Gothic" panose="020B0502020202020204" pitchFamily="34" charset="0"/>
                <a:cs typeface="Arial" panose="020B0604020202020204" pitchFamily="34" charset="0"/>
              </a:rPr>
              <a:t>Création de nouvelles opérations</a:t>
            </a:r>
            <a:endParaRPr lang="fr-FR" sz="1200" i="1">
              <a:latin typeface="Century Gothic" panose="020B0502020202020204" pitchFamily="34" charset="0"/>
              <a:cs typeface="Arial" panose="020B0604020202020204" pitchFamily="34" charset="0"/>
            </a:endParaRPr>
          </a:p>
          <a:p>
            <a:pPr algn="just">
              <a:lnSpc>
                <a:spcPct val="150000"/>
              </a:lnSpc>
            </a:pPr>
            <a:endParaRPr lang="fr-FR" sz="1200">
              <a:effectLst/>
              <a:latin typeface="Times" pitchFamily="2" charset="0"/>
              <a:ea typeface="Times New Roman" panose="02020603050405020304" pitchFamily="18" charset="0"/>
            </a:endParaRPr>
          </a:p>
          <a:p>
            <a:endParaRPr lang="fr-FR"/>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7</a:t>
            </a:fld>
            <a:endParaRPr lang="fr-FR" altLang="fr-FR"/>
          </a:p>
        </p:txBody>
      </p:sp>
    </p:spTree>
    <p:extLst>
      <p:ext uri="{BB962C8B-B14F-4D97-AF65-F5344CB8AC3E}">
        <p14:creationId xmlns:p14="http://schemas.microsoft.com/office/powerpoint/2010/main" val="3036997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a:p>
            <a:endParaRPr lang="fr-FR" dirty="0"/>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8</a:t>
            </a:fld>
            <a:endParaRPr lang="fr-FR" altLang="fr-FR"/>
          </a:p>
        </p:txBody>
      </p:sp>
    </p:spTree>
    <p:extLst>
      <p:ext uri="{BB962C8B-B14F-4D97-AF65-F5344CB8AC3E}">
        <p14:creationId xmlns:p14="http://schemas.microsoft.com/office/powerpoint/2010/main" val="3989359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latin typeface="Helvetica" pitchFamily="2" charset="0"/>
                <a:ea typeface="Calibri" panose="020F0502020204030204" pitchFamily="34" charset="0"/>
                <a:cs typeface="Times New Roman" panose="02020603050405020304" pitchFamily="18" charset="0"/>
              </a:rPr>
              <a:t>Ce type de recherche </a:t>
            </a:r>
            <a:r>
              <a:rPr lang="en-GB" sz="1200" dirty="0" err="1">
                <a:latin typeface="Helvetica" pitchFamily="2" charset="0"/>
                <a:ea typeface="Calibri" panose="020F0502020204030204" pitchFamily="34" charset="0"/>
                <a:cs typeface="Times New Roman" panose="02020603050405020304" pitchFamily="18" charset="0"/>
              </a:rPr>
              <a:t>n’implémente</a:t>
            </a:r>
            <a:r>
              <a:rPr lang="en-GB" sz="1200" dirty="0">
                <a:latin typeface="Helvetica" pitchFamily="2" charset="0"/>
                <a:ea typeface="Calibri" panose="020F0502020204030204" pitchFamily="34" charset="0"/>
                <a:cs typeface="Times New Roman" panose="02020603050405020304" pitchFamily="18" charset="0"/>
              </a:rPr>
              <a:t> pas!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latin typeface="Helvetica" pitchFamily="2"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latin typeface="Helvetica" pitchFamily="2" charset="0"/>
                <a:ea typeface="Calibri" panose="020F0502020204030204" pitchFamily="34" charset="0"/>
                <a:cs typeface="Times New Roman" panose="02020603050405020304" pitchFamily="18" charset="0"/>
              </a:rPr>
              <a:t>Situations </a:t>
            </a:r>
            <a:r>
              <a:rPr lang="en-GB" sz="1200" dirty="0" err="1">
                <a:latin typeface="Helvetica" pitchFamily="2" charset="0"/>
                <a:ea typeface="Calibri" panose="020F0502020204030204" pitchFamily="34" charset="0"/>
                <a:cs typeface="Times New Roman" panose="02020603050405020304" pitchFamily="18" charset="0"/>
              </a:rPr>
              <a:t>provenant</a:t>
            </a:r>
            <a:r>
              <a:rPr lang="en-GB" sz="1200" dirty="0">
                <a:latin typeface="Helvetica" pitchFamily="2" charset="0"/>
                <a:ea typeface="Calibri" panose="020F0502020204030204" pitchFamily="34" charset="0"/>
                <a:cs typeface="Times New Roman" panose="02020603050405020304" pitchFamily="18" charset="0"/>
              </a:rPr>
              <a:t> de </a:t>
            </a:r>
            <a:r>
              <a:rPr lang="en-GB" sz="1200" dirty="0" err="1">
                <a:latin typeface="Helvetica" pitchFamily="2" charset="0"/>
                <a:ea typeface="Calibri" panose="020F0502020204030204" pitchFamily="34" charset="0"/>
                <a:cs typeface="Times New Roman" panose="02020603050405020304" pitchFamily="18" charset="0"/>
              </a:rPr>
              <a:t>conflits</a:t>
            </a:r>
            <a:r>
              <a:rPr lang="en-GB" sz="1200" dirty="0">
                <a:latin typeface="Helvetica" pitchFamily="2" charset="0"/>
                <a:ea typeface="Calibri" panose="020F0502020204030204" pitchFamily="34" charset="0"/>
                <a:cs typeface="Times New Roman" panose="02020603050405020304" pitchFamily="18" charset="0"/>
              </a:rPr>
              <a:t> entre </a:t>
            </a:r>
            <a:r>
              <a:rPr lang="en-GB" sz="1200" dirty="0" err="1">
                <a:latin typeface="Helvetica" pitchFamily="2" charset="0"/>
                <a:ea typeface="Calibri" panose="020F0502020204030204" pitchFamily="34" charset="0"/>
                <a:cs typeface="Times New Roman" panose="02020603050405020304" pitchFamily="18" charset="0"/>
              </a:rPr>
              <a:t>élèves</a:t>
            </a:r>
            <a:r>
              <a:rPr lang="en-GB" sz="1200" dirty="0">
                <a:latin typeface="Helvetica" pitchFamily="2" charset="0"/>
                <a:ea typeface="Calibri" panose="020F0502020204030204" pitchFamily="34" charset="0"/>
                <a:cs typeface="Times New Roman" panose="02020603050405020304" pitchFamily="18" charset="0"/>
              </a:rPr>
              <a:t>, </a:t>
            </a:r>
            <a:r>
              <a:rPr lang="en-GB" sz="1200" dirty="0" err="1">
                <a:latin typeface="Helvetica" pitchFamily="2" charset="0"/>
                <a:ea typeface="Calibri" panose="020F0502020204030204" pitchFamily="34" charset="0"/>
                <a:cs typeface="Times New Roman" panose="02020603050405020304" pitchFamily="18" charset="0"/>
              </a:rPr>
              <a:t>d’absence</a:t>
            </a:r>
            <a:r>
              <a:rPr lang="en-GB" sz="1200" dirty="0">
                <a:latin typeface="Helvetica" pitchFamily="2" charset="0"/>
                <a:ea typeface="Calibri" panose="020F0502020204030204" pitchFamily="34" charset="0"/>
                <a:cs typeface="Times New Roman" panose="02020603050405020304" pitchFamily="18" charset="0"/>
              </a:rPr>
              <a:t> de cooperation </a:t>
            </a:r>
            <a:r>
              <a:rPr lang="en-GB" sz="1200" dirty="0" err="1">
                <a:latin typeface="Helvetica" pitchFamily="2" charset="0"/>
                <a:ea typeface="Calibri" panose="020F0502020204030204" pitchFamily="34" charset="0"/>
                <a:cs typeface="Times New Roman" panose="02020603050405020304" pitchFamily="18" charset="0"/>
              </a:rPr>
              <a:t>ou</a:t>
            </a:r>
            <a:r>
              <a:rPr lang="en-GB" sz="1200" dirty="0">
                <a:latin typeface="Helvetica" pitchFamily="2" charset="0"/>
                <a:ea typeface="Calibri" panose="020F0502020204030204" pitchFamily="34" charset="0"/>
                <a:cs typeface="Times New Roman" panose="02020603050405020304" pitchFamily="18" charset="0"/>
              </a:rPr>
              <a:t> de </a:t>
            </a:r>
            <a:r>
              <a:rPr lang="en-GB" sz="1200" dirty="0" err="1">
                <a:latin typeface="Helvetica" pitchFamily="2" charset="0"/>
                <a:ea typeface="Calibri" panose="020F0502020204030204" pitchFamily="34" charset="0"/>
                <a:cs typeface="Times New Roman" panose="02020603050405020304" pitchFamily="18" charset="0"/>
              </a:rPr>
              <a:t>dispositifs</a:t>
            </a:r>
            <a:r>
              <a:rPr lang="en-GB" sz="1200" dirty="0">
                <a:latin typeface="Helvetica" pitchFamily="2" charset="0"/>
                <a:ea typeface="Calibri" panose="020F0502020204030204" pitchFamily="34" charset="0"/>
                <a:cs typeface="Times New Roman" panose="02020603050405020304" pitchFamily="18" charset="0"/>
              </a:rPr>
              <a:t> </a:t>
            </a:r>
            <a:r>
              <a:rPr lang="en-GB" sz="1200" dirty="0" err="1">
                <a:latin typeface="Helvetica" pitchFamily="2" charset="0"/>
                <a:ea typeface="Calibri" panose="020F0502020204030204" pitchFamily="34" charset="0"/>
                <a:cs typeface="Times New Roman" panose="02020603050405020304" pitchFamily="18" charset="0"/>
              </a:rPr>
              <a:t>coopératifs</a:t>
            </a:r>
            <a:r>
              <a:rPr lang="en-GB" sz="1200" dirty="0">
                <a:latin typeface="Helvetica" pitchFamily="2" charset="0"/>
                <a:ea typeface="Calibri" panose="020F0502020204030204" pitchFamily="34" charset="0"/>
                <a:cs typeface="Times New Roman" panose="02020603050405020304" pitchFamily="18" charset="0"/>
              </a:rPr>
              <a:t> </a:t>
            </a:r>
            <a:endParaRPr lang="fr-FR" sz="1200" b="1" dirty="0">
              <a:latin typeface="Century Gothic" panose="020B0502020202020204" pitchFamily="34" charset="0"/>
            </a:endParaRPr>
          </a:p>
          <a:p>
            <a:endParaRPr lang="fr-FR" sz="1200" b="1" dirty="0">
              <a:latin typeface="Century Gothic" panose="020B0502020202020204" pitchFamily="34" charset="0"/>
            </a:endParaRPr>
          </a:p>
          <a:p>
            <a:r>
              <a:rPr lang="fr-FR" sz="1200" b="1" dirty="0">
                <a:latin typeface="Century Gothic" panose="020B0502020202020204" pitchFamily="34" charset="0"/>
              </a:rPr>
              <a:t>Entretiens: 36 + 20</a:t>
            </a:r>
          </a:p>
          <a:p>
            <a:endParaRPr lang="fr-FR" sz="1200" b="1" dirty="0">
              <a:latin typeface="Century Gothic" panose="020B0502020202020204" pitchFamily="34" charset="0"/>
            </a:endParaRPr>
          </a:p>
          <a:p>
            <a:r>
              <a:rPr lang="fr-FR" sz="1200" b="1" dirty="0">
                <a:latin typeface="Century Gothic" panose="020B0502020202020204" pitchFamily="34" charset="0"/>
              </a:rPr>
              <a:t>Plus de mille TP analysées</a:t>
            </a:r>
          </a:p>
          <a:p>
            <a:endParaRPr lang="fr-FR" sz="1200" b="1" dirty="0">
              <a:latin typeface="Century Gothic" panose="020B0502020202020204" pitchFamily="34" charset="0"/>
            </a:endParaRPr>
          </a:p>
          <a:p>
            <a:endParaRPr lang="fr-FR" sz="1200" b="1" dirty="0">
              <a:solidFill>
                <a:srgbClr val="FF0000"/>
              </a:solidFill>
              <a:highlight>
                <a:srgbClr val="FFFF00"/>
              </a:highlight>
              <a:latin typeface="Century Gothic" panose="020B0502020202020204" pitchFamily="34" charset="0"/>
            </a:endParaRPr>
          </a:p>
        </p:txBody>
      </p:sp>
      <p:sp>
        <p:nvSpPr>
          <p:cNvPr id="4" name="Espace réservé du numéro de diapositive 3"/>
          <p:cNvSpPr>
            <a:spLocks noGrp="1"/>
          </p:cNvSpPr>
          <p:nvPr>
            <p:ph type="sldNum" sz="quarter" idx="5"/>
          </p:nvPr>
        </p:nvSpPr>
        <p:spPr/>
        <p:txBody>
          <a:bodyPr/>
          <a:lstStyle/>
          <a:p>
            <a:pPr>
              <a:defRPr/>
            </a:pPr>
            <a:fld id="{8EF4228C-ED6B-8149-B50F-86DA2B0C6669}" type="slidenum">
              <a:rPr lang="fr-FR" altLang="fr-FR" smtClean="0"/>
              <a:pPr>
                <a:defRPr/>
              </a:pPr>
              <a:t>9</a:t>
            </a:fld>
            <a:endParaRPr lang="fr-FR" altLang="fr-FR"/>
          </a:p>
        </p:txBody>
      </p:sp>
    </p:spTree>
    <p:extLst>
      <p:ext uri="{BB962C8B-B14F-4D97-AF65-F5344CB8AC3E}">
        <p14:creationId xmlns:p14="http://schemas.microsoft.com/office/powerpoint/2010/main" val="3329769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H"/>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a:t>Cliquez pour modifier le style des sous-titres du masque</a:t>
            </a:r>
            <a:endParaRPr lang="fr-FR"/>
          </a:p>
        </p:txBody>
      </p:sp>
      <p:sp>
        <p:nvSpPr>
          <p:cNvPr id="4" name="Rectangle 4">
            <a:extLst>
              <a:ext uri="{FF2B5EF4-FFF2-40B4-BE49-F238E27FC236}">
                <a16:creationId xmlns:a16="http://schemas.microsoft.com/office/drawing/2014/main" id="{35B77A16-A59F-F12F-BB7B-0A3B5690E89E}"/>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7220EAE4-D410-1626-CFAA-2AD5DC14624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0E7F2AA4-5001-5F26-EA91-F4FD72E93BE1}"/>
              </a:ext>
            </a:extLst>
          </p:cNvPr>
          <p:cNvSpPr>
            <a:spLocks noGrp="1" noChangeArrowheads="1"/>
          </p:cNvSpPr>
          <p:nvPr>
            <p:ph type="sldNum" sz="quarter" idx="12"/>
          </p:nvPr>
        </p:nvSpPr>
        <p:spPr>
          <a:ln/>
        </p:spPr>
        <p:txBody>
          <a:bodyPr/>
          <a:lstStyle>
            <a:lvl1pPr>
              <a:defRPr/>
            </a:lvl1pPr>
          </a:lstStyle>
          <a:p>
            <a:pPr>
              <a:defRPr/>
            </a:pPr>
            <a:fld id="{8C2DBF37-A3D3-F946-953E-9369A239EB2A}" type="slidenum">
              <a:rPr lang="fr-FR" altLang="fr-FR"/>
              <a:pPr>
                <a:defRPr/>
              </a:pPr>
              <a:t>‹N°›</a:t>
            </a:fld>
            <a:endParaRPr lang="fr-FR" altLang="fr-FR"/>
          </a:p>
        </p:txBody>
      </p:sp>
    </p:spTree>
    <p:extLst>
      <p:ext uri="{BB962C8B-B14F-4D97-AF65-F5344CB8AC3E}">
        <p14:creationId xmlns:p14="http://schemas.microsoft.com/office/powerpoint/2010/main" val="3222051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E6EA4245-40B6-BB8B-CA89-24396B5FCE16}"/>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57D31E35-6F39-F519-9AD6-376DCEB6E7A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6C09E388-2D4B-E797-9474-805E2C9803D3}"/>
              </a:ext>
            </a:extLst>
          </p:cNvPr>
          <p:cNvSpPr>
            <a:spLocks noGrp="1" noChangeArrowheads="1"/>
          </p:cNvSpPr>
          <p:nvPr>
            <p:ph type="sldNum" sz="quarter" idx="12"/>
          </p:nvPr>
        </p:nvSpPr>
        <p:spPr>
          <a:ln/>
        </p:spPr>
        <p:txBody>
          <a:bodyPr/>
          <a:lstStyle>
            <a:lvl1pPr>
              <a:defRPr/>
            </a:lvl1pPr>
          </a:lstStyle>
          <a:p>
            <a:pPr>
              <a:defRPr/>
            </a:pPr>
            <a:fld id="{15DF3F9A-765A-284E-94CD-6D969A1EBEDE}" type="slidenum">
              <a:rPr lang="fr-FR" altLang="fr-FR"/>
              <a:pPr>
                <a:defRPr/>
              </a:pPr>
              <a:t>‹N°›</a:t>
            </a:fld>
            <a:endParaRPr lang="fr-FR" altLang="fr-FR"/>
          </a:p>
        </p:txBody>
      </p:sp>
    </p:spTree>
    <p:extLst>
      <p:ext uri="{BB962C8B-B14F-4D97-AF65-F5344CB8AC3E}">
        <p14:creationId xmlns:p14="http://schemas.microsoft.com/office/powerpoint/2010/main" val="4283425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762000"/>
            <a:ext cx="1943100" cy="5486400"/>
          </a:xfrm>
        </p:spPr>
        <p:txBody>
          <a:bodyPr vert="eaVert"/>
          <a:lstStyle/>
          <a:p>
            <a:r>
              <a:rPr lang="fr-CH"/>
              <a:t>Cliquez et modifiez le titre</a:t>
            </a:r>
            <a:endParaRPr lang="fr-FR"/>
          </a:p>
        </p:txBody>
      </p:sp>
      <p:sp>
        <p:nvSpPr>
          <p:cNvPr id="3" name="Espace réservé du texte vertical 2"/>
          <p:cNvSpPr>
            <a:spLocks noGrp="1"/>
          </p:cNvSpPr>
          <p:nvPr>
            <p:ph type="body" orient="vert" idx="1"/>
          </p:nvPr>
        </p:nvSpPr>
        <p:spPr>
          <a:xfrm>
            <a:off x="685800" y="762000"/>
            <a:ext cx="5676900" cy="5486400"/>
          </a:xfrm>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EDDD3BF4-CF23-F903-0E22-B59AF1067B5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D5ABEF51-947A-3D66-E017-A728C55AAA7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EF4AB8EA-FD2E-A5ED-6999-F9DFA20AA155}"/>
              </a:ext>
            </a:extLst>
          </p:cNvPr>
          <p:cNvSpPr>
            <a:spLocks noGrp="1" noChangeArrowheads="1"/>
          </p:cNvSpPr>
          <p:nvPr>
            <p:ph type="sldNum" sz="quarter" idx="12"/>
          </p:nvPr>
        </p:nvSpPr>
        <p:spPr>
          <a:ln/>
        </p:spPr>
        <p:txBody>
          <a:bodyPr/>
          <a:lstStyle>
            <a:lvl1pPr>
              <a:defRPr/>
            </a:lvl1pPr>
          </a:lstStyle>
          <a:p>
            <a:pPr>
              <a:defRPr/>
            </a:pPr>
            <a:fld id="{ACA6FCBE-9BDB-EB48-90B8-527CEB8307C7}" type="slidenum">
              <a:rPr lang="fr-FR" altLang="fr-FR"/>
              <a:pPr>
                <a:defRPr/>
              </a:pPr>
              <a:t>‹N°›</a:t>
            </a:fld>
            <a:endParaRPr lang="fr-FR" altLang="fr-FR"/>
          </a:p>
        </p:txBody>
      </p:sp>
    </p:spTree>
    <p:extLst>
      <p:ext uri="{BB962C8B-B14F-4D97-AF65-F5344CB8AC3E}">
        <p14:creationId xmlns:p14="http://schemas.microsoft.com/office/powerpoint/2010/main" val="278829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contenu 2"/>
          <p:cNvSpPr>
            <a:spLocks noGrp="1"/>
          </p:cNvSpPr>
          <p:nvPr>
            <p:ph idx="1"/>
          </p:nvPr>
        </p:nvSpPr>
        <p:spPr/>
        <p:txBody>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27CEC512-4D69-D488-814D-EAB43DD3A177}"/>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D970A12E-1C2B-952C-F3FD-E187A238891B}"/>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BD897557-BB57-76E2-09EC-561196210148}"/>
              </a:ext>
            </a:extLst>
          </p:cNvPr>
          <p:cNvSpPr>
            <a:spLocks noGrp="1" noChangeArrowheads="1"/>
          </p:cNvSpPr>
          <p:nvPr>
            <p:ph type="sldNum" sz="quarter" idx="12"/>
          </p:nvPr>
        </p:nvSpPr>
        <p:spPr>
          <a:ln/>
        </p:spPr>
        <p:txBody>
          <a:bodyPr/>
          <a:lstStyle>
            <a:lvl1pPr>
              <a:defRPr/>
            </a:lvl1pPr>
          </a:lstStyle>
          <a:p>
            <a:pPr>
              <a:defRPr/>
            </a:pPr>
            <a:fld id="{A34F626D-114E-FC4F-93CB-8B05BF02918D}" type="slidenum">
              <a:rPr lang="fr-FR" altLang="fr-FR"/>
              <a:pPr>
                <a:defRPr/>
              </a:pPr>
              <a:t>‹N°›</a:t>
            </a:fld>
            <a:endParaRPr lang="fr-FR" altLang="fr-FR"/>
          </a:p>
        </p:txBody>
      </p:sp>
    </p:spTree>
    <p:extLst>
      <p:ext uri="{BB962C8B-B14F-4D97-AF65-F5344CB8AC3E}">
        <p14:creationId xmlns:p14="http://schemas.microsoft.com/office/powerpoint/2010/main" val="2425674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a:t>Cliquez pour modifier les styles du texte du masque</a:t>
            </a:r>
          </a:p>
        </p:txBody>
      </p:sp>
      <p:sp>
        <p:nvSpPr>
          <p:cNvPr id="4" name="Rectangle 4">
            <a:extLst>
              <a:ext uri="{FF2B5EF4-FFF2-40B4-BE49-F238E27FC236}">
                <a16:creationId xmlns:a16="http://schemas.microsoft.com/office/drawing/2014/main" id="{8523AB0C-B2E9-26E0-E665-464773414088}"/>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B2F3711-6ADF-1851-422F-42C0FD84C23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9F3CED6F-C38D-A5FB-280A-7B65C603F9BA}"/>
              </a:ext>
            </a:extLst>
          </p:cNvPr>
          <p:cNvSpPr>
            <a:spLocks noGrp="1" noChangeArrowheads="1"/>
          </p:cNvSpPr>
          <p:nvPr>
            <p:ph type="sldNum" sz="quarter" idx="12"/>
          </p:nvPr>
        </p:nvSpPr>
        <p:spPr>
          <a:ln/>
        </p:spPr>
        <p:txBody>
          <a:bodyPr/>
          <a:lstStyle>
            <a:lvl1pPr>
              <a:defRPr/>
            </a:lvl1pPr>
          </a:lstStyle>
          <a:p>
            <a:pPr>
              <a:defRPr/>
            </a:pPr>
            <a:fld id="{61963140-3845-8C42-971D-E30B11244FE1}" type="slidenum">
              <a:rPr lang="fr-FR" altLang="fr-FR"/>
              <a:pPr>
                <a:defRPr/>
              </a:pPr>
              <a:t>‹N°›</a:t>
            </a:fld>
            <a:endParaRPr lang="fr-FR" altLang="fr-FR"/>
          </a:p>
        </p:txBody>
      </p:sp>
    </p:spTree>
    <p:extLst>
      <p:ext uri="{BB962C8B-B14F-4D97-AF65-F5344CB8AC3E}">
        <p14:creationId xmlns:p14="http://schemas.microsoft.com/office/powerpoint/2010/main" val="2515351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contenu 2"/>
          <p:cNvSpPr>
            <a:spLocks noGrp="1"/>
          </p:cNvSpPr>
          <p:nvPr>
            <p:ph sz="half" idx="1"/>
          </p:nvPr>
        </p:nvSpPr>
        <p:spPr>
          <a:xfrm>
            <a:off x="68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contenu 3"/>
          <p:cNvSpPr>
            <a:spLocks noGrp="1"/>
          </p:cNvSpPr>
          <p:nvPr>
            <p:ph sz="half" idx="2"/>
          </p:nvPr>
        </p:nvSpPr>
        <p:spPr>
          <a:xfrm>
            <a:off x="46482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5" name="Rectangle 4">
            <a:extLst>
              <a:ext uri="{FF2B5EF4-FFF2-40B4-BE49-F238E27FC236}">
                <a16:creationId xmlns:a16="http://schemas.microsoft.com/office/drawing/2014/main" id="{1DF14F1A-C1A6-24E0-DFD4-4B3CA23BC8A3}"/>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1F38E7BF-1073-9BDE-44E4-0A8A218BCAB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3691459D-F93B-0DEB-346A-4B71CA167597}"/>
              </a:ext>
            </a:extLst>
          </p:cNvPr>
          <p:cNvSpPr>
            <a:spLocks noGrp="1" noChangeArrowheads="1"/>
          </p:cNvSpPr>
          <p:nvPr>
            <p:ph type="sldNum" sz="quarter" idx="12"/>
          </p:nvPr>
        </p:nvSpPr>
        <p:spPr>
          <a:ln/>
        </p:spPr>
        <p:txBody>
          <a:bodyPr/>
          <a:lstStyle>
            <a:lvl1pPr>
              <a:defRPr/>
            </a:lvl1pPr>
          </a:lstStyle>
          <a:p>
            <a:pPr>
              <a:defRPr/>
            </a:pPr>
            <a:fld id="{55D0043A-9110-CB44-9609-AFD0CFD9ECB9}" type="slidenum">
              <a:rPr lang="fr-FR" altLang="fr-FR"/>
              <a:pPr>
                <a:defRPr/>
              </a:pPr>
              <a:t>‹N°›</a:t>
            </a:fld>
            <a:endParaRPr lang="fr-FR" altLang="fr-FR"/>
          </a:p>
        </p:txBody>
      </p:sp>
    </p:spTree>
    <p:extLst>
      <p:ext uri="{BB962C8B-B14F-4D97-AF65-F5344CB8AC3E}">
        <p14:creationId xmlns:p14="http://schemas.microsoft.com/office/powerpoint/2010/main" val="1511887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CH"/>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7" name="Rectangle 4">
            <a:extLst>
              <a:ext uri="{FF2B5EF4-FFF2-40B4-BE49-F238E27FC236}">
                <a16:creationId xmlns:a16="http://schemas.microsoft.com/office/drawing/2014/main" id="{981AC3EE-D5C3-49D1-4C48-CBFFE4F74D7B}"/>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658F15FA-97B5-A229-FA0A-F62C8844830B}"/>
              </a:ext>
            </a:extLst>
          </p:cNvPr>
          <p:cNvSpPr>
            <a:spLocks noGrp="1" noChangeArrowheads="1"/>
          </p:cNvSpPr>
          <p:nvPr>
            <p:ph type="ftr" sz="quarter" idx="11"/>
          </p:nvPr>
        </p:nvSpPr>
        <p:spPr>
          <a:ln/>
        </p:spPr>
        <p:txBody>
          <a:bodyPr/>
          <a:lstStyle>
            <a:lvl1pPr>
              <a:defRPr/>
            </a:lvl1pPr>
          </a:lstStyle>
          <a:p>
            <a:pPr>
              <a:defRPr/>
            </a:pPr>
            <a:endParaRPr lang="fr-FR"/>
          </a:p>
        </p:txBody>
      </p:sp>
      <p:sp>
        <p:nvSpPr>
          <p:cNvPr id="9" name="Rectangle 6">
            <a:extLst>
              <a:ext uri="{FF2B5EF4-FFF2-40B4-BE49-F238E27FC236}">
                <a16:creationId xmlns:a16="http://schemas.microsoft.com/office/drawing/2014/main" id="{49FFEDA8-8DA8-CCC8-AFD8-AB1B131941A1}"/>
              </a:ext>
            </a:extLst>
          </p:cNvPr>
          <p:cNvSpPr>
            <a:spLocks noGrp="1" noChangeArrowheads="1"/>
          </p:cNvSpPr>
          <p:nvPr>
            <p:ph type="sldNum" sz="quarter" idx="12"/>
          </p:nvPr>
        </p:nvSpPr>
        <p:spPr>
          <a:ln/>
        </p:spPr>
        <p:txBody>
          <a:bodyPr/>
          <a:lstStyle>
            <a:lvl1pPr>
              <a:defRPr/>
            </a:lvl1pPr>
          </a:lstStyle>
          <a:p>
            <a:pPr>
              <a:defRPr/>
            </a:pPr>
            <a:fld id="{05C345A6-03D7-8049-A292-64BD58DD40ED}" type="slidenum">
              <a:rPr lang="fr-FR" altLang="fr-FR"/>
              <a:pPr>
                <a:defRPr/>
              </a:pPr>
              <a:t>‹N°›</a:t>
            </a:fld>
            <a:endParaRPr lang="fr-FR" altLang="fr-FR"/>
          </a:p>
        </p:txBody>
      </p:sp>
    </p:spTree>
    <p:extLst>
      <p:ext uri="{BB962C8B-B14F-4D97-AF65-F5344CB8AC3E}">
        <p14:creationId xmlns:p14="http://schemas.microsoft.com/office/powerpoint/2010/main" val="3483572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Rectangle 4">
            <a:extLst>
              <a:ext uri="{FF2B5EF4-FFF2-40B4-BE49-F238E27FC236}">
                <a16:creationId xmlns:a16="http://schemas.microsoft.com/office/drawing/2014/main" id="{B1BD589F-42CC-0300-9BCC-16B07F800762}"/>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0B3FE2AE-7D59-DCC6-9D5E-761363950481}"/>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id="{CB549E44-14BF-7091-9B18-CF43ED932690}"/>
              </a:ext>
            </a:extLst>
          </p:cNvPr>
          <p:cNvSpPr>
            <a:spLocks noGrp="1" noChangeArrowheads="1"/>
          </p:cNvSpPr>
          <p:nvPr>
            <p:ph type="sldNum" sz="quarter" idx="12"/>
          </p:nvPr>
        </p:nvSpPr>
        <p:spPr>
          <a:ln/>
        </p:spPr>
        <p:txBody>
          <a:bodyPr/>
          <a:lstStyle>
            <a:lvl1pPr>
              <a:defRPr/>
            </a:lvl1pPr>
          </a:lstStyle>
          <a:p>
            <a:pPr>
              <a:defRPr/>
            </a:pPr>
            <a:fld id="{B3155F09-9258-2640-B805-CA5CFF0BF4CA}" type="slidenum">
              <a:rPr lang="fr-FR" altLang="fr-FR"/>
              <a:pPr>
                <a:defRPr/>
              </a:pPr>
              <a:t>‹N°›</a:t>
            </a:fld>
            <a:endParaRPr lang="fr-FR" altLang="fr-FR"/>
          </a:p>
        </p:txBody>
      </p:sp>
    </p:spTree>
    <p:extLst>
      <p:ext uri="{BB962C8B-B14F-4D97-AF65-F5344CB8AC3E}">
        <p14:creationId xmlns:p14="http://schemas.microsoft.com/office/powerpoint/2010/main" val="111000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905F6C5-918B-59C3-04DA-A9CDBD7980C6}"/>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D2808CF2-13F6-6F75-0745-8C2EAD8955A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id="{A280070E-3A1D-AD6B-2653-5BA4D8A48790}"/>
              </a:ext>
            </a:extLst>
          </p:cNvPr>
          <p:cNvSpPr>
            <a:spLocks noGrp="1" noChangeArrowheads="1"/>
          </p:cNvSpPr>
          <p:nvPr>
            <p:ph type="sldNum" sz="quarter" idx="12"/>
          </p:nvPr>
        </p:nvSpPr>
        <p:spPr>
          <a:ln/>
        </p:spPr>
        <p:txBody>
          <a:bodyPr/>
          <a:lstStyle>
            <a:lvl1pPr>
              <a:defRPr/>
            </a:lvl1pPr>
          </a:lstStyle>
          <a:p>
            <a:pPr>
              <a:defRPr/>
            </a:pPr>
            <a:fld id="{CA84DF04-6C0D-6D42-96AB-7AEB8C600602}" type="slidenum">
              <a:rPr lang="fr-FR" altLang="fr-FR"/>
              <a:pPr>
                <a:defRPr/>
              </a:pPr>
              <a:t>‹N°›</a:t>
            </a:fld>
            <a:endParaRPr lang="fr-FR" altLang="fr-FR"/>
          </a:p>
        </p:txBody>
      </p:sp>
    </p:spTree>
    <p:extLst>
      <p:ext uri="{BB962C8B-B14F-4D97-AF65-F5344CB8AC3E}">
        <p14:creationId xmlns:p14="http://schemas.microsoft.com/office/powerpoint/2010/main" val="1434400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a:extLst>
              <a:ext uri="{FF2B5EF4-FFF2-40B4-BE49-F238E27FC236}">
                <a16:creationId xmlns:a16="http://schemas.microsoft.com/office/drawing/2014/main" id="{D2CEA6C5-304A-96A3-8B25-46BFC4E29D79}"/>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D2914BF6-5D34-0058-BAAA-B7C621DC58BE}"/>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08F63B4D-2916-0C65-D382-ADAEED4B106B}"/>
              </a:ext>
            </a:extLst>
          </p:cNvPr>
          <p:cNvSpPr>
            <a:spLocks noGrp="1" noChangeArrowheads="1"/>
          </p:cNvSpPr>
          <p:nvPr>
            <p:ph type="sldNum" sz="quarter" idx="12"/>
          </p:nvPr>
        </p:nvSpPr>
        <p:spPr>
          <a:ln/>
        </p:spPr>
        <p:txBody>
          <a:bodyPr/>
          <a:lstStyle>
            <a:lvl1pPr>
              <a:defRPr/>
            </a:lvl1pPr>
          </a:lstStyle>
          <a:p>
            <a:pPr>
              <a:defRPr/>
            </a:pPr>
            <a:fld id="{C7621A02-9AD7-534C-90CB-FEBC9479323B}" type="slidenum">
              <a:rPr lang="fr-FR" altLang="fr-FR"/>
              <a:pPr>
                <a:defRPr/>
              </a:pPr>
              <a:t>‹N°›</a:t>
            </a:fld>
            <a:endParaRPr lang="fr-FR" altLang="fr-FR"/>
          </a:p>
        </p:txBody>
      </p:sp>
    </p:spTree>
    <p:extLst>
      <p:ext uri="{BB962C8B-B14F-4D97-AF65-F5344CB8AC3E}">
        <p14:creationId xmlns:p14="http://schemas.microsoft.com/office/powerpoint/2010/main" val="1687282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a:extLst>
              <a:ext uri="{FF2B5EF4-FFF2-40B4-BE49-F238E27FC236}">
                <a16:creationId xmlns:a16="http://schemas.microsoft.com/office/drawing/2014/main" id="{89FA84CA-CE44-D204-8C24-5AB058BD0E03}"/>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F730880A-0093-1F03-C4AB-2557B2F34AA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68173B40-BDE4-785D-B3E9-9D7528AF944F}"/>
              </a:ext>
            </a:extLst>
          </p:cNvPr>
          <p:cNvSpPr>
            <a:spLocks noGrp="1" noChangeArrowheads="1"/>
          </p:cNvSpPr>
          <p:nvPr>
            <p:ph type="sldNum" sz="quarter" idx="12"/>
          </p:nvPr>
        </p:nvSpPr>
        <p:spPr>
          <a:ln/>
        </p:spPr>
        <p:txBody>
          <a:bodyPr/>
          <a:lstStyle>
            <a:lvl1pPr>
              <a:defRPr/>
            </a:lvl1pPr>
          </a:lstStyle>
          <a:p>
            <a:pPr>
              <a:defRPr/>
            </a:pPr>
            <a:fld id="{15103645-39AB-FA48-9A94-1784725778EF}" type="slidenum">
              <a:rPr lang="fr-FR" altLang="fr-FR"/>
              <a:pPr>
                <a:defRPr/>
              </a:pPr>
              <a:t>‹N°›</a:t>
            </a:fld>
            <a:endParaRPr lang="fr-FR" altLang="fr-FR"/>
          </a:p>
        </p:txBody>
      </p:sp>
    </p:spTree>
    <p:extLst>
      <p:ext uri="{BB962C8B-B14F-4D97-AF65-F5344CB8AC3E}">
        <p14:creationId xmlns:p14="http://schemas.microsoft.com/office/powerpoint/2010/main" val="4095013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descr="modèle power point">
            <a:extLst>
              <a:ext uri="{FF2B5EF4-FFF2-40B4-BE49-F238E27FC236}">
                <a16:creationId xmlns:a16="http://schemas.microsoft.com/office/drawing/2014/main" id="{C7DFBC87-8844-DC6C-7DFC-C58E734B9379}"/>
              </a:ext>
            </a:extLst>
          </p:cNvPr>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0" y="-85725"/>
            <a:ext cx="9145588" cy="703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3E4A6302-709E-D200-967B-290BC6A17FD9}"/>
              </a:ext>
            </a:extLst>
          </p:cNvPr>
          <p:cNvSpPr>
            <a:spLocks noGrp="1" noChangeArrowheads="1"/>
          </p:cNvSpPr>
          <p:nvPr>
            <p:ph type="title"/>
          </p:nvPr>
        </p:nvSpPr>
        <p:spPr bwMode="auto">
          <a:xfrm>
            <a:off x="685800" y="7620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et modifiez le titre</a:t>
            </a:r>
          </a:p>
        </p:txBody>
      </p:sp>
      <p:sp>
        <p:nvSpPr>
          <p:cNvPr id="1028" name="Rectangle 3">
            <a:extLst>
              <a:ext uri="{FF2B5EF4-FFF2-40B4-BE49-F238E27FC236}">
                <a16:creationId xmlns:a16="http://schemas.microsoft.com/office/drawing/2014/main" id="{B20BFC71-5EAB-CA6E-445B-C76ED306FB2E}"/>
              </a:ext>
            </a:extLst>
          </p:cNvPr>
          <p:cNvSpPr>
            <a:spLocks noGrp="1" noChangeArrowheads="1"/>
          </p:cNvSpPr>
          <p:nvPr>
            <p:ph type="body" idx="1"/>
          </p:nvPr>
        </p:nvSpPr>
        <p:spPr bwMode="auto">
          <a:xfrm>
            <a:off x="685800" y="21336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2" name="Rectangle 4">
            <a:extLst>
              <a:ext uri="{FF2B5EF4-FFF2-40B4-BE49-F238E27FC236}">
                <a16:creationId xmlns:a16="http://schemas.microsoft.com/office/drawing/2014/main" id="{0E9EA159-D876-C7DC-3277-FE9D978AB7E9}"/>
              </a:ext>
            </a:extLst>
          </p:cNvPr>
          <p:cNvSpPr>
            <a:spLocks noGrp="1" noChangeArrowheads="1"/>
          </p:cNvSpPr>
          <p:nvPr>
            <p:ph type="dt" sz="half" idx="2"/>
          </p:nvPr>
        </p:nvSpPr>
        <p:spPr bwMode="auto">
          <a:xfrm>
            <a:off x="685800" y="6400800"/>
            <a:ext cx="190500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fr-FR"/>
          </a:p>
        </p:txBody>
      </p:sp>
      <p:sp>
        <p:nvSpPr>
          <p:cNvPr id="1029" name="Rectangle 5">
            <a:extLst>
              <a:ext uri="{FF2B5EF4-FFF2-40B4-BE49-F238E27FC236}">
                <a16:creationId xmlns:a16="http://schemas.microsoft.com/office/drawing/2014/main" id="{B4F8C09C-1A87-2416-1A4E-38ADB9B4ED4B}"/>
              </a:ext>
            </a:extLst>
          </p:cNvPr>
          <p:cNvSpPr>
            <a:spLocks noGrp="1" noChangeArrowheads="1"/>
          </p:cNvSpPr>
          <p:nvPr>
            <p:ph type="ftr" sz="quarter" idx="3"/>
          </p:nvPr>
        </p:nvSpPr>
        <p:spPr bwMode="auto">
          <a:xfrm>
            <a:off x="3124200" y="6400800"/>
            <a:ext cx="2895600" cy="457200"/>
          </a:xfrm>
          <a:prstGeom prst="rect">
            <a:avLst/>
          </a:prstGeom>
          <a:noFill/>
          <a:ln>
            <a:noFill/>
          </a:ln>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fr-FR"/>
          </a:p>
        </p:txBody>
      </p:sp>
      <p:sp>
        <p:nvSpPr>
          <p:cNvPr id="1030" name="Rectangle 6">
            <a:extLst>
              <a:ext uri="{FF2B5EF4-FFF2-40B4-BE49-F238E27FC236}">
                <a16:creationId xmlns:a16="http://schemas.microsoft.com/office/drawing/2014/main" id="{AE5AF1D2-ECEF-2B9A-B903-4E6673DECE22}"/>
              </a:ext>
            </a:extLst>
          </p:cNvPr>
          <p:cNvSpPr>
            <a:spLocks noGrp="1" noChangeArrowheads="1"/>
          </p:cNvSpPr>
          <p:nvPr>
            <p:ph type="sldNum" sz="quarter" idx="4"/>
          </p:nvPr>
        </p:nvSpPr>
        <p:spPr bwMode="auto">
          <a:xfrm>
            <a:off x="6553200" y="6400800"/>
            <a:ext cx="19050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400"/>
            </a:lvl1pPr>
          </a:lstStyle>
          <a:p>
            <a:pPr>
              <a:defRPr/>
            </a:pPr>
            <a:fld id="{FD35B9CA-979C-9D41-B88F-1760B44F20F1}"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mailto:magali.descoeudres@help.ch" TargetMode="External"/><Relationship Id="rId4" Type="http://schemas.openxmlformats.org/officeDocument/2006/relationships/hyperlink" Target="mailto:sandra.Jourdan@help.ch"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7.sv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commons.wikimedia.org/wiki/File:Basketball.png" TargetMode="Externa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hyperlink" Target="https://doi.org/10.4000/rechercheformation.791" TargetMode="External"/><Relationship Id="rId7"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doi.org/10.1080/02671522.2022.2065518" TargetMode="External"/><Relationship Id="rId5" Type="http://schemas.openxmlformats.org/officeDocument/2006/relationships/hyperlink" Target="https://doi.org/10.3390/educsci13050437" TargetMode="External"/><Relationship Id="rId4" Type="http://schemas.openxmlformats.org/officeDocument/2006/relationships/hyperlink" Target="https://serval.unil.ch/resource/serval:BIB_051F85FDE13D.P001/RE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emf"/><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Une image contenant Graphique, Police, graphisme, symbole&#10;&#10;Description générée automatiquement">
            <a:extLst>
              <a:ext uri="{FF2B5EF4-FFF2-40B4-BE49-F238E27FC236}">
                <a16:creationId xmlns:a16="http://schemas.microsoft.com/office/drawing/2014/main" id="{6BCA2254-1C9B-1D82-4544-8A51256FB676}"/>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79512" y="50165"/>
            <a:ext cx="665480" cy="597535"/>
          </a:xfrm>
          <a:prstGeom prst="rect">
            <a:avLst/>
          </a:prstGeom>
          <a:noFill/>
          <a:ln>
            <a:noFill/>
          </a:ln>
        </p:spPr>
      </p:pic>
      <p:sp>
        <p:nvSpPr>
          <p:cNvPr id="4" name="Titre 1">
            <a:extLst>
              <a:ext uri="{FF2B5EF4-FFF2-40B4-BE49-F238E27FC236}">
                <a16:creationId xmlns:a16="http://schemas.microsoft.com/office/drawing/2014/main" id="{403E9E27-BE36-25C0-5228-F0C8B2CB6275}"/>
              </a:ext>
            </a:extLst>
          </p:cNvPr>
          <p:cNvSpPr txBox="1">
            <a:spLocks noChangeArrowheads="1"/>
          </p:cNvSpPr>
          <p:nvPr/>
        </p:nvSpPr>
        <p:spPr bwMode="auto">
          <a:xfrm rot="10800000" flipV="1">
            <a:off x="179512" y="6021288"/>
            <a:ext cx="2772308" cy="121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marL="180340" marR="359410">
              <a:lnSpc>
                <a:spcPct val="115000"/>
              </a:lnSpc>
              <a:spcAft>
                <a:spcPts val="1000"/>
              </a:spcAft>
              <a:tabLst>
                <a:tab pos="5941060" algn="l"/>
              </a:tabLst>
            </a:pPr>
            <a:r>
              <a:rPr lang="en-GB" altLang="fr-FR" sz="2000" kern="0" dirty="0">
                <a:latin typeface="Century Gothic" panose="020B0502020202020204" pitchFamily="34" charset="0"/>
              </a:rPr>
              <a:t>10 Juillet 2024</a:t>
            </a:r>
          </a:p>
        </p:txBody>
      </p:sp>
      <p:sp>
        <p:nvSpPr>
          <p:cNvPr id="5" name="Titre 1">
            <a:extLst>
              <a:ext uri="{FF2B5EF4-FFF2-40B4-BE49-F238E27FC236}">
                <a16:creationId xmlns:a16="http://schemas.microsoft.com/office/drawing/2014/main" id="{DE797189-7639-75A8-A9AA-B2FF4AE266E7}"/>
              </a:ext>
            </a:extLst>
          </p:cNvPr>
          <p:cNvSpPr txBox="1">
            <a:spLocks noChangeArrowheads="1"/>
          </p:cNvSpPr>
          <p:nvPr/>
        </p:nvSpPr>
        <p:spPr bwMode="auto">
          <a:xfrm rot="10800000" flipV="1">
            <a:off x="1694655" y="5451554"/>
            <a:ext cx="7452387" cy="121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marL="180340" marR="359410" algn="l">
              <a:lnSpc>
                <a:spcPct val="115000"/>
              </a:lnSpc>
              <a:spcAft>
                <a:spcPts val="1000"/>
              </a:spcAft>
              <a:tabLst>
                <a:tab pos="5941060" algn="l"/>
              </a:tabLst>
            </a:pPr>
            <a:r>
              <a:rPr lang="en-GB" altLang="fr-FR" sz="2000" b="1" kern="0" dirty="0">
                <a:latin typeface="Century Gothic" panose="020B0502020202020204" pitchFamily="34" charset="0"/>
              </a:rPr>
              <a:t>Sandra Jourdan: </a:t>
            </a:r>
            <a:r>
              <a:rPr lang="en-GB" altLang="fr-FR" sz="2000" kern="0" dirty="0">
                <a:latin typeface="Century Gothic" panose="020B0502020202020204" pitchFamily="34" charset="0"/>
                <a:hlinkClick r:id="rId4"/>
              </a:rPr>
              <a:t>sandra.Jourdan@help.ch</a:t>
            </a:r>
            <a:endParaRPr lang="en-GB" altLang="fr-FR" sz="2000" kern="0" dirty="0">
              <a:latin typeface="Century Gothic" panose="020B0502020202020204" pitchFamily="34" charset="0"/>
            </a:endParaRPr>
          </a:p>
          <a:p>
            <a:pPr marL="180340" marR="359410" algn="l">
              <a:lnSpc>
                <a:spcPct val="115000"/>
              </a:lnSpc>
              <a:spcAft>
                <a:spcPts val="1000"/>
              </a:spcAft>
              <a:tabLst>
                <a:tab pos="5941060" algn="l"/>
              </a:tabLst>
            </a:pPr>
            <a:r>
              <a:rPr lang="en-GB" altLang="fr-FR" sz="2000" b="1" kern="0" dirty="0">
                <a:latin typeface="Century Gothic" panose="020B0502020202020204" pitchFamily="34" charset="0"/>
              </a:rPr>
              <a:t>Magali </a:t>
            </a:r>
            <a:r>
              <a:rPr lang="en-GB" altLang="fr-FR" sz="2000" b="1" kern="0" dirty="0" err="1">
                <a:latin typeface="Century Gothic" panose="020B0502020202020204" pitchFamily="34" charset="0"/>
              </a:rPr>
              <a:t>Descoeudres</a:t>
            </a:r>
            <a:r>
              <a:rPr lang="en-GB" altLang="fr-FR" sz="2000" b="1" kern="0" dirty="0">
                <a:latin typeface="Century Gothic" panose="020B0502020202020204" pitchFamily="34" charset="0"/>
              </a:rPr>
              <a:t>: </a:t>
            </a:r>
            <a:r>
              <a:rPr lang="en-GB" altLang="fr-FR" sz="2000" kern="0" dirty="0">
                <a:latin typeface="Century Gothic" panose="020B0502020202020204" pitchFamily="34" charset="0"/>
                <a:hlinkClick r:id="rId5"/>
              </a:rPr>
              <a:t>magali.descoeudres@help.ch</a:t>
            </a:r>
            <a:endParaRPr lang="en-GB" altLang="fr-FR" sz="2000" kern="0" dirty="0">
              <a:latin typeface="Century Gothic" panose="020B0502020202020204" pitchFamily="34" charset="0"/>
            </a:endParaRPr>
          </a:p>
          <a:p>
            <a:pPr marL="180340" marR="359410" algn="l">
              <a:lnSpc>
                <a:spcPct val="115000"/>
              </a:lnSpc>
              <a:spcAft>
                <a:spcPts val="1000"/>
              </a:spcAft>
              <a:tabLst>
                <a:tab pos="5941060" algn="l"/>
              </a:tabLst>
            </a:pPr>
            <a:endParaRPr lang="en-GB" altLang="fr-FR" sz="2000" b="1" kern="0" dirty="0">
              <a:latin typeface="Century Gothic" panose="020B0502020202020204" pitchFamily="34" charset="0"/>
            </a:endParaRPr>
          </a:p>
        </p:txBody>
      </p:sp>
      <p:pic>
        <p:nvPicPr>
          <p:cNvPr id="3" name="Image 2" descr="Une image contenant croquis, Dessin au trait, blanc, dessin&#10;&#10;Description générée automatiquement">
            <a:extLst>
              <a:ext uri="{FF2B5EF4-FFF2-40B4-BE49-F238E27FC236}">
                <a16:creationId xmlns:a16="http://schemas.microsoft.com/office/drawing/2014/main" id="{A8160AFE-8E97-C362-5AB1-BDD607FDFB0F}"/>
              </a:ext>
            </a:extLst>
          </p:cNvPr>
          <p:cNvPicPr>
            <a:picLocks noChangeAspect="1"/>
          </p:cNvPicPr>
          <p:nvPr/>
        </p:nvPicPr>
        <p:blipFill rotWithShape="1">
          <a:blip r:embed="rId6">
            <a:grayscl/>
            <a:extLst>
              <a:ext uri="{BEBA8EAE-BF5A-486C-A8C5-ECC9F3942E4B}">
                <a14:imgProps xmlns:a14="http://schemas.microsoft.com/office/drawing/2010/main">
                  <a14:imgLayer r:embed="rId7">
                    <a14:imgEffect>
                      <a14:colorTemperature colorTemp="4700"/>
                    </a14:imgEffect>
                    <a14:imgEffect>
                      <a14:saturation sat="400000"/>
                    </a14:imgEffect>
                  </a14:imgLayer>
                </a14:imgProps>
              </a:ext>
              <a:ext uri="{28A0092B-C50C-407E-A947-70E740481C1C}">
                <a14:useLocalDpi xmlns:a14="http://schemas.microsoft.com/office/drawing/2010/main"/>
              </a:ext>
            </a:extLst>
          </a:blip>
          <a:srcRect/>
          <a:stretch/>
        </p:blipFill>
        <p:spPr bwMode="auto">
          <a:xfrm>
            <a:off x="683501" y="657977"/>
            <a:ext cx="1008112" cy="1007942"/>
          </a:xfrm>
          <a:prstGeom prst="rect">
            <a:avLst/>
          </a:prstGeom>
          <a:ln>
            <a:noFill/>
          </a:ln>
          <a:extLst>
            <a:ext uri="{53640926-AAD7-44D8-BBD7-CCE9431645EC}">
              <a14:shadowObscured xmlns:a14="http://schemas.microsoft.com/office/drawing/2010/main"/>
            </a:ext>
          </a:extLst>
        </p:spPr>
      </p:pic>
      <p:pic>
        <p:nvPicPr>
          <p:cNvPr id="9" name="Image 8">
            <a:extLst>
              <a:ext uri="{FF2B5EF4-FFF2-40B4-BE49-F238E27FC236}">
                <a16:creationId xmlns:a16="http://schemas.microsoft.com/office/drawing/2014/main" id="{90E26296-284B-424E-AD11-38FD49143648}"/>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565666" y="744636"/>
            <a:ext cx="6868744" cy="2117985"/>
          </a:xfrm>
          <a:prstGeom prst="rect">
            <a:avLst/>
          </a:prstGeom>
        </p:spPr>
      </p:pic>
      <p:sp>
        <p:nvSpPr>
          <p:cNvPr id="14337" name="Titre 1">
            <a:extLst>
              <a:ext uri="{FF2B5EF4-FFF2-40B4-BE49-F238E27FC236}">
                <a16:creationId xmlns:a16="http://schemas.microsoft.com/office/drawing/2014/main" id="{01726DC1-C4F2-5638-96DA-64250B01DA21}"/>
              </a:ext>
            </a:extLst>
          </p:cNvPr>
          <p:cNvSpPr>
            <a:spLocks noGrp="1" noChangeArrowheads="1"/>
          </p:cNvSpPr>
          <p:nvPr>
            <p:ph type="ctrTitle"/>
          </p:nvPr>
        </p:nvSpPr>
        <p:spPr>
          <a:xfrm>
            <a:off x="709591" y="2446190"/>
            <a:ext cx="7894858" cy="2547714"/>
          </a:xfrm>
        </p:spPr>
        <p:txBody>
          <a:bodyPr/>
          <a:lstStyle/>
          <a:p>
            <a:pPr marL="180340" marR="359410">
              <a:lnSpc>
                <a:spcPct val="115000"/>
              </a:lnSpc>
              <a:spcAft>
                <a:spcPts val="1000"/>
              </a:spcAft>
              <a:tabLst>
                <a:tab pos="5941060" algn="l"/>
              </a:tabLst>
            </a:pPr>
            <a:r>
              <a:rPr lang="fr-FR" sz="2800" dirty="0">
                <a:solidFill>
                  <a:srgbClr val="FF2F92"/>
                </a:solidFill>
                <a:effectLst/>
                <a:latin typeface="Century Gothic" panose="020B0502020202020204" pitchFamily="34" charset="0"/>
                <a:ea typeface="Calibri" panose="020F0502020204030204" pitchFamily="34" charset="0"/>
                <a:cs typeface="Times New Roman" panose="02020603050405020304" pitchFamily="18" charset="0"/>
              </a:rPr>
              <a:t>Enseignants novices </a:t>
            </a:r>
            <a:r>
              <a:rPr lang="fr-FR" sz="28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en EPS, </a:t>
            </a:r>
            <a:r>
              <a:rPr lang="fr-FR" sz="2800" i="1" dirty="0" err="1">
                <a:solidFill>
                  <a:srgbClr val="FF9300"/>
                </a:solidFill>
                <a:effectLst/>
                <a:latin typeface="Century Gothic" panose="020B0502020202020204" pitchFamily="34" charset="0"/>
                <a:ea typeface="Calibri" panose="020F0502020204030204" pitchFamily="34" charset="0"/>
                <a:cs typeface="Times New Roman" panose="02020603050405020304" pitchFamily="18" charset="0"/>
              </a:rPr>
              <a:t>perezhivanie</a:t>
            </a:r>
            <a:r>
              <a:rPr lang="fr-FR" sz="2800" i="1"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r>
              <a:rPr lang="fr-FR" sz="28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et </a:t>
            </a:r>
            <a:r>
              <a:rPr lang="fr-FR" sz="2800" dirty="0">
                <a:solidFill>
                  <a:srgbClr val="00B050"/>
                </a:solidFill>
                <a:effectLst/>
                <a:latin typeface="Century Gothic" panose="020B0502020202020204" pitchFamily="34" charset="0"/>
                <a:ea typeface="Calibri" panose="020F0502020204030204" pitchFamily="34" charset="0"/>
                <a:cs typeface="Times New Roman" panose="02020603050405020304" pitchFamily="18" charset="0"/>
              </a:rPr>
              <a:t>travail coopératif</a:t>
            </a:r>
            <a:r>
              <a:rPr lang="fr-FR" sz="2800" i="1"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r>
              <a:rPr lang="fr-FR" sz="28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a:t>
            </a:r>
            <a:br>
              <a:rPr lang="fr-FR" sz="2800" b="1" dirty="0">
                <a:solidFill>
                  <a:schemeClr val="tx1"/>
                </a:solidFill>
                <a:latin typeface="Century Gothic" panose="020B0502020202020204" pitchFamily="34" charset="0"/>
                <a:ea typeface="Calibri" panose="020F0502020204030204" pitchFamily="34" charset="0"/>
                <a:cs typeface="Times New Roman" panose="02020603050405020304" pitchFamily="18" charset="0"/>
              </a:rPr>
            </a:br>
            <a:br>
              <a:rPr lang="fr-CH" sz="2800" dirty="0">
                <a:effectLst/>
                <a:latin typeface="Century Gothic" panose="020B0502020202020204" pitchFamily="34" charset="0"/>
                <a:ea typeface="Calibri" panose="020F0502020204030204" pitchFamily="34" charset="0"/>
                <a:cs typeface="Times New Roman" panose="02020603050405020304" pitchFamily="18" charset="0"/>
              </a:rPr>
            </a:br>
            <a:r>
              <a:rPr lang="fr-FR" sz="2800" b="1" dirty="0">
                <a:effectLst/>
                <a:latin typeface="Century Gothic" panose="020B0502020202020204" pitchFamily="34" charset="0"/>
                <a:ea typeface="Calibri" panose="020F0502020204030204" pitchFamily="34" charset="0"/>
                <a:cs typeface="Times New Roman" panose="02020603050405020304" pitchFamily="18" charset="0"/>
              </a:rPr>
              <a:t>Analyse du développement de l’activité</a:t>
            </a:r>
            <a:r>
              <a:rPr lang="fr-CH" sz="2800" b="1" dirty="0">
                <a:effectLst/>
                <a:latin typeface="Century Gothic" panose="020B0502020202020204" pitchFamily="34" charset="0"/>
              </a:rPr>
              <a:t> </a:t>
            </a:r>
            <a:endParaRPr lang="en-GB" altLang="fr-FR" sz="2800" b="1" dirty="0">
              <a:latin typeface="Century Gothic" panose="020B0502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479366E-A2D0-0D52-8EA0-5452683CDE96}"/>
              </a:ext>
            </a:extLst>
          </p:cNvPr>
          <p:cNvPicPr>
            <a:picLocks noChangeAspect="1"/>
          </p:cNvPicPr>
          <p:nvPr/>
        </p:nvPicPr>
        <p:blipFill>
          <a:blip r:embed="rId3">
            <a:alphaModFix amt="20000"/>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55576" y="827624"/>
            <a:ext cx="7487342" cy="5472306"/>
          </a:xfrm>
          <a:prstGeom prst="rect">
            <a:avLst/>
          </a:prstGeom>
          <a:effectLst>
            <a:outerShdw blurRad="50800" dist="50800" dir="5400000" algn="ctr" rotWithShape="0">
              <a:schemeClr val="bg1">
                <a:alpha val="94000"/>
              </a:schemeClr>
            </a:outerShdw>
          </a:effectLst>
        </p:spPr>
      </p:pic>
      <p:sp>
        <p:nvSpPr>
          <p:cNvPr id="2" name="Titre 1">
            <a:extLst>
              <a:ext uri="{FF2B5EF4-FFF2-40B4-BE49-F238E27FC236}">
                <a16:creationId xmlns:a16="http://schemas.microsoft.com/office/drawing/2014/main" id="{BBBA6FDB-8066-B288-A80B-D745E28B94B2}"/>
              </a:ext>
            </a:extLst>
          </p:cNvPr>
          <p:cNvSpPr>
            <a:spLocks noGrp="1"/>
          </p:cNvSpPr>
          <p:nvPr>
            <p:ph type="title"/>
          </p:nvPr>
        </p:nvSpPr>
        <p:spPr>
          <a:xfrm>
            <a:off x="544016" y="-16933"/>
            <a:ext cx="7772400" cy="738664"/>
          </a:xfrm>
        </p:spPr>
        <p:txBody>
          <a:bodyPr/>
          <a:lstStyle/>
          <a:p>
            <a:pPr algn="l"/>
            <a:r>
              <a:rPr lang="fr-BE" sz="2800">
                <a:solidFill>
                  <a:srgbClr val="0070C0"/>
                </a:solidFill>
                <a:latin typeface="Century Gothic" panose="020B0502020202020204" pitchFamily="34" charset="0"/>
              </a:rPr>
              <a:t>Question de recherche</a:t>
            </a:r>
            <a:endParaRPr lang="en-GB"/>
          </a:p>
        </p:txBody>
      </p:sp>
      <p:sp>
        <p:nvSpPr>
          <p:cNvPr id="6" name="Titre 4">
            <a:extLst>
              <a:ext uri="{FF2B5EF4-FFF2-40B4-BE49-F238E27FC236}">
                <a16:creationId xmlns:a16="http://schemas.microsoft.com/office/drawing/2014/main" id="{BCE3870C-0FD4-035C-81FF-8C772D9AD7B4}"/>
              </a:ext>
            </a:extLst>
          </p:cNvPr>
          <p:cNvSpPr txBox="1">
            <a:spLocks/>
          </p:cNvSpPr>
          <p:nvPr/>
        </p:nvSpPr>
        <p:spPr bwMode="auto">
          <a:xfrm>
            <a:off x="621341" y="1737900"/>
            <a:ext cx="7772400" cy="2699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nSpc>
                <a:spcPct val="150000"/>
              </a:lnSpc>
            </a:pPr>
            <a:r>
              <a:rPr lang="en-GB" sz="2800" dirty="0">
                <a:latin typeface="Century Gothic" panose="020B0502020202020204" pitchFamily="34" charset="0"/>
                <a:ea typeface="Calibri" panose="020F0502020204030204" pitchFamily="34" charset="0"/>
                <a:cs typeface="Times New Roman" panose="02020603050405020304" pitchFamily="18" charset="0"/>
              </a:rPr>
              <a:t>Comment les </a:t>
            </a:r>
            <a:r>
              <a:rPr lang="en-GB" sz="2800" b="1" dirty="0" err="1">
                <a:solidFill>
                  <a:srgbClr val="FF2F92"/>
                </a:solidFill>
                <a:latin typeface="Century Gothic" panose="020B0502020202020204" pitchFamily="34" charset="0"/>
                <a:ea typeface="Calibri" panose="020F0502020204030204" pitchFamily="34" charset="0"/>
                <a:cs typeface="Times New Roman" panose="02020603050405020304" pitchFamily="18" charset="0"/>
              </a:rPr>
              <a:t>enseignants</a:t>
            </a:r>
            <a:r>
              <a:rPr lang="en-GB" sz="2800" b="1"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 novices </a:t>
            </a:r>
            <a:r>
              <a:rPr lang="en-GB" sz="2800" dirty="0" err="1">
                <a:latin typeface="Century Gothic" panose="020B0502020202020204" pitchFamily="34" charset="0"/>
                <a:ea typeface="Calibri" panose="020F0502020204030204" pitchFamily="34" charset="0"/>
                <a:cs typeface="Times New Roman" panose="02020603050405020304" pitchFamily="18" charset="0"/>
              </a:rPr>
              <a:t>développent</a:t>
            </a:r>
            <a:r>
              <a:rPr lang="en-GB" sz="2800" dirty="0">
                <a:latin typeface="Century Gothic" panose="020B0502020202020204" pitchFamily="34" charset="0"/>
                <a:ea typeface="Calibri" panose="020F0502020204030204" pitchFamily="34" charset="0"/>
                <a:cs typeface="Times New Roman" panose="02020603050405020304" pitchFamily="18" charset="0"/>
              </a:rPr>
              <a:t> </a:t>
            </a:r>
            <a:r>
              <a:rPr lang="en-GB" sz="2800" dirty="0" err="1">
                <a:latin typeface="Century Gothic" panose="020B0502020202020204" pitchFamily="34" charset="0"/>
                <a:ea typeface="Calibri" panose="020F0502020204030204" pitchFamily="34" charset="0"/>
                <a:cs typeface="Times New Roman" panose="02020603050405020304" pitchFamily="18" charset="0"/>
              </a:rPr>
              <a:t>leur</a:t>
            </a:r>
            <a:r>
              <a:rPr lang="en-GB" sz="2800" dirty="0">
                <a:latin typeface="Century Gothic" panose="020B0502020202020204" pitchFamily="34" charset="0"/>
                <a:ea typeface="Calibri" panose="020F0502020204030204" pitchFamily="34" charset="0"/>
                <a:cs typeface="Times New Roman" panose="02020603050405020304" pitchFamily="18" charset="0"/>
              </a:rPr>
              <a:t> </a:t>
            </a:r>
            <a:r>
              <a:rPr lang="en-GB" sz="2800" dirty="0" err="1">
                <a:latin typeface="Century Gothic" panose="020B0502020202020204" pitchFamily="34" charset="0"/>
                <a:ea typeface="Calibri" panose="020F0502020204030204" pitchFamily="34" charset="0"/>
                <a:cs typeface="Times New Roman" panose="02020603050405020304" pitchFamily="18" charset="0"/>
              </a:rPr>
              <a:t>activité</a:t>
            </a:r>
            <a:r>
              <a:rPr lang="en-GB" sz="2800" dirty="0">
                <a:latin typeface="Century Gothic" panose="020B0502020202020204" pitchFamily="34" charset="0"/>
                <a:ea typeface="Calibri" panose="020F0502020204030204" pitchFamily="34" charset="0"/>
                <a:cs typeface="Times New Roman" panose="02020603050405020304" pitchFamily="18" charset="0"/>
              </a:rPr>
              <a:t> à </a:t>
            </a:r>
            <a:r>
              <a:rPr lang="en-GB" sz="2800" dirty="0" err="1">
                <a:latin typeface="Century Gothic" panose="020B0502020202020204" pitchFamily="34" charset="0"/>
                <a:ea typeface="Calibri" panose="020F0502020204030204" pitchFamily="34" charset="0"/>
                <a:cs typeface="Times New Roman" panose="02020603050405020304" pitchFamily="18" charset="0"/>
              </a:rPr>
              <a:t>partir</a:t>
            </a:r>
            <a:r>
              <a:rPr lang="en-GB" sz="2800" dirty="0">
                <a:latin typeface="Century Gothic" panose="020B0502020202020204" pitchFamily="34" charset="0"/>
                <a:ea typeface="Calibri" panose="020F0502020204030204" pitchFamily="34" charset="0"/>
                <a:cs typeface="Times New Roman" panose="02020603050405020304" pitchFamily="18" charset="0"/>
              </a:rPr>
              <a:t> de </a:t>
            </a:r>
            <a:r>
              <a:rPr lang="en-GB" sz="2800" b="1" i="1" dirty="0" err="1">
                <a:solidFill>
                  <a:srgbClr val="FF9300"/>
                </a:solidFill>
                <a:latin typeface="Century Gothic" panose="020B0502020202020204" pitchFamily="34" charset="0"/>
                <a:ea typeface="Calibri" panose="020F0502020204030204" pitchFamily="34" charset="0"/>
                <a:cs typeface="Times New Roman" panose="02020603050405020304" pitchFamily="18" charset="0"/>
              </a:rPr>
              <a:t>perezhivanie</a:t>
            </a:r>
            <a:r>
              <a:rPr lang="en-GB" sz="2800" dirty="0">
                <a:latin typeface="Century Gothic" panose="020B0502020202020204" pitchFamily="34" charset="0"/>
                <a:ea typeface="Calibri" panose="020F0502020204030204" pitchFamily="34" charset="0"/>
                <a:cs typeface="Times New Roman" panose="02020603050405020304" pitchFamily="18" charset="0"/>
              </a:rPr>
              <a:t> </a:t>
            </a:r>
            <a:r>
              <a:rPr lang="en-GB" sz="2800" dirty="0" err="1">
                <a:latin typeface="Century Gothic" panose="020B0502020202020204" pitchFamily="34" charset="0"/>
                <a:ea typeface="Calibri" panose="020F0502020204030204" pitchFamily="34" charset="0"/>
                <a:cs typeface="Times New Roman" panose="02020603050405020304" pitchFamily="18" charset="0"/>
              </a:rPr>
              <a:t>favorisées</a:t>
            </a:r>
            <a:r>
              <a:rPr lang="en-GB" sz="2800" dirty="0">
                <a:latin typeface="Century Gothic" panose="020B0502020202020204" pitchFamily="34" charset="0"/>
                <a:ea typeface="Calibri" panose="020F0502020204030204" pitchFamily="34" charset="0"/>
                <a:cs typeface="Times New Roman" panose="02020603050405020304" pitchFamily="18" charset="0"/>
              </a:rPr>
              <a:t> </a:t>
            </a:r>
            <a:r>
              <a:rPr lang="en-GB" sz="2800" dirty="0" err="1">
                <a:latin typeface="Century Gothic" panose="020B0502020202020204" pitchFamily="34" charset="0"/>
                <a:ea typeface="Calibri" panose="020F0502020204030204" pitchFamily="34" charset="0"/>
                <a:cs typeface="Times New Roman" panose="02020603050405020304" pitchFamily="18" charset="0"/>
              </a:rPr>
              <a:t>ou</a:t>
            </a:r>
            <a:r>
              <a:rPr lang="en-GB" sz="2800" dirty="0">
                <a:latin typeface="Century Gothic" panose="020B0502020202020204" pitchFamily="34" charset="0"/>
                <a:ea typeface="Calibri" panose="020F0502020204030204" pitchFamily="34" charset="0"/>
                <a:cs typeface="Times New Roman" panose="02020603050405020304" pitchFamily="18" charset="0"/>
              </a:rPr>
              <a:t> </a:t>
            </a:r>
            <a:r>
              <a:rPr lang="en-GB" sz="2800" dirty="0" err="1">
                <a:latin typeface="Century Gothic" panose="020B0502020202020204" pitchFamily="34" charset="0"/>
                <a:ea typeface="Calibri" panose="020F0502020204030204" pitchFamily="34" charset="0"/>
                <a:cs typeface="Times New Roman" panose="02020603050405020304" pitchFamily="18" charset="0"/>
              </a:rPr>
              <a:t>freinées</a:t>
            </a:r>
            <a:r>
              <a:rPr lang="en-GB" sz="2800" dirty="0">
                <a:latin typeface="Century Gothic" panose="020B0502020202020204" pitchFamily="34" charset="0"/>
                <a:ea typeface="Calibri" panose="020F0502020204030204" pitchFamily="34" charset="0"/>
                <a:cs typeface="Times New Roman" panose="02020603050405020304" pitchFamily="18" charset="0"/>
              </a:rPr>
              <a:t> par</a:t>
            </a:r>
          </a:p>
          <a:p>
            <a:pPr>
              <a:lnSpc>
                <a:spcPct val="150000"/>
              </a:lnSpc>
            </a:pPr>
            <a:r>
              <a:rPr lang="en-GB" sz="2800" dirty="0">
                <a:latin typeface="Century Gothic" panose="020B0502020202020204" pitchFamily="34" charset="0"/>
                <a:ea typeface="Calibri" panose="020F0502020204030204" pitchFamily="34" charset="0"/>
                <a:cs typeface="Times New Roman" panose="02020603050405020304" pitchFamily="18" charset="0"/>
              </a:rPr>
              <a:t> </a:t>
            </a:r>
            <a:r>
              <a:rPr lang="en-GB" sz="2800" b="1"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le travail </a:t>
            </a:r>
            <a:r>
              <a:rPr lang="en-GB" sz="2800" b="1" dirty="0" err="1">
                <a:solidFill>
                  <a:srgbClr val="00B050"/>
                </a:solidFill>
                <a:latin typeface="Century Gothic" panose="020B0502020202020204" pitchFamily="34" charset="0"/>
                <a:ea typeface="Calibri" panose="020F0502020204030204" pitchFamily="34" charset="0"/>
                <a:cs typeface="Times New Roman" panose="02020603050405020304" pitchFamily="18" charset="0"/>
              </a:rPr>
              <a:t>coopératif</a:t>
            </a:r>
            <a:r>
              <a:rPr lang="en-GB" sz="2800" b="1"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 </a:t>
            </a:r>
            <a:r>
              <a:rPr lang="en-GB" sz="2800" dirty="0">
                <a:latin typeface="Century Gothic" panose="020B050202020202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648316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Résultats: </a:t>
            </a:r>
            <a:r>
              <a:rPr lang="fr-BE" sz="2000" b="1" i="1" kern="0" dirty="0" err="1">
                <a:solidFill>
                  <a:srgbClr val="FF9300"/>
                </a:solidFill>
                <a:latin typeface="Century Gothic" panose="020B0502020202020204" pitchFamily="34" charset="0"/>
              </a:rPr>
              <a:t>Perezhivanie</a:t>
            </a:r>
            <a:r>
              <a:rPr lang="fr-BE" sz="2000" kern="0" dirty="0">
                <a:solidFill>
                  <a:schemeClr val="tx1"/>
                </a:solidFill>
                <a:latin typeface="Century Gothic" panose="020B0502020202020204" pitchFamily="34" charset="0"/>
              </a:rPr>
              <a:t> et </a:t>
            </a:r>
            <a:r>
              <a:rPr lang="fr-BE" sz="2000" b="1" kern="0" dirty="0">
                <a:solidFill>
                  <a:srgbClr val="FF2F92"/>
                </a:solidFill>
                <a:latin typeface="Century Gothic" panose="020B0502020202020204" pitchFamily="34" charset="0"/>
              </a:rPr>
              <a:t>ENS novices</a:t>
            </a:r>
            <a:endParaRPr lang="en-GB" sz="2000" b="1" kern="0" dirty="0">
              <a:solidFill>
                <a:srgbClr val="FF2F92"/>
              </a:solidFill>
            </a:endParaRPr>
          </a:p>
        </p:txBody>
      </p:sp>
      <p:pic>
        <p:nvPicPr>
          <p:cNvPr id="11" name="Espace réservé du contenu 10">
            <a:extLst>
              <a:ext uri="{FF2B5EF4-FFF2-40B4-BE49-F238E27FC236}">
                <a16:creationId xmlns:a16="http://schemas.microsoft.com/office/drawing/2014/main" id="{D03040AB-FCF1-46E1-A9CD-9345B4257541}"/>
              </a:ext>
            </a:extLst>
          </p:cNvPr>
          <p:cNvPicPr>
            <a:picLocks noGrp="1" noChangeAspect="1"/>
          </p:cNvPicPr>
          <p:nvPr>
            <p:ph idx="1"/>
          </p:nvPr>
        </p:nvPicPr>
        <p:blipFill>
          <a:blip r:embed="rId3"/>
          <a:stretch>
            <a:fillRect/>
          </a:stretch>
        </p:blipFill>
        <p:spPr>
          <a:xfrm>
            <a:off x="588687" y="1127952"/>
            <a:ext cx="7655721" cy="4602095"/>
          </a:xfrm>
        </p:spPr>
      </p:pic>
    </p:spTree>
    <p:extLst>
      <p:ext uri="{BB962C8B-B14F-4D97-AF65-F5344CB8AC3E}">
        <p14:creationId xmlns:p14="http://schemas.microsoft.com/office/powerpoint/2010/main" val="3066170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Résultats: </a:t>
            </a:r>
            <a:r>
              <a:rPr lang="fr-BE" sz="2400" b="1" kern="0" dirty="0">
                <a:solidFill>
                  <a:srgbClr val="FF2F92"/>
                </a:solidFill>
                <a:latin typeface="Century Gothic" panose="020B0502020202020204" pitchFamily="34" charset="0"/>
              </a:rPr>
              <a:t>ENS novices </a:t>
            </a:r>
            <a:r>
              <a:rPr lang="fr-BE" sz="2400" b="1" kern="0" dirty="0">
                <a:solidFill>
                  <a:schemeClr val="tx1"/>
                </a:solidFill>
                <a:latin typeface="Century Gothic" panose="020B0502020202020204" pitchFamily="34" charset="0"/>
              </a:rPr>
              <a:t>et </a:t>
            </a:r>
            <a:r>
              <a:rPr lang="fr-BE" sz="2400" b="1" kern="0" dirty="0">
                <a:solidFill>
                  <a:srgbClr val="00B050"/>
                </a:solidFill>
                <a:latin typeface="Century Gothic" panose="020B0502020202020204" pitchFamily="34" charset="0"/>
              </a:rPr>
              <a:t>travail coopératif</a:t>
            </a:r>
            <a:endParaRPr lang="en-GB" sz="2400" b="1" kern="0" dirty="0">
              <a:solidFill>
                <a:srgbClr val="00B050"/>
              </a:solidFill>
            </a:endParaRPr>
          </a:p>
        </p:txBody>
      </p:sp>
      <p:sp>
        <p:nvSpPr>
          <p:cNvPr id="2" name="Espace réservé du contenu 1">
            <a:extLst>
              <a:ext uri="{FF2B5EF4-FFF2-40B4-BE49-F238E27FC236}">
                <a16:creationId xmlns:a16="http://schemas.microsoft.com/office/drawing/2014/main" id="{F747D151-4DB6-F603-36AB-8F87A0C291E0}"/>
              </a:ext>
            </a:extLst>
          </p:cNvPr>
          <p:cNvSpPr>
            <a:spLocks noGrp="1"/>
          </p:cNvSpPr>
          <p:nvPr>
            <p:ph idx="1"/>
          </p:nvPr>
        </p:nvSpPr>
        <p:spPr>
          <a:xfrm>
            <a:off x="550912" y="721731"/>
            <a:ext cx="7772400" cy="5770490"/>
          </a:xfrm>
        </p:spPr>
        <p:txBody>
          <a:bodyPr/>
          <a:lstStyle/>
          <a:p>
            <a:pPr marL="106680" indent="0" algn="just">
              <a:buNone/>
            </a:pPr>
            <a:r>
              <a:rPr lang="fr-FR" sz="2000" b="1" i="0" u="none" strike="noStrike" dirty="0">
                <a:solidFill>
                  <a:srgbClr val="212121"/>
                </a:solidFill>
                <a:effectLst/>
                <a:latin typeface="Century Gothic" panose="020B0502020202020204" pitchFamily="34" charset="0"/>
              </a:rPr>
              <a:t>Léon :</a:t>
            </a:r>
          </a:p>
          <a:p>
            <a:pPr marL="106680" indent="0" algn="just">
              <a:buNone/>
            </a:pPr>
            <a:r>
              <a:rPr lang="fr-FR" sz="2000" b="0" i="0" u="none" strike="noStrike" dirty="0">
                <a:solidFill>
                  <a:srgbClr val="212121"/>
                </a:solidFill>
                <a:effectLst/>
                <a:latin typeface="Century Gothic" panose="020B0502020202020204" pitchFamily="34" charset="0"/>
              </a:rPr>
              <a:t>« (…) </a:t>
            </a:r>
            <a:r>
              <a:rPr lang="fr-FR" sz="2000" b="0" i="1" u="none" strike="noStrike" dirty="0">
                <a:solidFill>
                  <a:srgbClr val="212121"/>
                </a:solidFill>
                <a:effectLst/>
                <a:latin typeface="Century Gothic" panose="020B0502020202020204" pitchFamily="34" charset="0"/>
              </a:rPr>
              <a:t>avec toutes les classes, j’essaie de chercher différentes compétences transversales, bon pas à chaque fois différentes, mais tout ce qui est collaboration, entraide, fairplay, j’essaie de travailler ça, parce que je me dis que le sport par rapport à leur objectif final, finalement savoir faire un smash, ça passe peut-être un peu en second plan et c’est plus d’autres choses que j’aimerais leur inculquer. »</a:t>
            </a:r>
            <a:endParaRPr lang="fr-FR" sz="2000" b="0" i="0" u="none" strike="noStrike" dirty="0">
              <a:solidFill>
                <a:srgbClr val="212121"/>
              </a:solidFill>
              <a:effectLst/>
              <a:latin typeface="Century Gothic" panose="020B0502020202020204" pitchFamily="34" charset="0"/>
            </a:endParaRPr>
          </a:p>
          <a:p>
            <a:pPr marL="0" indent="0" algn="l">
              <a:buNone/>
            </a:pPr>
            <a:r>
              <a:rPr lang="fr-FR" sz="2000" b="0" i="0" u="none" strike="noStrike" dirty="0">
                <a:solidFill>
                  <a:srgbClr val="212121"/>
                </a:solidFill>
                <a:effectLst/>
                <a:latin typeface="Century Gothic" panose="020B0502020202020204" pitchFamily="34" charset="0"/>
              </a:rPr>
              <a:t>  </a:t>
            </a:r>
            <a:r>
              <a:rPr lang="fr-FR" sz="2000" b="0" i="1" u="none" strike="noStrike" dirty="0">
                <a:solidFill>
                  <a:srgbClr val="212121"/>
                </a:solidFill>
                <a:effectLst/>
                <a:latin typeface="Century Gothic" panose="020B0502020202020204" pitchFamily="34" charset="0"/>
              </a:rPr>
              <a:t> </a:t>
            </a:r>
            <a:endParaRPr lang="fr-FR" sz="2000" b="0" i="0" u="none" strike="noStrike" dirty="0">
              <a:solidFill>
                <a:srgbClr val="212121"/>
              </a:solidFill>
              <a:effectLst/>
              <a:latin typeface="Century Gothic" panose="020B0502020202020204" pitchFamily="34" charset="0"/>
            </a:endParaRPr>
          </a:p>
          <a:p>
            <a:pPr marL="0" indent="0" algn="just">
              <a:buNone/>
            </a:pPr>
            <a:r>
              <a:rPr lang="fr-FR" sz="2000" b="1" i="0" u="none" strike="noStrike" dirty="0">
                <a:solidFill>
                  <a:srgbClr val="212121"/>
                </a:solidFill>
                <a:effectLst/>
                <a:latin typeface="Century Gothic" panose="020B0502020202020204" pitchFamily="34" charset="0"/>
              </a:rPr>
              <a:t>Alice :</a:t>
            </a:r>
          </a:p>
          <a:p>
            <a:pPr marL="106680" indent="0" algn="just">
              <a:buNone/>
            </a:pPr>
            <a:r>
              <a:rPr lang="fr-FR" sz="2000" b="0" i="0" u="none" strike="noStrike" dirty="0">
                <a:solidFill>
                  <a:srgbClr val="212121"/>
                </a:solidFill>
                <a:effectLst/>
                <a:latin typeface="Century Gothic" panose="020B0502020202020204" pitchFamily="34" charset="0"/>
              </a:rPr>
              <a:t>« (…) </a:t>
            </a:r>
            <a:r>
              <a:rPr lang="fr-FR" sz="2000" b="0" i="1" u="none" strike="noStrike" dirty="0">
                <a:solidFill>
                  <a:srgbClr val="212121"/>
                </a:solidFill>
                <a:effectLst/>
                <a:latin typeface="Century Gothic" panose="020B0502020202020204" pitchFamily="34" charset="0"/>
              </a:rPr>
              <a:t>ce qui est fondamental dans la mission de prof d’EPS c’est de leur apprendre cette collaboration ».</a:t>
            </a:r>
            <a:endParaRPr lang="fr-FR" sz="2000" b="0" i="0" u="none" strike="noStrike" dirty="0">
              <a:solidFill>
                <a:srgbClr val="212121"/>
              </a:solidFill>
              <a:effectLst/>
              <a:latin typeface="Century Gothic" panose="020B0502020202020204" pitchFamily="34" charset="0"/>
            </a:endParaRPr>
          </a:p>
          <a:p>
            <a:endParaRPr lang="fr-FR" dirty="0"/>
          </a:p>
        </p:txBody>
      </p:sp>
    </p:spTree>
    <p:extLst>
      <p:ext uri="{BB962C8B-B14F-4D97-AF65-F5344CB8AC3E}">
        <p14:creationId xmlns:p14="http://schemas.microsoft.com/office/powerpoint/2010/main" val="801124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Résultats: </a:t>
            </a:r>
            <a:r>
              <a:rPr lang="fr-BE" sz="2000" kern="0" dirty="0">
                <a:solidFill>
                  <a:schemeClr val="tx1"/>
                </a:solidFill>
                <a:latin typeface="Century Gothic" panose="020B0502020202020204" pitchFamily="34" charset="0"/>
              </a:rPr>
              <a:t>développement de l’activité </a:t>
            </a:r>
            <a:r>
              <a:rPr lang="fr-BE" sz="2000" b="1" kern="0" dirty="0">
                <a:solidFill>
                  <a:srgbClr val="FF2F92"/>
                </a:solidFill>
                <a:latin typeface="Century Gothic" panose="020B0502020202020204" pitchFamily="34" charset="0"/>
              </a:rPr>
              <a:t>ENS novices</a:t>
            </a:r>
            <a:endParaRPr lang="en-GB" sz="2000" b="1" kern="0" dirty="0">
              <a:solidFill>
                <a:srgbClr val="FF2F92"/>
              </a:solidFill>
            </a:endParaRPr>
          </a:p>
        </p:txBody>
      </p:sp>
      <p:pic>
        <p:nvPicPr>
          <p:cNvPr id="5" name="Graphique 4" descr="Infini contour">
            <a:extLst>
              <a:ext uri="{FF2B5EF4-FFF2-40B4-BE49-F238E27FC236}">
                <a16:creationId xmlns:a16="http://schemas.microsoft.com/office/drawing/2014/main" id="{2720A789-AEE6-F811-BD59-013D03113F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a:off x="2123727" y="721731"/>
            <a:ext cx="4864049" cy="4864049"/>
          </a:xfrm>
          <a:prstGeom prst="rect">
            <a:avLst/>
          </a:prstGeom>
        </p:spPr>
      </p:pic>
      <p:sp>
        <p:nvSpPr>
          <p:cNvPr id="7" name="ZoneTexte 6">
            <a:extLst>
              <a:ext uri="{FF2B5EF4-FFF2-40B4-BE49-F238E27FC236}">
                <a16:creationId xmlns:a16="http://schemas.microsoft.com/office/drawing/2014/main" id="{2E0E4495-9769-8325-347F-AB30B94959C6}"/>
              </a:ext>
            </a:extLst>
          </p:cNvPr>
          <p:cNvSpPr txBox="1"/>
          <p:nvPr/>
        </p:nvSpPr>
        <p:spPr>
          <a:xfrm>
            <a:off x="2923562" y="2006598"/>
            <a:ext cx="3329372" cy="461665"/>
          </a:xfrm>
          <a:prstGeom prst="rect">
            <a:avLst/>
          </a:prstGeom>
          <a:solidFill>
            <a:srgbClr val="92D050">
              <a:alpha val="40000"/>
            </a:srgbClr>
          </a:solidFill>
          <a:ln w="12700">
            <a:solidFill>
              <a:schemeClr val="bg1"/>
            </a:solidFill>
          </a:ln>
        </p:spPr>
        <p:txBody>
          <a:bodyPr wrap="square">
            <a:spAutoFit/>
          </a:bodyPr>
          <a:lstStyle/>
          <a:p>
            <a:pPr algn="ctr"/>
            <a:r>
              <a:rPr lang="fr-FR" b="1" dirty="0">
                <a:latin typeface="Century Gothic" panose="020B0502020202020204" pitchFamily="34" charset="0"/>
              </a:rPr>
              <a:t>Engager les élèves</a:t>
            </a:r>
          </a:p>
        </p:txBody>
      </p:sp>
      <p:sp>
        <p:nvSpPr>
          <p:cNvPr id="8" name="ZoneTexte 7">
            <a:extLst>
              <a:ext uri="{FF2B5EF4-FFF2-40B4-BE49-F238E27FC236}">
                <a16:creationId xmlns:a16="http://schemas.microsoft.com/office/drawing/2014/main" id="{E57E8FB5-432C-C1C7-C986-4149E4924F8E}"/>
              </a:ext>
            </a:extLst>
          </p:cNvPr>
          <p:cNvSpPr txBox="1"/>
          <p:nvPr/>
        </p:nvSpPr>
        <p:spPr>
          <a:xfrm>
            <a:off x="2156224" y="1015434"/>
            <a:ext cx="4864048" cy="830997"/>
          </a:xfrm>
          <a:prstGeom prst="rect">
            <a:avLst/>
          </a:prstGeom>
          <a:solidFill>
            <a:srgbClr val="92D050">
              <a:alpha val="50352"/>
            </a:srgbClr>
          </a:solidFill>
          <a:ln w="12700">
            <a:solidFill>
              <a:schemeClr val="bg1"/>
            </a:solidFill>
          </a:ln>
        </p:spPr>
        <p:txBody>
          <a:bodyPr wrap="square">
            <a:spAutoFit/>
          </a:bodyPr>
          <a:lstStyle/>
          <a:p>
            <a:pPr algn="ctr"/>
            <a:r>
              <a:rPr lang="fr-FR" b="1" dirty="0">
                <a:latin typeface="Century Gothic" panose="020B0502020202020204" pitchFamily="34" charset="0"/>
              </a:rPr>
              <a:t>Prévenir et contrôler les actions perturbatrices d’élèves</a:t>
            </a:r>
          </a:p>
        </p:txBody>
      </p:sp>
      <p:sp>
        <p:nvSpPr>
          <p:cNvPr id="9" name="ZoneTexte 8">
            <a:extLst>
              <a:ext uri="{FF2B5EF4-FFF2-40B4-BE49-F238E27FC236}">
                <a16:creationId xmlns:a16="http://schemas.microsoft.com/office/drawing/2014/main" id="{64CEB16C-A958-9653-D680-5713F5C86BE2}"/>
              </a:ext>
            </a:extLst>
          </p:cNvPr>
          <p:cNvSpPr txBox="1"/>
          <p:nvPr/>
        </p:nvSpPr>
        <p:spPr>
          <a:xfrm>
            <a:off x="2590614" y="2993580"/>
            <a:ext cx="3930273" cy="461665"/>
          </a:xfrm>
          <a:prstGeom prst="rect">
            <a:avLst/>
          </a:prstGeom>
          <a:solidFill>
            <a:schemeClr val="bg2">
              <a:lumMod val="20000"/>
              <a:lumOff val="80000"/>
              <a:alpha val="58881"/>
            </a:schemeClr>
          </a:solidFill>
          <a:ln w="12700">
            <a:solidFill>
              <a:schemeClr val="bg1"/>
            </a:solidFill>
          </a:ln>
        </p:spPr>
        <p:txBody>
          <a:bodyPr wrap="square">
            <a:spAutoFit/>
          </a:bodyPr>
          <a:lstStyle/>
          <a:p>
            <a:pPr algn="ctr"/>
            <a:r>
              <a:rPr lang="fr-FR" b="1" dirty="0">
                <a:latin typeface="Century Gothic" panose="020B0502020202020204" pitchFamily="34" charset="0"/>
              </a:rPr>
              <a:t>Souhaite gérer la classe</a:t>
            </a:r>
          </a:p>
        </p:txBody>
      </p:sp>
      <p:sp>
        <p:nvSpPr>
          <p:cNvPr id="10" name="ZoneTexte 9">
            <a:extLst>
              <a:ext uri="{FF2B5EF4-FFF2-40B4-BE49-F238E27FC236}">
                <a16:creationId xmlns:a16="http://schemas.microsoft.com/office/drawing/2014/main" id="{351A9F4F-636C-7C77-9769-123438B66E16}"/>
              </a:ext>
            </a:extLst>
          </p:cNvPr>
          <p:cNvSpPr txBox="1"/>
          <p:nvPr/>
        </p:nvSpPr>
        <p:spPr>
          <a:xfrm>
            <a:off x="2452588" y="4419368"/>
            <a:ext cx="4206323" cy="830997"/>
          </a:xfrm>
          <a:prstGeom prst="rect">
            <a:avLst/>
          </a:prstGeom>
          <a:solidFill>
            <a:srgbClr val="A9D18E">
              <a:alpha val="40000"/>
            </a:srgbClr>
          </a:solidFill>
          <a:ln w="12700">
            <a:solidFill>
              <a:schemeClr val="bg1"/>
            </a:solidFill>
          </a:ln>
        </p:spPr>
        <p:txBody>
          <a:bodyPr wrap="square">
            <a:spAutoFit/>
          </a:bodyPr>
          <a:lstStyle/>
          <a:p>
            <a:pPr algn="ctr">
              <a:buClr>
                <a:schemeClr val="tx1"/>
              </a:buClr>
              <a:buSzPct val="100000"/>
            </a:pPr>
            <a:r>
              <a:rPr lang="fr-FR" b="1" dirty="0">
                <a:latin typeface="Century Gothic" panose="020B0502020202020204" pitchFamily="34" charset="0"/>
              </a:rPr>
              <a:t>Emprunte de nouveaux dispositifs lors des ACC</a:t>
            </a:r>
          </a:p>
        </p:txBody>
      </p:sp>
      <p:sp>
        <p:nvSpPr>
          <p:cNvPr id="11" name="ZoneTexte 10">
            <a:extLst>
              <a:ext uri="{FF2B5EF4-FFF2-40B4-BE49-F238E27FC236}">
                <a16:creationId xmlns:a16="http://schemas.microsoft.com/office/drawing/2014/main" id="{5931C8D2-8378-C749-EE52-30C9EC810656}"/>
              </a:ext>
            </a:extLst>
          </p:cNvPr>
          <p:cNvSpPr txBox="1"/>
          <p:nvPr/>
        </p:nvSpPr>
        <p:spPr>
          <a:xfrm>
            <a:off x="611560" y="5358057"/>
            <a:ext cx="7772400" cy="954107"/>
          </a:xfrm>
          <a:prstGeom prst="rect">
            <a:avLst/>
          </a:prstGeom>
          <a:solidFill>
            <a:schemeClr val="bg1">
              <a:lumMod val="85000"/>
              <a:alpha val="58725"/>
            </a:schemeClr>
          </a:solidFill>
        </p:spPr>
        <p:txBody>
          <a:bodyPr wrap="square" rtlCol="0">
            <a:spAutoFit/>
          </a:bodyPr>
          <a:lstStyle/>
          <a:p>
            <a:pPr algn="ctr"/>
            <a:r>
              <a:rPr lang="fr-CH" sz="3200" b="1" dirty="0">
                <a:solidFill>
                  <a:srgbClr val="FF2F92"/>
                </a:solidFill>
                <a:latin typeface="Century Gothic" panose="020B0502020202020204" pitchFamily="34" charset="0"/>
                <a:cs typeface="Arial" panose="020B0604020202020204" pitchFamily="34" charset="0"/>
              </a:rPr>
              <a:t> </a:t>
            </a:r>
            <a:r>
              <a:rPr lang="fr-CH" sz="2400" dirty="0">
                <a:solidFill>
                  <a:srgbClr val="FF2F92"/>
                </a:solidFill>
                <a:latin typeface="Century Gothic" panose="020B0502020202020204" pitchFamily="34" charset="0"/>
                <a:cs typeface="Arial" panose="020B0604020202020204" pitchFamily="34" charset="0"/>
              </a:rPr>
              <a:t>Développement</a:t>
            </a:r>
            <a:r>
              <a:rPr lang="fr-CH" sz="2400" b="1" dirty="0">
                <a:solidFill>
                  <a:srgbClr val="FF2F92"/>
                </a:solidFill>
                <a:latin typeface="Century Gothic" panose="020B0502020202020204" pitchFamily="34" charset="0"/>
                <a:cs typeface="Arial" panose="020B0604020202020204" pitchFamily="34" charset="0"/>
              </a:rPr>
              <a:t> « ponctuel » ou « peu » </a:t>
            </a:r>
            <a:r>
              <a:rPr lang="fr-CH" sz="2400" dirty="0">
                <a:solidFill>
                  <a:srgbClr val="FF2F92"/>
                </a:solidFill>
                <a:latin typeface="Century Gothic" panose="020B0502020202020204" pitchFamily="34" charset="0"/>
                <a:cs typeface="Arial" panose="020B0604020202020204" pitchFamily="34" charset="0"/>
              </a:rPr>
              <a:t>de développement de l’activité</a:t>
            </a:r>
            <a:endParaRPr lang="fr-CH" sz="2400" i="1" dirty="0">
              <a:solidFill>
                <a:srgbClr val="FF2F92"/>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1430898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F4A137A-1E92-FA01-B6E2-020FC9A69CFE}"/>
              </a:ext>
            </a:extLst>
          </p:cNvPr>
          <p:cNvSpPr>
            <a:spLocks noGrp="1"/>
          </p:cNvSpPr>
          <p:nvPr>
            <p:ph idx="1"/>
          </p:nvPr>
        </p:nvSpPr>
        <p:spPr>
          <a:xfrm>
            <a:off x="544016" y="836712"/>
            <a:ext cx="7772400" cy="5256584"/>
          </a:xfrm>
        </p:spPr>
        <p:txBody>
          <a:bodyPr/>
          <a:lstStyle/>
          <a:p>
            <a:r>
              <a:rPr lang="fr-FR" sz="2000" dirty="0">
                <a:effectLst/>
                <a:latin typeface="Century Gothic" panose="020B0502020202020204" pitchFamily="34" charset="0"/>
                <a:ea typeface="Calibri" panose="020F0502020204030204" pitchFamily="34" charset="0"/>
                <a:cs typeface="Times New Roman" panose="02020603050405020304" pitchFamily="18" charset="0"/>
              </a:rPr>
              <a:t>Les résultats montrent que les nombreuses </a:t>
            </a:r>
            <a:r>
              <a:rPr lang="fr-FR" sz="2000" i="1" dirty="0" err="1">
                <a:solidFill>
                  <a:srgbClr val="FF9300"/>
                </a:solidFill>
                <a:effectLst/>
                <a:latin typeface="Century Gothic" panose="020B0502020202020204" pitchFamily="34" charset="0"/>
                <a:ea typeface="Calibri" panose="020F0502020204030204" pitchFamily="34" charset="0"/>
                <a:cs typeface="Times New Roman" panose="02020603050405020304" pitchFamily="18" charset="0"/>
              </a:rPr>
              <a:t>perezhivanie</a:t>
            </a:r>
            <a:r>
              <a:rPr lang="fr-FR" sz="2000" dirty="0">
                <a:solidFill>
                  <a:srgbClr val="FF9300"/>
                </a:solidFill>
                <a:effectLst/>
                <a:latin typeface="Century Gothic" panose="020B0502020202020204" pitchFamily="34" charset="0"/>
                <a:ea typeface="Calibri" panose="020F0502020204030204" pitchFamily="34" charset="0"/>
                <a:cs typeface="Times New Roman" panose="02020603050405020304" pitchFamily="18" charset="0"/>
              </a:rPr>
              <a:t> </a:t>
            </a:r>
            <a:r>
              <a:rPr lang="fr-FR" sz="2000" dirty="0">
                <a:effectLst/>
                <a:latin typeface="Century Gothic" panose="020B0502020202020204" pitchFamily="34" charset="0"/>
                <a:ea typeface="Calibri" panose="020F0502020204030204" pitchFamily="34" charset="0"/>
                <a:cs typeface="Times New Roman" panose="02020603050405020304" pitchFamily="18" charset="0"/>
              </a:rPr>
              <a:t>vécues à l’entrée dans le métier favorisent le développement de l’activité des novices en EPS, même si </a:t>
            </a:r>
            <a:r>
              <a:rPr lang="fr-FR" sz="2000" b="1" dirty="0">
                <a:effectLst/>
                <a:latin typeface="Century Gothic" panose="020B0502020202020204" pitchFamily="34" charset="0"/>
                <a:ea typeface="Calibri" panose="020F0502020204030204" pitchFamily="34" charset="0"/>
                <a:cs typeface="Times New Roman" panose="02020603050405020304" pitchFamily="18" charset="0"/>
              </a:rPr>
              <a:t>l’enjeu de la coopération entre élèves n’est pas dominant</a:t>
            </a:r>
            <a:r>
              <a:rPr lang="fr-FR" sz="2000" dirty="0">
                <a:effectLst/>
                <a:latin typeface="Century Gothic" panose="020B0502020202020204" pitchFamily="34" charset="0"/>
                <a:ea typeface="Calibri" panose="020F0502020204030204" pitchFamily="34" charset="0"/>
                <a:cs typeface="Times New Roman" panose="02020603050405020304" pitchFamily="18" charset="0"/>
              </a:rPr>
              <a:t>. </a:t>
            </a:r>
          </a:p>
          <a:p>
            <a:pPr marL="0" indent="0">
              <a:buNone/>
            </a:pPr>
            <a:endParaRPr lang="fr-FR" sz="2000" dirty="0">
              <a:latin typeface="Century Gothic" panose="020B0502020202020204" pitchFamily="34" charset="0"/>
              <a:ea typeface="Calibri" panose="020F0502020204030204" pitchFamily="34" charset="0"/>
              <a:cs typeface="Times New Roman" panose="02020603050405020304" pitchFamily="18" charset="0"/>
            </a:endParaRPr>
          </a:p>
          <a:p>
            <a:r>
              <a:rPr lang="fr-FR" sz="2000" dirty="0">
                <a:effectLst/>
                <a:latin typeface="Century Gothic" panose="020B0502020202020204" pitchFamily="34" charset="0"/>
                <a:ea typeface="Calibri" panose="020F0502020204030204" pitchFamily="34" charset="0"/>
                <a:cs typeface="Times New Roman" panose="02020603050405020304" pitchFamily="18" charset="0"/>
              </a:rPr>
              <a:t>Peu d’opération anticipé, souvent des opérations improvisées</a:t>
            </a:r>
            <a:endParaRPr lang="fr-FR" sz="2000" dirty="0">
              <a:latin typeface="Century Gothic" panose="020B0502020202020204" pitchFamily="34" charset="0"/>
              <a:ea typeface="Calibri" panose="020F0502020204030204" pitchFamily="34" charset="0"/>
              <a:cs typeface="Times New Roman" panose="02020603050405020304" pitchFamily="18" charset="0"/>
            </a:endParaRPr>
          </a:p>
          <a:p>
            <a:endParaRPr lang="fr-FR" sz="2000" dirty="0">
              <a:latin typeface="Century Gothic" panose="020B0502020202020204" pitchFamily="34" charset="0"/>
              <a:ea typeface="Calibri" panose="020F0502020204030204" pitchFamily="34" charset="0"/>
              <a:cs typeface="Times New Roman" panose="02020603050405020304" pitchFamily="18" charset="0"/>
            </a:endParaRPr>
          </a:p>
          <a:p>
            <a:r>
              <a:rPr lang="fr-FR" sz="2000" b="1" dirty="0">
                <a:latin typeface="Century Gothic" panose="020B0502020202020204" pitchFamily="34" charset="0"/>
                <a:ea typeface="Calibri" panose="020F0502020204030204" pitchFamily="34" charset="0"/>
                <a:cs typeface="Times New Roman" panose="02020603050405020304" pitchFamily="18" charset="0"/>
              </a:rPr>
              <a:t>Peu d’outils pour faire coopérer</a:t>
            </a:r>
          </a:p>
          <a:p>
            <a:endParaRPr lang="fr-FR" sz="2000" b="1" dirty="0">
              <a:latin typeface="Century Gothic" panose="020B0502020202020204" pitchFamily="34" charset="0"/>
              <a:ea typeface="Calibri" panose="020F0502020204030204" pitchFamily="34" charset="0"/>
              <a:cs typeface="Times New Roman" panose="02020603050405020304" pitchFamily="18" charset="0"/>
            </a:endParaRPr>
          </a:p>
          <a:p>
            <a:r>
              <a:rPr lang="fr-FR" sz="2000" dirty="0">
                <a:solidFill>
                  <a:srgbClr val="00B050"/>
                </a:solidFill>
                <a:effectLst/>
                <a:latin typeface="Century Gothic" panose="020B0502020202020204" pitchFamily="34" charset="0"/>
                <a:ea typeface="Calibri" panose="020F0502020204030204" pitchFamily="34" charset="0"/>
                <a:cs typeface="Times New Roman" panose="02020603050405020304" pitchFamily="18" charset="0"/>
              </a:rPr>
              <a:t>Le travail coopératif </a:t>
            </a:r>
            <a:r>
              <a:rPr lang="fr-FR" sz="2000" dirty="0">
                <a:effectLst/>
                <a:latin typeface="Century Gothic" panose="020B0502020202020204" pitchFamily="34" charset="0"/>
                <a:ea typeface="Calibri" panose="020F0502020204030204" pitchFamily="34" charset="0"/>
                <a:cs typeface="Times New Roman" panose="02020603050405020304" pitchFamily="18" charset="0"/>
              </a:rPr>
              <a:t>est </a:t>
            </a:r>
            <a:r>
              <a:rPr lang="fr-FR" sz="2000" b="1" dirty="0">
                <a:effectLst/>
                <a:latin typeface="Century Gothic" panose="020B0502020202020204" pitchFamily="34" charset="0"/>
                <a:ea typeface="Calibri" panose="020F0502020204030204" pitchFamily="34" charset="0"/>
                <a:cs typeface="Times New Roman" panose="02020603050405020304" pitchFamily="18" charset="0"/>
              </a:rPr>
              <a:t>un but d’action</a:t>
            </a:r>
            <a:r>
              <a:rPr lang="fr-FR" sz="2000" dirty="0">
                <a:effectLst/>
                <a:latin typeface="Century Gothic" panose="020B0502020202020204" pitchFamily="34" charset="0"/>
                <a:ea typeface="Calibri" panose="020F0502020204030204" pitchFamily="34" charset="0"/>
                <a:cs typeface="Times New Roman" panose="02020603050405020304" pitchFamily="18" charset="0"/>
              </a:rPr>
              <a:t> chez </a:t>
            </a:r>
            <a:r>
              <a:rPr lang="fr-FR" sz="2000" dirty="0">
                <a:solidFill>
                  <a:srgbClr val="FF2F92"/>
                </a:solidFill>
                <a:effectLst/>
                <a:latin typeface="Century Gothic" panose="020B0502020202020204" pitchFamily="34" charset="0"/>
                <a:ea typeface="Calibri" panose="020F0502020204030204" pitchFamily="34" charset="0"/>
                <a:cs typeface="Times New Roman" panose="02020603050405020304" pitchFamily="18" charset="0"/>
              </a:rPr>
              <a:t>les ENS </a:t>
            </a:r>
            <a:r>
              <a:rPr lang="fr-FR" sz="2000" dirty="0">
                <a:effectLst/>
                <a:latin typeface="Century Gothic" panose="020B0502020202020204" pitchFamily="34" charset="0"/>
                <a:ea typeface="Calibri" panose="020F0502020204030204" pitchFamily="34" charset="0"/>
                <a:cs typeface="Times New Roman" panose="02020603050405020304" pitchFamily="18" charset="0"/>
              </a:rPr>
              <a:t>novices au service d’autres préoccupations : </a:t>
            </a:r>
          </a:p>
          <a:p>
            <a:pPr marL="0" indent="0">
              <a:buNone/>
            </a:pPr>
            <a:r>
              <a:rPr lang="fr-FR" sz="2000" dirty="0">
                <a:effectLst/>
                <a:latin typeface="Century Gothic" panose="020B0502020202020204" pitchFamily="34" charset="0"/>
                <a:ea typeface="Calibri" panose="020F0502020204030204" pitchFamily="34" charset="0"/>
                <a:cs typeface="Times New Roman" panose="02020603050405020304" pitchFamily="18" charset="0"/>
              </a:rPr>
              <a:t>	Faire coopérer pour donner du plaisir, pour « faire tourner » 	la classe, pour avoir du rendement.</a:t>
            </a:r>
            <a:endParaRPr lang="fr-FR" sz="2000" b="1" dirty="0">
              <a:latin typeface="Century Gothic" panose="020B0502020202020204" pitchFamily="34" charset="0"/>
              <a:ea typeface="Calibri" panose="020F0502020204030204" pitchFamily="34" charset="0"/>
              <a:cs typeface="Times New Roman" panose="02020603050405020304" pitchFamily="18" charset="0"/>
            </a:endParaRPr>
          </a:p>
          <a:p>
            <a:pPr marL="0" indent="0">
              <a:buNone/>
            </a:pPr>
            <a:endParaRPr lang="fr-FR" sz="1800" dirty="0">
              <a:latin typeface="Century Gothic" panose="020B0502020202020204" pitchFamily="34" charset="0"/>
              <a:ea typeface="Calibri" panose="020F0502020204030204" pitchFamily="34" charset="0"/>
              <a:cs typeface="Times New Roman" panose="02020603050405020304" pitchFamily="18" charset="0"/>
            </a:endParaRPr>
          </a:p>
          <a:p>
            <a:pPr marL="0" indent="0">
              <a:buNone/>
            </a:pP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Résultats: </a:t>
            </a:r>
            <a:r>
              <a:rPr lang="fr-BE" sz="2400" b="1" kern="0" dirty="0">
                <a:solidFill>
                  <a:srgbClr val="FF2F92"/>
                </a:solidFill>
                <a:latin typeface="Century Gothic" panose="020B0502020202020204" pitchFamily="34" charset="0"/>
              </a:rPr>
              <a:t>ENS novices </a:t>
            </a:r>
            <a:r>
              <a:rPr lang="fr-BE" sz="2400" b="1" kern="0" dirty="0">
                <a:solidFill>
                  <a:schemeClr val="tx1"/>
                </a:solidFill>
                <a:latin typeface="Century Gothic" panose="020B0502020202020204" pitchFamily="34" charset="0"/>
              </a:rPr>
              <a:t>et </a:t>
            </a:r>
            <a:r>
              <a:rPr lang="fr-BE" sz="2400" b="1" kern="0" dirty="0">
                <a:solidFill>
                  <a:srgbClr val="00B050"/>
                </a:solidFill>
                <a:latin typeface="Century Gothic" panose="020B0502020202020204" pitchFamily="34" charset="0"/>
              </a:rPr>
              <a:t>travail coopératif</a:t>
            </a:r>
            <a:endParaRPr lang="en-GB" sz="2400" b="1" kern="0" dirty="0">
              <a:solidFill>
                <a:srgbClr val="00B050"/>
              </a:solidFill>
            </a:endParaRPr>
          </a:p>
        </p:txBody>
      </p:sp>
    </p:spTree>
    <p:extLst>
      <p:ext uri="{BB962C8B-B14F-4D97-AF65-F5344CB8AC3E}">
        <p14:creationId xmlns:p14="http://schemas.microsoft.com/office/powerpoint/2010/main" val="355151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F4A137A-1E92-FA01-B6E2-020FC9A69CFE}"/>
              </a:ext>
            </a:extLst>
          </p:cNvPr>
          <p:cNvSpPr>
            <a:spLocks noGrp="1"/>
          </p:cNvSpPr>
          <p:nvPr>
            <p:ph idx="1"/>
          </p:nvPr>
        </p:nvSpPr>
        <p:spPr>
          <a:xfrm>
            <a:off x="544016" y="1356616"/>
            <a:ext cx="8055968" cy="5515582"/>
          </a:xfrm>
        </p:spPr>
        <p:txBody>
          <a:bodyPr/>
          <a:lstStyle/>
          <a:p>
            <a:r>
              <a:rPr lang="fr-FR" sz="2400" dirty="0">
                <a:latin typeface="Century Gothic" panose="020B0502020202020204" pitchFamily="34" charset="0"/>
                <a:ea typeface="Calibri" panose="020F0502020204030204" pitchFamily="34" charset="0"/>
                <a:cs typeface="Times New Roman" panose="02020603050405020304" pitchFamily="18" charset="0"/>
              </a:rPr>
              <a:t>Enseignant novice: </a:t>
            </a:r>
            <a:r>
              <a:rPr lang="fr-FR" sz="2400" b="1" dirty="0" err="1">
                <a:latin typeface="Century Gothic" panose="020B0502020202020204" pitchFamily="34" charset="0"/>
                <a:ea typeface="Calibri" panose="020F0502020204030204" pitchFamily="34" charset="0"/>
                <a:cs typeface="Times New Roman" panose="02020603050405020304" pitchFamily="18" charset="0"/>
              </a:rPr>
              <a:t>rollercoaster</a:t>
            </a:r>
            <a:r>
              <a:rPr lang="fr-FR" sz="2400" dirty="0">
                <a:latin typeface="Century Gothic" panose="020B0502020202020204" pitchFamily="34" charset="0"/>
                <a:ea typeface="Calibri" panose="020F0502020204030204" pitchFamily="34" charset="0"/>
                <a:cs typeface="Times New Roman" panose="02020603050405020304" pitchFamily="18" charset="0"/>
              </a:rPr>
              <a:t> </a:t>
            </a:r>
            <a:r>
              <a:rPr lang="fr-FR" sz="24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a:t>
            </a:r>
            <a:r>
              <a:rPr lang="fr-FR" sz="2400" i="1" dirty="0" err="1">
                <a:solidFill>
                  <a:srgbClr val="0070C0"/>
                </a:solidFill>
                <a:latin typeface="Century Gothic" panose="020B0502020202020204" pitchFamily="34" charset="0"/>
                <a:ea typeface="Calibri" panose="020F0502020204030204" pitchFamily="34" charset="0"/>
                <a:cs typeface="Times New Roman" panose="02020603050405020304" pitchFamily="18" charset="0"/>
              </a:rPr>
              <a:t>Lindqvist</a:t>
            </a:r>
            <a:r>
              <a:rPr lang="fr-FR" sz="24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 et al., 2022)</a:t>
            </a:r>
            <a:r>
              <a:rPr lang="fr-FR" sz="2400" dirty="0">
                <a:latin typeface="Century Gothic" panose="020B0502020202020204" pitchFamily="34" charset="0"/>
                <a:ea typeface="Calibri" panose="020F0502020204030204" pitchFamily="34" charset="0"/>
                <a:cs typeface="Times New Roman" panose="02020603050405020304" pitchFamily="18" charset="0"/>
              </a:rPr>
              <a:t>et </a:t>
            </a:r>
            <a:r>
              <a:rPr lang="fr-FR" sz="2400" b="1" dirty="0" err="1">
                <a:latin typeface="Century Gothic" panose="020B0502020202020204" pitchFamily="34" charset="0"/>
                <a:ea typeface="Calibri" panose="020F0502020204030204" pitchFamily="34" charset="0"/>
                <a:cs typeface="Times New Roman" panose="02020603050405020304" pitchFamily="18" charset="0"/>
              </a:rPr>
              <a:t>whirlpool</a:t>
            </a:r>
            <a:r>
              <a:rPr lang="fr-FR" sz="2400" b="1" dirty="0">
                <a:latin typeface="Century Gothic" panose="020B0502020202020204" pitchFamily="34" charset="0"/>
                <a:ea typeface="Calibri" panose="020F0502020204030204" pitchFamily="34" charset="0"/>
                <a:cs typeface="Times New Roman" panose="02020603050405020304" pitchFamily="18" charset="0"/>
              </a:rPr>
              <a:t> émotionnel </a:t>
            </a:r>
            <a:r>
              <a:rPr lang="fr-FR" sz="24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(Erb, 2002)</a:t>
            </a:r>
          </a:p>
          <a:p>
            <a:pPr marL="0" indent="0">
              <a:buNone/>
            </a:pPr>
            <a:endParaRPr lang="fr-FR" sz="2400" dirty="0">
              <a:effectLst/>
              <a:latin typeface="Century Gothic" panose="020B0502020202020204" pitchFamily="34" charset="0"/>
              <a:ea typeface="Calibri" panose="020F0502020204030204" pitchFamily="34" charset="0"/>
              <a:cs typeface="Times New Roman" panose="02020603050405020304" pitchFamily="18" charset="0"/>
            </a:endParaRPr>
          </a:p>
          <a:p>
            <a:r>
              <a:rPr lang="fr-FR" sz="2400" dirty="0">
                <a:latin typeface="Century Gothic" panose="020B0502020202020204" pitchFamily="34" charset="0"/>
                <a:ea typeface="Calibri" panose="020F0502020204030204" pitchFamily="34" charset="0"/>
                <a:cs typeface="Times New Roman" panose="02020603050405020304" pitchFamily="18" charset="0"/>
              </a:rPr>
              <a:t>Ces situations émotionnellement marquantes </a:t>
            </a:r>
            <a:r>
              <a:rPr lang="fr-FR" sz="2400" b="1" dirty="0">
                <a:latin typeface="Century Gothic" panose="020B0502020202020204" pitchFamily="34" charset="0"/>
                <a:ea typeface="Calibri" panose="020F0502020204030204" pitchFamily="34" charset="0"/>
                <a:cs typeface="Times New Roman" panose="02020603050405020304" pitchFamily="18" charset="0"/>
              </a:rPr>
              <a:t>sont sources de développement de l’activité des novices à condition d’être partagées avec autrui </a:t>
            </a:r>
            <a:r>
              <a:rPr lang="fr-FR" sz="24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a:t>
            </a:r>
            <a:r>
              <a:rPr lang="fr-FR" sz="2400" i="1" dirty="0" err="1">
                <a:solidFill>
                  <a:srgbClr val="0070C0"/>
                </a:solidFill>
                <a:latin typeface="Century Gothic" panose="020B0502020202020204" pitchFamily="34" charset="0"/>
                <a:ea typeface="Calibri" panose="020F0502020204030204" pitchFamily="34" charset="0"/>
                <a:cs typeface="Times New Roman" panose="02020603050405020304" pitchFamily="18" charset="0"/>
              </a:rPr>
              <a:t>Descoeudres</a:t>
            </a:r>
            <a:r>
              <a:rPr lang="fr-FR" sz="24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 2023)</a:t>
            </a:r>
          </a:p>
          <a:p>
            <a:pPr marL="0" indent="0">
              <a:buNone/>
            </a:pPr>
            <a:endParaRPr lang="fr-FR" sz="2400" dirty="0">
              <a:latin typeface="Century Gothic" panose="020B0502020202020204" pitchFamily="34" charset="0"/>
              <a:ea typeface="Calibri" panose="020F0502020204030204" pitchFamily="34" charset="0"/>
              <a:cs typeface="Times New Roman" panose="02020603050405020304" pitchFamily="18" charset="0"/>
            </a:endParaRPr>
          </a:p>
          <a:p>
            <a:endParaRPr lang="en-GB" dirty="0"/>
          </a:p>
        </p:txBody>
      </p:sp>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Discussion: </a:t>
            </a:r>
            <a:r>
              <a:rPr lang="fr-BE" sz="2800" b="1" kern="0" dirty="0">
                <a:solidFill>
                  <a:srgbClr val="FF2F92"/>
                </a:solidFill>
                <a:latin typeface="Century Gothic" panose="020B0502020202020204" pitchFamily="34" charset="0"/>
              </a:rPr>
              <a:t>ENS novices </a:t>
            </a:r>
            <a:r>
              <a:rPr lang="fr-BE" sz="2800" b="1" kern="0" dirty="0">
                <a:solidFill>
                  <a:schemeClr val="tx1"/>
                </a:solidFill>
                <a:latin typeface="Century Gothic" panose="020B0502020202020204" pitchFamily="34" charset="0"/>
              </a:rPr>
              <a:t>et </a:t>
            </a:r>
            <a:r>
              <a:rPr lang="fr-BE" sz="2800" b="1" i="1" kern="0" dirty="0" err="1">
                <a:solidFill>
                  <a:srgbClr val="FF9300"/>
                </a:solidFill>
                <a:latin typeface="Century Gothic" panose="020B0502020202020204" pitchFamily="34" charset="0"/>
              </a:rPr>
              <a:t>perezhivanie</a:t>
            </a:r>
            <a:endParaRPr lang="en-GB" b="1" i="1" kern="0" dirty="0">
              <a:solidFill>
                <a:srgbClr val="FF9300"/>
              </a:solidFill>
            </a:endParaRPr>
          </a:p>
        </p:txBody>
      </p:sp>
    </p:spTree>
    <p:extLst>
      <p:ext uri="{BB962C8B-B14F-4D97-AF65-F5344CB8AC3E}">
        <p14:creationId xmlns:p14="http://schemas.microsoft.com/office/powerpoint/2010/main" val="130313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Discussion:</a:t>
            </a:r>
            <a:r>
              <a:rPr lang="fr-BE" sz="2000" kern="0" dirty="0">
                <a:solidFill>
                  <a:srgbClr val="0070C0"/>
                </a:solidFill>
                <a:latin typeface="Century Gothic" panose="020B0502020202020204" pitchFamily="34" charset="0"/>
              </a:rPr>
              <a:t> </a:t>
            </a:r>
            <a:r>
              <a:rPr lang="fr-BE" sz="2000" b="1" kern="0" dirty="0">
                <a:solidFill>
                  <a:srgbClr val="FF2F92"/>
                </a:solidFill>
                <a:latin typeface="Century Gothic" panose="020B0502020202020204" pitchFamily="34" charset="0"/>
              </a:rPr>
              <a:t>ENS novices</a:t>
            </a:r>
            <a:r>
              <a:rPr lang="fr-BE" sz="2000" b="1" kern="0" dirty="0">
                <a:solidFill>
                  <a:schemeClr val="tx1"/>
                </a:solidFill>
                <a:latin typeface="Century Gothic" panose="020B0502020202020204" pitchFamily="34" charset="0"/>
              </a:rPr>
              <a:t>,</a:t>
            </a:r>
            <a:r>
              <a:rPr lang="fr-BE" sz="2000" b="1" kern="0" dirty="0">
                <a:solidFill>
                  <a:srgbClr val="FF2F92"/>
                </a:solidFill>
                <a:latin typeface="Century Gothic" panose="020B0502020202020204" pitchFamily="34" charset="0"/>
              </a:rPr>
              <a:t> </a:t>
            </a:r>
            <a:r>
              <a:rPr lang="fr-BE" sz="2000" b="1" i="1" kern="0" dirty="0" err="1">
                <a:solidFill>
                  <a:srgbClr val="FF9300"/>
                </a:solidFill>
                <a:latin typeface="Century Gothic" panose="020B0502020202020204" pitchFamily="34" charset="0"/>
              </a:rPr>
              <a:t>perezhivanie</a:t>
            </a:r>
            <a:r>
              <a:rPr lang="fr-BE" sz="2000" b="1" kern="0" dirty="0">
                <a:solidFill>
                  <a:srgbClr val="FF2F92"/>
                </a:solidFill>
                <a:latin typeface="Century Gothic" panose="020B0502020202020204" pitchFamily="34" charset="0"/>
              </a:rPr>
              <a:t> </a:t>
            </a:r>
            <a:r>
              <a:rPr lang="fr-BE" sz="2000" b="1" kern="0" dirty="0">
                <a:solidFill>
                  <a:schemeClr val="tx1"/>
                </a:solidFill>
                <a:latin typeface="Century Gothic" panose="020B0502020202020204" pitchFamily="34" charset="0"/>
              </a:rPr>
              <a:t>et </a:t>
            </a:r>
            <a:r>
              <a:rPr lang="fr-BE" sz="2000" b="1" kern="0" dirty="0">
                <a:solidFill>
                  <a:srgbClr val="00B050"/>
                </a:solidFill>
                <a:latin typeface="Century Gothic" panose="020B0502020202020204" pitchFamily="34" charset="0"/>
              </a:rPr>
              <a:t>travail coopératif</a:t>
            </a:r>
            <a:endParaRPr lang="en-GB" sz="2000" b="1" kern="0" dirty="0">
              <a:solidFill>
                <a:srgbClr val="00B050"/>
              </a:solidFill>
            </a:endParaRPr>
          </a:p>
        </p:txBody>
      </p:sp>
      <p:sp>
        <p:nvSpPr>
          <p:cNvPr id="2" name="Espace réservé du contenu 1">
            <a:extLst>
              <a:ext uri="{FF2B5EF4-FFF2-40B4-BE49-F238E27FC236}">
                <a16:creationId xmlns:a16="http://schemas.microsoft.com/office/drawing/2014/main" id="{F747D151-4DB6-F603-36AB-8F87A0C291E0}"/>
              </a:ext>
            </a:extLst>
          </p:cNvPr>
          <p:cNvSpPr>
            <a:spLocks noGrp="1"/>
          </p:cNvSpPr>
          <p:nvPr>
            <p:ph idx="1"/>
          </p:nvPr>
        </p:nvSpPr>
        <p:spPr>
          <a:xfrm>
            <a:off x="544016" y="908720"/>
            <a:ext cx="7772400" cy="5770490"/>
          </a:xfrm>
        </p:spPr>
        <p:txBody>
          <a:bodyPr/>
          <a:lstStyle/>
          <a:p>
            <a:r>
              <a:rPr lang="fr-FR" sz="2400" b="1" dirty="0">
                <a:effectLst/>
                <a:latin typeface="Century Gothic" panose="020B0502020202020204" pitchFamily="34" charset="0"/>
                <a:ea typeface="Calibri" panose="020F0502020204030204" pitchFamily="34" charset="0"/>
                <a:cs typeface="Times New Roman" panose="02020603050405020304" pitchFamily="18" charset="0"/>
              </a:rPr>
              <a:t>Les situations conflictuelles sont prégnantes en </a:t>
            </a:r>
            <a:r>
              <a:rPr lang="fr-FR" sz="2400" b="1" dirty="0">
                <a:latin typeface="Century Gothic" panose="020B0502020202020204" pitchFamily="34" charset="0"/>
                <a:ea typeface="Calibri" panose="020F0502020204030204" pitchFamily="34" charset="0"/>
                <a:cs typeface="Times New Roman" panose="02020603050405020304" pitchFamily="18" charset="0"/>
              </a:rPr>
              <a:t>é</a:t>
            </a:r>
            <a:r>
              <a:rPr lang="fr-FR" sz="2400" b="1" dirty="0">
                <a:effectLst/>
                <a:latin typeface="Century Gothic" panose="020B0502020202020204" pitchFamily="34" charset="0"/>
                <a:ea typeface="Calibri" panose="020F0502020204030204" pitchFamily="34" charset="0"/>
                <a:cs typeface="Times New Roman" panose="02020603050405020304" pitchFamily="18" charset="0"/>
              </a:rPr>
              <a:t>ducation physique</a:t>
            </a:r>
            <a:r>
              <a:rPr lang="fr-FR" sz="2400" dirty="0">
                <a:effectLst/>
                <a:latin typeface="Century Gothic" panose="020B0502020202020204" pitchFamily="34" charset="0"/>
                <a:ea typeface="Calibri" panose="020F0502020204030204" pitchFamily="34" charset="0"/>
                <a:cs typeface="Times New Roman" panose="02020603050405020304" pitchFamily="18" charset="0"/>
              </a:rPr>
              <a:t> </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a:t>
            </a:r>
            <a:r>
              <a:rPr lang="fr-FR" sz="2400" i="1" dirty="0" err="1">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Descoeudres</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 &amp; </a:t>
            </a:r>
            <a:r>
              <a:rPr lang="fr-FR" sz="2400" i="1" dirty="0" err="1">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Hagin</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 2021)</a:t>
            </a:r>
            <a:r>
              <a:rPr lang="fr-FR" sz="2400"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 </a:t>
            </a:r>
            <a:r>
              <a:rPr lang="fr-FR" sz="2400" dirty="0">
                <a:effectLst/>
                <a:latin typeface="Century Gothic" panose="020B0502020202020204" pitchFamily="34" charset="0"/>
                <a:ea typeface="Calibri" panose="020F0502020204030204" pitchFamily="34" charset="0"/>
                <a:cs typeface="Times New Roman" panose="02020603050405020304" pitchFamily="18" charset="0"/>
              </a:rPr>
              <a:t>et pourraient être </a:t>
            </a:r>
            <a:r>
              <a:rPr lang="fr-FR" sz="2400" b="1" dirty="0">
                <a:effectLst/>
                <a:latin typeface="Century Gothic" panose="020B0502020202020204" pitchFamily="34" charset="0"/>
                <a:ea typeface="Calibri" panose="020F0502020204030204" pitchFamily="34" charset="0"/>
                <a:cs typeface="Times New Roman" panose="02020603050405020304" pitchFamily="18" charset="0"/>
              </a:rPr>
              <a:t>anticipées par des dispositifs coopératifs </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(Jourdan, 2024)</a:t>
            </a:r>
          </a:p>
          <a:p>
            <a:endParaRPr lang="fr-FR" sz="24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endParaRPr>
          </a:p>
          <a:p>
            <a:r>
              <a:rPr lang="fr-FR" sz="2400" dirty="0">
                <a:effectLst/>
                <a:latin typeface="Century Gothic" panose="020B0502020202020204" pitchFamily="34" charset="0"/>
                <a:ea typeface="Calibri" panose="020F0502020204030204" pitchFamily="34" charset="0"/>
                <a:cs typeface="Times New Roman" panose="02020603050405020304" pitchFamily="18" charset="0"/>
              </a:rPr>
              <a:t>Les </a:t>
            </a:r>
            <a:r>
              <a:rPr lang="fr-FR" sz="2400" b="1" dirty="0">
                <a:effectLst/>
                <a:latin typeface="Century Gothic" panose="020B0502020202020204" pitchFamily="34" charset="0"/>
                <a:ea typeface="Calibri" panose="020F0502020204030204" pitchFamily="34" charset="0"/>
                <a:cs typeface="Times New Roman" panose="02020603050405020304" pitchFamily="18" charset="0"/>
              </a:rPr>
              <a:t>situations conflictuelles sont prégnantes en </a:t>
            </a:r>
            <a:r>
              <a:rPr lang="fr-FR" sz="2400" b="1" dirty="0">
                <a:latin typeface="Century Gothic" panose="020B0502020202020204" pitchFamily="34" charset="0"/>
                <a:ea typeface="Calibri" panose="020F0502020204030204" pitchFamily="34" charset="0"/>
                <a:cs typeface="Times New Roman" panose="02020603050405020304" pitchFamily="18" charset="0"/>
              </a:rPr>
              <a:t>é</a:t>
            </a:r>
            <a:r>
              <a:rPr lang="fr-FR" sz="2400" b="1" dirty="0">
                <a:effectLst/>
                <a:latin typeface="Century Gothic" panose="020B0502020202020204" pitchFamily="34" charset="0"/>
                <a:ea typeface="Calibri" panose="020F0502020204030204" pitchFamily="34" charset="0"/>
                <a:cs typeface="Times New Roman" panose="02020603050405020304" pitchFamily="18" charset="0"/>
              </a:rPr>
              <a:t>ducation physique</a:t>
            </a:r>
            <a:r>
              <a:rPr lang="fr-FR" sz="2400" dirty="0">
                <a:effectLst/>
                <a:latin typeface="Century Gothic" panose="020B0502020202020204" pitchFamily="34" charset="0"/>
                <a:ea typeface="Calibri" panose="020F0502020204030204" pitchFamily="34" charset="0"/>
                <a:cs typeface="Times New Roman" panose="02020603050405020304" pitchFamily="18" charset="0"/>
              </a:rPr>
              <a:t> </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a:t>
            </a:r>
            <a:r>
              <a:rPr lang="fr-FR" sz="2400" i="1" dirty="0" err="1">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Descoeudres</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 &amp; </a:t>
            </a:r>
            <a:r>
              <a:rPr lang="fr-FR" sz="2400" i="1" dirty="0" err="1">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Hagin</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 2021) </a:t>
            </a:r>
            <a:r>
              <a:rPr lang="fr-FR" sz="2400" dirty="0">
                <a:effectLst/>
                <a:latin typeface="Century Gothic" panose="020B0502020202020204" pitchFamily="34" charset="0"/>
                <a:ea typeface="Calibri" panose="020F0502020204030204" pitchFamily="34" charset="0"/>
                <a:cs typeface="Times New Roman" panose="02020603050405020304" pitchFamily="18" charset="0"/>
              </a:rPr>
              <a:t>et pourraient être </a:t>
            </a:r>
            <a:r>
              <a:rPr lang="fr-FR" sz="2400" b="1" dirty="0">
                <a:effectLst/>
                <a:latin typeface="Century Gothic" panose="020B0502020202020204" pitchFamily="34" charset="0"/>
                <a:ea typeface="Calibri" panose="020F0502020204030204" pitchFamily="34" charset="0"/>
                <a:cs typeface="Times New Roman" panose="02020603050405020304" pitchFamily="18" charset="0"/>
              </a:rPr>
              <a:t>anticipées</a:t>
            </a:r>
            <a:r>
              <a:rPr lang="fr-FR" sz="2400" dirty="0">
                <a:effectLst/>
                <a:latin typeface="Century Gothic" panose="020B0502020202020204" pitchFamily="34" charset="0"/>
                <a:ea typeface="Calibri" panose="020F0502020204030204" pitchFamily="34" charset="0"/>
                <a:cs typeface="Times New Roman" panose="02020603050405020304" pitchFamily="18" charset="0"/>
              </a:rPr>
              <a:t> par </a:t>
            </a:r>
            <a:r>
              <a:rPr lang="fr-FR" sz="2400" dirty="0">
                <a:solidFill>
                  <a:srgbClr val="00B050"/>
                </a:solidFill>
                <a:effectLst/>
                <a:latin typeface="Century Gothic" panose="020B0502020202020204" pitchFamily="34" charset="0"/>
                <a:ea typeface="Calibri" panose="020F0502020204030204" pitchFamily="34" charset="0"/>
                <a:cs typeface="Times New Roman" panose="02020603050405020304" pitchFamily="18" charset="0"/>
              </a:rPr>
              <a:t>du travail coopératif </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(Jourdan, 2024; </a:t>
            </a:r>
            <a:r>
              <a:rPr lang="fr-FR" sz="2400" i="1" dirty="0" err="1">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Descoeudres</a:t>
            </a:r>
            <a:r>
              <a:rPr lang="fr-FR" sz="24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rPr>
              <a:t> &amp; Jourdan, 2021)</a:t>
            </a:r>
          </a:p>
          <a:p>
            <a:endParaRPr lang="fr-FR" sz="32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824918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3E679B4-F15F-577D-E21C-C921098E0DC0}"/>
              </a:ext>
            </a:extLst>
          </p:cNvPr>
          <p:cNvPicPr>
            <a:picLocks noChangeAspect="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669549" y="754854"/>
            <a:ext cx="7772400" cy="5456736"/>
          </a:xfrm>
          <a:prstGeom prst="rect">
            <a:avLst/>
          </a:prstGeom>
        </p:spPr>
      </p:pic>
      <p:sp>
        <p:nvSpPr>
          <p:cNvPr id="3" name="Espace réservé du contenu 2">
            <a:extLst>
              <a:ext uri="{FF2B5EF4-FFF2-40B4-BE49-F238E27FC236}">
                <a16:creationId xmlns:a16="http://schemas.microsoft.com/office/drawing/2014/main" id="{6F4A137A-1E92-FA01-B6E2-020FC9A69CFE}"/>
              </a:ext>
            </a:extLst>
          </p:cNvPr>
          <p:cNvSpPr>
            <a:spLocks noGrp="1"/>
          </p:cNvSpPr>
          <p:nvPr>
            <p:ph idx="1"/>
          </p:nvPr>
        </p:nvSpPr>
        <p:spPr>
          <a:xfrm>
            <a:off x="573277" y="754854"/>
            <a:ext cx="7772400" cy="4114800"/>
          </a:xfrm>
        </p:spPr>
        <p:txBody>
          <a:bodyPr/>
          <a:lstStyle/>
          <a:p>
            <a:pPr marL="0" indent="0" algn="l">
              <a:buNone/>
            </a:pPr>
            <a:br>
              <a:rPr lang="fr-CH" sz="1800" b="0" i="0" u="none" strike="noStrike">
                <a:solidFill>
                  <a:srgbClr val="000000"/>
                </a:solidFill>
                <a:effectLst/>
                <a:highlight>
                  <a:srgbClr val="FFFF00"/>
                </a:highlight>
                <a:latin typeface="Calibri" panose="020F0502020204030204" pitchFamily="34" charset="0"/>
                <a:cs typeface="Calibri" panose="020F0502020204030204" pitchFamily="34" charset="0"/>
              </a:rPr>
            </a:br>
            <a:br>
              <a:rPr lang="fr-CH" sz="1800" b="0" i="0" u="none" strike="noStrike">
                <a:solidFill>
                  <a:srgbClr val="000000"/>
                </a:solidFill>
                <a:effectLst/>
                <a:highlight>
                  <a:srgbClr val="FFFF00"/>
                </a:highlight>
                <a:latin typeface="Calibri" panose="020F0502020204030204" pitchFamily="34" charset="0"/>
                <a:cs typeface="Calibri" panose="020F0502020204030204" pitchFamily="34" charset="0"/>
              </a:rPr>
            </a:br>
            <a:endParaRPr lang="en-GB"/>
          </a:p>
        </p:txBody>
      </p:sp>
      <p:sp>
        <p:nvSpPr>
          <p:cNvPr id="6" name="Titre 1">
            <a:extLst>
              <a:ext uri="{FF2B5EF4-FFF2-40B4-BE49-F238E27FC236}">
                <a16:creationId xmlns:a16="http://schemas.microsoft.com/office/drawing/2014/main" id="{B34DAE3B-84B4-824E-551F-3E76DC3C34BC}"/>
              </a:ext>
            </a:extLst>
          </p:cNvPr>
          <p:cNvSpPr txBox="1">
            <a:spLocks/>
          </p:cNvSpPr>
          <p:nvPr/>
        </p:nvSpPr>
        <p:spPr bwMode="auto">
          <a:xfrm>
            <a:off x="540775" y="0"/>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dirty="0">
                <a:solidFill>
                  <a:srgbClr val="0070C0"/>
                </a:solidFill>
                <a:latin typeface="Century Gothic" panose="020B0502020202020204" pitchFamily="34" charset="0"/>
              </a:rPr>
              <a:t>Conclusion: </a:t>
            </a:r>
            <a:r>
              <a:rPr lang="fr-FR" sz="2800" b="1" i="1" kern="0" dirty="0" err="1">
                <a:solidFill>
                  <a:srgbClr val="FF9300"/>
                </a:solidFill>
                <a:latin typeface="Century Gothic" panose="020B0502020202020204" pitchFamily="34" charset="0"/>
                <a:cs typeface="Times New Roman" panose="02020603050405020304" pitchFamily="18" charset="0"/>
              </a:rPr>
              <a:t>P</a:t>
            </a:r>
            <a:r>
              <a:rPr lang="fr-FR" sz="2800" b="1" i="1" dirty="0" err="1">
                <a:solidFill>
                  <a:srgbClr val="FF9300"/>
                </a:solidFill>
                <a:effectLst/>
                <a:latin typeface="Century Gothic" panose="020B0502020202020204" pitchFamily="34" charset="0"/>
                <a:ea typeface="Calibri" panose="020F0502020204030204" pitchFamily="34" charset="0"/>
                <a:cs typeface="Times New Roman" panose="02020603050405020304" pitchFamily="18" charset="0"/>
              </a:rPr>
              <a:t>erezhivanie</a:t>
            </a:r>
            <a:endParaRPr lang="en-GB" sz="2800" b="1" i="1" kern="0" dirty="0"/>
          </a:p>
        </p:txBody>
      </p:sp>
      <p:sp>
        <p:nvSpPr>
          <p:cNvPr id="4" name="ZoneTexte 3">
            <a:extLst>
              <a:ext uri="{FF2B5EF4-FFF2-40B4-BE49-F238E27FC236}">
                <a16:creationId xmlns:a16="http://schemas.microsoft.com/office/drawing/2014/main" id="{EFAD4340-37D5-60F2-FF34-ECEC615C8C50}"/>
              </a:ext>
            </a:extLst>
          </p:cNvPr>
          <p:cNvSpPr txBox="1"/>
          <p:nvPr/>
        </p:nvSpPr>
        <p:spPr>
          <a:xfrm>
            <a:off x="702051" y="754854"/>
            <a:ext cx="7772400" cy="1949380"/>
          </a:xfrm>
          <a:prstGeom prst="rect">
            <a:avLst/>
          </a:prstGeom>
          <a:solidFill>
            <a:schemeClr val="bg1">
              <a:lumMod val="95000"/>
              <a:alpha val="82593"/>
            </a:schemeClr>
          </a:solidFill>
        </p:spPr>
        <p:txBody>
          <a:bodyPr wrap="square">
            <a:spAutoFit/>
          </a:bodyPr>
          <a:lstStyle/>
          <a:p>
            <a:pPr marL="0" marR="0" lvl="0" indent="0" algn="l" defTabSz="914400" rtl="0" eaLnBrk="0" fontAlgn="base" latinLnBrk="0" hangingPunct="0">
              <a:lnSpc>
                <a:spcPct val="150000"/>
              </a:lnSpc>
              <a:spcBef>
                <a:spcPct val="30000"/>
              </a:spcBef>
              <a:spcAft>
                <a:spcPct val="0"/>
              </a:spcAft>
              <a:buClrTx/>
              <a:buSzTx/>
              <a:buFontTx/>
              <a:buNone/>
              <a:tabLst/>
              <a:defRPr/>
            </a:pPr>
            <a:r>
              <a:rPr lang="fr-FR" sz="2800" dirty="0">
                <a:latin typeface="Century Gothic" panose="020B0502020202020204" pitchFamily="34" charset="0"/>
              </a:rPr>
              <a:t>Le développement de l’activité ne peut être envisagée </a:t>
            </a:r>
            <a:r>
              <a:rPr lang="fr-FR" sz="2800" b="1" dirty="0">
                <a:latin typeface="Century Gothic" panose="020B0502020202020204" pitchFamily="34" charset="0"/>
              </a:rPr>
              <a:t>en l’absence du pouvoir être affecté</a:t>
            </a:r>
            <a:r>
              <a:rPr lang="fr-FR" sz="2800" dirty="0">
                <a:latin typeface="Century Gothic" panose="020B0502020202020204" pitchFamily="34" charset="0"/>
              </a:rPr>
              <a:t> </a:t>
            </a:r>
            <a:r>
              <a:rPr lang="fr-FR" sz="2000" i="1" dirty="0">
                <a:solidFill>
                  <a:srgbClr val="0070C0"/>
                </a:solidFill>
                <a:latin typeface="Century Gothic" panose="020B0502020202020204" pitchFamily="34" charset="0"/>
              </a:rPr>
              <a:t>(Clot, 2008)</a:t>
            </a:r>
          </a:p>
        </p:txBody>
      </p:sp>
    </p:spTree>
    <p:extLst>
      <p:ext uri="{BB962C8B-B14F-4D97-AF65-F5344CB8AC3E}">
        <p14:creationId xmlns:p14="http://schemas.microsoft.com/office/powerpoint/2010/main" val="618072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F03A9415-F63F-7EE5-9CD6-B3F1F239DCE3}"/>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400" kern="0">
                <a:solidFill>
                  <a:srgbClr val="0070C0"/>
                </a:solidFill>
                <a:latin typeface="Century Gothic" panose="020B0502020202020204" pitchFamily="34" charset="0"/>
              </a:rPr>
              <a:t>Perspectives scientifiques et professionnelles</a:t>
            </a:r>
            <a:endParaRPr lang="en-GB" sz="2400" kern="0"/>
          </a:p>
        </p:txBody>
      </p:sp>
      <p:pic>
        <p:nvPicPr>
          <p:cNvPr id="4" name="Image 3">
            <a:extLst>
              <a:ext uri="{FF2B5EF4-FFF2-40B4-BE49-F238E27FC236}">
                <a16:creationId xmlns:a16="http://schemas.microsoft.com/office/drawing/2014/main" id="{7EE96E8C-2731-1AF2-FB5F-64A3351B4E74}"/>
              </a:ext>
            </a:extLst>
          </p:cNvPr>
          <p:cNvPicPr>
            <a:picLocks noChangeAspect="1"/>
          </p:cNvPicPr>
          <p:nvPr/>
        </p:nvPicPr>
        <p:blipFill rotWithShape="1">
          <a:blip r:embed="rId3">
            <a:extLst>
              <a:ext uri="{28A0092B-C50C-407E-A947-70E740481C1C}">
                <a14:useLocalDpi xmlns:a14="http://schemas.microsoft.com/office/drawing/2010/main"/>
              </a:ext>
            </a:extLst>
          </a:blip>
          <a:srcRect l="-2676"/>
          <a:stretch/>
        </p:blipFill>
        <p:spPr>
          <a:xfrm>
            <a:off x="544016" y="2873529"/>
            <a:ext cx="7772400" cy="2396628"/>
          </a:xfrm>
          <a:prstGeom prst="rect">
            <a:avLst/>
          </a:prstGeom>
        </p:spPr>
      </p:pic>
      <p:pic>
        <p:nvPicPr>
          <p:cNvPr id="9" name="Graphique 8" descr="Infini contour">
            <a:extLst>
              <a:ext uri="{FF2B5EF4-FFF2-40B4-BE49-F238E27FC236}">
                <a16:creationId xmlns:a16="http://schemas.microsoft.com/office/drawing/2014/main" id="{3F5D2890-1F8C-C74B-C5B3-7B5B9E94396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1691680" y="-963487"/>
            <a:ext cx="5512499" cy="5512499"/>
          </a:xfrm>
          <a:prstGeom prst="rect">
            <a:avLst/>
          </a:prstGeom>
        </p:spPr>
      </p:pic>
      <p:sp>
        <p:nvSpPr>
          <p:cNvPr id="10" name="ZoneTexte 9">
            <a:extLst>
              <a:ext uri="{FF2B5EF4-FFF2-40B4-BE49-F238E27FC236}">
                <a16:creationId xmlns:a16="http://schemas.microsoft.com/office/drawing/2014/main" id="{66048004-CF8A-6F78-096E-910560AC102C}"/>
              </a:ext>
            </a:extLst>
          </p:cNvPr>
          <p:cNvSpPr txBox="1"/>
          <p:nvPr/>
        </p:nvSpPr>
        <p:spPr>
          <a:xfrm>
            <a:off x="2223082" y="1465620"/>
            <a:ext cx="1944280" cy="523220"/>
          </a:xfrm>
          <a:prstGeom prst="rect">
            <a:avLst/>
          </a:prstGeom>
          <a:noFill/>
        </p:spPr>
        <p:txBody>
          <a:bodyPr wrap="square" rtlCol="0">
            <a:spAutoFit/>
          </a:bodyPr>
          <a:lstStyle/>
          <a:p>
            <a:r>
              <a:rPr lang="fr-FR" sz="2800">
                <a:solidFill>
                  <a:srgbClr val="0070C0"/>
                </a:solidFill>
                <a:latin typeface="Century Gothic" panose="020B0502020202020204" pitchFamily="34" charset="0"/>
              </a:rPr>
              <a:t>Formation</a:t>
            </a:r>
          </a:p>
        </p:txBody>
      </p:sp>
      <p:sp>
        <p:nvSpPr>
          <p:cNvPr id="11" name="ZoneTexte 10">
            <a:extLst>
              <a:ext uri="{FF2B5EF4-FFF2-40B4-BE49-F238E27FC236}">
                <a16:creationId xmlns:a16="http://schemas.microsoft.com/office/drawing/2014/main" id="{AFE12884-31AA-979C-0682-D771594B8125}"/>
              </a:ext>
            </a:extLst>
          </p:cNvPr>
          <p:cNvSpPr txBox="1"/>
          <p:nvPr/>
        </p:nvSpPr>
        <p:spPr>
          <a:xfrm>
            <a:off x="4698764" y="1465620"/>
            <a:ext cx="2111453" cy="523220"/>
          </a:xfrm>
          <a:prstGeom prst="rect">
            <a:avLst/>
          </a:prstGeom>
          <a:noFill/>
        </p:spPr>
        <p:txBody>
          <a:bodyPr wrap="square" rtlCol="0">
            <a:spAutoFit/>
          </a:bodyPr>
          <a:lstStyle/>
          <a:p>
            <a:r>
              <a:rPr lang="fr-FR" sz="2800">
                <a:solidFill>
                  <a:srgbClr val="0070C0"/>
                </a:solidFill>
                <a:latin typeface="Century Gothic" panose="020B0502020202020204" pitchFamily="34" charset="0"/>
              </a:rPr>
              <a:t>Recherche</a:t>
            </a:r>
          </a:p>
        </p:txBody>
      </p:sp>
      <p:sp>
        <p:nvSpPr>
          <p:cNvPr id="13" name="ZoneTexte 12">
            <a:extLst>
              <a:ext uri="{FF2B5EF4-FFF2-40B4-BE49-F238E27FC236}">
                <a16:creationId xmlns:a16="http://schemas.microsoft.com/office/drawing/2014/main" id="{712E538A-D2B4-5798-0CA6-0EFF6E5C3AC2}"/>
              </a:ext>
            </a:extLst>
          </p:cNvPr>
          <p:cNvSpPr txBox="1"/>
          <p:nvPr/>
        </p:nvSpPr>
        <p:spPr>
          <a:xfrm>
            <a:off x="757808" y="5139012"/>
            <a:ext cx="7628383" cy="307777"/>
          </a:xfrm>
          <a:prstGeom prst="rect">
            <a:avLst/>
          </a:prstGeom>
          <a:solidFill>
            <a:schemeClr val="bg2">
              <a:alpha val="70089"/>
            </a:schemeClr>
          </a:solidFill>
        </p:spPr>
        <p:txBody>
          <a:bodyPr wrap="square">
            <a:spAutoFit/>
          </a:bodyPr>
          <a:lstStyle/>
          <a:p>
            <a:pPr lvl="1" algn="ctr">
              <a:buClr>
                <a:schemeClr val="bg1"/>
              </a:buClr>
            </a:pPr>
            <a:r>
              <a:rPr lang="fr-CH" sz="1400" i="1">
                <a:solidFill>
                  <a:schemeClr val="bg1"/>
                </a:solidFill>
                <a:latin typeface="Century Gothic" panose="020B0502020202020204" pitchFamily="34" charset="0"/>
              </a:rPr>
              <a:t>« On n’enseigne jamais de la même façon et chaque classe est différente » </a:t>
            </a:r>
            <a:endParaRPr lang="fr-FR" sz="1400" b="1">
              <a:solidFill>
                <a:schemeClr val="bg1"/>
              </a:solidFill>
              <a:latin typeface="Century Gothic" panose="020B0502020202020204" pitchFamily="34" charset="0"/>
            </a:endParaRPr>
          </a:p>
        </p:txBody>
      </p:sp>
    </p:spTree>
    <p:extLst>
      <p:ext uri="{BB962C8B-B14F-4D97-AF65-F5344CB8AC3E}">
        <p14:creationId xmlns:p14="http://schemas.microsoft.com/office/powerpoint/2010/main" val="2048914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F03A9415-F63F-7EE5-9CD6-B3F1F239DCE3}"/>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b="1" kern="0" dirty="0">
                <a:solidFill>
                  <a:srgbClr val="0070C0"/>
                </a:solidFill>
                <a:latin typeface="Century Gothic" panose="020B0502020202020204" pitchFamily="34" charset="0"/>
              </a:rPr>
              <a:t>Merci </a:t>
            </a:r>
            <a:r>
              <a:rPr lang="fr-BE" sz="2800" kern="0" dirty="0">
                <a:solidFill>
                  <a:srgbClr val="0070C0"/>
                </a:solidFill>
                <a:latin typeface="Century Gothic" panose="020B0502020202020204" pitchFamily="34" charset="0"/>
              </a:rPr>
              <a:t>pour votre attention</a:t>
            </a:r>
            <a:endParaRPr lang="en-GB" kern="0" dirty="0"/>
          </a:p>
        </p:txBody>
      </p:sp>
      <p:pic>
        <p:nvPicPr>
          <p:cNvPr id="12" name="Espace réservé du contenu 11">
            <a:extLst>
              <a:ext uri="{FF2B5EF4-FFF2-40B4-BE49-F238E27FC236}">
                <a16:creationId xmlns:a16="http://schemas.microsoft.com/office/drawing/2014/main" id="{A233EF96-49CF-A121-E673-0E5E37DC6553}"/>
              </a:ext>
            </a:extLst>
          </p:cNvPr>
          <p:cNvPicPr>
            <a:picLocks noGrp="1" noChangeAspect="1"/>
          </p:cNvPicPr>
          <p:nvPr>
            <p:ph idx="1"/>
          </p:nvPr>
        </p:nvPicPr>
        <p:blipFill rotWithShape="1">
          <a:blip r:embed="rId3">
            <a:alphaModFix amt="7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 uri="{28A0092B-C50C-407E-A947-70E740481C1C}">
                <a14:useLocalDpi xmlns:a14="http://schemas.microsoft.com/office/drawing/2010/main"/>
              </a:ext>
            </a:extLst>
          </a:blip>
          <a:srcRect/>
          <a:stretch/>
        </p:blipFill>
        <p:spPr>
          <a:xfrm>
            <a:off x="2569631" y="817258"/>
            <a:ext cx="3721170" cy="5223484"/>
          </a:xfrm>
          <a:prstGeom prst="rect">
            <a:avLst/>
          </a:prstGeom>
          <a:ln w="38100">
            <a:noFill/>
          </a:ln>
        </p:spPr>
      </p:pic>
      <p:sp>
        <p:nvSpPr>
          <p:cNvPr id="14" name="ZoneTexte 13">
            <a:extLst>
              <a:ext uri="{FF2B5EF4-FFF2-40B4-BE49-F238E27FC236}">
                <a16:creationId xmlns:a16="http://schemas.microsoft.com/office/drawing/2014/main" id="{76B8ABE3-F488-92C4-1601-1B64C5014712}"/>
              </a:ext>
            </a:extLst>
          </p:cNvPr>
          <p:cNvSpPr txBox="1"/>
          <p:nvPr/>
        </p:nvSpPr>
        <p:spPr>
          <a:xfrm>
            <a:off x="971600" y="2628781"/>
            <a:ext cx="7200800" cy="800219"/>
          </a:xfrm>
          <a:prstGeom prst="rect">
            <a:avLst/>
          </a:prstGeom>
          <a:noFill/>
        </p:spPr>
        <p:txBody>
          <a:bodyPr wrap="square">
            <a:sp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CH" sz="2000" b="1" i="1">
                <a:solidFill>
                  <a:srgbClr val="0070C0"/>
                </a:solidFill>
                <a:latin typeface="Century Gothic" panose="020B0502020202020204" pitchFamily="34" charset="0"/>
              </a:rPr>
              <a:t>« </a:t>
            </a:r>
            <a:r>
              <a:rPr lang="fr-FR" sz="2000" b="1" i="1">
                <a:solidFill>
                  <a:srgbClr val="0070C0"/>
                </a:solidFill>
                <a:latin typeface="Century Gothic" panose="020B0502020202020204" pitchFamily="34" charset="0"/>
              </a:rPr>
              <a:t>Les professionnels sont les meilleurs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2000" b="1" i="1">
                <a:solidFill>
                  <a:srgbClr val="0070C0"/>
                </a:solidFill>
                <a:latin typeface="Century Gothic" panose="020B0502020202020204" pitchFamily="34" charset="0"/>
              </a:rPr>
              <a:t>			connaisseurs de leur métier</a:t>
            </a:r>
            <a:r>
              <a:rPr lang="fr-CH" sz="2000" b="1" i="1">
                <a:solidFill>
                  <a:srgbClr val="0070C0"/>
                </a:solidFill>
                <a:latin typeface="Century Gothic" panose="020B0502020202020204" pitchFamily="34" charset="0"/>
              </a:rPr>
              <a:t> » </a:t>
            </a:r>
            <a:endParaRPr lang="fr-FR" sz="2000" b="1" i="1">
              <a:solidFill>
                <a:srgbClr val="0070C0"/>
              </a:solidFill>
              <a:latin typeface="Century Gothic" panose="020B0502020202020204" pitchFamily="34" charset="0"/>
            </a:endParaRPr>
          </a:p>
        </p:txBody>
      </p:sp>
      <p:sp>
        <p:nvSpPr>
          <p:cNvPr id="15" name="ZoneTexte 14">
            <a:extLst>
              <a:ext uri="{FF2B5EF4-FFF2-40B4-BE49-F238E27FC236}">
                <a16:creationId xmlns:a16="http://schemas.microsoft.com/office/drawing/2014/main" id="{7678BEFF-D766-0DFF-A32D-892EFE41B3CE}"/>
              </a:ext>
            </a:extLst>
          </p:cNvPr>
          <p:cNvSpPr txBox="1"/>
          <p:nvPr/>
        </p:nvSpPr>
        <p:spPr>
          <a:xfrm>
            <a:off x="971600" y="4149080"/>
            <a:ext cx="7200800" cy="830997"/>
          </a:xfrm>
          <a:prstGeom prst="rect">
            <a:avLst/>
          </a:prstGeom>
          <a:noFill/>
        </p:spPr>
        <p:txBody>
          <a:bodyPr wrap="square">
            <a:sp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CH" sz="2200" b="1" i="1">
                <a:latin typeface="Century Gothic" panose="020B0502020202020204" pitchFamily="34" charset="0"/>
              </a:rPr>
              <a:t>« </a:t>
            </a:r>
            <a:r>
              <a:rPr lang="fr-FR" sz="2200" b="1" i="1">
                <a:latin typeface="Century Gothic" panose="020B0502020202020204" pitchFamily="34" charset="0"/>
              </a:rPr>
              <a:t>Rendre visible, l’invisible du métier d’enseignants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2000" b="1" i="1">
                <a:solidFill>
                  <a:srgbClr val="0070C0"/>
                </a:solidFill>
                <a:latin typeface="Century Gothic" panose="020B0502020202020204" pitchFamily="34" charset="0"/>
              </a:rPr>
              <a:t>			</a:t>
            </a:r>
          </a:p>
        </p:txBody>
      </p:sp>
    </p:spTree>
    <p:extLst>
      <p:ext uri="{BB962C8B-B14F-4D97-AF65-F5344CB8AC3E}">
        <p14:creationId xmlns:p14="http://schemas.microsoft.com/office/powerpoint/2010/main" val="2929140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CDF488E5-EE95-EC82-5A9A-1B83C6D7A32B}"/>
              </a:ext>
            </a:extLst>
          </p:cNvPr>
          <p:cNvPicPr>
            <a:picLocks noChangeAspect="1"/>
          </p:cNvPicPr>
          <p:nvPr/>
        </p:nvPicPr>
        <p:blipFill rotWithShape="1">
          <a:blip r:embed="rId3">
            <a:alphaModFix amt="46000"/>
            <a:extLst>
              <a:ext uri="{28A0092B-C50C-407E-A947-70E740481C1C}">
                <a14:useLocalDpi xmlns:a14="http://schemas.microsoft.com/office/drawing/2010/main"/>
              </a:ext>
            </a:extLst>
          </a:blip>
          <a:srcRect/>
          <a:stretch/>
        </p:blipFill>
        <p:spPr>
          <a:xfrm>
            <a:off x="1043608" y="1628800"/>
            <a:ext cx="6435826" cy="4604320"/>
          </a:xfrm>
          <a:prstGeom prst="rect">
            <a:avLst/>
          </a:prstGeom>
        </p:spPr>
      </p:pic>
      <p:pic>
        <p:nvPicPr>
          <p:cNvPr id="9" name="Image 8" descr="File:Basketball.png - Wikimedia Commons">
            <a:extLst>
              <a:ext uri="{FF2B5EF4-FFF2-40B4-BE49-F238E27FC236}">
                <a16:creationId xmlns:a16="http://schemas.microsoft.com/office/drawing/2014/main" id="{5DAB1F6B-F975-26C3-A3C2-A834C5D078D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221656" y="2780928"/>
            <a:ext cx="2087612" cy="2087612"/>
          </a:xfrm>
          <a:prstGeom prst="rect">
            <a:avLst/>
          </a:prstGeom>
        </p:spPr>
      </p:pic>
      <p:pic>
        <p:nvPicPr>
          <p:cNvPr id="11" name="Image 10" descr="File:Basketball.png - Wikimedia Commons">
            <a:extLst>
              <a:ext uri="{FF2B5EF4-FFF2-40B4-BE49-F238E27FC236}">
                <a16:creationId xmlns:a16="http://schemas.microsoft.com/office/drawing/2014/main" id="{85CEC9C1-D7E4-C5C8-BDF1-84402548FFE8}"/>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3309268" y="3978982"/>
            <a:ext cx="2085082" cy="2085082"/>
          </a:xfrm>
          <a:prstGeom prst="rect">
            <a:avLst/>
          </a:prstGeom>
        </p:spPr>
      </p:pic>
      <p:pic>
        <p:nvPicPr>
          <p:cNvPr id="12" name="Image 11" descr="File:Basketball.png - Wikimedia Commons">
            <a:extLst>
              <a:ext uri="{FF2B5EF4-FFF2-40B4-BE49-F238E27FC236}">
                <a16:creationId xmlns:a16="http://schemas.microsoft.com/office/drawing/2014/main" id="{75816E20-50BE-A79A-5D9F-656FC964F374}"/>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394350" y="2996373"/>
            <a:ext cx="2124173" cy="2124173"/>
          </a:xfrm>
          <a:prstGeom prst="rect">
            <a:avLst/>
          </a:prstGeom>
        </p:spPr>
      </p:pic>
      <p:sp>
        <p:nvSpPr>
          <p:cNvPr id="3" name="Espace réservé du contenu 2">
            <a:extLst>
              <a:ext uri="{FF2B5EF4-FFF2-40B4-BE49-F238E27FC236}">
                <a16:creationId xmlns:a16="http://schemas.microsoft.com/office/drawing/2014/main" id="{2EFD76A1-6D9B-0719-1F4D-A6F4B157DB7E}"/>
              </a:ext>
            </a:extLst>
          </p:cNvPr>
          <p:cNvSpPr>
            <a:spLocks noGrp="1"/>
          </p:cNvSpPr>
          <p:nvPr>
            <p:ph idx="1"/>
          </p:nvPr>
        </p:nvSpPr>
        <p:spPr>
          <a:xfrm rot="20762767">
            <a:off x="1437369" y="3579542"/>
            <a:ext cx="1656184" cy="461665"/>
          </a:xfrm>
        </p:spPr>
        <p:txBody>
          <a:bodyPr/>
          <a:lstStyle/>
          <a:p>
            <a:pPr marL="0" indent="0">
              <a:buNone/>
            </a:pPr>
            <a:r>
              <a:rPr lang="fr-FR" sz="2400">
                <a:effectLst/>
                <a:latin typeface="Helvetica" pitchFamily="2" charset="0"/>
                <a:ea typeface="Calibri" panose="020F0502020204030204" pitchFamily="34" charset="0"/>
                <a:cs typeface="Times New Roman" panose="02020603050405020304" pitchFamily="18" charset="0"/>
              </a:rPr>
              <a:t> </a:t>
            </a:r>
            <a:r>
              <a:rPr lang="fr-FR" sz="2400">
                <a:solidFill>
                  <a:schemeClr val="bg1"/>
                </a:solidFill>
                <a:effectLst/>
                <a:latin typeface="Helvetica" pitchFamily="2" charset="0"/>
                <a:ea typeface="Calibri" panose="020F0502020204030204" pitchFamily="34" charset="0"/>
                <a:cs typeface="Times New Roman" panose="02020603050405020304" pitchFamily="18" charset="0"/>
              </a:rPr>
              <a:t>Formation</a:t>
            </a:r>
          </a:p>
        </p:txBody>
      </p:sp>
      <p:sp>
        <p:nvSpPr>
          <p:cNvPr id="14" name="Espace réservé du contenu 2">
            <a:extLst>
              <a:ext uri="{FF2B5EF4-FFF2-40B4-BE49-F238E27FC236}">
                <a16:creationId xmlns:a16="http://schemas.microsoft.com/office/drawing/2014/main" id="{D3D83AB0-1A80-BCC3-4FF6-F51E80F22E04}"/>
              </a:ext>
            </a:extLst>
          </p:cNvPr>
          <p:cNvSpPr txBox="1">
            <a:spLocks/>
          </p:cNvSpPr>
          <p:nvPr/>
        </p:nvSpPr>
        <p:spPr bwMode="auto">
          <a:xfrm rot="20762767">
            <a:off x="3592316" y="4686957"/>
            <a:ext cx="1701649"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FontTx/>
              <a:buNone/>
            </a:pPr>
            <a:r>
              <a:rPr lang="fr-FR" sz="2400" kern="0" dirty="0">
                <a:solidFill>
                  <a:schemeClr val="bg1"/>
                </a:solidFill>
                <a:latin typeface="Helvetica" pitchFamily="2" charset="0"/>
                <a:ea typeface="Calibri" panose="020F0502020204030204" pitchFamily="34" charset="0"/>
                <a:cs typeface="Times New Roman" panose="02020603050405020304" pitchFamily="18" charset="0"/>
              </a:rPr>
              <a:t>Recherche</a:t>
            </a:r>
          </a:p>
        </p:txBody>
      </p:sp>
      <p:sp>
        <p:nvSpPr>
          <p:cNvPr id="15" name="Espace réservé du contenu 2">
            <a:extLst>
              <a:ext uri="{FF2B5EF4-FFF2-40B4-BE49-F238E27FC236}">
                <a16:creationId xmlns:a16="http://schemas.microsoft.com/office/drawing/2014/main" id="{B2DAE494-31B3-7522-9511-1357252F1BDC}"/>
              </a:ext>
            </a:extLst>
          </p:cNvPr>
          <p:cNvSpPr txBox="1">
            <a:spLocks/>
          </p:cNvSpPr>
          <p:nvPr/>
        </p:nvSpPr>
        <p:spPr bwMode="auto">
          <a:xfrm rot="20762767">
            <a:off x="5358757" y="3748150"/>
            <a:ext cx="2118732"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FontTx/>
              <a:buNone/>
            </a:pPr>
            <a:r>
              <a:rPr lang="fr-FR" sz="2400" kern="0">
                <a:latin typeface="Helvetica" pitchFamily="2" charset="0"/>
                <a:ea typeface="Calibri" panose="020F0502020204030204" pitchFamily="34" charset="0"/>
                <a:cs typeface="Times New Roman" panose="02020603050405020304" pitchFamily="18" charset="0"/>
              </a:rPr>
              <a:t> </a:t>
            </a:r>
            <a:r>
              <a:rPr lang="fr-FR" sz="2400" kern="0">
                <a:solidFill>
                  <a:schemeClr val="bg1"/>
                </a:solidFill>
                <a:latin typeface="Helvetica" pitchFamily="2" charset="0"/>
                <a:ea typeface="Calibri" panose="020F0502020204030204" pitchFamily="34" charset="0"/>
                <a:cs typeface="Times New Roman" panose="02020603050405020304" pitchFamily="18" charset="0"/>
              </a:rPr>
              <a:t>Collaboration</a:t>
            </a:r>
          </a:p>
        </p:txBody>
      </p:sp>
      <p:sp>
        <p:nvSpPr>
          <p:cNvPr id="5" name="Titre 4">
            <a:extLst>
              <a:ext uri="{FF2B5EF4-FFF2-40B4-BE49-F238E27FC236}">
                <a16:creationId xmlns:a16="http://schemas.microsoft.com/office/drawing/2014/main" id="{C831A052-FD10-3EDD-AD6B-0B00FAD4DBC1}"/>
              </a:ext>
            </a:extLst>
          </p:cNvPr>
          <p:cNvSpPr>
            <a:spLocks noGrp="1"/>
          </p:cNvSpPr>
          <p:nvPr>
            <p:ph type="title"/>
          </p:nvPr>
        </p:nvSpPr>
        <p:spPr>
          <a:xfrm>
            <a:off x="539552" y="531409"/>
            <a:ext cx="7772400" cy="1143000"/>
          </a:xfrm>
        </p:spPr>
        <p:txBody>
          <a:bodyPr/>
          <a:lstStyle/>
          <a:p>
            <a:r>
              <a:rPr lang="en-GB" sz="2400" b="1" err="1">
                <a:solidFill>
                  <a:schemeClr val="tx1"/>
                </a:solidFill>
                <a:latin typeface="Century Gothic" panose="020B0502020202020204" pitchFamily="34" charset="0"/>
              </a:rPr>
              <a:t>Comprendre</a:t>
            </a:r>
            <a:r>
              <a:rPr lang="en-GB" sz="2400" b="1">
                <a:solidFill>
                  <a:schemeClr val="tx1"/>
                </a:solidFill>
                <a:latin typeface="Century Gothic" panose="020B0502020202020204" pitchFamily="34" charset="0"/>
              </a:rPr>
              <a:t> le </a:t>
            </a:r>
            <a:r>
              <a:rPr lang="en-GB" sz="2400" b="1" err="1">
                <a:solidFill>
                  <a:schemeClr val="tx1"/>
                </a:solidFill>
                <a:latin typeface="Century Gothic" panose="020B0502020202020204" pitchFamily="34" charset="0"/>
              </a:rPr>
              <a:t>développement</a:t>
            </a:r>
            <a:r>
              <a:rPr lang="en-GB" sz="2400" b="1">
                <a:solidFill>
                  <a:schemeClr val="tx1"/>
                </a:solidFill>
                <a:latin typeface="Century Gothic" panose="020B0502020202020204" pitchFamily="34" charset="0"/>
              </a:rPr>
              <a:t> de </a:t>
            </a:r>
            <a:r>
              <a:rPr lang="en-GB" sz="2400" b="1" err="1">
                <a:solidFill>
                  <a:schemeClr val="tx1"/>
                </a:solidFill>
                <a:latin typeface="Century Gothic" panose="020B0502020202020204" pitchFamily="34" charset="0"/>
              </a:rPr>
              <a:t>l’activité</a:t>
            </a:r>
            <a:r>
              <a:rPr lang="en-GB" sz="2400" b="1">
                <a:solidFill>
                  <a:schemeClr val="tx1"/>
                </a:solidFill>
                <a:latin typeface="Century Gothic" panose="020B0502020202020204" pitchFamily="34" charset="0"/>
              </a:rPr>
              <a:t> </a:t>
            </a:r>
            <a:r>
              <a:rPr lang="en-GB" sz="2400">
                <a:solidFill>
                  <a:schemeClr val="tx1"/>
                </a:solidFill>
                <a:latin typeface="Century Gothic" panose="020B0502020202020204" pitchFamily="34" charset="0"/>
              </a:rPr>
              <a:t>des </a:t>
            </a:r>
            <a:r>
              <a:rPr lang="en-GB" sz="2400">
                <a:solidFill>
                  <a:srgbClr val="FF2F92"/>
                </a:solidFill>
                <a:latin typeface="Century Gothic" panose="020B0502020202020204" pitchFamily="34" charset="0"/>
              </a:rPr>
              <a:t>ENS novices </a:t>
            </a:r>
            <a:r>
              <a:rPr lang="en-GB" sz="2400" err="1">
                <a:solidFill>
                  <a:schemeClr val="tx1"/>
                </a:solidFill>
                <a:latin typeface="Century Gothic" panose="020B0502020202020204" pitchFamily="34" charset="0"/>
              </a:rPr>
              <a:t>en</a:t>
            </a:r>
            <a:r>
              <a:rPr lang="en-GB" sz="2400">
                <a:solidFill>
                  <a:schemeClr val="tx1"/>
                </a:solidFill>
                <a:latin typeface="Century Gothic" panose="020B0502020202020204" pitchFamily="34" charset="0"/>
              </a:rPr>
              <a:t> rapport avec </a:t>
            </a:r>
            <a:r>
              <a:rPr lang="en-GB" sz="2400">
                <a:solidFill>
                  <a:srgbClr val="00B050"/>
                </a:solidFill>
                <a:latin typeface="Century Gothic" panose="020B0502020202020204" pitchFamily="34" charset="0"/>
              </a:rPr>
              <a:t>le travail </a:t>
            </a:r>
            <a:r>
              <a:rPr lang="fr-FR" sz="2400">
                <a:solidFill>
                  <a:srgbClr val="00B050"/>
                </a:solidFill>
                <a:latin typeface="Century Gothic" panose="020B0502020202020204" pitchFamily="34" charset="0"/>
              </a:rPr>
              <a:t>coopératif</a:t>
            </a:r>
            <a:endParaRPr lang="fr-FR" sz="2400">
              <a:solidFill>
                <a:srgbClr val="00B050"/>
              </a:solidFill>
            </a:endParaRPr>
          </a:p>
        </p:txBody>
      </p:sp>
      <p:sp>
        <p:nvSpPr>
          <p:cNvPr id="6" name="Titre 1">
            <a:extLst>
              <a:ext uri="{FF2B5EF4-FFF2-40B4-BE49-F238E27FC236}">
                <a16:creationId xmlns:a16="http://schemas.microsoft.com/office/drawing/2014/main" id="{C255B266-14E6-1641-6DCA-B2B784470611}"/>
              </a:ext>
            </a:extLst>
          </p:cNvPr>
          <p:cNvSpPr txBox="1">
            <a:spLocks/>
          </p:cNvSpPr>
          <p:nvPr/>
        </p:nvSpPr>
        <p:spPr bwMode="auto">
          <a:xfrm>
            <a:off x="539552" y="-306288"/>
            <a:ext cx="3456384"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en-GB" sz="2800" kern="0" dirty="0">
                <a:solidFill>
                  <a:srgbClr val="0070C0"/>
                </a:solidFill>
                <a:latin typeface="Century Gothic" panose="020B0502020202020204" pitchFamily="34" charset="0"/>
              </a:rPr>
              <a:t>ENJEU principal</a:t>
            </a:r>
          </a:p>
        </p:txBody>
      </p:sp>
    </p:spTree>
    <p:extLst>
      <p:ext uri="{BB962C8B-B14F-4D97-AF65-F5344CB8AC3E}">
        <p14:creationId xmlns:p14="http://schemas.microsoft.com/office/powerpoint/2010/main" val="339501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path" presetSubtype="0" accel="50000" decel="50000" fill="hold" nodeType="click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6" dur="2000" fill="hold"/>
                                        <p:tgtEl>
                                          <p:spTgt spid="9"/>
                                        </p:tgtEl>
                                        <p:attrNameLst>
                                          <p:attrName>ppt_x</p:attrName>
                                          <p:attrName>ppt_y</p:attrName>
                                        </p:attrNameLst>
                                      </p:cBhvr>
                                    </p:animMotion>
                                  </p:childTnLst>
                                </p:cTn>
                              </p:par>
                              <p:par>
                                <p:cTn id="7" presetID="41" presetClass="path" presetSubtype="0" accel="50000" decel="50000" fill="hold" grpId="0" nodeType="with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8" dur="2000" fill="hold"/>
                                        <p:tgtEl>
                                          <p:spTgt spid="3">
                                            <p:txEl>
                                              <p:pRg st="0" end="0"/>
                                            </p:txEl>
                                          </p:spTgt>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41" presetClass="path" presetSubtype="0" accel="50000" decel="50000" fill="hold" nodeType="click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12" dur="2000" fill="hold"/>
                                        <p:tgtEl>
                                          <p:spTgt spid="11"/>
                                        </p:tgtEl>
                                        <p:attrNameLst>
                                          <p:attrName>ppt_x</p:attrName>
                                          <p:attrName>ppt_y</p:attrName>
                                        </p:attrNameLst>
                                      </p:cBhvr>
                                    </p:animMotion>
                                  </p:childTnLst>
                                </p:cTn>
                              </p:par>
                              <p:par>
                                <p:cTn id="13" presetID="41" presetClass="path" presetSubtype="0" accel="50000" decel="50000" fill="hold" grpId="0" nodeType="with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14" dur="2000" fill="hold"/>
                                        <p:tgtEl>
                                          <p:spTgt spid="14"/>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41" presetClass="path" presetSubtype="0" accel="50000" decel="50000" fill="hold" nodeType="click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18" dur="2000" fill="hold"/>
                                        <p:tgtEl>
                                          <p:spTgt spid="12"/>
                                        </p:tgtEl>
                                        <p:attrNameLst>
                                          <p:attrName>ppt_x</p:attrName>
                                          <p:attrName>ppt_y</p:attrName>
                                        </p:attrNameLst>
                                      </p:cBhvr>
                                    </p:animMotion>
                                  </p:childTnLst>
                                </p:cTn>
                              </p:par>
                              <p:par>
                                <p:cTn id="19" presetID="41" presetClass="path" presetSubtype="0" accel="50000" decel="50000" fill="hold" grpId="0" nodeType="withEffect">
                                  <p:stCondLst>
                                    <p:cond delay="0"/>
                                  </p:stCondLst>
                                  <p:childTnLst>
                                    <p:animMotion origin="layout" path="M 0 0 c -0.004 -0.008 -0.018 -0.016 -0.023 -0.016 c -0.031 0 -0.063 0.125 -0.063 0.25 c 0 -0.063 -0.016 -0.125 -0.031 -0.125 c -0.016 0 -0.031 0.063 -0.031 0.125 c 0 -0.031 -0.008 -0.063 -0.016 -0.063 c -0.008 0 -0.016 0.031 -0.016 0.063 c 0 -0.016 -0.004 -0.031 -0.008 -0.031 c -0.004 0 -0.008 0.016 -0.008 0.031 c 0 -0.008 -0.002 -0.016 -0.004 -0.016 c -0.001 0 -0.004 0.008 -0.004 0.016 c 0 -0.004 -0.001 -0.008 -0.002 -0.008 c 0 -0.001 -0.002 0.004 -0.002 0.008 c 0 -0.002 0 -0.004 -0.001 -0.004 c 0 0.001 -0.001 0.002 -0.001 0.004 c 0 -0.001 0 -0.002 0 -0.003 c -0.001 0 -0.001 0.001 -0.001 0.002 c -0.001 0 -0.001 -0.001 -0.001 -0.002 c -0.001 0 -0.001 0.001 -0.001 0.002 E" pathEditMode="relative" ptsTypes="">
                                      <p:cBhvr>
                                        <p:cTn id="20" dur="2000" fill="hold"/>
                                        <p:tgtEl>
                                          <p:spTgt spid="1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A6EDA34A-6E2E-17C8-7436-55976E15BB14}"/>
              </a:ext>
            </a:extLst>
          </p:cNvPr>
          <p:cNvSpPr txBox="1">
            <a:spLocks/>
          </p:cNvSpPr>
          <p:nvPr/>
        </p:nvSpPr>
        <p:spPr bwMode="auto">
          <a:xfrm>
            <a:off x="544016" y="-16933"/>
            <a:ext cx="7772400" cy="73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BE" sz="2800" kern="0">
                <a:solidFill>
                  <a:srgbClr val="0070C0"/>
                </a:solidFill>
                <a:latin typeface="Century Gothic" panose="020B0502020202020204" pitchFamily="34" charset="0"/>
              </a:rPr>
              <a:t>Références</a:t>
            </a:r>
            <a:endParaRPr lang="en-GB" kern="0"/>
          </a:p>
        </p:txBody>
      </p:sp>
      <p:sp>
        <p:nvSpPr>
          <p:cNvPr id="9" name="Espace réservé du contenu 2">
            <a:extLst>
              <a:ext uri="{FF2B5EF4-FFF2-40B4-BE49-F238E27FC236}">
                <a16:creationId xmlns:a16="http://schemas.microsoft.com/office/drawing/2014/main" id="{397FB01F-2D2D-7D52-AFD6-1572AB669ADF}"/>
              </a:ext>
            </a:extLst>
          </p:cNvPr>
          <p:cNvSpPr>
            <a:spLocks noGrp="1"/>
          </p:cNvSpPr>
          <p:nvPr>
            <p:ph idx="1"/>
          </p:nvPr>
        </p:nvSpPr>
        <p:spPr>
          <a:xfrm>
            <a:off x="544016" y="836712"/>
            <a:ext cx="7938120" cy="4536504"/>
          </a:xfrm>
        </p:spPr>
        <p:txBody>
          <a:bodyPr/>
          <a:lstStyle/>
          <a:p>
            <a:r>
              <a:rPr lang="fr-CH" sz="1400">
                <a:effectLst/>
                <a:latin typeface="Helvetica" pitchFamily="2" charset="0"/>
                <a:ea typeface="Times New Roman" panose="02020603050405020304" pitchFamily="18" charset="0"/>
                <a:cs typeface="Times New Roman" panose="02020603050405020304" pitchFamily="18" charset="0"/>
              </a:rPr>
              <a:t>Clot, Y. (2008). </a:t>
            </a:r>
            <a:r>
              <a:rPr lang="fr-CH" sz="1400" i="1">
                <a:effectLst/>
                <a:latin typeface="Helvetica" pitchFamily="2" charset="0"/>
                <a:ea typeface="Times New Roman" panose="02020603050405020304" pitchFamily="18" charset="0"/>
                <a:cs typeface="Times New Roman" panose="02020603050405020304" pitchFamily="18" charset="0"/>
              </a:rPr>
              <a:t>Travail et pouvoir d'agir. </a:t>
            </a:r>
            <a:r>
              <a:rPr lang="fr-CH" sz="1400">
                <a:effectLst/>
                <a:latin typeface="Helvetica" pitchFamily="2" charset="0"/>
                <a:ea typeface="Times New Roman" panose="02020603050405020304" pitchFamily="18" charset="0"/>
                <a:cs typeface="Times New Roman" panose="02020603050405020304" pitchFamily="18" charset="0"/>
              </a:rPr>
              <a:t>Presses Universitaires de France. </a:t>
            </a:r>
            <a:r>
              <a:rPr lang="fr-CH" sz="1400" u="sng">
                <a:solidFill>
                  <a:srgbClr val="0000FF"/>
                </a:solidFill>
                <a:effectLst/>
                <a:latin typeface="Helvetica" pitchFamily="2" charset="0"/>
                <a:ea typeface="Times New Roman" panose="02020603050405020304" pitchFamily="18" charset="0"/>
                <a:cs typeface="Times New Roman" panose="02020603050405020304" pitchFamily="18" charset="0"/>
                <a:hlinkClick r:id="rId3"/>
              </a:rPr>
              <a:t>https://doi.org/10.4000/rechercheformation.791</a:t>
            </a:r>
            <a:endParaRPr lang="en-GB"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GB" sz="140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Erb</a:t>
            </a:r>
            <a:r>
              <a:rPr lang="en-GB"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 S. (2002). The emotional whirlpool of beginning teachers’ work. Presented at the Colloque Canadian Society of Studies in Education, Toronto, Canada.</a:t>
            </a:r>
          </a:p>
          <a:p>
            <a:r>
              <a:rPr lang="fr-FR" sz="1400">
                <a:solidFill>
                  <a:srgbClr val="000000"/>
                </a:solidFill>
                <a:effectLst/>
                <a:latin typeface="Times New Roman" panose="02020603050405020304" pitchFamily="18" charset="0"/>
                <a:ea typeface="Times New Roman" panose="02020603050405020304" pitchFamily="18" charset="0"/>
              </a:rPr>
              <a:t>Descoeudres, M. (2019).</a:t>
            </a:r>
            <a:r>
              <a:rPr lang="fr-FR" sz="1400" i="1">
                <a:solidFill>
                  <a:srgbClr val="000000"/>
                </a:solidFill>
                <a:effectLst/>
                <a:latin typeface="Times New Roman" panose="02020603050405020304" pitchFamily="18" charset="0"/>
                <a:ea typeface="Times New Roman" panose="02020603050405020304" pitchFamily="18" charset="0"/>
              </a:rPr>
              <a:t> Le développement de l’activité des enseignants novices en éducation physique et sportive à l’épreuve de situations émotionnellement marquantes</a:t>
            </a:r>
            <a:r>
              <a:rPr lang="fr-FR" sz="1400">
                <a:solidFill>
                  <a:srgbClr val="000000"/>
                </a:solidFill>
                <a:effectLst/>
                <a:latin typeface="Times New Roman" panose="02020603050405020304" pitchFamily="18" charset="0"/>
                <a:ea typeface="Times New Roman" panose="02020603050405020304" pitchFamily="18" charset="0"/>
              </a:rPr>
              <a:t> (Thèse de doctorat inédite). Université de Lausanne. </a:t>
            </a:r>
            <a:r>
              <a:rPr lang="fr-FR" sz="1400" u="sng">
                <a:solidFill>
                  <a:srgbClr val="000000"/>
                </a:solidFill>
                <a:effectLst/>
                <a:latin typeface="Times New Roman" panose="02020603050405020304" pitchFamily="18" charset="0"/>
                <a:ea typeface="Times New Roman" panose="02020603050405020304" pitchFamily="18" charset="0"/>
                <a:hlinkClick r:id="rId4"/>
              </a:rPr>
              <a:t>https://serval.unil.ch/resource/serval:BIB_051F85FDE13D.P001/REF</a:t>
            </a:r>
            <a:endParaRPr lang="en-GB"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1400" u="sng">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Descoeudres, M. (2023). </a:t>
            </a:r>
            <a:r>
              <a:rPr lang="en-US" sz="1400">
                <a:solidFill>
                  <a:srgbClr val="000000"/>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The Collective Dimension in the Activity of Physical Education Student-Teachers to Cope with Emotionally Significant Situations. </a:t>
            </a:r>
            <a:r>
              <a:rPr lang="en-US" sz="1400" i="1">
                <a:effectLst/>
                <a:latin typeface="Times New Roman" panose="02020603050405020304" pitchFamily="18" charset="0"/>
                <a:ea typeface="Calibri" panose="020F0502020204030204" pitchFamily="34" charset="0"/>
                <a:cs typeface="Times New Roman" panose="02020603050405020304" pitchFamily="18" charset="0"/>
              </a:rPr>
              <a:t>Education Sciences,</a:t>
            </a:r>
            <a:r>
              <a:rPr lang="en-US" sz="1400">
                <a:solidFill>
                  <a:srgbClr val="000000"/>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sz="1400" i="1">
                <a:solidFill>
                  <a:srgbClr val="000000"/>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13</a:t>
            </a:r>
            <a:r>
              <a:rPr lang="en-US" sz="1400">
                <a:solidFill>
                  <a:srgbClr val="000000"/>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437. </a:t>
            </a:r>
            <a:r>
              <a:rPr lang="en-US" sz="1400" u="sng">
                <a:solidFill>
                  <a:srgbClr val="0000FF"/>
                </a:solidFill>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hlinkClick r:id="rId5"/>
              </a:rPr>
              <a:t>https://doi.org/10.3390/educsci13050437</a:t>
            </a:r>
            <a:endParaRPr lang="fr-CH" sz="1400">
              <a:effectLst/>
              <a:latin typeface="Times New Roman" panose="02020603050405020304" pitchFamily="18" charset="0"/>
              <a:ea typeface="Calibri" panose="020F0502020204030204" pitchFamily="34" charset="0"/>
              <a:cs typeface="Times New Roman" panose="02020603050405020304" pitchFamily="18" charset="0"/>
            </a:endParaRPr>
          </a:p>
          <a:p>
            <a:r>
              <a:rPr lang="en-US" sz="1400">
                <a:effectLst/>
                <a:latin typeface="Times New Roman" panose="02020603050405020304" pitchFamily="18" charset="0"/>
                <a:ea typeface="Calibri" panose="020F0502020204030204" pitchFamily="34" charset="0"/>
                <a:cs typeface="Times New Roman" panose="02020603050405020304" pitchFamily="18" charset="0"/>
              </a:rPr>
              <a:t>Lindqvist, H., </a:t>
            </a:r>
            <a:r>
              <a:rPr lang="en-US" sz="1400" err="1">
                <a:effectLst/>
                <a:latin typeface="Times New Roman" panose="02020603050405020304" pitchFamily="18" charset="0"/>
                <a:ea typeface="Calibri" panose="020F0502020204030204" pitchFamily="34" charset="0"/>
                <a:cs typeface="Times New Roman" panose="02020603050405020304" pitchFamily="18" charset="0"/>
              </a:rPr>
              <a:t>Weurlander</a:t>
            </a:r>
            <a:r>
              <a:rPr lang="en-US" sz="1400">
                <a:effectLst/>
                <a:latin typeface="Times New Roman" panose="02020603050405020304" pitchFamily="18" charset="0"/>
                <a:ea typeface="Calibri" panose="020F0502020204030204" pitchFamily="34" charset="0"/>
                <a:cs typeface="Times New Roman" panose="02020603050405020304" pitchFamily="18" charset="0"/>
              </a:rPr>
              <a:t>, M., </a:t>
            </a:r>
            <a:r>
              <a:rPr lang="en-US" sz="1400" err="1">
                <a:effectLst/>
                <a:latin typeface="Times New Roman" panose="02020603050405020304" pitchFamily="18" charset="0"/>
                <a:ea typeface="Calibri" panose="020F0502020204030204" pitchFamily="34" charset="0"/>
                <a:cs typeface="Times New Roman" panose="02020603050405020304" pitchFamily="18" charset="0"/>
              </a:rPr>
              <a:t>Wernerson</a:t>
            </a:r>
            <a:r>
              <a:rPr lang="en-US" sz="1400">
                <a:effectLst/>
                <a:latin typeface="Times New Roman" panose="02020603050405020304" pitchFamily="18" charset="0"/>
                <a:ea typeface="Calibri" panose="020F0502020204030204" pitchFamily="34" charset="0"/>
                <a:cs typeface="Times New Roman" panose="02020603050405020304" pitchFamily="18" charset="0"/>
              </a:rPr>
              <a:t>, A. &amp; </a:t>
            </a:r>
            <a:r>
              <a:rPr lang="en-US" sz="1400" err="1">
                <a:effectLst/>
                <a:latin typeface="Times New Roman" panose="02020603050405020304" pitchFamily="18" charset="0"/>
                <a:ea typeface="Calibri" panose="020F0502020204030204" pitchFamily="34" charset="0"/>
                <a:cs typeface="Times New Roman" panose="02020603050405020304" pitchFamily="18" charset="0"/>
              </a:rPr>
              <a:t>Thornberg</a:t>
            </a:r>
            <a:r>
              <a:rPr lang="en-US" sz="1400">
                <a:effectLst/>
                <a:latin typeface="Times New Roman" panose="02020603050405020304" pitchFamily="18" charset="0"/>
                <a:ea typeface="Calibri" panose="020F0502020204030204" pitchFamily="34" charset="0"/>
                <a:cs typeface="Times New Roman" panose="02020603050405020304" pitchFamily="18" charset="0"/>
              </a:rPr>
              <a:t>, R. (2022). The emotional journey of the beginning teacher: Phases and coping strategies. </a:t>
            </a:r>
            <a:r>
              <a:rPr lang="en-US" sz="1400" i="1">
                <a:effectLst/>
                <a:latin typeface="Times New Roman" panose="02020603050405020304" pitchFamily="18" charset="0"/>
                <a:ea typeface="Calibri" panose="020F0502020204030204" pitchFamily="34" charset="0"/>
                <a:cs typeface="Times New Roman" panose="02020603050405020304" pitchFamily="18" charset="0"/>
              </a:rPr>
              <a:t>Research Papers in Education</a:t>
            </a: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https://doi.org/10.1080/02671522.2022.2065518</a:t>
            </a:r>
            <a:endParaRPr lang="en-US" sz="14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fr-CH" sz="1400" err="1">
                <a:solidFill>
                  <a:srgbClr val="000000"/>
                </a:solidFill>
                <a:effectLst/>
                <a:latin typeface="Times New Roman" panose="02020603050405020304" pitchFamily="18" charset="0"/>
                <a:ea typeface="Times New Roman" panose="02020603050405020304" pitchFamily="18" charset="0"/>
              </a:rPr>
              <a:t>Veresov</a:t>
            </a:r>
            <a:r>
              <a:rPr lang="fr-CH" sz="1400">
                <a:solidFill>
                  <a:srgbClr val="000000"/>
                </a:solidFill>
                <a:effectLst/>
                <a:latin typeface="Times New Roman" panose="02020603050405020304" pitchFamily="18" charset="0"/>
                <a:ea typeface="Times New Roman" panose="02020603050405020304" pitchFamily="18" charset="0"/>
              </a:rPr>
              <a:t>, N. (2014). Emotions, </a:t>
            </a:r>
            <a:r>
              <a:rPr lang="fr-CH" sz="1400" i="1" err="1">
                <a:solidFill>
                  <a:srgbClr val="000000"/>
                </a:solidFill>
                <a:effectLst/>
                <a:latin typeface="Times New Roman" panose="02020603050405020304" pitchFamily="18" charset="0"/>
                <a:ea typeface="Times New Roman" panose="02020603050405020304" pitchFamily="18" charset="0"/>
              </a:rPr>
              <a:t>perezhivanie</a:t>
            </a:r>
            <a:r>
              <a:rPr lang="fr-CH" sz="1400">
                <a:solidFill>
                  <a:srgbClr val="000000"/>
                </a:solidFill>
                <a:effectLst/>
                <a:latin typeface="Times New Roman" panose="02020603050405020304" pitchFamily="18" charset="0"/>
                <a:ea typeface="Times New Roman" panose="02020603050405020304" pitchFamily="18" charset="0"/>
              </a:rPr>
              <a:t> et développement culturel : le projet inachevé de Lev Vygotski, 209-236. Dans C. Moro, &amp; N. Muller Mirza (</a:t>
            </a:r>
            <a:r>
              <a:rPr lang="fr-CH" sz="1400" err="1">
                <a:solidFill>
                  <a:srgbClr val="000000"/>
                </a:solidFill>
                <a:effectLst/>
                <a:latin typeface="Times New Roman" panose="02020603050405020304" pitchFamily="18" charset="0"/>
                <a:ea typeface="Times New Roman" panose="02020603050405020304" pitchFamily="18" charset="0"/>
              </a:rPr>
              <a:t>Eds</a:t>
            </a:r>
            <a:r>
              <a:rPr lang="fr-CH" sz="1400">
                <a:solidFill>
                  <a:srgbClr val="000000"/>
                </a:solidFill>
                <a:effectLst/>
                <a:latin typeface="Times New Roman" panose="02020603050405020304" pitchFamily="18" charset="0"/>
                <a:ea typeface="Times New Roman" panose="02020603050405020304" pitchFamily="18" charset="0"/>
              </a:rPr>
              <a:t>.), </a:t>
            </a:r>
            <a:r>
              <a:rPr lang="fr-CH" sz="1400" i="1">
                <a:solidFill>
                  <a:srgbClr val="000000"/>
                </a:solidFill>
                <a:effectLst/>
                <a:latin typeface="Times New Roman" panose="02020603050405020304" pitchFamily="18" charset="0"/>
                <a:ea typeface="Times New Roman" panose="02020603050405020304" pitchFamily="18" charset="0"/>
              </a:rPr>
              <a:t>Sémiotique, culture et développement psychologique.</a:t>
            </a:r>
            <a:r>
              <a:rPr lang="fr-CH" sz="1400">
                <a:solidFill>
                  <a:srgbClr val="000000"/>
                </a:solidFill>
                <a:effectLst/>
                <a:latin typeface="Times New Roman" panose="02020603050405020304" pitchFamily="18" charset="0"/>
                <a:ea typeface="Times New Roman" panose="02020603050405020304" pitchFamily="18" charset="0"/>
              </a:rPr>
              <a:t> Presses universitaires du Septentrion.</a:t>
            </a:r>
            <a:endParaRPr lang="fr-CH" sz="1400">
              <a:effectLst/>
              <a:latin typeface="Times New Roman" panose="02020603050405020304" pitchFamily="18" charset="0"/>
              <a:ea typeface="Times New Roman" panose="02020603050405020304" pitchFamily="18" charset="0"/>
            </a:endParaRPr>
          </a:p>
          <a:p>
            <a:endParaRPr lang="fr-CH" sz="1800">
              <a:effectLst/>
              <a:latin typeface="Times New Roman" panose="02020603050405020304" pitchFamily="18" charset="0"/>
              <a:ea typeface="Calibri" panose="020F0502020204030204" pitchFamily="34" charset="0"/>
              <a:cs typeface="Times New Roman" panose="02020603050405020304" pitchFamily="18" charset="0"/>
            </a:endParaRPr>
          </a:p>
          <a:p>
            <a:endParaRPr lang="en-GB"/>
          </a:p>
        </p:txBody>
      </p:sp>
      <p:pic>
        <p:nvPicPr>
          <p:cNvPr id="10" name="Image 9">
            <a:extLst>
              <a:ext uri="{FF2B5EF4-FFF2-40B4-BE49-F238E27FC236}">
                <a16:creationId xmlns:a16="http://schemas.microsoft.com/office/drawing/2014/main" id="{F35DC739-8907-EF69-33D7-D9F39FC4FA51}"/>
              </a:ext>
            </a:extLst>
          </p:cNvPr>
          <p:cNvPicPr>
            <a:picLocks noChangeAspect="1"/>
          </p:cNvPicPr>
          <p:nvPr/>
        </p:nvPicPr>
        <p:blipFill rotWithShape="1">
          <a:blip r:embed="rId7">
            <a:alphaModFix amt="30000"/>
            <a:extLst>
              <a:ext uri="{28A0092B-C50C-407E-A947-70E740481C1C}">
                <a14:useLocalDpi xmlns:a14="http://schemas.microsoft.com/office/drawing/2010/main"/>
              </a:ext>
            </a:extLst>
          </a:blip>
          <a:srcRect/>
          <a:stretch/>
        </p:blipFill>
        <p:spPr>
          <a:xfrm>
            <a:off x="648708" y="695339"/>
            <a:ext cx="7772399" cy="4317837"/>
          </a:xfrm>
          <a:prstGeom prst="rect">
            <a:avLst/>
          </a:prstGeom>
        </p:spPr>
      </p:pic>
    </p:spTree>
    <p:extLst>
      <p:ext uri="{BB962C8B-B14F-4D97-AF65-F5344CB8AC3E}">
        <p14:creationId xmlns:p14="http://schemas.microsoft.com/office/powerpoint/2010/main" val="3481717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EEA3F85A-1C80-2DC8-2B4F-B9C016B0A13F}"/>
              </a:ext>
            </a:extLst>
          </p:cNvPr>
          <p:cNvPicPr>
            <a:picLocks noChangeAspect="1"/>
          </p:cNvPicPr>
          <p:nvPr/>
        </p:nvPicPr>
        <p:blipFill rotWithShape="1">
          <a:blip r:embed="rId3">
            <a:alphaModFix amt="31000"/>
            <a:extLst>
              <a:ext uri="{28A0092B-C50C-407E-A947-70E740481C1C}">
                <a14:useLocalDpi xmlns:a14="http://schemas.microsoft.com/office/drawing/2010/main"/>
              </a:ext>
            </a:extLst>
          </a:blip>
          <a:srcRect/>
          <a:stretch/>
        </p:blipFill>
        <p:spPr>
          <a:xfrm>
            <a:off x="809582" y="788441"/>
            <a:ext cx="7524836" cy="2120096"/>
          </a:xfrm>
          <a:prstGeom prst="rect">
            <a:avLst/>
          </a:prstGeom>
        </p:spPr>
      </p:pic>
      <p:sp>
        <p:nvSpPr>
          <p:cNvPr id="3" name="Espace réservé du contenu 2">
            <a:extLst>
              <a:ext uri="{FF2B5EF4-FFF2-40B4-BE49-F238E27FC236}">
                <a16:creationId xmlns:a16="http://schemas.microsoft.com/office/drawing/2014/main" id="{2EFD76A1-6D9B-0719-1F4D-A6F4B157DB7E}"/>
              </a:ext>
            </a:extLst>
          </p:cNvPr>
          <p:cNvSpPr>
            <a:spLocks noGrp="1"/>
          </p:cNvSpPr>
          <p:nvPr>
            <p:ph idx="1"/>
          </p:nvPr>
        </p:nvSpPr>
        <p:spPr>
          <a:xfrm rot="20762767">
            <a:off x="1437369" y="3579542"/>
            <a:ext cx="1656184" cy="461665"/>
          </a:xfrm>
        </p:spPr>
        <p:txBody>
          <a:bodyPr/>
          <a:lstStyle/>
          <a:p>
            <a:pPr marL="0" indent="0">
              <a:buNone/>
            </a:pPr>
            <a:r>
              <a:rPr lang="fr-FR" sz="2400" dirty="0">
                <a:effectLst/>
                <a:latin typeface="Helvetica" pitchFamily="2" charset="0"/>
                <a:ea typeface="Calibri" panose="020F0502020204030204" pitchFamily="34" charset="0"/>
                <a:cs typeface="Times New Roman" panose="02020603050405020304" pitchFamily="18" charset="0"/>
              </a:rPr>
              <a:t> </a:t>
            </a:r>
            <a:r>
              <a:rPr lang="fr-FR" sz="2400" dirty="0">
                <a:solidFill>
                  <a:schemeClr val="bg1"/>
                </a:solidFill>
                <a:effectLst/>
                <a:latin typeface="Helvetica" pitchFamily="2" charset="0"/>
                <a:ea typeface="Calibri" panose="020F0502020204030204" pitchFamily="34" charset="0"/>
                <a:cs typeface="Times New Roman" panose="02020603050405020304" pitchFamily="18" charset="0"/>
              </a:rPr>
              <a:t>Formation</a:t>
            </a:r>
          </a:p>
        </p:txBody>
      </p:sp>
      <p:sp>
        <p:nvSpPr>
          <p:cNvPr id="15" name="Espace réservé du contenu 2">
            <a:extLst>
              <a:ext uri="{FF2B5EF4-FFF2-40B4-BE49-F238E27FC236}">
                <a16:creationId xmlns:a16="http://schemas.microsoft.com/office/drawing/2014/main" id="{B2DAE494-31B3-7522-9511-1357252F1BDC}"/>
              </a:ext>
            </a:extLst>
          </p:cNvPr>
          <p:cNvSpPr txBox="1">
            <a:spLocks/>
          </p:cNvSpPr>
          <p:nvPr/>
        </p:nvSpPr>
        <p:spPr bwMode="auto">
          <a:xfrm rot="20762767">
            <a:off x="5358757" y="3748150"/>
            <a:ext cx="2118732"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FontTx/>
              <a:buNone/>
            </a:pPr>
            <a:r>
              <a:rPr lang="fr-FR" sz="2400" kern="0" dirty="0">
                <a:latin typeface="Helvetica" pitchFamily="2" charset="0"/>
                <a:ea typeface="Calibri" panose="020F0502020204030204" pitchFamily="34" charset="0"/>
                <a:cs typeface="Times New Roman" panose="02020603050405020304" pitchFamily="18" charset="0"/>
              </a:rPr>
              <a:t> </a:t>
            </a:r>
            <a:r>
              <a:rPr lang="fr-FR" sz="2400" kern="0" dirty="0">
                <a:solidFill>
                  <a:schemeClr val="bg1"/>
                </a:solidFill>
                <a:latin typeface="Helvetica" pitchFamily="2" charset="0"/>
                <a:ea typeface="Calibri" panose="020F0502020204030204" pitchFamily="34" charset="0"/>
                <a:cs typeface="Times New Roman" panose="02020603050405020304" pitchFamily="18" charset="0"/>
              </a:rPr>
              <a:t>Collaboration</a:t>
            </a:r>
          </a:p>
        </p:txBody>
      </p:sp>
      <p:sp>
        <p:nvSpPr>
          <p:cNvPr id="16" name="Titre 1">
            <a:extLst>
              <a:ext uri="{FF2B5EF4-FFF2-40B4-BE49-F238E27FC236}">
                <a16:creationId xmlns:a16="http://schemas.microsoft.com/office/drawing/2014/main" id="{9523BF79-8710-2618-15C6-3253C9D5FA3B}"/>
              </a:ext>
            </a:extLst>
          </p:cNvPr>
          <p:cNvSpPr txBox="1">
            <a:spLocks/>
          </p:cNvSpPr>
          <p:nvPr/>
        </p:nvSpPr>
        <p:spPr bwMode="auto">
          <a:xfrm>
            <a:off x="748090" y="2841670"/>
            <a:ext cx="7668852"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fr-FR" sz="2800" b="1" i="1" kern="0" dirty="0">
                <a:solidFill>
                  <a:schemeClr val="tx1"/>
                </a:solidFill>
                <a:latin typeface="Century Gothic" panose="020B0502020202020204" pitchFamily="34" charset="0"/>
              </a:rPr>
              <a:t>L’analyse</a:t>
            </a:r>
            <a:r>
              <a:rPr lang="en-GB" sz="2800" b="1" i="1" kern="0" dirty="0">
                <a:solidFill>
                  <a:schemeClr val="tx1"/>
                </a:solidFill>
                <a:latin typeface="Century Gothic" panose="020B0502020202020204" pitchFamily="34" charset="0"/>
              </a:rPr>
              <a:t> du </a:t>
            </a:r>
            <a:r>
              <a:rPr lang="en-GB" sz="2800" b="1" i="1" kern="0" dirty="0" err="1">
                <a:solidFill>
                  <a:schemeClr val="tx1"/>
                </a:solidFill>
                <a:latin typeface="Century Gothic" panose="020B0502020202020204" pitchFamily="34" charset="0"/>
              </a:rPr>
              <a:t>développement</a:t>
            </a:r>
            <a:r>
              <a:rPr lang="en-GB" sz="2800" b="1" i="1" kern="0" dirty="0">
                <a:solidFill>
                  <a:schemeClr val="tx1"/>
                </a:solidFill>
                <a:latin typeface="Century Gothic" panose="020B0502020202020204" pitchFamily="34" charset="0"/>
              </a:rPr>
              <a:t> de </a:t>
            </a:r>
            <a:r>
              <a:rPr lang="en-GB" sz="2800" b="1" i="1" kern="0" dirty="0" err="1">
                <a:solidFill>
                  <a:schemeClr val="tx1"/>
                </a:solidFill>
                <a:latin typeface="Century Gothic" panose="020B0502020202020204" pitchFamily="34" charset="0"/>
              </a:rPr>
              <a:t>l’activité</a:t>
            </a:r>
            <a:endParaRPr lang="en-GB" sz="2800" b="1" i="1" kern="0" dirty="0">
              <a:solidFill>
                <a:schemeClr val="tx1"/>
              </a:solidFill>
              <a:latin typeface="Century Gothic" panose="020B0502020202020204" pitchFamily="34" charset="0"/>
            </a:endParaRPr>
          </a:p>
        </p:txBody>
      </p:sp>
      <p:sp>
        <p:nvSpPr>
          <p:cNvPr id="17" name="Espace réservé du contenu 2">
            <a:extLst>
              <a:ext uri="{FF2B5EF4-FFF2-40B4-BE49-F238E27FC236}">
                <a16:creationId xmlns:a16="http://schemas.microsoft.com/office/drawing/2014/main" id="{9AA9AC50-64C7-0C4B-D3BA-B363C9F98238}"/>
              </a:ext>
            </a:extLst>
          </p:cNvPr>
          <p:cNvSpPr txBox="1">
            <a:spLocks/>
          </p:cNvSpPr>
          <p:nvPr/>
        </p:nvSpPr>
        <p:spPr bwMode="auto">
          <a:xfrm>
            <a:off x="1090610" y="980728"/>
            <a:ext cx="2049946"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FontTx/>
              <a:buNone/>
            </a:pPr>
            <a:r>
              <a:rPr lang="fr-FR" sz="2400" kern="0">
                <a:solidFill>
                  <a:srgbClr val="00B0F0"/>
                </a:solidFill>
                <a:latin typeface="Helvetica" pitchFamily="2" charset="0"/>
                <a:ea typeface="Calibri" panose="020F0502020204030204" pitchFamily="34" charset="0"/>
                <a:cs typeface="Times New Roman" panose="02020603050405020304" pitchFamily="18" charset="0"/>
              </a:rPr>
              <a:t> </a:t>
            </a:r>
            <a:r>
              <a:rPr lang="fr-FR" sz="2400" b="1" kern="0">
                <a:solidFill>
                  <a:srgbClr val="0070C0"/>
                </a:solidFill>
                <a:latin typeface="Century Gothic" panose="020B0502020202020204" pitchFamily="34" charset="0"/>
                <a:ea typeface="Calibri" panose="020F0502020204030204" pitchFamily="34" charset="0"/>
                <a:cs typeface="Times New Roman" panose="02020603050405020304" pitchFamily="18" charset="0"/>
              </a:rPr>
              <a:t>Formation</a:t>
            </a:r>
          </a:p>
        </p:txBody>
      </p:sp>
      <p:sp>
        <p:nvSpPr>
          <p:cNvPr id="18" name="Espace réservé du contenu 2">
            <a:extLst>
              <a:ext uri="{FF2B5EF4-FFF2-40B4-BE49-F238E27FC236}">
                <a16:creationId xmlns:a16="http://schemas.microsoft.com/office/drawing/2014/main" id="{6E3F69DD-E8AC-BB77-5F38-07F02CD25859}"/>
              </a:ext>
            </a:extLst>
          </p:cNvPr>
          <p:cNvSpPr txBox="1">
            <a:spLocks/>
          </p:cNvSpPr>
          <p:nvPr/>
        </p:nvSpPr>
        <p:spPr bwMode="auto">
          <a:xfrm>
            <a:off x="3547027" y="980728"/>
            <a:ext cx="2049946"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FontTx/>
              <a:buNone/>
            </a:pPr>
            <a:r>
              <a:rPr lang="fr-FR" sz="2400" kern="0">
                <a:solidFill>
                  <a:srgbClr val="00B0F0"/>
                </a:solidFill>
                <a:latin typeface="Helvetica" pitchFamily="2" charset="0"/>
                <a:ea typeface="Calibri" panose="020F0502020204030204" pitchFamily="34" charset="0"/>
                <a:cs typeface="Times New Roman" panose="02020603050405020304" pitchFamily="18" charset="0"/>
              </a:rPr>
              <a:t> </a:t>
            </a:r>
            <a:r>
              <a:rPr lang="fr-FR" sz="2400" b="1" kern="0">
                <a:solidFill>
                  <a:srgbClr val="0070C0"/>
                </a:solidFill>
                <a:latin typeface="Century Gothic" panose="020B0502020202020204" pitchFamily="34" charset="0"/>
                <a:ea typeface="Calibri" panose="020F0502020204030204" pitchFamily="34" charset="0"/>
                <a:cs typeface="Times New Roman" panose="02020603050405020304" pitchFamily="18" charset="0"/>
              </a:rPr>
              <a:t>Recherche</a:t>
            </a:r>
          </a:p>
        </p:txBody>
      </p:sp>
      <p:sp>
        <p:nvSpPr>
          <p:cNvPr id="19" name="Espace réservé du contenu 2">
            <a:extLst>
              <a:ext uri="{FF2B5EF4-FFF2-40B4-BE49-F238E27FC236}">
                <a16:creationId xmlns:a16="http://schemas.microsoft.com/office/drawing/2014/main" id="{E9242034-F330-DFE2-5DE2-59B2AA225EB5}"/>
              </a:ext>
            </a:extLst>
          </p:cNvPr>
          <p:cNvSpPr txBox="1">
            <a:spLocks/>
          </p:cNvSpPr>
          <p:nvPr/>
        </p:nvSpPr>
        <p:spPr bwMode="auto">
          <a:xfrm>
            <a:off x="6066736" y="980728"/>
            <a:ext cx="2393696"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FontTx/>
              <a:buNone/>
            </a:pPr>
            <a:r>
              <a:rPr lang="fr-FR" sz="2400" b="1" kern="0">
                <a:solidFill>
                  <a:srgbClr val="0070C0"/>
                </a:solidFill>
                <a:latin typeface="Century Gothic" panose="020B0502020202020204" pitchFamily="34" charset="0"/>
                <a:ea typeface="Calibri" panose="020F0502020204030204" pitchFamily="34" charset="0"/>
                <a:cs typeface="Times New Roman" panose="02020603050405020304" pitchFamily="18" charset="0"/>
              </a:rPr>
              <a:t>Collaboration</a:t>
            </a:r>
          </a:p>
        </p:txBody>
      </p:sp>
      <p:pic>
        <p:nvPicPr>
          <p:cNvPr id="23" name="Image 22">
            <a:extLst>
              <a:ext uri="{FF2B5EF4-FFF2-40B4-BE49-F238E27FC236}">
                <a16:creationId xmlns:a16="http://schemas.microsoft.com/office/drawing/2014/main" id="{2810F693-A659-F113-63D1-E2218B9E9B1C}"/>
              </a:ext>
            </a:extLst>
          </p:cNvPr>
          <p:cNvPicPr>
            <a:picLocks noChangeAspect="1"/>
          </p:cNvPicPr>
          <p:nvPr/>
        </p:nvPicPr>
        <p:blipFill>
          <a:blip r:embed="rId4">
            <a:alphaModFix amt="30000"/>
          </a:blip>
          <a:stretch>
            <a:fillRect/>
          </a:stretch>
        </p:blipFill>
        <p:spPr>
          <a:xfrm>
            <a:off x="645416" y="4055671"/>
            <a:ext cx="7815016" cy="2226302"/>
          </a:xfrm>
          <a:prstGeom prst="rect">
            <a:avLst/>
          </a:prstGeom>
        </p:spPr>
      </p:pic>
      <p:sp>
        <p:nvSpPr>
          <p:cNvPr id="24" name="Espace réservé du contenu 2">
            <a:extLst>
              <a:ext uri="{FF2B5EF4-FFF2-40B4-BE49-F238E27FC236}">
                <a16:creationId xmlns:a16="http://schemas.microsoft.com/office/drawing/2014/main" id="{25EC8B4F-F1C8-6403-9E50-DE874C9D4620}"/>
              </a:ext>
            </a:extLst>
          </p:cNvPr>
          <p:cNvSpPr txBox="1">
            <a:spLocks/>
          </p:cNvSpPr>
          <p:nvPr/>
        </p:nvSpPr>
        <p:spPr bwMode="auto">
          <a:xfrm>
            <a:off x="822910" y="4205209"/>
            <a:ext cx="2090789" cy="94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lgn="ctr">
              <a:buFontTx/>
              <a:buNone/>
            </a:pPr>
            <a:r>
              <a:rPr lang="fr-FR" sz="2400" b="1" kern="0"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Enseignants</a:t>
            </a:r>
          </a:p>
          <a:p>
            <a:pPr marL="0" indent="0" algn="ctr">
              <a:buFontTx/>
              <a:buNone/>
            </a:pPr>
            <a:r>
              <a:rPr lang="fr-FR" sz="2400" b="1" kern="0" dirty="0">
                <a:solidFill>
                  <a:srgbClr val="FF2F92"/>
                </a:solidFill>
                <a:latin typeface="Century Gothic" panose="020B0502020202020204" pitchFamily="34" charset="0"/>
                <a:ea typeface="Calibri" panose="020F0502020204030204" pitchFamily="34" charset="0"/>
                <a:cs typeface="Times New Roman" panose="02020603050405020304" pitchFamily="18" charset="0"/>
              </a:rPr>
              <a:t>novices</a:t>
            </a:r>
          </a:p>
        </p:txBody>
      </p:sp>
      <p:sp>
        <p:nvSpPr>
          <p:cNvPr id="25" name="Espace réservé du contenu 2">
            <a:extLst>
              <a:ext uri="{FF2B5EF4-FFF2-40B4-BE49-F238E27FC236}">
                <a16:creationId xmlns:a16="http://schemas.microsoft.com/office/drawing/2014/main" id="{C8681F87-402C-3956-359C-601FD268801A}"/>
              </a:ext>
            </a:extLst>
          </p:cNvPr>
          <p:cNvSpPr txBox="1">
            <a:spLocks/>
          </p:cNvSpPr>
          <p:nvPr/>
        </p:nvSpPr>
        <p:spPr bwMode="auto">
          <a:xfrm>
            <a:off x="6066736" y="4234082"/>
            <a:ext cx="2090789" cy="94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lgn="ctr">
              <a:buFontTx/>
              <a:buNone/>
            </a:pPr>
            <a:r>
              <a:rPr lang="fr-FR" sz="2400" b="1" i="1" kern="0" dirty="0" err="1">
                <a:solidFill>
                  <a:srgbClr val="FF9300"/>
                </a:solidFill>
                <a:latin typeface="Century Gothic" panose="020B0502020202020204" pitchFamily="34" charset="0"/>
                <a:ea typeface="Calibri" panose="020F0502020204030204" pitchFamily="34" charset="0"/>
                <a:cs typeface="Times New Roman" panose="02020603050405020304" pitchFamily="18" charset="0"/>
              </a:rPr>
              <a:t>Perezhivanie</a:t>
            </a:r>
            <a:endParaRPr lang="fr-FR" sz="2400" b="1" i="1" kern="0" dirty="0">
              <a:solidFill>
                <a:srgbClr val="FF9300"/>
              </a:solidFill>
              <a:latin typeface="Century Gothic" panose="020B0502020202020204" pitchFamily="34" charset="0"/>
              <a:ea typeface="Calibri" panose="020F0502020204030204" pitchFamily="34" charset="0"/>
              <a:cs typeface="Times New Roman" panose="02020603050405020304" pitchFamily="18" charset="0"/>
            </a:endParaRPr>
          </a:p>
        </p:txBody>
      </p:sp>
      <p:sp>
        <p:nvSpPr>
          <p:cNvPr id="26" name="Espace réservé du contenu 2">
            <a:extLst>
              <a:ext uri="{FF2B5EF4-FFF2-40B4-BE49-F238E27FC236}">
                <a16:creationId xmlns:a16="http://schemas.microsoft.com/office/drawing/2014/main" id="{FDAC5A4C-21D2-3606-11CB-B171B7E86560}"/>
              </a:ext>
            </a:extLst>
          </p:cNvPr>
          <p:cNvSpPr txBox="1">
            <a:spLocks/>
          </p:cNvSpPr>
          <p:nvPr/>
        </p:nvSpPr>
        <p:spPr bwMode="auto">
          <a:xfrm>
            <a:off x="3433471" y="4224135"/>
            <a:ext cx="2090789" cy="94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lgn="ctr">
              <a:buFontTx/>
              <a:buNone/>
            </a:pPr>
            <a:r>
              <a:rPr lang="fr-FR" sz="2400" b="1" kern="0" dirty="0">
                <a:solidFill>
                  <a:srgbClr val="00B050"/>
                </a:solidFill>
                <a:latin typeface="Century Gothic" panose="020B0502020202020204" pitchFamily="34" charset="0"/>
                <a:ea typeface="Calibri" panose="020F0502020204030204" pitchFamily="34" charset="0"/>
                <a:cs typeface="Times New Roman" panose="02020603050405020304" pitchFamily="18" charset="0"/>
              </a:rPr>
              <a:t>Travail coopératif</a:t>
            </a:r>
          </a:p>
        </p:txBody>
      </p:sp>
    </p:spTree>
    <p:extLst>
      <p:ext uri="{BB962C8B-B14F-4D97-AF65-F5344CB8AC3E}">
        <p14:creationId xmlns:p14="http://schemas.microsoft.com/office/powerpoint/2010/main" val="1771090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02BE0B-DBD8-569B-2054-B4784CD13CEC}"/>
              </a:ext>
            </a:extLst>
          </p:cNvPr>
          <p:cNvSpPr>
            <a:spLocks noGrp="1"/>
          </p:cNvSpPr>
          <p:nvPr>
            <p:ph type="title"/>
          </p:nvPr>
        </p:nvSpPr>
        <p:spPr>
          <a:xfrm>
            <a:off x="2123728" y="471328"/>
            <a:ext cx="4608512" cy="1143000"/>
          </a:xfrm>
        </p:spPr>
        <p:txBody>
          <a:bodyPr/>
          <a:lstStyle/>
          <a:p>
            <a:pPr algn="l"/>
            <a:r>
              <a:rPr lang="en-GB" sz="2800" b="1" i="1" dirty="0" err="1">
                <a:solidFill>
                  <a:srgbClr val="FF9300"/>
                </a:solidFill>
                <a:latin typeface="Century Gothic" panose="020B0502020202020204" pitchFamily="34" charset="0"/>
              </a:rPr>
              <a:t>Perezhivanie</a:t>
            </a:r>
            <a:r>
              <a:rPr lang="en-GB" sz="4000" b="1" dirty="0">
                <a:solidFill>
                  <a:srgbClr val="FF9300"/>
                </a:solidFill>
                <a:latin typeface="Century Gothic" panose="020B0502020202020204" pitchFamily="34" charset="0"/>
              </a:rPr>
              <a:t> </a:t>
            </a:r>
            <a:r>
              <a:rPr lang="en-GB" sz="2000" i="1" dirty="0">
                <a:solidFill>
                  <a:srgbClr val="0070C0"/>
                </a:solidFill>
                <a:latin typeface="Century Gothic" panose="020B0502020202020204" pitchFamily="34" charset="0"/>
              </a:rPr>
              <a:t>(</a:t>
            </a:r>
            <a:r>
              <a:rPr lang="en-GB" sz="2000" i="1" dirty="0" err="1">
                <a:solidFill>
                  <a:srgbClr val="0070C0"/>
                </a:solidFill>
                <a:latin typeface="Century Gothic" panose="020B0502020202020204" pitchFamily="34" charset="0"/>
              </a:rPr>
              <a:t>Veresov</a:t>
            </a:r>
            <a:r>
              <a:rPr lang="en-GB" sz="2000" i="1" dirty="0">
                <a:solidFill>
                  <a:srgbClr val="0070C0"/>
                </a:solidFill>
                <a:latin typeface="Century Gothic" panose="020B0502020202020204" pitchFamily="34" charset="0"/>
              </a:rPr>
              <a:t>, 2014)</a:t>
            </a:r>
          </a:p>
        </p:txBody>
      </p:sp>
      <p:sp>
        <p:nvSpPr>
          <p:cNvPr id="3" name="Espace réservé du contenu 2">
            <a:extLst>
              <a:ext uri="{FF2B5EF4-FFF2-40B4-BE49-F238E27FC236}">
                <a16:creationId xmlns:a16="http://schemas.microsoft.com/office/drawing/2014/main" id="{2EFD76A1-6D9B-0719-1F4D-A6F4B157DB7E}"/>
              </a:ext>
            </a:extLst>
          </p:cNvPr>
          <p:cNvSpPr>
            <a:spLocks noGrp="1"/>
          </p:cNvSpPr>
          <p:nvPr>
            <p:ph idx="1"/>
          </p:nvPr>
        </p:nvSpPr>
        <p:spPr>
          <a:xfrm>
            <a:off x="539552" y="1700808"/>
            <a:ext cx="7991772" cy="4968552"/>
          </a:xfrm>
        </p:spPr>
        <p:txBody>
          <a:bodyPr/>
          <a:lstStyle/>
          <a:p>
            <a:r>
              <a:rPr lang="fr-FR" sz="2400" b="1" dirty="0">
                <a:latin typeface="Century Gothic" panose="020B0502020202020204" pitchFamily="34" charset="0"/>
                <a:ea typeface="Calibri" panose="020F0502020204030204" pitchFamily="34" charset="0"/>
                <a:cs typeface="Times New Roman" panose="02020603050405020304" pitchFamily="18" charset="0"/>
              </a:rPr>
              <a:t>Vécu</a:t>
            </a:r>
            <a:r>
              <a:rPr lang="fr-FR" sz="2400" dirty="0">
                <a:latin typeface="Century Gothic" panose="020B0502020202020204" pitchFamily="34" charset="0"/>
                <a:ea typeface="Calibri" panose="020F0502020204030204" pitchFamily="34" charset="0"/>
                <a:cs typeface="Times New Roman" panose="02020603050405020304" pitchFamily="18" charset="0"/>
              </a:rPr>
              <a:t> ou </a:t>
            </a:r>
            <a:r>
              <a:rPr lang="fr-FR" sz="2400" b="1" dirty="0">
                <a:latin typeface="Century Gothic" panose="020B0502020202020204" pitchFamily="34" charset="0"/>
                <a:ea typeface="Calibri" panose="020F0502020204030204" pitchFamily="34" charset="0"/>
                <a:cs typeface="Times New Roman" panose="02020603050405020304" pitchFamily="18" charset="0"/>
              </a:rPr>
              <a:t>ressenti</a:t>
            </a:r>
            <a:r>
              <a:rPr lang="fr-FR" sz="2400" dirty="0">
                <a:latin typeface="Century Gothic" panose="020B0502020202020204" pitchFamily="34" charset="0"/>
                <a:ea typeface="Calibri" panose="020F0502020204030204" pitchFamily="34" charset="0"/>
                <a:cs typeface="Times New Roman" panose="02020603050405020304" pitchFamily="18" charset="0"/>
              </a:rPr>
              <a:t> (moment d’</a:t>
            </a:r>
            <a:r>
              <a:rPr lang="fr-FR" sz="2400" b="1" dirty="0">
                <a:latin typeface="Century Gothic" panose="020B0502020202020204" pitchFamily="34" charset="0"/>
                <a:ea typeface="Calibri" panose="020F0502020204030204" pitchFamily="34" charset="0"/>
                <a:cs typeface="Times New Roman" panose="02020603050405020304" pitchFamily="18" charset="0"/>
              </a:rPr>
              <a:t>auto-affectation</a:t>
            </a:r>
            <a:r>
              <a:rPr lang="fr-FR" sz="2400" dirty="0">
                <a:latin typeface="Century Gothic" panose="020B0502020202020204" pitchFamily="34" charset="0"/>
                <a:ea typeface="Calibri" panose="020F0502020204030204" pitchFamily="34" charset="0"/>
                <a:cs typeface="Times New Roman" panose="02020603050405020304" pitchFamily="18" charset="0"/>
              </a:rPr>
              <a:t>) du sujet (enseignant)</a:t>
            </a:r>
          </a:p>
          <a:p>
            <a:pPr marL="0" indent="0">
              <a:buNone/>
            </a:pPr>
            <a:endParaRPr lang="fr-FR" sz="2400" dirty="0">
              <a:effectLst/>
              <a:latin typeface="Century Gothic" panose="020B0502020202020204" pitchFamily="34" charset="0"/>
              <a:ea typeface="Calibri" panose="020F0502020204030204" pitchFamily="34" charset="0"/>
              <a:cs typeface="Times New Roman" panose="02020603050405020304" pitchFamily="18" charset="0"/>
            </a:endParaRPr>
          </a:p>
          <a:p>
            <a:r>
              <a:rPr lang="fr-FR" sz="2400" dirty="0">
                <a:latin typeface="Century Gothic" panose="020B0502020202020204" pitchFamily="34" charset="0"/>
                <a:ea typeface="Calibri" panose="020F0502020204030204" pitchFamily="34" charset="0"/>
                <a:cs typeface="Times New Roman" panose="02020603050405020304" pitchFamily="18" charset="0"/>
              </a:rPr>
              <a:t>En relation avec un événement extérieur </a:t>
            </a:r>
          </a:p>
          <a:p>
            <a:endParaRPr lang="fr-FR" sz="2400" dirty="0">
              <a:effectLst/>
              <a:latin typeface="Century Gothic" panose="020B0502020202020204" pitchFamily="34" charset="0"/>
              <a:ea typeface="Calibri" panose="020F0502020204030204" pitchFamily="34" charset="0"/>
              <a:cs typeface="Times New Roman" panose="02020603050405020304" pitchFamily="18" charset="0"/>
            </a:endParaRPr>
          </a:p>
          <a:p>
            <a:r>
              <a:rPr lang="fr-FR" sz="2400" dirty="0">
                <a:latin typeface="Century Gothic" panose="020B0502020202020204" pitchFamily="34" charset="0"/>
                <a:ea typeface="Calibri" panose="020F0502020204030204" pitchFamily="34" charset="0"/>
                <a:cs typeface="Times New Roman" panose="02020603050405020304" pitchFamily="18" charset="0"/>
              </a:rPr>
              <a:t>Le plus souvent expérimenté comme perturbant</a:t>
            </a:r>
          </a:p>
          <a:p>
            <a:endParaRPr lang="fr-FR" sz="2400" dirty="0">
              <a:effectLst/>
              <a:latin typeface="Century Gothic" panose="020B0502020202020204" pitchFamily="34" charset="0"/>
              <a:ea typeface="Calibri" panose="020F0502020204030204" pitchFamily="34" charset="0"/>
              <a:cs typeface="Times New Roman" panose="02020603050405020304" pitchFamily="18" charset="0"/>
            </a:endParaRPr>
          </a:p>
          <a:p>
            <a:r>
              <a:rPr lang="fr-FR" sz="2400" dirty="0">
                <a:latin typeface="Century Gothic" panose="020B0502020202020204" pitchFamily="34" charset="0"/>
                <a:ea typeface="Calibri" panose="020F0502020204030204" pitchFamily="34" charset="0"/>
                <a:cs typeface="Times New Roman" panose="02020603050405020304" pitchFamily="18" charset="0"/>
              </a:rPr>
              <a:t>« </a:t>
            </a:r>
            <a:r>
              <a:rPr lang="fr-FR" sz="2400" b="1" dirty="0">
                <a:latin typeface="Century Gothic" panose="020B0502020202020204" pitchFamily="34" charset="0"/>
                <a:ea typeface="Calibri" panose="020F0502020204030204" pitchFamily="34" charset="0"/>
                <a:cs typeface="Times New Roman" panose="02020603050405020304" pitchFamily="18" charset="0"/>
              </a:rPr>
              <a:t>Expérience inoubliable </a:t>
            </a:r>
            <a:r>
              <a:rPr lang="fr-FR" sz="2400" dirty="0">
                <a:latin typeface="Century Gothic" panose="020B0502020202020204" pitchFamily="34" charset="0"/>
                <a:ea typeface="Calibri" panose="020F0502020204030204" pitchFamily="34" charset="0"/>
                <a:cs typeface="Times New Roman" panose="02020603050405020304" pitchFamily="18" charset="0"/>
              </a:rPr>
              <a:t>» ou « </a:t>
            </a:r>
            <a:r>
              <a:rPr lang="fr-FR" sz="2400" b="1" dirty="0" err="1">
                <a:latin typeface="Century Gothic" panose="020B0502020202020204" pitchFamily="34" charset="0"/>
                <a:ea typeface="Calibri" panose="020F0502020204030204" pitchFamily="34" charset="0"/>
                <a:cs typeface="Times New Roman" panose="02020603050405020304" pitchFamily="18" charset="0"/>
              </a:rPr>
              <a:t>Erlebnis</a:t>
            </a:r>
            <a:r>
              <a:rPr lang="fr-FR" sz="2400" dirty="0">
                <a:latin typeface="Century Gothic" panose="020B0502020202020204" pitchFamily="34" charset="0"/>
                <a:ea typeface="Calibri" panose="020F0502020204030204" pitchFamily="34" charset="0"/>
                <a:cs typeface="Times New Roman" panose="02020603050405020304" pitchFamily="18" charset="0"/>
              </a:rPr>
              <a:t> » </a:t>
            </a:r>
          </a:p>
          <a:p>
            <a:pPr marL="0" indent="0">
              <a:buNone/>
            </a:pPr>
            <a:r>
              <a:rPr lang="fr-FR" sz="2000"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	</a:t>
            </a:r>
            <a:r>
              <a:rPr lang="fr-FR" sz="20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a:t>
            </a:r>
            <a:r>
              <a:rPr lang="fr-FR" sz="2000" i="1" dirty="0" err="1">
                <a:solidFill>
                  <a:srgbClr val="0070C0"/>
                </a:solidFill>
                <a:latin typeface="Century Gothic" panose="020B0502020202020204" pitchFamily="34" charset="0"/>
                <a:ea typeface="Calibri" panose="020F0502020204030204" pitchFamily="34" charset="0"/>
                <a:cs typeface="Times New Roman" panose="02020603050405020304" pitchFamily="18" charset="0"/>
              </a:rPr>
              <a:t>Vygostki</a:t>
            </a:r>
            <a:r>
              <a:rPr lang="fr-FR" sz="2000" i="1" dirty="0">
                <a:solidFill>
                  <a:srgbClr val="0070C0"/>
                </a:solidFill>
                <a:latin typeface="Century Gothic" panose="020B0502020202020204" pitchFamily="34" charset="0"/>
                <a:ea typeface="Calibri" panose="020F0502020204030204" pitchFamily="34" charset="0"/>
                <a:cs typeface="Times New Roman" panose="02020603050405020304" pitchFamily="18" charset="0"/>
              </a:rPr>
              <a:t>, 1931/2014) </a:t>
            </a:r>
            <a:endParaRPr lang="fr-FR" sz="2000" i="1" dirty="0">
              <a:solidFill>
                <a:srgbClr val="0070C0"/>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7" name="Titre 1">
            <a:extLst>
              <a:ext uri="{FF2B5EF4-FFF2-40B4-BE49-F238E27FC236}">
                <a16:creationId xmlns:a16="http://schemas.microsoft.com/office/drawing/2014/main" id="{1734174E-8093-B339-F508-DEAA8720F987}"/>
              </a:ext>
            </a:extLst>
          </p:cNvPr>
          <p:cNvSpPr txBox="1">
            <a:spLocks/>
          </p:cNvSpPr>
          <p:nvPr/>
        </p:nvSpPr>
        <p:spPr bwMode="auto">
          <a:xfrm>
            <a:off x="539552" y="-306288"/>
            <a:ext cx="3456384"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en-GB" sz="2800" kern="0" err="1">
                <a:solidFill>
                  <a:srgbClr val="0070C0"/>
                </a:solidFill>
                <a:latin typeface="Century Gothic" panose="020B0502020202020204" pitchFamily="34" charset="0"/>
              </a:rPr>
              <a:t>Problématique</a:t>
            </a:r>
            <a:endParaRPr lang="en-GB" sz="2800" kern="0">
              <a:solidFill>
                <a:srgbClr val="0070C0"/>
              </a:solidFill>
              <a:latin typeface="Century Gothic" panose="020B0502020202020204" pitchFamily="34" charset="0"/>
            </a:endParaRPr>
          </a:p>
        </p:txBody>
      </p:sp>
    </p:spTree>
    <p:extLst>
      <p:ext uri="{BB962C8B-B14F-4D97-AF65-F5344CB8AC3E}">
        <p14:creationId xmlns:p14="http://schemas.microsoft.com/office/powerpoint/2010/main" val="2077576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807A99F-1693-5489-228F-BD671AD09C9B}"/>
              </a:ext>
            </a:extLst>
          </p:cNvPr>
          <p:cNvPicPr>
            <a:picLocks noChangeAspect="1"/>
          </p:cNvPicPr>
          <p:nvPr/>
        </p:nvPicPr>
        <p:blipFill>
          <a:blip r:embed="rId3">
            <a:alphaModFix amt="20000"/>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55576" y="827624"/>
            <a:ext cx="7487342" cy="5472306"/>
          </a:xfrm>
          <a:prstGeom prst="rect">
            <a:avLst/>
          </a:prstGeom>
          <a:effectLst>
            <a:outerShdw blurRad="50800" dist="50800" dir="5400000" algn="ctr" rotWithShape="0">
              <a:schemeClr val="bg1">
                <a:alpha val="94000"/>
              </a:schemeClr>
            </a:outerShdw>
          </a:effectLst>
        </p:spPr>
      </p:pic>
      <p:sp>
        <p:nvSpPr>
          <p:cNvPr id="3" name="Espace réservé du contenu 2">
            <a:extLst>
              <a:ext uri="{FF2B5EF4-FFF2-40B4-BE49-F238E27FC236}">
                <a16:creationId xmlns:a16="http://schemas.microsoft.com/office/drawing/2014/main" id="{2EFD76A1-6D9B-0719-1F4D-A6F4B157DB7E}"/>
              </a:ext>
            </a:extLst>
          </p:cNvPr>
          <p:cNvSpPr>
            <a:spLocks noGrp="1"/>
          </p:cNvSpPr>
          <p:nvPr>
            <p:ph idx="1"/>
          </p:nvPr>
        </p:nvSpPr>
        <p:spPr>
          <a:xfrm>
            <a:off x="901081" y="2708920"/>
            <a:ext cx="7341837" cy="2664296"/>
          </a:xfrm>
        </p:spPr>
        <p:txBody>
          <a:bodyPr/>
          <a:lstStyle/>
          <a:p>
            <a:pPr marL="0" indent="0">
              <a:buNone/>
            </a:pPr>
            <a:r>
              <a:rPr lang="fr-FR" sz="2800" dirty="0">
                <a:latin typeface="Century Gothic" panose="020B0502020202020204" pitchFamily="34" charset="0"/>
              </a:rPr>
              <a:t>Est-ce que </a:t>
            </a:r>
            <a:r>
              <a:rPr lang="fr-FR" sz="2800" b="1" dirty="0">
                <a:solidFill>
                  <a:srgbClr val="00B050"/>
                </a:solidFill>
                <a:latin typeface="Century Gothic" panose="020B0502020202020204" pitchFamily="34" charset="0"/>
              </a:rPr>
              <a:t>le travail coopératif </a:t>
            </a:r>
            <a:r>
              <a:rPr lang="fr-FR" sz="2800" dirty="0">
                <a:latin typeface="Century Gothic" panose="020B0502020202020204" pitchFamily="34" charset="0"/>
              </a:rPr>
              <a:t>est source ou conséquence de </a:t>
            </a:r>
            <a:r>
              <a:rPr lang="fr-FR" sz="2800" b="1" i="1" dirty="0" err="1">
                <a:solidFill>
                  <a:srgbClr val="FFC000"/>
                </a:solidFill>
                <a:latin typeface="Century Gothic" panose="020B0502020202020204" pitchFamily="34" charset="0"/>
              </a:rPr>
              <a:t>perezhivanie</a:t>
            </a:r>
            <a:r>
              <a:rPr lang="fr-FR" sz="2800" i="1" dirty="0">
                <a:solidFill>
                  <a:srgbClr val="FFC000"/>
                </a:solidFill>
                <a:latin typeface="Century Gothic" panose="020B0502020202020204" pitchFamily="34" charset="0"/>
              </a:rPr>
              <a:t> </a:t>
            </a:r>
            <a:r>
              <a:rPr lang="fr-FR" sz="2800" dirty="0">
                <a:latin typeface="Century Gothic" panose="020B0502020202020204" pitchFamily="34" charset="0"/>
              </a:rPr>
              <a:t>chez les </a:t>
            </a:r>
            <a:r>
              <a:rPr lang="fr-FR" sz="2800" b="1" dirty="0">
                <a:solidFill>
                  <a:srgbClr val="FF2F92"/>
                </a:solidFill>
                <a:latin typeface="Century Gothic" panose="020B0502020202020204" pitchFamily="34" charset="0"/>
              </a:rPr>
              <a:t>enseignants novices </a:t>
            </a:r>
            <a:r>
              <a:rPr lang="fr-FR" sz="2800" dirty="0">
                <a:latin typeface="Century Gothic" panose="020B0502020202020204" pitchFamily="34" charset="0"/>
              </a:rPr>
              <a:t>?</a:t>
            </a:r>
          </a:p>
        </p:txBody>
      </p:sp>
      <p:sp>
        <p:nvSpPr>
          <p:cNvPr id="7" name="Titre 1">
            <a:extLst>
              <a:ext uri="{FF2B5EF4-FFF2-40B4-BE49-F238E27FC236}">
                <a16:creationId xmlns:a16="http://schemas.microsoft.com/office/drawing/2014/main" id="{1734174E-8093-B339-F508-DEAA8720F987}"/>
              </a:ext>
            </a:extLst>
          </p:cNvPr>
          <p:cNvSpPr txBox="1">
            <a:spLocks/>
          </p:cNvSpPr>
          <p:nvPr/>
        </p:nvSpPr>
        <p:spPr bwMode="auto">
          <a:xfrm>
            <a:off x="539552" y="-306288"/>
            <a:ext cx="3456384"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en-GB" sz="2800" kern="0" err="1">
                <a:solidFill>
                  <a:srgbClr val="0070C0"/>
                </a:solidFill>
                <a:latin typeface="Century Gothic" panose="020B0502020202020204" pitchFamily="34" charset="0"/>
              </a:rPr>
              <a:t>Problématique</a:t>
            </a:r>
            <a:endParaRPr lang="en-GB" sz="2800" kern="0">
              <a:solidFill>
                <a:srgbClr val="0070C0"/>
              </a:solidFill>
              <a:latin typeface="Century Gothic" panose="020B0502020202020204" pitchFamily="34" charset="0"/>
            </a:endParaRPr>
          </a:p>
        </p:txBody>
      </p:sp>
    </p:spTree>
    <p:extLst>
      <p:ext uri="{BB962C8B-B14F-4D97-AF65-F5344CB8AC3E}">
        <p14:creationId xmlns:p14="http://schemas.microsoft.com/office/powerpoint/2010/main" val="2185968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Image 37">
            <a:extLst>
              <a:ext uri="{FF2B5EF4-FFF2-40B4-BE49-F238E27FC236}">
                <a16:creationId xmlns:a16="http://schemas.microsoft.com/office/drawing/2014/main" id="{FC8E6DA2-358F-C371-A554-BF4B57FC58FC}"/>
              </a:ext>
            </a:extLst>
          </p:cNvPr>
          <p:cNvPicPr>
            <a:picLocks noChangeAspect="1"/>
          </p:cNvPicPr>
          <p:nvPr/>
        </p:nvPicPr>
        <p:blipFill rotWithShape="1">
          <a:blip r:embed="rId3">
            <a:duotone>
              <a:schemeClr val="bg2">
                <a:shade val="45000"/>
                <a:satMod val="135000"/>
              </a:schemeClr>
              <a:prstClr val="white"/>
            </a:duotone>
            <a:alphaModFix amt="51000"/>
            <a:extLst>
              <a:ext uri="{28A0092B-C50C-407E-A947-70E740481C1C}">
                <a14:useLocalDpi xmlns:a14="http://schemas.microsoft.com/office/drawing/2010/main"/>
              </a:ext>
            </a:extLst>
          </a:blip>
          <a:srcRect/>
          <a:stretch/>
        </p:blipFill>
        <p:spPr>
          <a:xfrm>
            <a:off x="831005" y="709973"/>
            <a:ext cx="7341395" cy="5456982"/>
          </a:xfrm>
          <a:prstGeom prst="rect">
            <a:avLst/>
          </a:prstGeom>
          <a:solidFill>
            <a:schemeClr val="bg1">
              <a:alpha val="42821"/>
            </a:schemeClr>
          </a:solidFill>
        </p:spPr>
      </p:pic>
      <p:sp>
        <p:nvSpPr>
          <p:cNvPr id="2" name="Titre 1">
            <a:extLst>
              <a:ext uri="{FF2B5EF4-FFF2-40B4-BE49-F238E27FC236}">
                <a16:creationId xmlns:a16="http://schemas.microsoft.com/office/drawing/2014/main" id="{BBBA6FDB-8066-B288-A80B-D745E28B94B2}"/>
              </a:ext>
            </a:extLst>
          </p:cNvPr>
          <p:cNvSpPr>
            <a:spLocks noGrp="1"/>
          </p:cNvSpPr>
          <p:nvPr>
            <p:ph type="title"/>
          </p:nvPr>
        </p:nvSpPr>
        <p:spPr>
          <a:xfrm>
            <a:off x="544016" y="-16933"/>
            <a:ext cx="7772400" cy="738664"/>
          </a:xfrm>
        </p:spPr>
        <p:txBody>
          <a:bodyPr/>
          <a:lstStyle/>
          <a:p>
            <a:pPr algn="l"/>
            <a:r>
              <a:rPr lang="fr-BE" sz="2800">
                <a:solidFill>
                  <a:srgbClr val="0070C0"/>
                </a:solidFill>
                <a:latin typeface="Century Gothic" panose="020B0502020202020204" pitchFamily="34" charset="0"/>
              </a:rPr>
              <a:t>Cadre théorique</a:t>
            </a:r>
            <a:endParaRPr lang="en-GB"/>
          </a:p>
        </p:txBody>
      </p:sp>
      <p:sp>
        <p:nvSpPr>
          <p:cNvPr id="8" name="Titre 1">
            <a:extLst>
              <a:ext uri="{FF2B5EF4-FFF2-40B4-BE49-F238E27FC236}">
                <a16:creationId xmlns:a16="http://schemas.microsoft.com/office/drawing/2014/main" id="{8A1957AA-CED2-7C7A-4F8F-5D2DD249DB2F}"/>
              </a:ext>
            </a:extLst>
          </p:cNvPr>
          <p:cNvSpPr txBox="1">
            <a:spLocks/>
          </p:cNvSpPr>
          <p:nvPr/>
        </p:nvSpPr>
        <p:spPr bwMode="auto">
          <a:xfrm>
            <a:off x="656900" y="407396"/>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lgn="l"/>
            <a:r>
              <a:rPr lang="en-GB" sz="2800" b="1" kern="0">
                <a:solidFill>
                  <a:schemeClr val="tx1"/>
                </a:solidFill>
                <a:latin typeface="Century Gothic" panose="020B0502020202020204" pitchFamily="34" charset="0"/>
              </a:rPr>
              <a:t>Clinique de </a:t>
            </a:r>
            <a:r>
              <a:rPr lang="en-GB" sz="2800" b="1" kern="0" err="1">
                <a:solidFill>
                  <a:schemeClr val="tx1"/>
                </a:solidFill>
                <a:latin typeface="Century Gothic" panose="020B0502020202020204" pitchFamily="34" charset="0"/>
              </a:rPr>
              <a:t>l’activité</a:t>
            </a:r>
            <a:r>
              <a:rPr lang="en-GB" sz="2800" kern="0">
                <a:solidFill>
                  <a:schemeClr val="tx1"/>
                </a:solidFill>
                <a:latin typeface="Century Gothic" panose="020B0502020202020204" pitchFamily="34" charset="0"/>
              </a:rPr>
              <a:t> </a:t>
            </a:r>
            <a:r>
              <a:rPr lang="en-GB" sz="2000" i="1" kern="0">
                <a:solidFill>
                  <a:srgbClr val="0070C0"/>
                </a:solidFill>
                <a:latin typeface="Century Gothic" panose="020B0502020202020204" pitchFamily="34" charset="0"/>
              </a:rPr>
              <a:t>(Clot, 2008)</a:t>
            </a:r>
          </a:p>
        </p:txBody>
      </p:sp>
      <p:sp>
        <p:nvSpPr>
          <p:cNvPr id="10" name="ZoneTexte 9">
            <a:extLst>
              <a:ext uri="{FF2B5EF4-FFF2-40B4-BE49-F238E27FC236}">
                <a16:creationId xmlns:a16="http://schemas.microsoft.com/office/drawing/2014/main" id="{121A628A-5BB2-1F06-31C3-5F59AC32F71E}"/>
              </a:ext>
            </a:extLst>
          </p:cNvPr>
          <p:cNvSpPr txBox="1"/>
          <p:nvPr/>
        </p:nvSpPr>
        <p:spPr>
          <a:xfrm>
            <a:off x="-306474" y="1367105"/>
            <a:ext cx="9473379" cy="461665"/>
          </a:xfrm>
          <a:prstGeom prst="rect">
            <a:avLst/>
          </a:prstGeom>
          <a:noFill/>
        </p:spPr>
        <p:txBody>
          <a:bodyPr wrap="square" rtlCol="0">
            <a:spAutoFit/>
          </a:bodyPr>
          <a:lstStyle/>
          <a:p>
            <a:pPr algn="ctr"/>
            <a:r>
              <a:rPr lang="fr-FR" sz="2400" b="1">
                <a:solidFill>
                  <a:srgbClr val="0070C0"/>
                </a:solidFill>
                <a:latin typeface="Century Gothic" panose="020B0502020202020204" pitchFamily="34" charset="0"/>
                <a:cs typeface="Arial" panose="020B0604020202020204" pitchFamily="34" charset="0"/>
                <a:sym typeface="Wingdings" pitchFamily="2" charset="2"/>
              </a:rPr>
              <a:t>Analyse de l’activité des ENSEIGNANTS</a:t>
            </a:r>
            <a:endParaRPr lang="fr-FR" sz="2400" b="1" i="1">
              <a:solidFill>
                <a:srgbClr val="0070C0"/>
              </a:solidFill>
              <a:latin typeface="Century Gothic" panose="020B0502020202020204" pitchFamily="34" charset="0"/>
              <a:cs typeface="Arial" panose="020B0604020202020204" pitchFamily="34" charset="0"/>
            </a:endParaRPr>
          </a:p>
        </p:txBody>
      </p:sp>
      <p:cxnSp>
        <p:nvCxnSpPr>
          <p:cNvPr id="11" name="Connecteur droit avec flèche 10">
            <a:extLst>
              <a:ext uri="{FF2B5EF4-FFF2-40B4-BE49-F238E27FC236}">
                <a16:creationId xmlns:a16="http://schemas.microsoft.com/office/drawing/2014/main" id="{656DA5B6-EA52-0949-8F71-0826063A295E}"/>
              </a:ext>
            </a:extLst>
          </p:cNvPr>
          <p:cNvCxnSpPr>
            <a:cxnSpLocks/>
          </p:cNvCxnSpPr>
          <p:nvPr/>
        </p:nvCxnSpPr>
        <p:spPr>
          <a:xfrm flipH="1">
            <a:off x="4036821" y="2094053"/>
            <a:ext cx="368173" cy="28404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827CC302-6A6E-0567-3970-AF38B0691899}"/>
              </a:ext>
            </a:extLst>
          </p:cNvPr>
          <p:cNvSpPr txBox="1"/>
          <p:nvPr/>
        </p:nvSpPr>
        <p:spPr>
          <a:xfrm>
            <a:off x="1571198" y="5837931"/>
            <a:ext cx="5718034" cy="461665"/>
          </a:xfrm>
          <a:prstGeom prst="rect">
            <a:avLst/>
          </a:prstGeom>
          <a:solidFill>
            <a:srgbClr val="A9D18E"/>
          </a:solidFill>
          <a:ln>
            <a:noFill/>
          </a:ln>
        </p:spPr>
        <p:txBody>
          <a:bodyPr wrap="square" rtlCol="0">
            <a:spAutoFit/>
          </a:bodyPr>
          <a:lstStyle/>
          <a:p>
            <a:r>
              <a:rPr lang="fr-FR" sz="2400" b="1">
                <a:latin typeface="Century Gothic" panose="020B0502020202020204" pitchFamily="34" charset="0"/>
                <a:cs typeface="Arial" panose="020B0604020202020204" pitchFamily="34" charset="0"/>
              </a:rPr>
              <a:t>Développement de l’activité du sujet</a:t>
            </a:r>
            <a:endParaRPr lang="fr-FR" sz="2400">
              <a:latin typeface="Century Gothic" panose="020B0502020202020204" pitchFamily="34" charset="0"/>
              <a:cs typeface="Arial" panose="020B0604020202020204" pitchFamily="34" charset="0"/>
            </a:endParaRPr>
          </a:p>
        </p:txBody>
      </p:sp>
      <p:cxnSp>
        <p:nvCxnSpPr>
          <p:cNvPr id="13" name="Connecteur droit avec flèche 12">
            <a:extLst>
              <a:ext uri="{FF2B5EF4-FFF2-40B4-BE49-F238E27FC236}">
                <a16:creationId xmlns:a16="http://schemas.microsoft.com/office/drawing/2014/main" id="{C9D63106-0732-336F-F450-295A6A66C96F}"/>
              </a:ext>
            </a:extLst>
          </p:cNvPr>
          <p:cNvCxnSpPr>
            <a:cxnSpLocks/>
          </p:cNvCxnSpPr>
          <p:nvPr/>
        </p:nvCxnSpPr>
        <p:spPr>
          <a:xfrm>
            <a:off x="5861914" y="2066127"/>
            <a:ext cx="351484" cy="366224"/>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FD8CAB9D-A380-C171-14DD-540D59BBC976}"/>
              </a:ext>
            </a:extLst>
          </p:cNvPr>
          <p:cNvSpPr txBox="1"/>
          <p:nvPr/>
        </p:nvSpPr>
        <p:spPr>
          <a:xfrm>
            <a:off x="4893948" y="2532894"/>
            <a:ext cx="3406903" cy="1138773"/>
          </a:xfrm>
          <a:prstGeom prst="rect">
            <a:avLst/>
          </a:prstGeom>
          <a:solidFill>
            <a:schemeClr val="bg1">
              <a:alpha val="42821"/>
            </a:schemeClr>
          </a:solidFill>
          <a:ln w="12700">
            <a:solidFill>
              <a:srgbClr val="FF2F92"/>
            </a:solidFill>
          </a:ln>
        </p:spPr>
        <p:txBody>
          <a:bodyPr wrap="square" rtlCol="0">
            <a:spAutoFit/>
          </a:bodyPr>
          <a:lstStyle/>
          <a:p>
            <a:pPr algn="ctr"/>
            <a:r>
              <a:rPr lang="fr-FR" sz="2400" b="1">
                <a:latin typeface="Century Gothic" panose="020B0502020202020204" pitchFamily="34" charset="0"/>
                <a:cs typeface="Arial" panose="020B0604020202020204" pitchFamily="34" charset="0"/>
              </a:rPr>
              <a:t>Ergonomie française</a:t>
            </a:r>
          </a:p>
          <a:p>
            <a:pPr algn="ctr"/>
            <a:r>
              <a:rPr lang="fr-FR" sz="2000" i="1">
                <a:solidFill>
                  <a:srgbClr val="0070C0"/>
                </a:solidFill>
                <a:latin typeface="Century Gothic" panose="020B0502020202020204" pitchFamily="34" charset="0"/>
                <a:cs typeface="Arial" panose="020B0604020202020204" pitchFamily="34" charset="0"/>
              </a:rPr>
              <a:t>(Clot, 2008)</a:t>
            </a:r>
          </a:p>
          <a:p>
            <a:endParaRPr lang="fr-FR"/>
          </a:p>
        </p:txBody>
      </p:sp>
      <p:sp>
        <p:nvSpPr>
          <p:cNvPr id="15" name="ZoneTexte 14">
            <a:extLst>
              <a:ext uri="{FF2B5EF4-FFF2-40B4-BE49-F238E27FC236}">
                <a16:creationId xmlns:a16="http://schemas.microsoft.com/office/drawing/2014/main" id="{6F48E9C3-241D-A2E2-16E4-8E62D7295219}"/>
              </a:ext>
            </a:extLst>
          </p:cNvPr>
          <p:cNvSpPr txBox="1"/>
          <p:nvPr/>
        </p:nvSpPr>
        <p:spPr>
          <a:xfrm>
            <a:off x="740482" y="2497362"/>
            <a:ext cx="3664512" cy="1138773"/>
          </a:xfrm>
          <a:prstGeom prst="rect">
            <a:avLst/>
          </a:prstGeom>
          <a:solidFill>
            <a:schemeClr val="bg1">
              <a:alpha val="42821"/>
            </a:schemeClr>
          </a:solidFill>
          <a:ln w="12700">
            <a:solidFill>
              <a:srgbClr val="FF2F92"/>
            </a:solidFill>
          </a:ln>
        </p:spPr>
        <p:txBody>
          <a:bodyPr wrap="square" rtlCol="0">
            <a:spAutoFit/>
          </a:bodyPr>
          <a:lstStyle/>
          <a:p>
            <a:pPr algn="ctr"/>
            <a:r>
              <a:rPr lang="fr-FR" sz="2400" b="1">
                <a:latin typeface="Century Gothic" panose="020B0502020202020204" pitchFamily="34" charset="0"/>
                <a:cs typeface="Arial" panose="020B0604020202020204" pitchFamily="34" charset="0"/>
              </a:rPr>
              <a:t>Psychologie historico-culturaliste</a:t>
            </a:r>
            <a:r>
              <a:rPr lang="fr-FR" sz="2400">
                <a:latin typeface="Century Gothic" panose="020B0502020202020204" pitchFamily="34" charset="0"/>
                <a:cs typeface="Arial" panose="020B0604020202020204" pitchFamily="34" charset="0"/>
                <a:sym typeface="Wingdings" pitchFamily="2" charset="2"/>
              </a:rPr>
              <a:t> </a:t>
            </a:r>
          </a:p>
          <a:p>
            <a:pPr algn="ctr"/>
            <a:r>
              <a:rPr lang="fr-FR" sz="2000" i="1">
                <a:solidFill>
                  <a:srgbClr val="0070C0"/>
                </a:solidFill>
                <a:latin typeface="Century Gothic" panose="020B0502020202020204" pitchFamily="34" charset="0"/>
                <a:cs typeface="Arial" panose="020B0604020202020204" pitchFamily="34" charset="0"/>
              </a:rPr>
              <a:t>(Vygotski, 1960)</a:t>
            </a:r>
          </a:p>
        </p:txBody>
      </p:sp>
      <p:sp>
        <p:nvSpPr>
          <p:cNvPr id="16" name="Accolade ouvrante 15">
            <a:extLst>
              <a:ext uri="{FF2B5EF4-FFF2-40B4-BE49-F238E27FC236}">
                <a16:creationId xmlns:a16="http://schemas.microsoft.com/office/drawing/2014/main" id="{F4AE4CEB-13F0-3EC4-123E-F00CF707497A}"/>
              </a:ext>
            </a:extLst>
          </p:cNvPr>
          <p:cNvSpPr/>
          <p:nvPr/>
        </p:nvSpPr>
        <p:spPr>
          <a:xfrm rot="16200000">
            <a:off x="4308635" y="-183917"/>
            <a:ext cx="550889" cy="7903269"/>
          </a:xfrm>
          <a:prstGeom prst="leftBrace">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 name="Flèche vers le bas 17">
            <a:extLst>
              <a:ext uri="{FF2B5EF4-FFF2-40B4-BE49-F238E27FC236}">
                <a16:creationId xmlns:a16="http://schemas.microsoft.com/office/drawing/2014/main" id="{546D7C39-99C5-E849-4941-79926B99E130}"/>
              </a:ext>
            </a:extLst>
          </p:cNvPr>
          <p:cNvSpPr/>
          <p:nvPr/>
        </p:nvSpPr>
        <p:spPr>
          <a:xfrm>
            <a:off x="4311020" y="3760389"/>
            <a:ext cx="621020" cy="641426"/>
          </a:xfrm>
          <a:prstGeom prst="downArrow">
            <a:avLst/>
          </a:prstGeom>
          <a:solidFill>
            <a:srgbClr val="FF2F92"/>
          </a:solidFill>
          <a:ln>
            <a:solidFill>
              <a:srgbClr val="FF2F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9" name="Groupe 18">
            <a:extLst>
              <a:ext uri="{FF2B5EF4-FFF2-40B4-BE49-F238E27FC236}">
                <a16:creationId xmlns:a16="http://schemas.microsoft.com/office/drawing/2014/main" id="{37B4CE3F-090B-F8A9-F908-224F36481B45}"/>
              </a:ext>
            </a:extLst>
          </p:cNvPr>
          <p:cNvGrpSpPr/>
          <p:nvPr/>
        </p:nvGrpSpPr>
        <p:grpSpPr>
          <a:xfrm>
            <a:off x="7539825" y="4361404"/>
            <a:ext cx="510067" cy="1005858"/>
            <a:chOff x="589550" y="4728009"/>
            <a:chExt cx="510067" cy="1005858"/>
          </a:xfrm>
        </p:grpSpPr>
        <p:sp>
          <p:nvSpPr>
            <p:cNvPr id="20" name="Ellipse 19">
              <a:extLst>
                <a:ext uri="{FF2B5EF4-FFF2-40B4-BE49-F238E27FC236}">
                  <a16:creationId xmlns:a16="http://schemas.microsoft.com/office/drawing/2014/main" id="{BA3AB200-3A9C-10C6-158F-E5507F47A1BD}"/>
                </a:ext>
              </a:extLst>
            </p:cNvPr>
            <p:cNvSpPr/>
            <p:nvPr/>
          </p:nvSpPr>
          <p:spPr>
            <a:xfrm>
              <a:off x="704123" y="4976957"/>
              <a:ext cx="236586" cy="240476"/>
            </a:xfrm>
            <a:prstGeom prst="ellipse">
              <a:avLst/>
            </a:prstGeom>
            <a:solidFill>
              <a:schemeClr val="tx1"/>
            </a:solid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1" name="Connecteur droit 20">
              <a:extLst>
                <a:ext uri="{FF2B5EF4-FFF2-40B4-BE49-F238E27FC236}">
                  <a16:creationId xmlns:a16="http://schemas.microsoft.com/office/drawing/2014/main" id="{8B454A01-6A70-7192-6348-F371859F4F08}"/>
                </a:ext>
              </a:extLst>
            </p:cNvPr>
            <p:cNvCxnSpPr>
              <a:cxnSpLocks/>
              <a:stCxn id="20" idx="4"/>
            </p:cNvCxnSpPr>
            <p:nvPr/>
          </p:nvCxnSpPr>
          <p:spPr>
            <a:xfrm>
              <a:off x="822416" y="5217432"/>
              <a:ext cx="25361" cy="2759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Connecteur droit 21">
              <a:extLst>
                <a:ext uri="{FF2B5EF4-FFF2-40B4-BE49-F238E27FC236}">
                  <a16:creationId xmlns:a16="http://schemas.microsoft.com/office/drawing/2014/main" id="{8F732507-04D7-BB5B-7FB4-C2450BC788E9}"/>
                </a:ext>
              </a:extLst>
            </p:cNvPr>
            <p:cNvCxnSpPr>
              <a:cxnSpLocks/>
            </p:cNvCxnSpPr>
            <p:nvPr/>
          </p:nvCxnSpPr>
          <p:spPr>
            <a:xfrm flipV="1">
              <a:off x="737959" y="5512717"/>
              <a:ext cx="109818" cy="22115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Connecteur droit 22">
              <a:extLst>
                <a:ext uri="{FF2B5EF4-FFF2-40B4-BE49-F238E27FC236}">
                  <a16:creationId xmlns:a16="http://schemas.microsoft.com/office/drawing/2014/main" id="{27D0EC85-511C-51AC-26E5-E31136C435DC}"/>
                </a:ext>
              </a:extLst>
            </p:cNvPr>
            <p:cNvCxnSpPr>
              <a:cxnSpLocks/>
            </p:cNvCxnSpPr>
            <p:nvPr/>
          </p:nvCxnSpPr>
          <p:spPr>
            <a:xfrm flipH="1" flipV="1">
              <a:off x="847777" y="5491656"/>
              <a:ext cx="92932" cy="21557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Connecteur droit 23">
              <a:extLst>
                <a:ext uri="{FF2B5EF4-FFF2-40B4-BE49-F238E27FC236}">
                  <a16:creationId xmlns:a16="http://schemas.microsoft.com/office/drawing/2014/main" id="{B521C44D-AA92-7BFD-8C3D-7A1C37CFF02C}"/>
                </a:ext>
              </a:extLst>
            </p:cNvPr>
            <p:cNvCxnSpPr>
              <a:cxnSpLocks/>
            </p:cNvCxnSpPr>
            <p:nvPr/>
          </p:nvCxnSpPr>
          <p:spPr>
            <a:xfrm>
              <a:off x="668824" y="5382595"/>
              <a:ext cx="208501" cy="128471"/>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Connecteur droit 24">
              <a:extLst>
                <a:ext uri="{FF2B5EF4-FFF2-40B4-BE49-F238E27FC236}">
                  <a16:creationId xmlns:a16="http://schemas.microsoft.com/office/drawing/2014/main" id="{1DC71166-EAFB-B026-4876-F33C4C610658}"/>
                </a:ext>
              </a:extLst>
            </p:cNvPr>
            <p:cNvCxnSpPr>
              <a:cxnSpLocks/>
            </p:cNvCxnSpPr>
            <p:nvPr/>
          </p:nvCxnSpPr>
          <p:spPr>
            <a:xfrm flipH="1">
              <a:off x="833275" y="5338930"/>
              <a:ext cx="214868"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Connecteur droit 25">
              <a:extLst>
                <a:ext uri="{FF2B5EF4-FFF2-40B4-BE49-F238E27FC236}">
                  <a16:creationId xmlns:a16="http://schemas.microsoft.com/office/drawing/2014/main" id="{B211FF77-60A7-11BC-11DB-157326A34465}"/>
                </a:ext>
              </a:extLst>
            </p:cNvPr>
            <p:cNvCxnSpPr>
              <a:cxnSpLocks/>
            </p:cNvCxnSpPr>
            <p:nvPr/>
          </p:nvCxnSpPr>
          <p:spPr>
            <a:xfrm flipH="1">
              <a:off x="654207" y="5338930"/>
              <a:ext cx="179068" cy="4031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Connecteur droit 26">
              <a:extLst>
                <a:ext uri="{FF2B5EF4-FFF2-40B4-BE49-F238E27FC236}">
                  <a16:creationId xmlns:a16="http://schemas.microsoft.com/office/drawing/2014/main" id="{EC864DD9-4C95-0784-D5B1-372E6AE07AED}"/>
                </a:ext>
              </a:extLst>
            </p:cNvPr>
            <p:cNvCxnSpPr>
              <a:cxnSpLocks/>
            </p:cNvCxnSpPr>
            <p:nvPr/>
          </p:nvCxnSpPr>
          <p:spPr>
            <a:xfrm flipH="1">
              <a:off x="847777" y="5338930"/>
              <a:ext cx="200366" cy="172135"/>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ZoneTexte 27">
              <a:extLst>
                <a:ext uri="{FF2B5EF4-FFF2-40B4-BE49-F238E27FC236}">
                  <a16:creationId xmlns:a16="http://schemas.microsoft.com/office/drawing/2014/main" id="{A499A34D-9FB9-EAB1-8B8F-C16D557C0FF0}"/>
                </a:ext>
              </a:extLst>
            </p:cNvPr>
            <p:cNvSpPr txBox="1"/>
            <p:nvPr/>
          </p:nvSpPr>
          <p:spPr>
            <a:xfrm>
              <a:off x="589550" y="4728009"/>
              <a:ext cx="510067" cy="245602"/>
            </a:xfrm>
            <a:prstGeom prst="rect">
              <a:avLst/>
            </a:prstGeom>
            <a:noFill/>
          </p:spPr>
          <p:txBody>
            <a:bodyPr wrap="square" rtlCol="0">
              <a:spAutoFit/>
            </a:bodyPr>
            <a:lstStyle/>
            <a:p>
              <a:r>
                <a:rPr lang="fr-FR"/>
                <a:t>🔥</a:t>
              </a:r>
            </a:p>
          </p:txBody>
        </p:sp>
      </p:grpSp>
      <p:sp>
        <p:nvSpPr>
          <p:cNvPr id="32" name="ZoneTexte 31">
            <a:extLst>
              <a:ext uri="{FF2B5EF4-FFF2-40B4-BE49-F238E27FC236}">
                <a16:creationId xmlns:a16="http://schemas.microsoft.com/office/drawing/2014/main" id="{F9041251-044B-5F4D-0E6E-F07579F0DCB2}"/>
              </a:ext>
            </a:extLst>
          </p:cNvPr>
          <p:cNvSpPr txBox="1"/>
          <p:nvPr/>
        </p:nvSpPr>
        <p:spPr>
          <a:xfrm>
            <a:off x="1699283" y="4469131"/>
            <a:ext cx="5718034" cy="830997"/>
          </a:xfrm>
          <a:prstGeom prst="rect">
            <a:avLst/>
          </a:prstGeom>
          <a:solidFill>
            <a:srgbClr val="FF2F92">
              <a:alpha val="49770"/>
            </a:srgbClr>
          </a:solidFill>
          <a:ln>
            <a:noFill/>
          </a:ln>
        </p:spPr>
        <p:txBody>
          <a:bodyPr wrap="square" rtlCol="0">
            <a:spAutoFit/>
          </a:bodyPr>
          <a:lstStyle/>
          <a:p>
            <a:r>
              <a:rPr lang="fr-FR" sz="2400" b="1">
                <a:latin typeface="Century Gothic" panose="020B0502020202020204" pitchFamily="34" charset="0"/>
                <a:cs typeface="Arial" panose="020B0604020202020204" pitchFamily="34" charset="0"/>
              </a:rPr>
              <a:t>Débats/échanges</a:t>
            </a:r>
            <a:r>
              <a:rPr lang="fr-FR" sz="2400">
                <a:latin typeface="Century Gothic" panose="020B0502020202020204" pitchFamily="34" charset="0"/>
                <a:cs typeface="Arial" panose="020B0604020202020204" pitchFamily="34" charset="0"/>
              </a:rPr>
              <a:t> lors des entretiens </a:t>
            </a:r>
          </a:p>
          <a:p>
            <a:r>
              <a:rPr lang="fr-FR" sz="2400">
                <a:latin typeface="Century Gothic" panose="020B0502020202020204" pitchFamily="34" charset="0"/>
                <a:cs typeface="Arial" panose="020B0604020202020204" pitchFamily="34" charset="0"/>
              </a:rPr>
              <a:t>(auto-confrontations: ACS, ACC, RC)</a:t>
            </a:r>
            <a:endParaRPr lang="fr-FR" sz="2400" i="1">
              <a:latin typeface="Century Gothic" panose="020B0502020202020204" pitchFamily="34" charset="0"/>
              <a:cs typeface="Arial" panose="020B0604020202020204" pitchFamily="34" charset="0"/>
            </a:endParaRPr>
          </a:p>
        </p:txBody>
      </p:sp>
      <p:sp>
        <p:nvSpPr>
          <p:cNvPr id="3" name="Flèche vers le bas 2">
            <a:extLst>
              <a:ext uri="{FF2B5EF4-FFF2-40B4-BE49-F238E27FC236}">
                <a16:creationId xmlns:a16="http://schemas.microsoft.com/office/drawing/2014/main" id="{E61CF0C9-4E57-E775-3540-677267AA867B}"/>
              </a:ext>
            </a:extLst>
          </p:cNvPr>
          <p:cNvSpPr/>
          <p:nvPr/>
        </p:nvSpPr>
        <p:spPr>
          <a:xfrm>
            <a:off x="4311020" y="5300129"/>
            <a:ext cx="582928" cy="505136"/>
          </a:xfrm>
          <a:prstGeom prst="downArrow">
            <a:avLst/>
          </a:prstGeom>
          <a:solidFill>
            <a:srgbClr val="FF2F92"/>
          </a:solidFill>
          <a:ln>
            <a:solidFill>
              <a:srgbClr val="FF2F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96752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BA6FDB-8066-B288-A80B-D745E28B94B2}"/>
              </a:ext>
            </a:extLst>
          </p:cNvPr>
          <p:cNvSpPr>
            <a:spLocks noGrp="1"/>
          </p:cNvSpPr>
          <p:nvPr>
            <p:ph type="title"/>
          </p:nvPr>
        </p:nvSpPr>
        <p:spPr>
          <a:xfrm>
            <a:off x="544016" y="-16933"/>
            <a:ext cx="8348464" cy="738664"/>
          </a:xfrm>
        </p:spPr>
        <p:txBody>
          <a:bodyPr/>
          <a:lstStyle/>
          <a:p>
            <a:pPr algn="l"/>
            <a:r>
              <a:rPr lang="fr-BE" sz="2400">
                <a:solidFill>
                  <a:srgbClr val="0070C0"/>
                </a:solidFill>
                <a:latin typeface="Century Gothic" panose="020B0502020202020204" pitchFamily="34" charset="0"/>
              </a:rPr>
              <a:t>Cadre théorique: </a:t>
            </a:r>
            <a:r>
              <a:rPr lang="fr-BE" sz="2400" b="1">
                <a:solidFill>
                  <a:schemeClr val="tx1"/>
                </a:solidFill>
                <a:latin typeface="Century Gothic" panose="020B0502020202020204" pitchFamily="34" charset="0"/>
              </a:rPr>
              <a:t>clinique de l’activité</a:t>
            </a:r>
            <a:endParaRPr lang="en-GB" sz="1800">
              <a:solidFill>
                <a:schemeClr val="tx1"/>
              </a:solidFill>
            </a:endParaRPr>
          </a:p>
        </p:txBody>
      </p:sp>
      <p:pic>
        <p:nvPicPr>
          <p:cNvPr id="3" name="Image 2">
            <a:extLst>
              <a:ext uri="{FF2B5EF4-FFF2-40B4-BE49-F238E27FC236}">
                <a16:creationId xmlns:a16="http://schemas.microsoft.com/office/drawing/2014/main" id="{21C73CA8-CFD7-7AC5-B174-A9A38B7F2B84}"/>
              </a:ext>
            </a:extLst>
          </p:cNvPr>
          <p:cNvPicPr>
            <a:picLocks noChangeAspect="1"/>
          </p:cNvPicPr>
          <p:nvPr/>
        </p:nvPicPr>
        <p:blipFill rotWithShape="1">
          <a:blip r:embed="rId3">
            <a:duotone>
              <a:schemeClr val="accent2">
                <a:shade val="45000"/>
                <a:satMod val="135000"/>
              </a:schemeClr>
              <a:prstClr val="white"/>
            </a:duotone>
            <a:extLst>
              <a:ext uri="{BEBA8EAE-BF5A-486C-A8C5-ECC9F3942E4B}">
                <a14:imgProps xmlns:a14="http://schemas.microsoft.com/office/drawing/2010/main">
                  <a14:imgLayer r:embed="rId4">
                    <a14:imgEffect>
                      <a14:colorTemperature colorTemp="1500"/>
                    </a14:imgEffect>
                    <a14:imgEffect>
                      <a14:saturation sat="0"/>
                    </a14:imgEffect>
                  </a14:imgLayer>
                </a14:imgProps>
              </a:ext>
              <a:ext uri="{28A0092B-C50C-407E-A947-70E740481C1C}">
                <a14:useLocalDpi xmlns:a14="http://schemas.microsoft.com/office/drawing/2010/main"/>
              </a:ext>
            </a:extLst>
          </a:blip>
          <a:srcRect/>
          <a:stretch/>
        </p:blipFill>
        <p:spPr>
          <a:xfrm>
            <a:off x="3440362" y="700440"/>
            <a:ext cx="2343081" cy="5608880"/>
          </a:xfrm>
          <a:prstGeom prst="rect">
            <a:avLst/>
          </a:prstGeom>
        </p:spPr>
      </p:pic>
      <p:sp>
        <p:nvSpPr>
          <p:cNvPr id="4" name="Espace réservé du contenu 2">
            <a:extLst>
              <a:ext uri="{FF2B5EF4-FFF2-40B4-BE49-F238E27FC236}">
                <a16:creationId xmlns:a16="http://schemas.microsoft.com/office/drawing/2014/main" id="{1C9601A4-CF61-2D09-6F80-496678E712F2}"/>
              </a:ext>
            </a:extLst>
          </p:cNvPr>
          <p:cNvSpPr txBox="1">
            <a:spLocks/>
          </p:cNvSpPr>
          <p:nvPr/>
        </p:nvSpPr>
        <p:spPr>
          <a:xfrm>
            <a:off x="355581" y="729926"/>
            <a:ext cx="3084782" cy="523220"/>
          </a:xfrm>
          <a:prstGeom prst="rect">
            <a:avLst/>
          </a:prstGeom>
          <a:solidFill>
            <a:schemeClr val="bg1">
              <a:alpha val="59794"/>
            </a:schemeClr>
          </a:solidFill>
          <a:ln w="38100">
            <a:noFill/>
          </a:ln>
        </p:spPr>
        <p:txBody>
          <a:bodyPr vert="horz" lIns="91440" tIns="45720" rIns="91440" bIns="45720" rtlCol="0" anchor="t">
            <a:normAutofit/>
          </a:bodyPr>
          <a:lst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a:lstStyle>
          <a:p>
            <a:pPr marL="0" indent="0">
              <a:lnSpc>
                <a:spcPct val="120000"/>
              </a:lnSpc>
              <a:buNone/>
            </a:pPr>
            <a:r>
              <a:rPr lang="fr-FR" altLang="fr-FR" sz="1900" b="1" i="1"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Activité de l’enseignant</a:t>
            </a:r>
          </a:p>
          <a:p>
            <a:pPr lvl="1">
              <a:lnSpc>
                <a:spcPct val="120000"/>
              </a:lnSpc>
              <a:buFont typeface="Wingdings" pitchFamily="2" charset="2"/>
              <a:buChar char="à"/>
            </a:pPr>
            <a:endParaRPr lang="fr-FR" altLang="fr-FR" sz="1900" b="1" dirty="0">
              <a:solidFill>
                <a:srgbClr val="7030A0"/>
              </a:solidFill>
              <a:cs typeface="Times New Roman" panose="02020603050405020304" pitchFamily="18" charset="0"/>
            </a:endParaRPr>
          </a:p>
          <a:p>
            <a:pPr marL="365760" lvl="1" indent="0">
              <a:lnSpc>
                <a:spcPct val="120000"/>
              </a:lnSpc>
              <a:buNone/>
            </a:pPr>
            <a:endParaRPr lang="fr-FR" sz="2000" b="1" dirty="0"/>
          </a:p>
          <a:p>
            <a:endParaRPr lang="fr-FR" dirty="0"/>
          </a:p>
        </p:txBody>
      </p:sp>
      <p:sp>
        <p:nvSpPr>
          <p:cNvPr id="5" name="ZoneTexte 4">
            <a:extLst>
              <a:ext uri="{FF2B5EF4-FFF2-40B4-BE49-F238E27FC236}">
                <a16:creationId xmlns:a16="http://schemas.microsoft.com/office/drawing/2014/main" id="{D01A2951-80A6-7CC8-2348-9F1753B64517}"/>
              </a:ext>
            </a:extLst>
          </p:cNvPr>
          <p:cNvSpPr txBox="1"/>
          <p:nvPr/>
        </p:nvSpPr>
        <p:spPr>
          <a:xfrm>
            <a:off x="4611902" y="795616"/>
            <a:ext cx="3754627" cy="391839"/>
          </a:xfrm>
          <a:prstGeom prst="rect">
            <a:avLst/>
          </a:prstGeom>
          <a:solidFill>
            <a:schemeClr val="bg1">
              <a:alpha val="60000"/>
            </a:schemeClr>
          </a:solidFill>
          <a:ln w="38100">
            <a:noFill/>
          </a:ln>
        </p:spPr>
        <p:txBody>
          <a:bodyPr wrap="square" rtlCol="0">
            <a:spAutoFit/>
          </a:bodyPr>
          <a:lstStyle/>
          <a:p>
            <a:pPr>
              <a:lnSpc>
                <a:spcPct val="120000"/>
              </a:lnSpc>
            </a:pPr>
            <a:r>
              <a:rPr lang="fr-FR" altLang="fr-FR" sz="1800" b="1" i="1"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Développement de son activité</a:t>
            </a:r>
          </a:p>
        </p:txBody>
      </p:sp>
      <p:sp>
        <p:nvSpPr>
          <p:cNvPr id="6" name="Ellipse 5">
            <a:extLst>
              <a:ext uri="{FF2B5EF4-FFF2-40B4-BE49-F238E27FC236}">
                <a16:creationId xmlns:a16="http://schemas.microsoft.com/office/drawing/2014/main" id="{1E5AD3CE-D085-87E7-7318-8BD5E2521CB1}"/>
              </a:ext>
            </a:extLst>
          </p:cNvPr>
          <p:cNvSpPr/>
          <p:nvPr/>
        </p:nvSpPr>
        <p:spPr>
          <a:xfrm>
            <a:off x="221444" y="1249809"/>
            <a:ext cx="3480322" cy="1775446"/>
          </a:xfrm>
          <a:prstGeom prst="ellips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a:solidFill>
                  <a:srgbClr val="0070C0"/>
                </a:solidFill>
                <a:latin typeface="Century Gothic" panose="020B0502020202020204" pitchFamily="34" charset="0"/>
              </a:rPr>
              <a:t>Motifs</a:t>
            </a:r>
          </a:p>
          <a:p>
            <a:pPr algn="ctr"/>
            <a:r>
              <a:rPr lang="fr-FR" sz="2000" i="1">
                <a:solidFill>
                  <a:srgbClr val="0070C0"/>
                </a:solidFill>
                <a:latin typeface="Century Gothic" panose="020B0502020202020204" pitchFamily="34" charset="0"/>
              </a:rPr>
              <a:t>(Préoccupations)</a:t>
            </a:r>
          </a:p>
          <a:p>
            <a:pPr algn="ctr"/>
            <a:endParaRPr lang="fr-FR" sz="2000" i="1">
              <a:solidFill>
                <a:srgbClr val="0070C0"/>
              </a:solidFill>
              <a:latin typeface="Century Gothic" panose="020B0502020202020204" pitchFamily="34" charset="0"/>
            </a:endParaRPr>
          </a:p>
          <a:p>
            <a:pPr algn="ctr"/>
            <a:r>
              <a:rPr lang="fr-FR" sz="2400" b="1">
                <a:solidFill>
                  <a:srgbClr val="0070C0"/>
                </a:solidFill>
                <a:latin typeface="Century Gothic" panose="020B0502020202020204" pitchFamily="34" charset="0"/>
              </a:rPr>
              <a:t>POURQUOI ?</a:t>
            </a:r>
          </a:p>
        </p:txBody>
      </p:sp>
      <p:sp>
        <p:nvSpPr>
          <p:cNvPr id="7" name="Ellipse 6">
            <a:extLst>
              <a:ext uri="{FF2B5EF4-FFF2-40B4-BE49-F238E27FC236}">
                <a16:creationId xmlns:a16="http://schemas.microsoft.com/office/drawing/2014/main" id="{3A9D868D-B494-F7D7-6A90-426F9D258B74}"/>
              </a:ext>
            </a:extLst>
          </p:cNvPr>
          <p:cNvSpPr/>
          <p:nvPr/>
        </p:nvSpPr>
        <p:spPr>
          <a:xfrm>
            <a:off x="214941" y="3063887"/>
            <a:ext cx="3480322" cy="1775446"/>
          </a:xfrm>
          <a:prstGeom prst="ellips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a:solidFill>
                  <a:srgbClr val="0070C0"/>
                </a:solidFill>
                <a:latin typeface="Century Gothic" panose="020B0502020202020204" pitchFamily="34" charset="0"/>
              </a:rPr>
              <a:t>But d’action</a:t>
            </a:r>
          </a:p>
          <a:p>
            <a:pPr algn="ctr"/>
            <a:endParaRPr lang="fr-FR" sz="2000">
              <a:solidFill>
                <a:srgbClr val="0070C0"/>
              </a:solidFill>
              <a:latin typeface="Century Gothic" panose="020B0502020202020204" pitchFamily="34" charset="0"/>
            </a:endParaRPr>
          </a:p>
          <a:p>
            <a:pPr algn="ctr"/>
            <a:r>
              <a:rPr lang="fr-FR" sz="2400" i="1">
                <a:solidFill>
                  <a:srgbClr val="0070C0"/>
                </a:solidFill>
                <a:latin typeface="Century Gothic" panose="020B0502020202020204" pitchFamily="34" charset="0"/>
              </a:rPr>
              <a:t>Intention</a:t>
            </a:r>
          </a:p>
        </p:txBody>
      </p:sp>
      <p:sp>
        <p:nvSpPr>
          <p:cNvPr id="9" name="Ellipse 8">
            <a:extLst>
              <a:ext uri="{FF2B5EF4-FFF2-40B4-BE49-F238E27FC236}">
                <a16:creationId xmlns:a16="http://schemas.microsoft.com/office/drawing/2014/main" id="{3A5B7AE4-37C2-EA31-7859-D4F4355DF2FA}"/>
              </a:ext>
            </a:extLst>
          </p:cNvPr>
          <p:cNvSpPr/>
          <p:nvPr/>
        </p:nvSpPr>
        <p:spPr>
          <a:xfrm>
            <a:off x="175882" y="4877965"/>
            <a:ext cx="3480322" cy="1775446"/>
          </a:xfrm>
          <a:prstGeom prst="ellips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a:solidFill>
                  <a:srgbClr val="0070C0"/>
                </a:solidFill>
                <a:latin typeface="Century Gothic" panose="020B0502020202020204" pitchFamily="34" charset="0"/>
              </a:rPr>
              <a:t>Opérations</a:t>
            </a:r>
          </a:p>
          <a:p>
            <a:pPr algn="ctr"/>
            <a:r>
              <a:rPr lang="fr-FR" sz="2000" i="1">
                <a:solidFill>
                  <a:srgbClr val="0070C0"/>
                </a:solidFill>
                <a:latin typeface="Century Gothic" panose="020B0502020202020204" pitchFamily="34" charset="0"/>
              </a:rPr>
              <a:t>(Dispositifs)</a:t>
            </a:r>
          </a:p>
          <a:p>
            <a:pPr algn="ctr"/>
            <a:endParaRPr lang="fr-FR" sz="2000">
              <a:solidFill>
                <a:srgbClr val="0070C0"/>
              </a:solidFill>
              <a:latin typeface="Century Gothic" panose="020B0502020202020204" pitchFamily="34" charset="0"/>
            </a:endParaRPr>
          </a:p>
          <a:p>
            <a:pPr algn="ctr"/>
            <a:r>
              <a:rPr lang="fr-FR" sz="2400" b="1">
                <a:solidFill>
                  <a:srgbClr val="0070C0"/>
                </a:solidFill>
                <a:latin typeface="Century Gothic" panose="020B0502020202020204" pitchFamily="34" charset="0"/>
              </a:rPr>
              <a:t>COMMENT ?</a:t>
            </a:r>
          </a:p>
        </p:txBody>
      </p:sp>
      <p:pic>
        <p:nvPicPr>
          <p:cNvPr id="17" name="Image 16">
            <a:extLst>
              <a:ext uri="{FF2B5EF4-FFF2-40B4-BE49-F238E27FC236}">
                <a16:creationId xmlns:a16="http://schemas.microsoft.com/office/drawing/2014/main" id="{BBD72D95-0269-DAA8-9691-E9D092D30008}"/>
              </a:ext>
            </a:extLst>
          </p:cNvPr>
          <p:cNvPicPr>
            <a:picLocks noChangeAspect="1"/>
          </p:cNvPicPr>
          <p:nvPr/>
        </p:nvPicPr>
        <p:blipFill rotWithShape="1">
          <a:blip r:embed="rId5">
            <a:extLst>
              <a:ext uri="{28A0092B-C50C-407E-A947-70E740481C1C}">
                <a14:useLocalDpi xmlns:a14="http://schemas.microsoft.com/office/drawing/2010/main"/>
              </a:ext>
            </a:extLst>
          </a:blip>
          <a:srcRect l="31197" r="9860"/>
          <a:stretch/>
        </p:blipFill>
        <p:spPr bwMode="auto">
          <a:xfrm>
            <a:off x="5343816" y="2098220"/>
            <a:ext cx="3062612" cy="2922031"/>
          </a:xfrm>
          <a:prstGeom prst="rect">
            <a:avLst/>
          </a:prstGeom>
          <a:noFill/>
          <a:ln>
            <a:noFill/>
          </a:ln>
          <a:extLst>
            <a:ext uri="{53640926-AAD7-44D8-BBD7-CCE9431645EC}">
              <a14:shadowObscured xmlns:a14="http://schemas.microsoft.com/office/drawing/2010/main"/>
            </a:ext>
          </a:extLst>
        </p:spPr>
      </p:pic>
      <p:sp>
        <p:nvSpPr>
          <p:cNvPr id="29" name="ZoneTexte 28">
            <a:extLst>
              <a:ext uri="{FF2B5EF4-FFF2-40B4-BE49-F238E27FC236}">
                <a16:creationId xmlns:a16="http://schemas.microsoft.com/office/drawing/2014/main" id="{DD2BDBEA-D366-9E24-8295-D6243013FE43}"/>
              </a:ext>
            </a:extLst>
          </p:cNvPr>
          <p:cNvSpPr txBox="1"/>
          <p:nvPr/>
        </p:nvSpPr>
        <p:spPr>
          <a:xfrm>
            <a:off x="5111271" y="1733696"/>
            <a:ext cx="3480322" cy="307777"/>
          </a:xfrm>
          <a:prstGeom prst="rect">
            <a:avLst/>
          </a:prstGeom>
          <a:noFill/>
        </p:spPr>
        <p:txBody>
          <a:bodyPr wrap="square" rtlCol="0">
            <a:spAutoFit/>
          </a:bodyPr>
          <a:lstStyle/>
          <a:p>
            <a:r>
              <a:rPr lang="fr-FR" sz="1400">
                <a:latin typeface="Century Gothic" panose="020B0502020202020204" pitchFamily="34" charset="0"/>
              </a:rPr>
              <a:t>Structure de l’activité </a:t>
            </a:r>
            <a:r>
              <a:rPr lang="fr-FR" sz="1400" i="1">
                <a:solidFill>
                  <a:srgbClr val="0070C0"/>
                </a:solidFill>
                <a:latin typeface="Century Gothic" panose="020B0502020202020204" pitchFamily="34" charset="0"/>
              </a:rPr>
              <a:t>(Leontiev, 1984)</a:t>
            </a:r>
          </a:p>
        </p:txBody>
      </p:sp>
    </p:spTree>
    <p:extLst>
      <p:ext uri="{BB962C8B-B14F-4D97-AF65-F5344CB8AC3E}">
        <p14:creationId xmlns:p14="http://schemas.microsoft.com/office/powerpoint/2010/main" val="290137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DC5BB10-AD4E-129D-AC7F-FD7AC1470E74}"/>
              </a:ext>
            </a:extLst>
          </p:cNvPr>
          <p:cNvPicPr>
            <a:picLocks noChangeAspect="1"/>
          </p:cNvPicPr>
          <p:nvPr/>
        </p:nvPicPr>
        <p:blipFill rotWithShape="1">
          <a:blip r:embed="rId3">
            <a:alphaModFix amt="18000"/>
            <a:extLst>
              <a:ext uri="{28A0092B-C50C-407E-A947-70E740481C1C}">
                <a14:useLocalDpi xmlns:a14="http://schemas.microsoft.com/office/drawing/2010/main"/>
              </a:ext>
            </a:extLst>
          </a:blip>
          <a:srcRect/>
          <a:stretch/>
        </p:blipFill>
        <p:spPr>
          <a:xfrm>
            <a:off x="770884" y="859429"/>
            <a:ext cx="7545532" cy="5255982"/>
          </a:xfrm>
          <a:prstGeom prst="rect">
            <a:avLst/>
          </a:prstGeom>
        </p:spPr>
      </p:pic>
      <p:sp>
        <p:nvSpPr>
          <p:cNvPr id="2" name="Titre 1">
            <a:extLst>
              <a:ext uri="{FF2B5EF4-FFF2-40B4-BE49-F238E27FC236}">
                <a16:creationId xmlns:a16="http://schemas.microsoft.com/office/drawing/2014/main" id="{BBBA6FDB-8066-B288-A80B-D745E28B94B2}"/>
              </a:ext>
            </a:extLst>
          </p:cNvPr>
          <p:cNvSpPr>
            <a:spLocks noGrp="1"/>
          </p:cNvSpPr>
          <p:nvPr>
            <p:ph type="title"/>
          </p:nvPr>
        </p:nvSpPr>
        <p:spPr>
          <a:xfrm>
            <a:off x="544016" y="-16933"/>
            <a:ext cx="7772400" cy="738664"/>
          </a:xfrm>
        </p:spPr>
        <p:txBody>
          <a:bodyPr/>
          <a:lstStyle/>
          <a:p>
            <a:pPr algn="l"/>
            <a:r>
              <a:rPr lang="fr-BE" sz="2800">
                <a:solidFill>
                  <a:srgbClr val="0070C0"/>
                </a:solidFill>
                <a:latin typeface="Century Gothic" panose="020B0502020202020204" pitchFamily="34" charset="0"/>
              </a:rPr>
              <a:t>Méthodologie</a:t>
            </a:r>
            <a:endParaRPr lang="en-GB"/>
          </a:p>
        </p:txBody>
      </p:sp>
      <p:sp>
        <p:nvSpPr>
          <p:cNvPr id="3" name="Espace réservé du contenu 2">
            <a:extLst>
              <a:ext uri="{FF2B5EF4-FFF2-40B4-BE49-F238E27FC236}">
                <a16:creationId xmlns:a16="http://schemas.microsoft.com/office/drawing/2014/main" id="{9BA1626F-C93F-C1CF-D587-4F6DA26B5123}"/>
              </a:ext>
            </a:extLst>
          </p:cNvPr>
          <p:cNvSpPr>
            <a:spLocks noGrp="1"/>
          </p:cNvSpPr>
          <p:nvPr>
            <p:ph idx="1"/>
          </p:nvPr>
        </p:nvSpPr>
        <p:spPr>
          <a:xfrm>
            <a:off x="683568" y="1052736"/>
            <a:ext cx="7920880" cy="5393681"/>
          </a:xfrm>
        </p:spPr>
        <p:txBody>
          <a:bodyPr/>
          <a:lstStyle/>
          <a:p>
            <a:pPr marL="0" indent="0">
              <a:buNone/>
            </a:pPr>
            <a:r>
              <a:rPr lang="fr-FR" sz="2400" b="1" i="1" dirty="0">
                <a:latin typeface="Century Gothic" panose="020B0502020202020204" pitchFamily="34" charset="0"/>
              </a:rPr>
              <a:t>Contexte/participants</a:t>
            </a:r>
          </a:p>
          <a:p>
            <a:pPr marL="0" indent="0">
              <a:buNone/>
            </a:pPr>
            <a:endParaRPr lang="fr-FR" sz="2400" b="1" i="1" dirty="0">
              <a:latin typeface="Century Gothic" panose="020B0502020202020204" pitchFamily="34" charset="0"/>
            </a:endParaRPr>
          </a:p>
          <a:p>
            <a:pPr marL="800100" lvl="1" indent="-342900">
              <a:lnSpc>
                <a:spcPct val="150000"/>
              </a:lnSpc>
              <a:buFont typeface="Arial" panose="020B0604020202020204" pitchFamily="34" charset="0"/>
              <a:buChar char="•"/>
            </a:pPr>
            <a:r>
              <a:rPr lang="fr-FR" sz="2400" dirty="0">
                <a:latin typeface="Century Gothic" panose="020B0502020202020204" pitchFamily="34" charset="0"/>
              </a:rPr>
              <a:t>Recherche longitudinale / une année scolaire</a:t>
            </a:r>
          </a:p>
          <a:p>
            <a:pPr marL="800100" lvl="1" indent="-342900">
              <a:lnSpc>
                <a:spcPct val="150000"/>
              </a:lnSpc>
              <a:buFont typeface="Arial" panose="020B0604020202020204" pitchFamily="34" charset="0"/>
              <a:buChar char="•"/>
            </a:pPr>
            <a:r>
              <a:rPr lang="fr-FR" sz="2400" b="1" dirty="0">
                <a:latin typeface="Century Gothic" panose="020B0502020202020204" pitchFamily="34" charset="0"/>
              </a:rPr>
              <a:t>10</a:t>
            </a:r>
            <a:r>
              <a:rPr lang="fr-FR" sz="2400" dirty="0">
                <a:latin typeface="Century Gothic" panose="020B0502020202020204" pitchFamily="34" charset="0"/>
              </a:rPr>
              <a:t> établissements scolaires vaudois </a:t>
            </a:r>
          </a:p>
          <a:p>
            <a:pPr marL="800100" lvl="1" indent="-342900">
              <a:lnSpc>
                <a:spcPct val="150000"/>
              </a:lnSpc>
              <a:buFont typeface="Arial" panose="020B0604020202020204" pitchFamily="34" charset="0"/>
              <a:buChar char="•"/>
            </a:pPr>
            <a:r>
              <a:rPr lang="fr-FR" sz="2400" b="1" dirty="0">
                <a:latin typeface="Century Gothic" panose="020B0502020202020204" pitchFamily="34" charset="0"/>
              </a:rPr>
              <a:t>9 classes </a:t>
            </a:r>
            <a:r>
              <a:rPr lang="fr-FR" sz="2400" dirty="0">
                <a:latin typeface="Century Gothic" panose="020B0502020202020204" pitchFamily="34" charset="0"/>
              </a:rPr>
              <a:t>du secondaire 1 (12-16 ans)</a:t>
            </a:r>
          </a:p>
          <a:p>
            <a:pPr marL="800100" lvl="1" indent="-342900">
              <a:lnSpc>
                <a:spcPct val="150000"/>
              </a:lnSpc>
              <a:buFont typeface="Arial" panose="020B0604020202020204" pitchFamily="34" charset="0"/>
              <a:buChar char="•"/>
            </a:pPr>
            <a:r>
              <a:rPr lang="fr-FR" sz="2400" dirty="0">
                <a:latin typeface="Century Gothic" panose="020B0502020202020204" pitchFamily="34" charset="0"/>
              </a:rPr>
              <a:t>Environ </a:t>
            </a:r>
            <a:r>
              <a:rPr lang="fr-FR" sz="2400" b="1" dirty="0">
                <a:latin typeface="Century Gothic" panose="020B0502020202020204" pitchFamily="34" charset="0"/>
              </a:rPr>
              <a:t>200 élèves</a:t>
            </a:r>
          </a:p>
          <a:p>
            <a:pPr marL="800100" lvl="1" indent="-342900">
              <a:lnSpc>
                <a:spcPct val="150000"/>
              </a:lnSpc>
              <a:buFont typeface="Arial" panose="020B0604020202020204" pitchFamily="34" charset="0"/>
              <a:buChar char="•"/>
            </a:pPr>
            <a:r>
              <a:rPr lang="fr-FR" sz="2400" b="1" dirty="0">
                <a:latin typeface="Century Gothic" panose="020B0502020202020204" pitchFamily="34" charset="0"/>
              </a:rPr>
              <a:t>8 enseignants </a:t>
            </a:r>
            <a:r>
              <a:rPr lang="fr-FR" sz="2400" dirty="0">
                <a:latin typeface="Century Gothic" panose="020B0502020202020204" pitchFamily="34" charset="0"/>
              </a:rPr>
              <a:t>(3 femmes / 5 hommes)</a:t>
            </a:r>
          </a:p>
          <a:p>
            <a:pPr marL="457200" lvl="1" indent="0">
              <a:buNone/>
            </a:pPr>
            <a:endParaRPr lang="fr-FR" sz="2000" b="1" dirty="0">
              <a:latin typeface="Century Gothic" panose="020B0502020202020204" pitchFamily="34" charset="0"/>
            </a:endParaRPr>
          </a:p>
          <a:p>
            <a:pPr marL="800100" lvl="1" indent="-342900">
              <a:buFont typeface="Arial" panose="020B0604020202020204" pitchFamily="34" charset="0"/>
              <a:buChar char="•"/>
            </a:pPr>
            <a:endParaRPr lang="fr-FR" sz="2000" b="1" dirty="0">
              <a:latin typeface="Century Gothic" panose="020B0502020202020204" pitchFamily="34" charset="0"/>
            </a:endParaRPr>
          </a:p>
          <a:p>
            <a:endParaRPr lang="fr-FR" sz="1800" dirty="0">
              <a:latin typeface="Helvetica" pitchFamily="2" charset="0"/>
              <a:ea typeface="Calibri" panose="020F0502020204030204" pitchFamily="34" charset="0"/>
              <a:cs typeface="Times New Roman" panose="02020603050405020304" pitchFamily="18" charset="0"/>
            </a:endParaRPr>
          </a:p>
        </p:txBody>
      </p:sp>
      <p:pic>
        <p:nvPicPr>
          <p:cNvPr id="4" name="Image 3">
            <a:extLst>
              <a:ext uri="{FF2B5EF4-FFF2-40B4-BE49-F238E27FC236}">
                <a16:creationId xmlns:a16="http://schemas.microsoft.com/office/drawing/2014/main" id="{E3D826E4-18F2-6F99-A9F0-A593EEE679B8}"/>
              </a:ext>
            </a:extLst>
          </p:cNvPr>
          <p:cNvPicPr>
            <a:picLocks noChangeAspect="1"/>
          </p:cNvPicPr>
          <p:nvPr/>
        </p:nvPicPr>
        <p:blipFill>
          <a:blip r:embed="rId4"/>
          <a:stretch>
            <a:fillRect/>
          </a:stretch>
        </p:blipFill>
        <p:spPr>
          <a:xfrm>
            <a:off x="7164288" y="917597"/>
            <a:ext cx="652337" cy="841379"/>
          </a:xfrm>
          <a:prstGeom prst="rect">
            <a:avLst/>
          </a:prstGeom>
        </p:spPr>
      </p:pic>
    </p:spTree>
    <p:extLst>
      <p:ext uri="{BB962C8B-B14F-4D97-AF65-F5344CB8AC3E}">
        <p14:creationId xmlns:p14="http://schemas.microsoft.com/office/powerpoint/2010/main" val="726234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DC5BB10-AD4E-129D-AC7F-FD7AC1470E74}"/>
              </a:ext>
            </a:extLst>
          </p:cNvPr>
          <p:cNvPicPr>
            <a:picLocks noChangeAspect="1"/>
          </p:cNvPicPr>
          <p:nvPr/>
        </p:nvPicPr>
        <p:blipFill rotWithShape="1">
          <a:blip r:embed="rId3">
            <a:alphaModFix amt="10000"/>
            <a:extLst>
              <a:ext uri="{28A0092B-C50C-407E-A947-70E740481C1C}">
                <a14:useLocalDpi xmlns:a14="http://schemas.microsoft.com/office/drawing/2010/main"/>
              </a:ext>
            </a:extLst>
          </a:blip>
          <a:srcRect/>
          <a:stretch/>
        </p:blipFill>
        <p:spPr>
          <a:xfrm>
            <a:off x="770884" y="859429"/>
            <a:ext cx="7545532" cy="5255982"/>
          </a:xfrm>
          <a:prstGeom prst="rect">
            <a:avLst/>
          </a:prstGeom>
        </p:spPr>
      </p:pic>
      <p:sp>
        <p:nvSpPr>
          <p:cNvPr id="2" name="Titre 1">
            <a:extLst>
              <a:ext uri="{FF2B5EF4-FFF2-40B4-BE49-F238E27FC236}">
                <a16:creationId xmlns:a16="http://schemas.microsoft.com/office/drawing/2014/main" id="{BBBA6FDB-8066-B288-A80B-D745E28B94B2}"/>
              </a:ext>
            </a:extLst>
          </p:cNvPr>
          <p:cNvSpPr>
            <a:spLocks noGrp="1"/>
          </p:cNvSpPr>
          <p:nvPr>
            <p:ph type="title"/>
          </p:nvPr>
        </p:nvSpPr>
        <p:spPr>
          <a:xfrm>
            <a:off x="544016" y="-16933"/>
            <a:ext cx="7772400" cy="738664"/>
          </a:xfrm>
        </p:spPr>
        <p:txBody>
          <a:bodyPr/>
          <a:lstStyle/>
          <a:p>
            <a:pPr algn="l"/>
            <a:r>
              <a:rPr lang="fr-BE" sz="2800">
                <a:solidFill>
                  <a:srgbClr val="0070C0"/>
                </a:solidFill>
                <a:latin typeface="Century Gothic" panose="020B0502020202020204" pitchFamily="34" charset="0"/>
              </a:rPr>
              <a:t>Méthodologie</a:t>
            </a:r>
            <a:endParaRPr lang="en-GB"/>
          </a:p>
        </p:txBody>
      </p:sp>
      <p:sp>
        <p:nvSpPr>
          <p:cNvPr id="3" name="Espace réservé du contenu 2">
            <a:extLst>
              <a:ext uri="{FF2B5EF4-FFF2-40B4-BE49-F238E27FC236}">
                <a16:creationId xmlns:a16="http://schemas.microsoft.com/office/drawing/2014/main" id="{9BA1626F-C93F-C1CF-D587-4F6DA26B5123}"/>
              </a:ext>
            </a:extLst>
          </p:cNvPr>
          <p:cNvSpPr>
            <a:spLocks noGrp="1"/>
          </p:cNvSpPr>
          <p:nvPr>
            <p:ph idx="1"/>
          </p:nvPr>
        </p:nvSpPr>
        <p:spPr>
          <a:xfrm>
            <a:off x="827584" y="629262"/>
            <a:ext cx="7545532" cy="5393681"/>
          </a:xfrm>
        </p:spPr>
        <p:txBody>
          <a:bodyPr/>
          <a:lstStyle/>
          <a:p>
            <a:pPr marL="457200" lvl="1" indent="0">
              <a:buNone/>
            </a:pPr>
            <a:endParaRPr lang="fr-FR" sz="2000" b="1" dirty="0">
              <a:latin typeface="Century Gothic" panose="020B0502020202020204" pitchFamily="34" charset="0"/>
            </a:endParaRPr>
          </a:p>
          <a:p>
            <a:pPr marL="0" indent="0">
              <a:buNone/>
            </a:pPr>
            <a:r>
              <a:rPr lang="fr-FR" sz="2400" b="1" dirty="0">
                <a:latin typeface="Century Gothic" panose="020B0502020202020204" pitchFamily="34" charset="0"/>
              </a:rPr>
              <a:t>Méthode utilisée pour l’analyse des données</a:t>
            </a:r>
          </a:p>
          <a:p>
            <a:pPr marL="0" indent="0">
              <a:buNone/>
            </a:pPr>
            <a:endParaRPr lang="fr-FR" sz="2400" b="1" dirty="0">
              <a:latin typeface="Century Gothic" panose="020B0502020202020204" pitchFamily="34" charset="0"/>
            </a:endParaRPr>
          </a:p>
          <a:p>
            <a:pPr marL="800100" lvl="1" indent="-342900">
              <a:lnSpc>
                <a:spcPct val="150000"/>
              </a:lnSpc>
              <a:buClr>
                <a:schemeClr val="tx1"/>
              </a:buClr>
              <a:buSzPct val="100000"/>
              <a:buFont typeface="Arial" panose="020B0604020202020204" pitchFamily="34" charset="0"/>
              <a:buChar char="•"/>
            </a:pPr>
            <a:r>
              <a:rPr lang="fr-FR" sz="2400" dirty="0">
                <a:latin typeface="Century Gothic" panose="020B0502020202020204" pitchFamily="34" charset="0"/>
              </a:rPr>
              <a:t>Journal de bord</a:t>
            </a:r>
            <a:endParaRPr lang="fr-FR" sz="2400" b="1" dirty="0">
              <a:latin typeface="Century Gothic" panose="020B0502020202020204" pitchFamily="34" charset="0"/>
            </a:endParaRPr>
          </a:p>
          <a:p>
            <a:pPr marL="800100" lvl="1" indent="-342900">
              <a:lnSpc>
                <a:spcPct val="150000"/>
              </a:lnSpc>
              <a:buClr>
                <a:schemeClr val="tx1"/>
              </a:buClr>
              <a:buSzPct val="100000"/>
              <a:buFont typeface="Arial" panose="020B0604020202020204" pitchFamily="34" charset="0"/>
              <a:buChar char="•"/>
            </a:pPr>
            <a:r>
              <a:rPr lang="fr-FR" sz="2400" dirty="0">
                <a:latin typeface="Century Gothic" panose="020B0502020202020204" pitchFamily="34" charset="0"/>
              </a:rPr>
              <a:t>Enregistrements vidéo des leçons </a:t>
            </a:r>
          </a:p>
          <a:p>
            <a:pPr marL="800100" lvl="1" indent="-342900">
              <a:lnSpc>
                <a:spcPct val="150000"/>
              </a:lnSpc>
              <a:buClr>
                <a:schemeClr val="tx1"/>
              </a:buClr>
              <a:buSzPct val="100000"/>
              <a:buFont typeface="Arial" panose="020B0604020202020204" pitchFamily="34" charset="0"/>
              <a:buChar char="•"/>
            </a:pPr>
            <a:r>
              <a:rPr lang="fr-FR" sz="2400" dirty="0">
                <a:latin typeface="Century Gothic" panose="020B0502020202020204" pitchFamily="34" charset="0"/>
              </a:rPr>
              <a:t>Nbr</a:t>
            </a:r>
            <a:r>
              <a:rPr lang="fr-FR" sz="2400" b="1" dirty="0">
                <a:latin typeface="Century Gothic" panose="020B0502020202020204" pitchFamily="34" charset="0"/>
              </a:rPr>
              <a:t> 56: ACS</a:t>
            </a:r>
            <a:r>
              <a:rPr lang="fr-FR" sz="2400" dirty="0">
                <a:latin typeface="Century Gothic" panose="020B0502020202020204" pitchFamily="34" charset="0"/>
              </a:rPr>
              <a:t>, </a:t>
            </a:r>
            <a:r>
              <a:rPr lang="fr-FR" sz="2400" b="1" dirty="0">
                <a:latin typeface="Century Gothic" panose="020B0502020202020204" pitchFamily="34" charset="0"/>
              </a:rPr>
              <a:t>ACC</a:t>
            </a:r>
            <a:r>
              <a:rPr lang="fr-FR" sz="2400" dirty="0">
                <a:latin typeface="Century Gothic" panose="020B0502020202020204" pitchFamily="34" charset="0"/>
              </a:rPr>
              <a:t> et un </a:t>
            </a:r>
            <a:r>
              <a:rPr lang="fr-FR" sz="2400" b="1" dirty="0">
                <a:latin typeface="Century Gothic" panose="020B0502020202020204" pitchFamily="34" charset="0"/>
              </a:rPr>
              <a:t>retour au collectif </a:t>
            </a:r>
          </a:p>
          <a:p>
            <a:pPr marL="800100" lvl="1" indent="-342900">
              <a:lnSpc>
                <a:spcPct val="150000"/>
              </a:lnSpc>
              <a:buClr>
                <a:schemeClr val="tx1"/>
              </a:buClr>
              <a:buSzPct val="100000"/>
              <a:buFont typeface="Arial" panose="020B0604020202020204" pitchFamily="34" charset="0"/>
              <a:buChar char="•"/>
            </a:pPr>
            <a:r>
              <a:rPr lang="fr-FR" sz="2400" b="1" dirty="0">
                <a:latin typeface="Century Gothic" panose="020B0502020202020204" pitchFamily="34" charset="0"/>
              </a:rPr>
              <a:t>Analyse du matériau langagier </a:t>
            </a:r>
            <a:r>
              <a:rPr lang="fr-FR" sz="2400" dirty="0">
                <a:latin typeface="Century Gothic" panose="020B0502020202020204" pitchFamily="34" charset="0"/>
              </a:rPr>
              <a:t>à l’aide d’</a:t>
            </a:r>
            <a:r>
              <a:rPr lang="fr-FR" sz="2400" b="1" dirty="0">
                <a:latin typeface="Century Gothic" panose="020B0502020202020204" pitchFamily="34" charset="0"/>
              </a:rPr>
              <a:t>indicateurs de développement potentiel</a:t>
            </a:r>
            <a:r>
              <a:rPr lang="fr-FR" sz="2400" dirty="0">
                <a:latin typeface="Century Gothic" panose="020B0502020202020204" pitchFamily="34" charset="0"/>
              </a:rPr>
              <a:t> </a:t>
            </a:r>
            <a:r>
              <a:rPr lang="fr-FR" sz="2000" i="1" dirty="0">
                <a:solidFill>
                  <a:srgbClr val="0070C0"/>
                </a:solidFill>
                <a:latin typeface="Century Gothic" panose="020B0502020202020204" pitchFamily="34" charset="0"/>
              </a:rPr>
              <a:t>(Bruno &amp; </a:t>
            </a:r>
            <a:r>
              <a:rPr lang="fr-FR" sz="2000" i="1" dirty="0" err="1">
                <a:solidFill>
                  <a:srgbClr val="0070C0"/>
                </a:solidFill>
                <a:latin typeface="Century Gothic" panose="020B0502020202020204" pitchFamily="34" charset="0"/>
              </a:rPr>
              <a:t>Méard</a:t>
            </a:r>
            <a:r>
              <a:rPr lang="fr-FR" sz="2000" i="1" dirty="0">
                <a:solidFill>
                  <a:srgbClr val="0070C0"/>
                </a:solidFill>
                <a:latin typeface="Century Gothic" panose="020B0502020202020204" pitchFamily="34" charset="0"/>
              </a:rPr>
              <a:t>, 2018) </a:t>
            </a:r>
          </a:p>
          <a:p>
            <a:pPr marL="800100" lvl="1" indent="-342900">
              <a:buFont typeface="Arial" panose="020B0604020202020204" pitchFamily="34" charset="0"/>
              <a:buChar char="•"/>
            </a:pPr>
            <a:endParaRPr lang="fr-FR" sz="2000" b="1" dirty="0">
              <a:latin typeface="Century Gothic" panose="020B0502020202020204" pitchFamily="34" charset="0"/>
            </a:endParaRPr>
          </a:p>
          <a:p>
            <a:endParaRPr lang="fr-FR" sz="1800" dirty="0">
              <a:latin typeface="Helvetica"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846410"/>
      </p:ext>
    </p:extLst>
  </p:cSld>
  <p:clrMapOvr>
    <a:masterClrMapping/>
  </p:clrMapOvr>
</p:sld>
</file>

<file path=ppt/theme/theme1.xml><?xml version="1.0" encoding="utf-8"?>
<a:theme xmlns:a="http://schemas.openxmlformats.org/drawingml/2006/main" name="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909</TotalTime>
  <Words>3339</Words>
  <Application>Microsoft Macintosh PowerPoint</Application>
  <PresentationFormat>Affichage à l'écran (4:3)</PresentationFormat>
  <Paragraphs>289</Paragraphs>
  <Slides>20</Slides>
  <Notes>20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20</vt:i4>
      </vt:variant>
    </vt:vector>
  </HeadingPairs>
  <TitlesOfParts>
    <vt:vector size="29" baseType="lpstr">
      <vt:lpstr>Aptos</vt:lpstr>
      <vt:lpstr>Arial</vt:lpstr>
      <vt:lpstr>Calibri</vt:lpstr>
      <vt:lpstr>Century Gothic</vt:lpstr>
      <vt:lpstr>Helvetica</vt:lpstr>
      <vt:lpstr>Times</vt:lpstr>
      <vt:lpstr>Times New Roman</vt:lpstr>
      <vt:lpstr>Wingdings</vt:lpstr>
      <vt:lpstr>Nouvelle présentation</vt:lpstr>
      <vt:lpstr>Enseignants novices en EPS, perezhivanie et travail coopératif :   Analyse du développement de l’activité </vt:lpstr>
      <vt:lpstr>Comprendre le développement de l’activité des ENS novices en rapport avec le travail coopératif</vt:lpstr>
      <vt:lpstr>Présentation PowerPoint</vt:lpstr>
      <vt:lpstr>Perezhivanie (Veresov, 2014)</vt:lpstr>
      <vt:lpstr>Présentation PowerPoint</vt:lpstr>
      <vt:lpstr>Cadre théorique</vt:lpstr>
      <vt:lpstr>Cadre théorique: clinique de l’activité</vt:lpstr>
      <vt:lpstr>Méthodologie</vt:lpstr>
      <vt:lpstr>Méthodologie</vt:lpstr>
      <vt:lpstr>Question de recherche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Haute Ecole Pédagogique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Haute Ecole Pédagogique</dc:creator>
  <cp:lastModifiedBy>Anonymous</cp:lastModifiedBy>
  <cp:revision>198</cp:revision>
  <dcterms:created xsi:type="dcterms:W3CDTF">2006-08-29T10:05:48Z</dcterms:created>
  <dcterms:modified xsi:type="dcterms:W3CDTF">2024-07-10T07:56:52Z</dcterms:modified>
</cp:coreProperties>
</file>