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14" r:id="rId1"/>
  </p:sldMasterIdLst>
  <p:sldIdLst>
    <p:sldId id="256" r:id="rId2"/>
    <p:sldId id="299" r:id="rId3"/>
    <p:sldId id="261" r:id="rId4"/>
    <p:sldId id="274" r:id="rId5"/>
    <p:sldId id="275" r:id="rId6"/>
    <p:sldId id="276" r:id="rId7"/>
    <p:sldId id="277" r:id="rId8"/>
    <p:sldId id="278" r:id="rId9"/>
    <p:sldId id="308" r:id="rId10"/>
    <p:sldId id="279" r:id="rId11"/>
    <p:sldId id="280" r:id="rId12"/>
    <p:sldId id="257" r:id="rId13"/>
    <p:sldId id="260" r:id="rId14"/>
    <p:sldId id="262" r:id="rId15"/>
    <p:sldId id="300" r:id="rId16"/>
    <p:sldId id="264" r:id="rId17"/>
    <p:sldId id="295" r:id="rId18"/>
    <p:sldId id="297" r:id="rId19"/>
    <p:sldId id="298" r:id="rId20"/>
    <p:sldId id="318" r:id="rId21"/>
    <p:sldId id="258" r:id="rId22"/>
    <p:sldId id="267" r:id="rId23"/>
    <p:sldId id="296" r:id="rId24"/>
    <p:sldId id="301" r:id="rId25"/>
    <p:sldId id="268" r:id="rId26"/>
    <p:sldId id="269" r:id="rId27"/>
    <p:sldId id="271" r:id="rId28"/>
    <p:sldId id="309" r:id="rId29"/>
    <p:sldId id="272" r:id="rId30"/>
    <p:sldId id="265" r:id="rId31"/>
    <p:sldId id="270" r:id="rId32"/>
    <p:sldId id="281" r:id="rId33"/>
    <p:sldId id="282" r:id="rId34"/>
    <p:sldId id="285" r:id="rId35"/>
    <p:sldId id="283" r:id="rId36"/>
    <p:sldId id="284" r:id="rId37"/>
    <p:sldId id="286" r:id="rId38"/>
    <p:sldId id="287" r:id="rId39"/>
    <p:sldId id="302" r:id="rId40"/>
    <p:sldId id="304" r:id="rId41"/>
    <p:sldId id="305" r:id="rId42"/>
    <p:sldId id="303" r:id="rId43"/>
    <p:sldId id="307" r:id="rId44"/>
    <p:sldId id="319" r:id="rId45"/>
    <p:sldId id="259" r:id="rId46"/>
    <p:sldId id="288" r:id="rId47"/>
    <p:sldId id="289" r:id="rId48"/>
    <p:sldId id="290" r:id="rId49"/>
    <p:sldId id="310" r:id="rId50"/>
    <p:sldId id="311" r:id="rId51"/>
    <p:sldId id="291" r:id="rId52"/>
    <p:sldId id="293" r:id="rId53"/>
    <p:sldId id="294" r:id="rId54"/>
    <p:sldId id="312" r:id="rId55"/>
    <p:sldId id="313" r:id="rId56"/>
    <p:sldId id="314" r:id="rId57"/>
    <p:sldId id="315" r:id="rId58"/>
    <p:sldId id="316" r:id="rId59"/>
    <p:sldId id="317" r:id="rId60"/>
    <p:sldId id="292" r:id="rId6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snapToObjects="1">
      <p:cViewPr varScale="1">
        <p:scale>
          <a:sx n="119" d="100"/>
          <a:sy n="119" d="100"/>
        </p:scale>
        <p:origin x="144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r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CH"/>
              <a:t>Cliquez et modifiez le titre</a:t>
            </a:r>
            <a:endParaRPr kumimoji="0" lang="en-US"/>
          </a:p>
        </p:txBody>
      </p:sp>
      <p:sp>
        <p:nvSpPr>
          <p:cNvPr id="17" name="Sous-titr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CH"/>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4251665B-C24A-4702-B522-6A4334602E03}" type="datetimeFigureOut">
              <a:rPr lang="en-US" smtClean="0"/>
              <a:t>4/21/18</a:t>
            </a:fld>
            <a:endParaRPr lang="en-US"/>
          </a:p>
        </p:txBody>
      </p:sp>
      <p:sp>
        <p:nvSpPr>
          <p:cNvPr id="19" name="Espace réservé du pied de page 18"/>
          <p:cNvSpPr>
            <a:spLocks noGrp="1"/>
          </p:cNvSpPr>
          <p:nvPr>
            <p:ph type="ftr" sz="quarter" idx="11"/>
          </p:nvPr>
        </p:nvSpPr>
        <p:spPr/>
        <p:txBody>
          <a:bodyPr/>
          <a:lstStyle/>
          <a:p>
            <a:endParaRPr lang="en-US"/>
          </a:p>
        </p:txBody>
      </p:sp>
      <p:sp>
        <p:nvSpPr>
          <p:cNvPr id="27" name="Espace réservé du numéro de diapositive 26"/>
          <p:cNvSpPr>
            <a:spLocks noGrp="1"/>
          </p:cNvSpPr>
          <p:nvPr>
            <p:ph type="sldNum" sz="quarter" idx="12"/>
          </p:nvPr>
        </p:nvSpPr>
        <p:spPr/>
        <p:txBody>
          <a:bodyPr/>
          <a:lstStyle/>
          <a:p>
            <a:fld id="{5FD889E0-CAB2-4699-909D-B9A88D47AC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Cliquez et modifiez le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e la date 3"/>
          <p:cNvSpPr>
            <a:spLocks noGrp="1"/>
          </p:cNvSpPr>
          <p:nvPr>
            <p:ph type="dt" sz="half" idx="10"/>
          </p:nvPr>
        </p:nvSpPr>
        <p:spPr/>
        <p:txBody>
          <a:bodyPr/>
          <a:lstStyle/>
          <a:p>
            <a:fld id="{BBC997F6-A3D6-3543-ACE7-94A9FB22AC6D}" type="datetimeFigureOut">
              <a:rPr lang="fr-FR" smtClean="0"/>
              <a:t>21/04/2018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e la date 3"/>
          <p:cNvSpPr>
            <a:spLocks noGrp="1"/>
          </p:cNvSpPr>
          <p:nvPr>
            <p:ph type="dt" sz="half" idx="10"/>
          </p:nvPr>
        </p:nvSpPr>
        <p:spPr/>
        <p:txBody>
          <a:bodyPr/>
          <a:lstStyle/>
          <a:p>
            <a:fld id="{BBC997F6-A3D6-3543-ACE7-94A9FB22AC6D}" type="datetimeFigureOut">
              <a:rPr lang="fr-FR" smtClean="0"/>
              <a:t>21/04/2018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e la date 3"/>
          <p:cNvSpPr>
            <a:spLocks noGrp="1"/>
          </p:cNvSpPr>
          <p:nvPr>
            <p:ph type="dt" sz="half" idx="10"/>
          </p:nvPr>
        </p:nvSpPr>
        <p:spPr/>
        <p:txBody>
          <a:bodyPr/>
          <a:lstStyle/>
          <a:p>
            <a:fld id="{BBC997F6-A3D6-3543-ACE7-94A9FB22AC6D}" type="datetimeFigureOut">
              <a:rPr lang="fr-FR" smtClean="0"/>
              <a:t>21/04/2018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r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CH"/>
              <a:t>Cliquez et modifiez le titre</a:t>
            </a:r>
            <a:endParaRPr kumimoji="0" lang="en-US"/>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Cliquez pour modifier les styles du texte du masque</a:t>
            </a:r>
          </a:p>
        </p:txBody>
      </p:sp>
      <p:sp>
        <p:nvSpPr>
          <p:cNvPr id="4" name="Espace réservé de la date 3"/>
          <p:cNvSpPr>
            <a:spLocks noGrp="1"/>
          </p:cNvSpPr>
          <p:nvPr>
            <p:ph type="dt" sz="half" idx="10"/>
          </p:nvPr>
        </p:nvSpPr>
        <p:spPr/>
        <p:txBody>
          <a:bodyPr/>
          <a:lstStyle/>
          <a:p>
            <a:fld id="{4251665B-C24A-4702-B522-6A4334602E03}" type="datetimeFigureOut">
              <a:rPr lang="en-US" smtClean="0"/>
              <a:t>4/21/18</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Cliquez et modifiez le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5" name="Espace réservé de la date 4"/>
          <p:cNvSpPr>
            <a:spLocks noGrp="1"/>
          </p:cNvSpPr>
          <p:nvPr>
            <p:ph type="dt" sz="half" idx="10"/>
          </p:nvPr>
        </p:nvSpPr>
        <p:spPr/>
        <p:txBody>
          <a:bodyPr/>
          <a:lstStyle/>
          <a:p>
            <a:fld id="{BBC997F6-A3D6-3543-ACE7-94A9FB22AC6D}" type="datetimeFigureOut">
              <a:rPr lang="fr-FR" smtClean="0"/>
              <a:t>21/04/2018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CH"/>
              <a:t>Cliquez et modifiez le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7" name="Espace réservé de la date 6"/>
          <p:cNvSpPr>
            <a:spLocks noGrp="1"/>
          </p:cNvSpPr>
          <p:nvPr>
            <p:ph type="dt" sz="half" idx="10"/>
          </p:nvPr>
        </p:nvSpPr>
        <p:spPr/>
        <p:txBody>
          <a:bodyPr/>
          <a:lstStyle/>
          <a:p>
            <a:fld id="{BBC997F6-A3D6-3543-ACE7-94A9FB22AC6D}" type="datetimeFigureOut">
              <a:rPr lang="fr-FR" smtClean="0"/>
              <a:t>21/04/2018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Cliquez et modifiez le titre</a:t>
            </a:r>
            <a:endParaRPr kumimoji="0" lang="en-US"/>
          </a:p>
        </p:txBody>
      </p:sp>
      <p:sp>
        <p:nvSpPr>
          <p:cNvPr id="7" name="Espace réservé de la date 6"/>
          <p:cNvSpPr>
            <a:spLocks noGrp="1"/>
          </p:cNvSpPr>
          <p:nvPr>
            <p:ph type="dt" sz="half" idx="10"/>
          </p:nvPr>
        </p:nvSpPr>
        <p:spPr/>
        <p:txBody>
          <a:bodyPr/>
          <a:lstStyle/>
          <a:p>
            <a:fld id="{BBC997F6-A3D6-3543-ACE7-94A9FB22AC6D}" type="datetimeFigureOut">
              <a:rPr lang="fr-FR" smtClean="0"/>
              <a:t>21/04/2018</a:t>
            </a:fld>
            <a:endParaRPr lang="fr-FR"/>
          </a:p>
        </p:txBody>
      </p:sp>
      <p:sp>
        <p:nvSpPr>
          <p:cNvPr id="8" name="Espace réservé du numéro de diapositive 7"/>
          <p:cNvSpPr>
            <a:spLocks noGrp="1"/>
          </p:cNvSpPr>
          <p:nvPr>
            <p:ph type="sldNum" sz="quarter" idx="11"/>
          </p:nvPr>
        </p:nvSpPr>
        <p:spPr/>
        <p:txBody>
          <a:bodyPr/>
          <a:lstStyle/>
          <a:p>
            <a:fld id="{1703D6E8-FAC8-7244-9DDF-363D02308E49}" type="slidenum">
              <a:rPr lang="fr-FR" smtClean="0"/>
              <a:t>‹#›</a:t>
            </a:fld>
            <a:endParaRPr lang="fr-FR"/>
          </a:p>
        </p:txBody>
      </p:sp>
      <p:sp>
        <p:nvSpPr>
          <p:cNvPr id="9" name="Espace réservé du pied de page 8"/>
          <p:cNvSpPr>
            <a:spLocks noGrp="1"/>
          </p:cNvSpPr>
          <p:nvPr>
            <p:ph type="ftr" sz="quarter" idx="12"/>
          </p:nvPr>
        </p:nvSpPr>
        <p:spPr/>
        <p:txBody>
          <a:body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BC997F6-A3D6-3543-ACE7-94A9FB22AC6D}" type="datetimeFigureOut">
              <a:rPr lang="fr-FR" smtClean="0"/>
              <a:t>21/04/2018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fr-CH"/>
              <a:t>Cliquez et modifiez le titre</a:t>
            </a:r>
            <a:endParaRPr kumimoji="0" lang="en-US"/>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5" name="Espace réservé de la date 4"/>
          <p:cNvSpPr>
            <a:spLocks noGrp="1"/>
          </p:cNvSpPr>
          <p:nvPr>
            <p:ph type="dt" sz="half" idx="10"/>
          </p:nvPr>
        </p:nvSpPr>
        <p:spPr/>
        <p:txBody>
          <a:bodyPr/>
          <a:lstStyle/>
          <a:p>
            <a:fld id="{BBC997F6-A3D6-3543-ACE7-94A9FB22AC6D}" type="datetimeFigureOut">
              <a:rPr lang="fr-FR" smtClean="0"/>
              <a:t>21/04/2018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156448" y="6422064"/>
            <a:ext cx="762000" cy="365125"/>
          </a:xfrm>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fr-CH"/>
              <a:t>Cliquez et modifiez le titre</a:t>
            </a:r>
            <a:endParaRPr kumimoji="0" lang="en-US"/>
          </a:p>
        </p:txBody>
      </p:sp>
      <p:sp>
        <p:nvSpPr>
          <p:cNvPr id="3" name="Espace réservé pour une imag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fr-CH"/>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Cliquez pour modifier les styles du texte du masque</a:t>
            </a:r>
          </a:p>
        </p:txBody>
      </p:sp>
      <p:sp>
        <p:nvSpPr>
          <p:cNvPr id="5" name="Espace réservé de la date 4"/>
          <p:cNvSpPr>
            <a:spLocks noGrp="1"/>
          </p:cNvSpPr>
          <p:nvPr>
            <p:ph type="dt" sz="half" idx="10"/>
          </p:nvPr>
        </p:nvSpPr>
        <p:spPr>
          <a:xfrm>
            <a:off x="457200" y="6422064"/>
            <a:ext cx="2133600" cy="365125"/>
          </a:xfrm>
        </p:spPr>
        <p:txBody>
          <a:bodyPr/>
          <a:lstStyle/>
          <a:p>
            <a:fld id="{BBC997F6-A3D6-3543-ACE7-94A9FB22AC6D}" type="datetimeFigureOut">
              <a:rPr lang="fr-FR" smtClean="0"/>
              <a:t>21/04/2018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703D6E8-FAC8-7244-9DDF-363D02308E49}"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e libre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BC997F6-A3D6-3543-ACE7-94A9FB22AC6D}" type="datetimeFigureOut">
              <a:rPr lang="fr-FR" smtClean="0"/>
              <a:t>21/04/2018</a:t>
            </a:fld>
            <a:endParaRPr lang="fr-FR"/>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fr-FR"/>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703D6E8-FAC8-7244-9DDF-363D02308E49}" type="slidenum">
              <a:rPr lang="fr-FR" smtClean="0"/>
              <a:t>‹#›</a:t>
            </a:fld>
            <a:endParaRPr lang="fr-FR"/>
          </a:p>
        </p:txBody>
      </p:sp>
    </p:spTree>
  </p:cSld>
  <p:clrMap bg1="dk1" tx1="lt1" bg2="dk2" tx2="lt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b="1" dirty="0"/>
              <a:t>Le travail collectif, de quoi s’agit-il ?</a:t>
            </a:r>
            <a:endParaRPr lang="fr-FR" dirty="0"/>
          </a:p>
        </p:txBody>
      </p:sp>
      <p:sp>
        <p:nvSpPr>
          <p:cNvPr id="3" name="Sous-titre 2"/>
          <p:cNvSpPr>
            <a:spLocks noGrp="1"/>
          </p:cNvSpPr>
          <p:nvPr>
            <p:ph type="subTitle" idx="1"/>
          </p:nvPr>
        </p:nvSpPr>
        <p:spPr>
          <a:xfrm>
            <a:off x="414375" y="2540246"/>
            <a:ext cx="8213667" cy="484632"/>
          </a:xfrm>
        </p:spPr>
        <p:txBody>
          <a:bodyPr>
            <a:normAutofit/>
          </a:bodyPr>
          <a:lstStyle/>
          <a:p>
            <a:r>
              <a:rPr lang="fr-FR" sz="3600" dirty="0"/>
              <a:t>Regard d’un sociologue</a:t>
            </a:r>
          </a:p>
        </p:txBody>
      </p:sp>
    </p:spTree>
    <p:extLst>
      <p:ext uri="{BB962C8B-B14F-4D97-AF65-F5344CB8AC3E}">
        <p14:creationId xmlns:p14="http://schemas.microsoft.com/office/powerpoint/2010/main" val="418559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800" dirty="0"/>
              <a:t>Les oppositions classiques de la collaboration</a:t>
            </a:r>
          </a:p>
        </p:txBody>
      </p:sp>
      <p:sp>
        <p:nvSpPr>
          <p:cNvPr id="3" name="Espace réservé du contenu 2"/>
          <p:cNvSpPr>
            <a:spLocks noGrp="1"/>
          </p:cNvSpPr>
          <p:nvPr>
            <p:ph idx="1"/>
          </p:nvPr>
        </p:nvSpPr>
        <p:spPr/>
        <p:txBody>
          <a:bodyPr>
            <a:normAutofit/>
          </a:bodyPr>
          <a:lstStyle/>
          <a:p>
            <a:endParaRPr lang="fr-FR" sz="3600" dirty="0"/>
          </a:p>
          <a:p>
            <a:r>
              <a:rPr lang="fr-FR" sz="3600" dirty="0"/>
              <a:t>Collaboration institutionnelle/centrée sur le cœur de métier.</a:t>
            </a:r>
          </a:p>
          <a:p>
            <a:endParaRPr lang="fr-FR" sz="3600" dirty="0"/>
          </a:p>
          <a:p>
            <a:r>
              <a:rPr lang="fr-FR" sz="3600" dirty="0"/>
              <a:t>Exemple: concertations vs préparations conjointes</a:t>
            </a:r>
          </a:p>
        </p:txBody>
      </p:sp>
    </p:spTree>
    <p:extLst>
      <p:ext uri="{BB962C8B-B14F-4D97-AF65-F5344CB8AC3E}">
        <p14:creationId xmlns:p14="http://schemas.microsoft.com/office/powerpoint/2010/main" val="4167676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800" dirty="0"/>
              <a:t>Les oppositions classiques de la collaboration</a:t>
            </a:r>
          </a:p>
        </p:txBody>
      </p:sp>
      <p:sp>
        <p:nvSpPr>
          <p:cNvPr id="3" name="Espace réservé du contenu 2"/>
          <p:cNvSpPr>
            <a:spLocks noGrp="1"/>
          </p:cNvSpPr>
          <p:nvPr>
            <p:ph idx="1"/>
          </p:nvPr>
        </p:nvSpPr>
        <p:spPr/>
        <p:txBody>
          <a:bodyPr>
            <a:normAutofit/>
          </a:bodyPr>
          <a:lstStyle/>
          <a:p>
            <a:endParaRPr lang="fr-FR" sz="3600" dirty="0"/>
          </a:p>
          <a:p>
            <a:r>
              <a:rPr lang="fr-FR" sz="3600" dirty="0"/>
              <a:t>« Commande réformiste » (Tardif 2007)/collaboration informelle.</a:t>
            </a:r>
          </a:p>
          <a:p>
            <a:endParaRPr lang="fr-FR" sz="3600" dirty="0"/>
          </a:p>
          <a:p>
            <a:r>
              <a:rPr lang="fr-FR" sz="3600" dirty="0"/>
              <a:t>Exemple: réunions obligatoires vs conversations informelles avec partenaires choisis.</a:t>
            </a:r>
          </a:p>
        </p:txBody>
      </p:sp>
    </p:spTree>
    <p:extLst>
      <p:ext uri="{BB962C8B-B14F-4D97-AF65-F5344CB8AC3E}">
        <p14:creationId xmlns:p14="http://schemas.microsoft.com/office/powerpoint/2010/main" val="1307674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Le travail collectif en sciences de l’éducation</a:t>
            </a:r>
          </a:p>
        </p:txBody>
      </p:sp>
      <p:sp>
        <p:nvSpPr>
          <p:cNvPr id="4" name="Sous-titre 3"/>
          <p:cNvSpPr>
            <a:spLocks noGrp="1"/>
          </p:cNvSpPr>
          <p:nvPr>
            <p:ph type="subTitle" idx="1"/>
          </p:nvPr>
        </p:nvSpPr>
        <p:spPr/>
        <p:txBody>
          <a:bodyPr>
            <a:normAutofit/>
          </a:bodyPr>
          <a:lstStyle/>
          <a:p>
            <a:r>
              <a:rPr lang="fr-FR" sz="4000" dirty="0"/>
              <a:t>Une tendance à la panacée</a:t>
            </a:r>
          </a:p>
        </p:txBody>
      </p:sp>
      <p:sp>
        <p:nvSpPr>
          <p:cNvPr id="5" name="ZoneTexte 4"/>
          <p:cNvSpPr txBox="1"/>
          <p:nvPr/>
        </p:nvSpPr>
        <p:spPr>
          <a:xfrm>
            <a:off x="2762674" y="680606"/>
            <a:ext cx="2409158" cy="584776"/>
          </a:xfrm>
          <a:prstGeom prst="rect">
            <a:avLst/>
          </a:prstGeom>
          <a:noFill/>
        </p:spPr>
        <p:txBody>
          <a:bodyPr wrap="square" rtlCol="0">
            <a:spAutoFit/>
          </a:bodyPr>
          <a:lstStyle/>
          <a:p>
            <a:r>
              <a:rPr lang="fr-FR" sz="3200" dirty="0"/>
              <a:t>Partie 1</a:t>
            </a:r>
          </a:p>
        </p:txBody>
      </p:sp>
    </p:spTree>
    <p:extLst>
      <p:ext uri="{BB962C8B-B14F-4D97-AF65-F5344CB8AC3E}">
        <p14:creationId xmlns:p14="http://schemas.microsoft.com/office/powerpoint/2010/main" val="3304983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tendance à la panacée</a:t>
            </a:r>
          </a:p>
        </p:txBody>
      </p:sp>
      <p:sp>
        <p:nvSpPr>
          <p:cNvPr id="3" name="Espace réservé du contenu 2"/>
          <p:cNvSpPr>
            <a:spLocks noGrp="1"/>
          </p:cNvSpPr>
          <p:nvPr>
            <p:ph idx="1"/>
          </p:nvPr>
        </p:nvSpPr>
        <p:spPr/>
        <p:txBody>
          <a:bodyPr/>
          <a:lstStyle/>
          <a:p>
            <a:r>
              <a:rPr lang="fr-FR" dirty="0"/>
              <a:t>Valorisation aujourd’hui du travail collaboratif, dans la plupart des lois de l’éducation et des rapports dans la </a:t>
            </a:r>
            <a:r>
              <a:rPr lang="fr-FR" dirty="0" err="1"/>
              <a:t>plupat</a:t>
            </a:r>
            <a:r>
              <a:rPr lang="fr-FR" dirty="0"/>
              <a:t> des pays industrialisés.</a:t>
            </a:r>
          </a:p>
          <a:p>
            <a:endParaRPr lang="fr-FR" dirty="0"/>
          </a:p>
          <a:p>
            <a:r>
              <a:rPr lang="fr-FR" dirty="0"/>
              <a:t>Selon Lessard (et </a:t>
            </a:r>
            <a:r>
              <a:rPr lang="fr-FR" dirty="0" err="1"/>
              <a:t>alii</a:t>
            </a:r>
            <a:r>
              <a:rPr lang="fr-FR" dirty="0"/>
              <a:t> 2009) : </a:t>
            </a:r>
          </a:p>
          <a:p>
            <a:r>
              <a:rPr lang="fr-FR" dirty="0"/>
              <a:t>l’intérêt de la collaboration « n’est plus à démontrer » (?)</a:t>
            </a:r>
          </a:p>
          <a:p>
            <a:endParaRPr lang="fr-FR" dirty="0"/>
          </a:p>
        </p:txBody>
      </p:sp>
    </p:spTree>
    <p:extLst>
      <p:ext uri="{BB962C8B-B14F-4D97-AF65-F5344CB8AC3E}">
        <p14:creationId xmlns:p14="http://schemas.microsoft.com/office/powerpoint/2010/main" val="1469855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Une tendance à la panacée</a:t>
            </a:r>
          </a:p>
        </p:txBody>
      </p:sp>
      <p:sp>
        <p:nvSpPr>
          <p:cNvPr id="3" name="Espace réservé du contenu 2"/>
          <p:cNvSpPr>
            <a:spLocks noGrp="1"/>
          </p:cNvSpPr>
          <p:nvPr>
            <p:ph idx="1"/>
          </p:nvPr>
        </p:nvSpPr>
        <p:spPr/>
        <p:txBody>
          <a:bodyPr/>
          <a:lstStyle/>
          <a:p>
            <a:r>
              <a:rPr lang="fr-FR" dirty="0"/>
              <a:t>Le travail collaboratif est censé être plus efficace pour les élèves en difficultés.</a:t>
            </a:r>
          </a:p>
          <a:p>
            <a:endParaRPr lang="fr-FR" dirty="0"/>
          </a:p>
          <a:p>
            <a:r>
              <a:rPr lang="fr-FR" dirty="0"/>
              <a:t>Il permet la « mobilisation » de « l’équipe » (ou de la « communauté ») pédagogique contre l’échec scolaire.</a:t>
            </a:r>
          </a:p>
          <a:p>
            <a:endParaRPr lang="fr-FR" dirty="0"/>
          </a:p>
        </p:txBody>
      </p:sp>
    </p:spTree>
    <p:extLst>
      <p:ext uri="{BB962C8B-B14F-4D97-AF65-F5344CB8AC3E}">
        <p14:creationId xmlns:p14="http://schemas.microsoft.com/office/powerpoint/2010/main" val="1149629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Une tendance à la panacée</a:t>
            </a:r>
          </a:p>
        </p:txBody>
      </p:sp>
      <p:sp>
        <p:nvSpPr>
          <p:cNvPr id="3" name="Espace réservé du contenu 2"/>
          <p:cNvSpPr>
            <a:spLocks noGrp="1"/>
          </p:cNvSpPr>
          <p:nvPr>
            <p:ph idx="1"/>
          </p:nvPr>
        </p:nvSpPr>
        <p:spPr/>
        <p:txBody>
          <a:bodyPr/>
          <a:lstStyle/>
          <a:p>
            <a:r>
              <a:rPr lang="fr-FR" dirty="0"/>
              <a:t>Le travail collaboratif permet l’élaboration de normes communes fortes, utiles dans les établissements difficiles (</a:t>
            </a:r>
            <a:r>
              <a:rPr lang="fr-FR" dirty="0" err="1"/>
              <a:t>Duru-Bellat</a:t>
            </a:r>
            <a:r>
              <a:rPr lang="fr-FR" dirty="0"/>
              <a:t>, 2003).</a:t>
            </a:r>
          </a:p>
          <a:p>
            <a:endParaRPr lang="fr-FR" dirty="0"/>
          </a:p>
          <a:p>
            <a:endParaRPr lang="fr-FR" dirty="0"/>
          </a:p>
        </p:txBody>
      </p:sp>
    </p:spTree>
    <p:extLst>
      <p:ext uri="{BB962C8B-B14F-4D97-AF65-F5344CB8AC3E}">
        <p14:creationId xmlns:p14="http://schemas.microsoft.com/office/powerpoint/2010/main" val="3066027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Une tendance à la panacée</a:t>
            </a:r>
          </a:p>
        </p:txBody>
      </p:sp>
      <p:sp>
        <p:nvSpPr>
          <p:cNvPr id="3" name="Espace réservé du contenu 2"/>
          <p:cNvSpPr>
            <a:spLocks noGrp="1"/>
          </p:cNvSpPr>
          <p:nvPr>
            <p:ph idx="1"/>
          </p:nvPr>
        </p:nvSpPr>
        <p:spPr/>
        <p:txBody>
          <a:bodyPr/>
          <a:lstStyle/>
          <a:p>
            <a:r>
              <a:rPr lang="fr-FR" dirty="0"/>
              <a:t>Il y aurait un « isomorphisme » entre les pratiques organisationnelles et les pratiques pédagogiques (</a:t>
            </a:r>
            <a:r>
              <a:rPr lang="fr-FR" dirty="0" err="1"/>
              <a:t>Dupriez</a:t>
            </a:r>
            <a:r>
              <a:rPr lang="fr-FR" dirty="0"/>
              <a:t>, 2010).</a:t>
            </a:r>
          </a:p>
          <a:p>
            <a:r>
              <a:rPr lang="fr-FR" dirty="0"/>
              <a:t>Si la collaboration est « choisie » par les enseignants et non « subie » elle transfère une culture collaborative (recours au « conflit </a:t>
            </a:r>
            <a:r>
              <a:rPr lang="fr-FR" dirty="0" err="1"/>
              <a:t>socio-cognitif</a:t>
            </a:r>
            <a:r>
              <a:rPr lang="fr-FR" dirty="0"/>
              <a:t> ») dans les classes (Marcel et Garcia 2009).</a:t>
            </a:r>
          </a:p>
        </p:txBody>
      </p:sp>
    </p:spTree>
    <p:extLst>
      <p:ext uri="{BB962C8B-B14F-4D97-AF65-F5344CB8AC3E}">
        <p14:creationId xmlns:p14="http://schemas.microsoft.com/office/powerpoint/2010/main" val="4065464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formation</a:t>
            </a:r>
          </a:p>
        </p:txBody>
      </p:sp>
      <p:sp>
        <p:nvSpPr>
          <p:cNvPr id="3" name="Espace réservé du contenu 2"/>
          <p:cNvSpPr>
            <a:spLocks noGrp="1"/>
          </p:cNvSpPr>
          <p:nvPr>
            <p:ph idx="1"/>
          </p:nvPr>
        </p:nvSpPr>
        <p:spPr/>
        <p:txBody>
          <a:bodyPr/>
          <a:lstStyle/>
          <a:p>
            <a:r>
              <a:rPr lang="fr-FR" dirty="0"/>
              <a:t>La formation des enseignants aujourd’hui est devenue plus collaborative.</a:t>
            </a:r>
          </a:p>
          <a:p>
            <a:endParaRPr lang="fr-FR" dirty="0"/>
          </a:p>
          <a:p>
            <a:r>
              <a:rPr lang="fr-FR" dirty="0"/>
              <a:t>Une enquête vaudoise (</a:t>
            </a:r>
            <a:r>
              <a:rPr lang="fr-FR" dirty="0" err="1"/>
              <a:t>Amendola</a:t>
            </a:r>
            <a:r>
              <a:rPr lang="fr-FR" dirty="0"/>
              <a:t> et </a:t>
            </a:r>
            <a:r>
              <a:rPr lang="fr-FR" dirty="0" err="1"/>
              <a:t>alii</a:t>
            </a:r>
            <a:r>
              <a:rPr lang="fr-FR" dirty="0"/>
              <a:t> 2015) montre que les enseignants-novices continuent à collaborer en réseaux après leur diplôme pendant les 2 ou 3 premières années de leur entrée dans le métier.</a:t>
            </a:r>
          </a:p>
        </p:txBody>
      </p:sp>
    </p:spTree>
    <p:extLst>
      <p:ext uri="{BB962C8B-B14F-4D97-AF65-F5344CB8AC3E}">
        <p14:creationId xmlns:p14="http://schemas.microsoft.com/office/powerpoint/2010/main" val="3974767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a:t>Le développement professionnel</a:t>
            </a:r>
          </a:p>
        </p:txBody>
      </p:sp>
      <p:sp>
        <p:nvSpPr>
          <p:cNvPr id="3" name="Espace réservé du contenu 2"/>
          <p:cNvSpPr>
            <a:spLocks noGrp="1"/>
          </p:cNvSpPr>
          <p:nvPr>
            <p:ph idx="1"/>
          </p:nvPr>
        </p:nvSpPr>
        <p:spPr/>
        <p:txBody>
          <a:bodyPr/>
          <a:lstStyle/>
          <a:p>
            <a:r>
              <a:rPr lang="fr-FR" dirty="0"/>
              <a:t>Le travail collaboratif n’a de sens pour les enseignants que s’il est rapporté à la classe.</a:t>
            </a:r>
          </a:p>
          <a:p>
            <a:endParaRPr lang="fr-FR" dirty="0"/>
          </a:p>
          <a:p>
            <a:r>
              <a:rPr lang="fr-FR" dirty="0"/>
              <a:t>Les analyses de pratiques permettent de se décentrer par rapport à la classe et de « découvrir » sa pratique de classe (Charrat 2006).</a:t>
            </a:r>
          </a:p>
        </p:txBody>
      </p:sp>
    </p:spTree>
    <p:extLst>
      <p:ext uri="{BB962C8B-B14F-4D97-AF65-F5344CB8AC3E}">
        <p14:creationId xmlns:p14="http://schemas.microsoft.com/office/powerpoint/2010/main" val="46961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a:t>Le développement professionnel</a:t>
            </a:r>
          </a:p>
        </p:txBody>
      </p:sp>
      <p:sp>
        <p:nvSpPr>
          <p:cNvPr id="3" name="Espace réservé du contenu 2"/>
          <p:cNvSpPr>
            <a:spLocks noGrp="1"/>
          </p:cNvSpPr>
          <p:nvPr>
            <p:ph idx="1"/>
          </p:nvPr>
        </p:nvSpPr>
        <p:spPr/>
        <p:txBody>
          <a:bodyPr/>
          <a:lstStyle/>
          <a:p>
            <a:r>
              <a:rPr lang="fr-FR" dirty="0"/>
              <a:t>D’une manière générale, les moments hors-routines « scolaires » permettent de se développer professionnellement car ils marquent la mémoire et permettre de se voir se développer (Losego et </a:t>
            </a:r>
            <a:r>
              <a:rPr lang="fr-FR" dirty="0" err="1"/>
              <a:t>alii</a:t>
            </a:r>
            <a:r>
              <a:rPr lang="fr-FR" dirty="0"/>
              <a:t> 2011).</a:t>
            </a:r>
          </a:p>
        </p:txBody>
      </p:sp>
    </p:spTree>
    <p:extLst>
      <p:ext uri="{BB962C8B-B14F-4D97-AF65-F5344CB8AC3E}">
        <p14:creationId xmlns:p14="http://schemas.microsoft.com/office/powerpoint/2010/main" val="3371686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PLAN</a:t>
            </a:r>
          </a:p>
        </p:txBody>
      </p:sp>
      <p:sp>
        <p:nvSpPr>
          <p:cNvPr id="3" name="Espace réservé du contenu 2"/>
          <p:cNvSpPr>
            <a:spLocks noGrp="1"/>
          </p:cNvSpPr>
          <p:nvPr>
            <p:ph idx="1"/>
          </p:nvPr>
        </p:nvSpPr>
        <p:spPr/>
        <p:txBody>
          <a:bodyPr/>
          <a:lstStyle/>
          <a:p>
            <a:r>
              <a:rPr lang="fr-FR" dirty="0"/>
              <a:t>Définitions du travail collectif</a:t>
            </a:r>
          </a:p>
          <a:p>
            <a:endParaRPr lang="fr-FR" dirty="0"/>
          </a:p>
          <a:p>
            <a:r>
              <a:rPr lang="fr-FR" dirty="0"/>
              <a:t>1. Une tendance à la panacée (sciences de l’éducation)</a:t>
            </a:r>
          </a:p>
          <a:p>
            <a:r>
              <a:rPr lang="fr-FR" dirty="0"/>
              <a:t>2. Une pincée de désenchantement (sociologie)</a:t>
            </a:r>
          </a:p>
          <a:p>
            <a:r>
              <a:rPr lang="fr-FR" dirty="0"/>
              <a:t>3. Que faire du travail collectif ? (méthodologie)</a:t>
            </a:r>
          </a:p>
        </p:txBody>
      </p:sp>
    </p:spTree>
    <p:extLst>
      <p:ext uri="{BB962C8B-B14F-4D97-AF65-F5344CB8AC3E}">
        <p14:creationId xmlns:p14="http://schemas.microsoft.com/office/powerpoint/2010/main" val="1587066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recherche collaborative</a:t>
            </a:r>
          </a:p>
        </p:txBody>
      </p:sp>
      <p:sp>
        <p:nvSpPr>
          <p:cNvPr id="3" name="Espace réservé du contenu 2"/>
          <p:cNvSpPr>
            <a:spLocks noGrp="1"/>
          </p:cNvSpPr>
          <p:nvPr>
            <p:ph idx="1"/>
          </p:nvPr>
        </p:nvSpPr>
        <p:spPr/>
        <p:txBody>
          <a:bodyPr/>
          <a:lstStyle/>
          <a:p>
            <a:r>
              <a:rPr lang="fr-FR" dirty="0"/>
              <a:t>Le paradigme de la recherche-action étant moribond, on parle aujourd’hui de </a:t>
            </a:r>
            <a:r>
              <a:rPr lang="fr-FR" u="sng" dirty="0"/>
              <a:t>recherche collaborative</a:t>
            </a:r>
            <a:r>
              <a:rPr lang="fr-FR" dirty="0"/>
              <a:t>.</a:t>
            </a:r>
          </a:p>
          <a:p>
            <a:endParaRPr lang="fr-FR" dirty="0"/>
          </a:p>
          <a:p>
            <a:r>
              <a:rPr lang="fr-FR" dirty="0"/>
              <a:t>Elle implique des chercheurs et des enseignants pour élaborer des recherches incrémentales.</a:t>
            </a:r>
          </a:p>
          <a:p>
            <a:r>
              <a:rPr lang="fr-FR" dirty="0"/>
              <a:t>Exemple : les </a:t>
            </a:r>
            <a:r>
              <a:rPr lang="fr-FR" i="1" dirty="0" err="1"/>
              <a:t>lesson</a:t>
            </a:r>
            <a:r>
              <a:rPr lang="fr-FR" i="1" dirty="0"/>
              <a:t> </a:t>
            </a:r>
            <a:r>
              <a:rPr lang="fr-FR" i="1" dirty="0" err="1"/>
              <a:t>studies</a:t>
            </a:r>
            <a:endParaRPr lang="fr-FR" i="1" dirty="0"/>
          </a:p>
        </p:txBody>
      </p:sp>
    </p:spTree>
    <p:extLst>
      <p:ext uri="{BB962C8B-B14F-4D97-AF65-F5344CB8AC3E}">
        <p14:creationId xmlns:p14="http://schemas.microsoft.com/office/powerpoint/2010/main" val="1079597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34020" y="3625629"/>
            <a:ext cx="6476063" cy="2301240"/>
          </a:xfrm>
        </p:spPr>
        <p:txBody>
          <a:bodyPr/>
          <a:lstStyle/>
          <a:p>
            <a:r>
              <a:rPr lang="fr-FR" dirty="0"/>
              <a:t>Une PINCEE DE « </a:t>
            </a:r>
            <a:r>
              <a:rPr lang="fr-FR" dirty="0" err="1"/>
              <a:t>désenchantEMENT</a:t>
            </a:r>
            <a:r>
              <a:rPr lang="fr-FR" dirty="0"/>
              <a:t> »</a:t>
            </a:r>
          </a:p>
        </p:txBody>
      </p:sp>
      <p:sp>
        <p:nvSpPr>
          <p:cNvPr id="4" name="Sous-titre 3"/>
          <p:cNvSpPr>
            <a:spLocks noGrp="1"/>
          </p:cNvSpPr>
          <p:nvPr>
            <p:ph type="subTitle" idx="1"/>
          </p:nvPr>
        </p:nvSpPr>
        <p:spPr>
          <a:xfrm>
            <a:off x="433049" y="1544812"/>
            <a:ext cx="7147943" cy="1752600"/>
          </a:xfrm>
        </p:spPr>
        <p:txBody>
          <a:bodyPr>
            <a:normAutofit/>
          </a:bodyPr>
          <a:lstStyle/>
          <a:p>
            <a:r>
              <a:rPr lang="fr-FR" sz="4000" dirty="0"/>
              <a:t>Le regard sociologique</a:t>
            </a:r>
          </a:p>
        </p:txBody>
      </p:sp>
      <p:sp>
        <p:nvSpPr>
          <p:cNvPr id="5" name="ZoneTexte 4"/>
          <p:cNvSpPr txBox="1"/>
          <p:nvPr/>
        </p:nvSpPr>
        <p:spPr>
          <a:xfrm>
            <a:off x="2749581" y="811546"/>
            <a:ext cx="2409158" cy="584776"/>
          </a:xfrm>
          <a:prstGeom prst="rect">
            <a:avLst/>
          </a:prstGeom>
          <a:noFill/>
        </p:spPr>
        <p:txBody>
          <a:bodyPr wrap="square" rtlCol="0">
            <a:spAutoFit/>
          </a:bodyPr>
          <a:lstStyle/>
          <a:p>
            <a:r>
              <a:rPr lang="fr-FR" sz="3200" dirty="0"/>
              <a:t>Partie 2</a:t>
            </a:r>
          </a:p>
        </p:txBody>
      </p:sp>
    </p:spTree>
    <p:extLst>
      <p:ext uri="{BB962C8B-B14F-4D97-AF65-F5344CB8AC3E}">
        <p14:creationId xmlns:p14="http://schemas.microsoft.com/office/powerpoint/2010/main" val="4080593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r>
              <a:rPr lang="fr-FR" dirty="0"/>
              <a:t>Mise en œuvre de l’autonomie des établissements scolaires</a:t>
            </a:r>
          </a:p>
          <a:p>
            <a:r>
              <a:rPr lang="fr-FR" dirty="0"/>
              <a:t>Le directeur n’a aucun pouvoir si les enseignants restent seuls face à leur classe (</a:t>
            </a:r>
            <a:r>
              <a:rPr lang="fr-FR" dirty="0" err="1"/>
              <a:t>Barrère</a:t>
            </a:r>
            <a:r>
              <a:rPr lang="fr-FR" dirty="0"/>
              <a:t> 2006).</a:t>
            </a:r>
          </a:p>
          <a:p>
            <a:r>
              <a:rPr lang="fr-FR" dirty="0"/>
              <a:t> L’établissement « n’existe pas » si la variabilité des pratiques intra est plus forte que celle des pratiques inter-établissements.</a:t>
            </a:r>
          </a:p>
        </p:txBody>
      </p:sp>
    </p:spTree>
    <p:extLst>
      <p:ext uri="{BB962C8B-B14F-4D97-AF65-F5344CB8AC3E}">
        <p14:creationId xmlns:p14="http://schemas.microsoft.com/office/powerpoint/2010/main" val="1646117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endParaRPr lang="fr-FR" dirty="0"/>
          </a:p>
          <a:p>
            <a:r>
              <a:rPr lang="fr-FR" sz="3600" dirty="0"/>
              <a:t>Les curricula, plus flous qu’avant…</a:t>
            </a:r>
          </a:p>
          <a:p>
            <a:endParaRPr lang="fr-FR" sz="3600" dirty="0"/>
          </a:p>
          <a:p>
            <a:r>
              <a:rPr lang="fr-FR" sz="3600" dirty="0"/>
              <a:t>…forcent les enseignants à la </a:t>
            </a:r>
            <a:r>
              <a:rPr lang="fr-FR" sz="3600" dirty="0" err="1"/>
              <a:t>renormalisation</a:t>
            </a:r>
            <a:r>
              <a:rPr lang="fr-FR" sz="3600" dirty="0"/>
              <a:t> (Gather-Thurler &amp; Perrenoud 2005, Tardif, 2007)</a:t>
            </a:r>
          </a:p>
        </p:txBody>
      </p:sp>
    </p:spTree>
    <p:extLst>
      <p:ext uri="{BB962C8B-B14F-4D97-AF65-F5344CB8AC3E}">
        <p14:creationId xmlns:p14="http://schemas.microsoft.com/office/powerpoint/2010/main" val="1238344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endParaRPr lang="fr-FR" dirty="0"/>
          </a:p>
          <a:p>
            <a:r>
              <a:rPr lang="fr-FR" sz="3600" dirty="0"/>
              <a:t>Avec la culture de l’évaluation de plus en plus prégnante, les enseignants ressentent l’anxiété du « niveau ». Ils collaborent souvent pour savoir quel est « le niveau ».</a:t>
            </a:r>
          </a:p>
        </p:txBody>
      </p:sp>
    </p:spTree>
    <p:extLst>
      <p:ext uri="{BB962C8B-B14F-4D97-AF65-F5344CB8AC3E}">
        <p14:creationId xmlns:p14="http://schemas.microsoft.com/office/powerpoint/2010/main" val="1907682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normAutofit/>
          </a:bodyPr>
          <a:lstStyle/>
          <a:p>
            <a:r>
              <a:rPr lang="fr-FR" sz="3200" dirty="0"/>
              <a:t>Dans les ZEP, la collaboration est plus fréquente. </a:t>
            </a:r>
          </a:p>
          <a:p>
            <a:endParaRPr lang="fr-FR" sz="3200" dirty="0"/>
          </a:p>
          <a:p>
            <a:r>
              <a:rPr lang="fr-FR" sz="3200" dirty="0"/>
              <a:t>Pour le bien des élèves ou pour se protéger des élèves ?</a:t>
            </a:r>
          </a:p>
          <a:p>
            <a:endParaRPr lang="fr-FR" sz="3200" dirty="0"/>
          </a:p>
        </p:txBody>
      </p:sp>
    </p:spTree>
    <p:extLst>
      <p:ext uri="{BB962C8B-B14F-4D97-AF65-F5344CB8AC3E}">
        <p14:creationId xmlns:p14="http://schemas.microsoft.com/office/powerpoint/2010/main" val="1129932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r>
              <a:rPr lang="fr-FR" dirty="0"/>
              <a:t>Les enseignants collaborent aussi pour se protéger contre les contestations parentales.</a:t>
            </a:r>
          </a:p>
          <a:p>
            <a:endParaRPr lang="fr-FR" dirty="0"/>
          </a:p>
          <a:p>
            <a:r>
              <a:rPr lang="fr-FR" dirty="0"/>
              <a:t> Ils« bétonnent » les évaluations et les enseignements afférents.</a:t>
            </a:r>
          </a:p>
        </p:txBody>
      </p:sp>
    </p:spTree>
    <p:extLst>
      <p:ext uri="{BB962C8B-B14F-4D97-AF65-F5344CB8AC3E}">
        <p14:creationId xmlns:p14="http://schemas.microsoft.com/office/powerpoint/2010/main" val="24809552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r>
              <a:rPr lang="fr-FR" dirty="0"/>
              <a:t>L’idée que le travail collectif est plus efficace est probablement vraie mais on ne peut pas dire que les recherches qui le montrent soient légion.</a:t>
            </a:r>
          </a:p>
          <a:p>
            <a:r>
              <a:rPr lang="fr-FR" dirty="0"/>
              <a:t>La plupart des recherches portent sur la question : pourquoi le travail collectif n’est-il pas plus fréquent (</a:t>
            </a:r>
            <a:r>
              <a:rPr lang="fr-FR" dirty="0" err="1"/>
              <a:t>Barrère</a:t>
            </a:r>
            <a:r>
              <a:rPr lang="fr-FR" dirty="0"/>
              <a:t>, Lessard, </a:t>
            </a:r>
            <a:r>
              <a:rPr lang="fr-FR" dirty="0" err="1"/>
              <a:t>Dupriez</a:t>
            </a:r>
            <a:r>
              <a:rPr lang="fr-FR" dirty="0"/>
              <a:t>…)?</a:t>
            </a:r>
          </a:p>
        </p:txBody>
      </p:sp>
    </p:spTree>
    <p:extLst>
      <p:ext uri="{BB962C8B-B14F-4D97-AF65-F5344CB8AC3E}">
        <p14:creationId xmlns:p14="http://schemas.microsoft.com/office/powerpoint/2010/main" val="28284539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D’où vient le travail collectif ?</a:t>
            </a:r>
          </a:p>
        </p:txBody>
      </p:sp>
      <p:sp>
        <p:nvSpPr>
          <p:cNvPr id="3" name="Espace réservé du contenu 2"/>
          <p:cNvSpPr>
            <a:spLocks noGrp="1"/>
          </p:cNvSpPr>
          <p:nvPr>
            <p:ph idx="1"/>
          </p:nvPr>
        </p:nvSpPr>
        <p:spPr/>
        <p:txBody>
          <a:bodyPr/>
          <a:lstStyle/>
          <a:p>
            <a:r>
              <a:rPr lang="fr-FR" dirty="0"/>
              <a:t>Hypothèses classiques sur les « résistances » professionnelles à l’innovation, sur la peur de se montrer, etc.</a:t>
            </a:r>
          </a:p>
          <a:p>
            <a:r>
              <a:rPr lang="fr-FR" dirty="0"/>
              <a:t>L’idée que beaucoup de collaborations sont liées à des injonctions de la commande politique et ne correspondent pas aux préoccupations des enseignants.</a:t>
            </a:r>
          </a:p>
          <a:p>
            <a:endParaRPr lang="fr-FR" dirty="0"/>
          </a:p>
        </p:txBody>
      </p:sp>
    </p:spTree>
    <p:extLst>
      <p:ext uri="{BB962C8B-B14F-4D97-AF65-F5344CB8AC3E}">
        <p14:creationId xmlns:p14="http://schemas.microsoft.com/office/powerpoint/2010/main" val="903495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Qui collabore ?</a:t>
            </a:r>
          </a:p>
        </p:txBody>
      </p:sp>
      <p:sp>
        <p:nvSpPr>
          <p:cNvPr id="3" name="Espace réservé du contenu 2"/>
          <p:cNvSpPr>
            <a:spLocks noGrp="1"/>
          </p:cNvSpPr>
          <p:nvPr>
            <p:ph idx="1"/>
          </p:nvPr>
        </p:nvSpPr>
        <p:spPr/>
        <p:txBody>
          <a:bodyPr/>
          <a:lstStyle/>
          <a:p>
            <a:r>
              <a:rPr lang="fr-FR" dirty="0"/>
              <a:t>Une enquête menée par un de mes étudiants dans un gymnase vaudois montre qu’un simple postulat de rationalité peut expliquer que la préparation collective de séquences intéressent les nouveaux enseignants qui ont peu de matériau et non les anciens qui ont déjà leur matériau.</a:t>
            </a:r>
          </a:p>
        </p:txBody>
      </p:sp>
    </p:spTree>
    <p:extLst>
      <p:ext uri="{BB962C8B-B14F-4D97-AF65-F5344CB8AC3E}">
        <p14:creationId xmlns:p14="http://schemas.microsoft.com/office/powerpoint/2010/main" val="1804249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Définitions du travail collectif</a:t>
            </a:r>
          </a:p>
        </p:txBody>
      </p:sp>
      <p:sp>
        <p:nvSpPr>
          <p:cNvPr id="3" name="Espace réservé du contenu 2"/>
          <p:cNvSpPr>
            <a:spLocks noGrp="1"/>
          </p:cNvSpPr>
          <p:nvPr>
            <p:ph idx="1"/>
          </p:nvPr>
        </p:nvSpPr>
        <p:spPr/>
        <p:txBody>
          <a:bodyPr/>
          <a:lstStyle/>
          <a:p>
            <a:pPr marL="36576" indent="0">
              <a:buNone/>
            </a:pPr>
            <a:endParaRPr lang="fr-FR" dirty="0"/>
          </a:p>
          <a:p>
            <a:pPr marL="36576" indent="0">
              <a:buNone/>
            </a:pPr>
            <a:r>
              <a:rPr lang="fr-FR" dirty="0"/>
              <a:t>« Travail partagé » (Marcel et </a:t>
            </a:r>
            <a:r>
              <a:rPr lang="fr-FR" dirty="0" err="1"/>
              <a:t>alii</a:t>
            </a:r>
            <a:r>
              <a:rPr lang="fr-FR" dirty="0"/>
              <a:t> 2007)</a:t>
            </a:r>
          </a:p>
          <a:p>
            <a:endParaRPr lang="fr-FR" dirty="0"/>
          </a:p>
          <a:p>
            <a:pPr marL="36576" indent="0">
              <a:buNone/>
            </a:pPr>
            <a:r>
              <a:rPr lang="fr-FR" dirty="0"/>
              <a:t>Travail impliquant plusieurs adultes ayant un objectif commun.</a:t>
            </a:r>
          </a:p>
          <a:p>
            <a:pPr marL="36576" indent="0">
              <a:buNone/>
            </a:pPr>
            <a:endParaRPr lang="fr-FR" dirty="0"/>
          </a:p>
          <a:p>
            <a:pPr marL="36576" indent="0">
              <a:buNone/>
            </a:pPr>
            <a:r>
              <a:rPr lang="fr-FR" dirty="0"/>
              <a:t>Coordination&lt;collaboration&lt;coopération </a:t>
            </a:r>
          </a:p>
        </p:txBody>
      </p:sp>
    </p:spTree>
    <p:extLst>
      <p:ext uri="{BB962C8B-B14F-4D97-AF65-F5344CB8AC3E}">
        <p14:creationId xmlns:p14="http://schemas.microsoft.com/office/powerpoint/2010/main" val="367258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645400" cy="1143000"/>
          </a:xfrm>
        </p:spPr>
        <p:txBody>
          <a:bodyPr>
            <a:normAutofit/>
          </a:bodyPr>
          <a:lstStyle/>
          <a:p>
            <a:r>
              <a:rPr lang="fr-FR" sz="4000" dirty="0"/>
              <a:t>Les contradictions de la professionnalisation</a:t>
            </a:r>
          </a:p>
        </p:txBody>
      </p:sp>
      <p:sp>
        <p:nvSpPr>
          <p:cNvPr id="3" name="Espace réservé du contenu 2"/>
          <p:cNvSpPr>
            <a:spLocks noGrp="1"/>
          </p:cNvSpPr>
          <p:nvPr>
            <p:ph idx="1"/>
          </p:nvPr>
        </p:nvSpPr>
        <p:spPr/>
        <p:txBody>
          <a:bodyPr/>
          <a:lstStyle/>
          <a:p>
            <a:r>
              <a:rPr lang="fr-FR" dirty="0"/>
              <a:t>L’idée que le travail collectif est un corollaire de la professionnalisation introduit une contradiction. </a:t>
            </a:r>
          </a:p>
          <a:p>
            <a:r>
              <a:rPr lang="fr-FR" dirty="0"/>
              <a:t>La professionnalisation suppose une autonomie de l’enseignant et une mise à distance des « routines ». En même temps, le travail collectif suppose l’établissement de routines.</a:t>
            </a:r>
          </a:p>
        </p:txBody>
      </p:sp>
    </p:spTree>
    <p:extLst>
      <p:ext uri="{BB962C8B-B14F-4D97-AF65-F5344CB8AC3E}">
        <p14:creationId xmlns:p14="http://schemas.microsoft.com/office/powerpoint/2010/main" val="685145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645400" cy="1143000"/>
          </a:xfrm>
        </p:spPr>
        <p:txBody>
          <a:bodyPr>
            <a:normAutofit/>
          </a:bodyPr>
          <a:lstStyle/>
          <a:p>
            <a:r>
              <a:rPr lang="fr-FR" sz="4000" dirty="0"/>
              <a:t>Une pincée de désenchantement...</a:t>
            </a:r>
          </a:p>
        </p:txBody>
      </p:sp>
      <p:sp>
        <p:nvSpPr>
          <p:cNvPr id="3" name="Espace réservé du contenu 2"/>
          <p:cNvSpPr>
            <a:spLocks noGrp="1"/>
          </p:cNvSpPr>
          <p:nvPr>
            <p:ph idx="1"/>
          </p:nvPr>
        </p:nvSpPr>
        <p:spPr/>
        <p:txBody>
          <a:bodyPr/>
          <a:lstStyle/>
          <a:p>
            <a:r>
              <a:rPr lang="fr-FR" dirty="0"/>
              <a:t>L’efficacité des établissements, que l’on attribue à des effets de mobilisation collective dans le travail, est très variable d’une année à l’autre (</a:t>
            </a:r>
            <a:r>
              <a:rPr lang="fr-FR" dirty="0" err="1"/>
              <a:t>Duru-Bellat</a:t>
            </a:r>
            <a:r>
              <a:rPr lang="fr-FR" dirty="0"/>
              <a:t> 2003).</a:t>
            </a:r>
          </a:p>
        </p:txBody>
      </p:sp>
    </p:spTree>
    <p:extLst>
      <p:ext uri="{BB962C8B-B14F-4D97-AF65-F5344CB8AC3E}">
        <p14:creationId xmlns:p14="http://schemas.microsoft.com/office/powerpoint/2010/main" val="741894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a:t>L’opposition collaboration subie/choisie (voir notamment Marcel) est plutôt collaboration factice/acceptée.</a:t>
            </a:r>
          </a:p>
          <a:p>
            <a:endParaRPr lang="fr-FR" dirty="0"/>
          </a:p>
          <a:p>
            <a:r>
              <a:rPr lang="fr-FR" dirty="0"/>
              <a:t>La collaboration vraiment « choisie » en l’absence d’injonction est relativement faible.</a:t>
            </a:r>
          </a:p>
        </p:txBody>
      </p:sp>
    </p:spTree>
    <p:extLst>
      <p:ext uri="{BB962C8B-B14F-4D97-AF65-F5344CB8AC3E}">
        <p14:creationId xmlns:p14="http://schemas.microsoft.com/office/powerpoint/2010/main" val="9885998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Un exemple : la collaboration chez les novices</a:t>
            </a:r>
          </a:p>
        </p:txBody>
      </p:sp>
      <p:sp>
        <p:nvSpPr>
          <p:cNvPr id="4" name="Sous-titre 3"/>
          <p:cNvSpPr>
            <a:spLocks noGrp="1"/>
          </p:cNvSpPr>
          <p:nvPr>
            <p:ph type="subTitle" idx="1"/>
          </p:nvPr>
        </p:nvSpPr>
        <p:spPr/>
        <p:txBody>
          <a:bodyPr>
            <a:normAutofit/>
          </a:bodyPr>
          <a:lstStyle/>
          <a:p>
            <a:r>
              <a:rPr lang="fr-FR" sz="4400" dirty="0"/>
              <a:t>Le cas de l’enseignement primaire vaudois</a:t>
            </a:r>
          </a:p>
        </p:txBody>
      </p:sp>
    </p:spTree>
    <p:extLst>
      <p:ext uri="{BB962C8B-B14F-4D97-AF65-F5344CB8AC3E}">
        <p14:creationId xmlns:p14="http://schemas.microsoft.com/office/powerpoint/2010/main" val="21761287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Triple contexte :</a:t>
            </a:r>
          </a:p>
        </p:txBody>
      </p:sp>
      <p:sp>
        <p:nvSpPr>
          <p:cNvPr id="3" name="Espace réservé du contenu 2"/>
          <p:cNvSpPr>
            <a:spLocks noGrp="1"/>
          </p:cNvSpPr>
          <p:nvPr>
            <p:ph idx="1"/>
          </p:nvPr>
        </p:nvSpPr>
        <p:spPr/>
        <p:txBody>
          <a:bodyPr/>
          <a:lstStyle/>
          <a:p>
            <a:endParaRPr lang="fr-FR" dirty="0"/>
          </a:p>
          <a:p>
            <a:r>
              <a:rPr lang="fr-FR" dirty="0"/>
              <a:t>Réforme </a:t>
            </a:r>
            <a:r>
              <a:rPr lang="fr-FR" dirty="0" err="1"/>
              <a:t>HarmoS</a:t>
            </a:r>
            <a:r>
              <a:rPr lang="fr-FR" dirty="0"/>
              <a:t> (2007)</a:t>
            </a:r>
          </a:p>
          <a:p>
            <a:endParaRPr lang="fr-FR" dirty="0"/>
          </a:p>
          <a:p>
            <a:r>
              <a:rPr lang="fr-FR" dirty="0"/>
              <a:t>Plan d’étude romand (2010)</a:t>
            </a:r>
          </a:p>
          <a:p>
            <a:endParaRPr lang="fr-FR" dirty="0"/>
          </a:p>
          <a:p>
            <a:r>
              <a:rPr lang="fr-FR" dirty="0"/>
              <a:t>Loi sur l’Enseignement Obligatoire (2013)</a:t>
            </a:r>
          </a:p>
        </p:txBody>
      </p:sp>
    </p:spTree>
    <p:extLst>
      <p:ext uri="{BB962C8B-B14F-4D97-AF65-F5344CB8AC3E}">
        <p14:creationId xmlns:p14="http://schemas.microsoft.com/office/powerpoint/2010/main" val="15263059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Triple contexte</a:t>
            </a:r>
          </a:p>
        </p:txBody>
      </p:sp>
      <p:sp>
        <p:nvSpPr>
          <p:cNvPr id="3" name="Espace réservé du contenu 2"/>
          <p:cNvSpPr>
            <a:spLocks noGrp="1"/>
          </p:cNvSpPr>
          <p:nvPr>
            <p:ph idx="1"/>
          </p:nvPr>
        </p:nvSpPr>
        <p:spPr/>
        <p:txBody>
          <a:bodyPr/>
          <a:lstStyle/>
          <a:p>
            <a:r>
              <a:rPr lang="fr-FR" dirty="0"/>
              <a:t>Le plan d’études romand (PER), est plus flou et moins prescriptif que le plan précédent (cantonal), afin de convenir à tous les cantons romand.</a:t>
            </a:r>
          </a:p>
          <a:p>
            <a:endParaRPr lang="fr-FR" dirty="0"/>
          </a:p>
          <a:p>
            <a:r>
              <a:rPr lang="fr-FR" dirty="0"/>
              <a:t>Déclenchement d’un gros travail de concertation au niveau des établissements pour définir évaluations et contenus (</a:t>
            </a:r>
            <a:r>
              <a:rPr lang="fr-FR" dirty="0" err="1"/>
              <a:t>renormalisation</a:t>
            </a:r>
            <a:r>
              <a:rPr lang="fr-FR" dirty="0"/>
              <a:t>)</a:t>
            </a:r>
          </a:p>
          <a:p>
            <a:endParaRPr lang="fr-FR" dirty="0"/>
          </a:p>
        </p:txBody>
      </p:sp>
    </p:spTree>
    <p:extLst>
      <p:ext uri="{BB962C8B-B14F-4D97-AF65-F5344CB8AC3E}">
        <p14:creationId xmlns:p14="http://schemas.microsoft.com/office/powerpoint/2010/main" val="2605815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Contexte</a:t>
            </a:r>
          </a:p>
        </p:txBody>
      </p:sp>
      <p:sp>
        <p:nvSpPr>
          <p:cNvPr id="3" name="Espace réservé du contenu 2"/>
          <p:cNvSpPr>
            <a:spLocks noGrp="1"/>
          </p:cNvSpPr>
          <p:nvPr>
            <p:ph idx="1"/>
          </p:nvPr>
        </p:nvSpPr>
        <p:spPr/>
        <p:txBody>
          <a:bodyPr/>
          <a:lstStyle/>
          <a:p>
            <a:r>
              <a:rPr lang="fr-FR" dirty="0"/>
              <a:t>Réforme </a:t>
            </a:r>
            <a:r>
              <a:rPr lang="fr-FR" dirty="0" err="1"/>
              <a:t>HarmoS</a:t>
            </a:r>
            <a:r>
              <a:rPr lang="fr-FR" dirty="0"/>
              <a:t> pour harmoniser les scolarités entre cantons.</a:t>
            </a:r>
          </a:p>
          <a:p>
            <a:endParaRPr lang="fr-FR" dirty="0"/>
          </a:p>
          <a:p>
            <a:r>
              <a:rPr lang="fr-FR" dirty="0"/>
              <a:t>A pour effet dans le canton de Vaud d’allonger le primaire (+ 2ans) et de réduire le secondaire obligatoire (-2 ans).</a:t>
            </a:r>
          </a:p>
          <a:p>
            <a:r>
              <a:rPr lang="fr-FR" dirty="0"/>
              <a:t>Déplace l’orientation du secondaire vers le primaire.</a:t>
            </a:r>
          </a:p>
          <a:p>
            <a:endParaRPr lang="fr-FR" dirty="0"/>
          </a:p>
          <a:p>
            <a:endParaRPr lang="fr-FR" dirty="0"/>
          </a:p>
        </p:txBody>
      </p:sp>
    </p:spTree>
    <p:extLst>
      <p:ext uri="{BB962C8B-B14F-4D97-AF65-F5344CB8AC3E}">
        <p14:creationId xmlns:p14="http://schemas.microsoft.com/office/powerpoint/2010/main" val="995673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Contexte</a:t>
            </a:r>
          </a:p>
        </p:txBody>
      </p:sp>
      <p:sp>
        <p:nvSpPr>
          <p:cNvPr id="3" name="Espace réservé du contenu 2"/>
          <p:cNvSpPr>
            <a:spLocks noGrp="1"/>
          </p:cNvSpPr>
          <p:nvPr>
            <p:ph idx="1"/>
          </p:nvPr>
        </p:nvSpPr>
        <p:spPr/>
        <p:txBody>
          <a:bodyPr/>
          <a:lstStyle/>
          <a:p>
            <a:r>
              <a:rPr lang="fr-FR" dirty="0"/>
              <a:t>Loi sur l’enseignement obligatoire (LEO)</a:t>
            </a:r>
          </a:p>
          <a:p>
            <a:r>
              <a:rPr lang="fr-FR" dirty="0"/>
              <a:t>Réduit le nombre de voies secondaires à 2 au lieu de 3.</a:t>
            </a:r>
          </a:p>
          <a:p>
            <a:endParaRPr lang="fr-FR" dirty="0"/>
          </a:p>
          <a:p>
            <a:r>
              <a:rPr lang="fr-FR" dirty="0"/>
              <a:t>L’orientation autrefois très qualitative (portfolio) et négociée avec les parents devient purement mathématique (moyenne pondérée).</a:t>
            </a:r>
          </a:p>
          <a:p>
            <a:endParaRPr lang="fr-FR" dirty="0"/>
          </a:p>
        </p:txBody>
      </p:sp>
    </p:spTree>
    <p:extLst>
      <p:ext uri="{BB962C8B-B14F-4D97-AF65-F5344CB8AC3E}">
        <p14:creationId xmlns:p14="http://schemas.microsoft.com/office/powerpoint/2010/main" val="19494818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Les négociations avec les parents étant supprimées, les pressions des parents se reportent sur les évaluations en amont.</a:t>
            </a:r>
          </a:p>
          <a:p>
            <a:endParaRPr lang="fr-FR" dirty="0"/>
          </a:p>
          <a:p>
            <a:r>
              <a:rPr lang="fr-FR" dirty="0"/>
              <a:t>Les novices sont particulièrement anxieuses de connaître la « norme » ou le « bon niveau ».</a:t>
            </a:r>
          </a:p>
        </p:txBody>
      </p:sp>
    </p:spTree>
    <p:extLst>
      <p:ext uri="{BB962C8B-B14F-4D97-AF65-F5344CB8AC3E}">
        <p14:creationId xmlns:p14="http://schemas.microsoft.com/office/powerpoint/2010/main" val="1196673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Les motivations pour collaborer :</a:t>
            </a:r>
          </a:p>
          <a:p>
            <a:endParaRPr lang="fr-FR" dirty="0"/>
          </a:p>
          <a:p>
            <a:r>
              <a:rPr lang="fr-FR" dirty="0"/>
              <a:t>1</a:t>
            </a:r>
            <a:r>
              <a:rPr lang="fr-FR" baseline="30000" dirty="0"/>
              <a:t>ère</a:t>
            </a:r>
            <a:r>
              <a:rPr lang="fr-FR" dirty="0"/>
              <a:t> année : gagner du temps</a:t>
            </a:r>
          </a:p>
          <a:p>
            <a:endParaRPr lang="fr-FR" dirty="0"/>
          </a:p>
          <a:p>
            <a:r>
              <a:rPr lang="fr-FR" dirty="0"/>
              <a:t>2</a:t>
            </a:r>
            <a:r>
              <a:rPr lang="fr-FR" baseline="30000" dirty="0"/>
              <a:t>e</a:t>
            </a:r>
            <a:r>
              <a:rPr lang="fr-FR" dirty="0"/>
              <a:t> année : s’intégrer</a:t>
            </a:r>
          </a:p>
          <a:p>
            <a:endParaRPr lang="fr-FR" dirty="0"/>
          </a:p>
          <a:p>
            <a:r>
              <a:rPr lang="fr-FR" dirty="0"/>
              <a:t>3</a:t>
            </a:r>
            <a:r>
              <a:rPr lang="fr-FR" baseline="30000" dirty="0"/>
              <a:t>e</a:t>
            </a:r>
            <a:r>
              <a:rPr lang="fr-FR" dirty="0"/>
              <a:t> année : trouver du sens</a:t>
            </a:r>
          </a:p>
        </p:txBody>
      </p:sp>
    </p:spTree>
    <p:extLst>
      <p:ext uri="{BB962C8B-B14F-4D97-AF65-F5344CB8AC3E}">
        <p14:creationId xmlns:p14="http://schemas.microsoft.com/office/powerpoint/2010/main" val="346935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Définitions du </a:t>
            </a:r>
            <a:r>
              <a:rPr lang="fr-FR"/>
              <a:t>travail collectif</a:t>
            </a:r>
            <a:endParaRPr lang="fr-FR" dirty="0"/>
          </a:p>
        </p:txBody>
      </p:sp>
      <p:sp>
        <p:nvSpPr>
          <p:cNvPr id="3" name="Espace réservé du contenu 2"/>
          <p:cNvSpPr>
            <a:spLocks noGrp="1"/>
          </p:cNvSpPr>
          <p:nvPr>
            <p:ph idx="1"/>
          </p:nvPr>
        </p:nvSpPr>
        <p:spPr/>
        <p:txBody>
          <a:bodyPr/>
          <a:lstStyle/>
          <a:p>
            <a:r>
              <a:rPr lang="fr-FR" dirty="0"/>
              <a:t>Coordination : collectif traditionnel.</a:t>
            </a:r>
          </a:p>
          <a:p>
            <a:endParaRPr lang="fr-FR" dirty="0"/>
          </a:p>
          <a:p>
            <a:r>
              <a:rPr lang="fr-FR" dirty="0"/>
              <a:t> La gestion des emplois du temps, les conseils de classe, etc. sont de la coordination.</a:t>
            </a:r>
          </a:p>
          <a:p>
            <a:endParaRPr lang="fr-FR" dirty="0"/>
          </a:p>
          <a:p>
            <a:pPr marL="36576" indent="0">
              <a:buNone/>
            </a:pPr>
            <a:r>
              <a:rPr lang="fr-FR" dirty="0"/>
              <a:t>On travaille les uns par rapport aux autres mais pas « avec » les autres.</a:t>
            </a:r>
          </a:p>
        </p:txBody>
      </p:sp>
    </p:spTree>
    <p:extLst>
      <p:ext uri="{BB962C8B-B14F-4D97-AF65-F5344CB8AC3E}">
        <p14:creationId xmlns:p14="http://schemas.microsoft.com/office/powerpoint/2010/main" val="737301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1</a:t>
            </a:r>
            <a:r>
              <a:rPr lang="fr-FR" baseline="30000" dirty="0"/>
              <a:t>ère</a:t>
            </a:r>
            <a:r>
              <a:rPr lang="fr-FR" dirty="0"/>
              <a:t> année : gagner du temps</a:t>
            </a:r>
          </a:p>
          <a:p>
            <a:endParaRPr lang="fr-FR" dirty="0"/>
          </a:p>
          <a:p>
            <a:pPr marL="36576" indent="0">
              <a:buNone/>
            </a:pPr>
            <a:r>
              <a:rPr lang="fr-FR" dirty="0"/>
              <a:t>Les novices recherchent surtout la division du travail dans l’élaboration de matériaux pédagogiques et de séquences.</a:t>
            </a:r>
          </a:p>
          <a:p>
            <a:pPr marL="36576" indent="0">
              <a:buNone/>
            </a:pPr>
            <a:r>
              <a:rPr lang="fr-FR" dirty="0"/>
              <a:t>Elles collaborent beaucoup dans leur réseau personnel hors école.</a:t>
            </a:r>
          </a:p>
        </p:txBody>
      </p:sp>
    </p:spTree>
    <p:extLst>
      <p:ext uri="{BB962C8B-B14F-4D97-AF65-F5344CB8AC3E}">
        <p14:creationId xmlns:p14="http://schemas.microsoft.com/office/powerpoint/2010/main" val="2180634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2</a:t>
            </a:r>
            <a:r>
              <a:rPr lang="fr-FR" baseline="30000" dirty="0"/>
              <a:t>ème</a:t>
            </a:r>
            <a:r>
              <a:rPr lang="fr-FR" dirty="0"/>
              <a:t> année : s’intégrer</a:t>
            </a:r>
          </a:p>
          <a:p>
            <a:endParaRPr lang="fr-FR" dirty="0"/>
          </a:p>
          <a:p>
            <a:pPr marL="36576" indent="0">
              <a:buNone/>
            </a:pPr>
            <a:r>
              <a:rPr lang="fr-FR" dirty="0"/>
              <a:t>Les novices recherchent surtout la « norme » : quel est le niveau requis pour leurs élèves? Elles commencent à collaborer à l’interne.</a:t>
            </a:r>
          </a:p>
        </p:txBody>
      </p:sp>
    </p:spTree>
    <p:extLst>
      <p:ext uri="{BB962C8B-B14F-4D97-AF65-F5344CB8AC3E}">
        <p14:creationId xmlns:p14="http://schemas.microsoft.com/office/powerpoint/2010/main" val="3891235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r>
              <a:rPr lang="fr-FR" dirty="0"/>
              <a:t>L’angoisse de </a:t>
            </a:r>
            <a:r>
              <a:rPr lang="fr-FR" dirty="0" err="1"/>
              <a:t>renormalisation</a:t>
            </a:r>
            <a:r>
              <a:rPr lang="fr-FR" dirty="0"/>
              <a:t> (le niveau)</a:t>
            </a:r>
          </a:p>
          <a:p>
            <a:endParaRPr lang="fr-FR" dirty="0"/>
          </a:p>
          <a:p>
            <a:r>
              <a:rPr lang="fr-FR" sz="2000" i="1" dirty="0"/>
              <a:t>« Ça nous permet d'être sûres que l'on soit juste. On est en tout cas deux, ou alors deux à être fausses (rires),  mais c'est rassurant. » </a:t>
            </a:r>
            <a:r>
              <a:rPr lang="fr-FR" sz="2000" u="sng" dirty="0"/>
              <a:t>Laure, enseignante débutante</a:t>
            </a:r>
            <a:r>
              <a:rPr lang="fr-FR" sz="2000" dirty="0"/>
              <a:t>.</a:t>
            </a:r>
          </a:p>
          <a:p>
            <a:endParaRPr lang="fr-FR" sz="2000" dirty="0"/>
          </a:p>
          <a:p>
            <a:r>
              <a:rPr lang="fr-FR" sz="2000" dirty="0"/>
              <a:t> « </a:t>
            </a:r>
            <a:r>
              <a:rPr lang="fr-FR" sz="2000" i="1" dirty="0"/>
              <a:t>C'est un soutien de savoir que si l'on fait erreur, on est deux à se tromper</a:t>
            </a:r>
            <a:r>
              <a:rPr lang="fr-FR" sz="2000" dirty="0"/>
              <a:t>. » </a:t>
            </a:r>
            <a:r>
              <a:rPr lang="fr-FR" sz="2000" u="sng" dirty="0"/>
              <a:t>Véronique, enseignante débutante</a:t>
            </a:r>
            <a:r>
              <a:rPr lang="fr-FR" sz="2000" dirty="0"/>
              <a:t>.</a:t>
            </a:r>
          </a:p>
        </p:txBody>
      </p:sp>
    </p:spTree>
    <p:extLst>
      <p:ext uri="{BB962C8B-B14F-4D97-AF65-F5344CB8AC3E}">
        <p14:creationId xmlns:p14="http://schemas.microsoft.com/office/powerpoint/2010/main" val="3431367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3</a:t>
            </a:r>
            <a:r>
              <a:rPr lang="fr-FR" baseline="30000" dirty="0"/>
              <a:t>ème</a:t>
            </a:r>
            <a:r>
              <a:rPr lang="fr-FR" dirty="0"/>
              <a:t> année : trouver du sens</a:t>
            </a:r>
          </a:p>
          <a:p>
            <a:endParaRPr lang="fr-FR" dirty="0"/>
          </a:p>
          <a:p>
            <a:pPr marL="36576" indent="0">
              <a:buNone/>
            </a:pPr>
            <a:r>
              <a:rPr lang="fr-FR" dirty="0"/>
              <a:t>Les novices recherchent « l’enrichissement » de leurs tâches.</a:t>
            </a:r>
          </a:p>
        </p:txBody>
      </p:sp>
    </p:spTree>
    <p:extLst>
      <p:ext uri="{BB962C8B-B14F-4D97-AF65-F5344CB8AC3E}">
        <p14:creationId xmlns:p14="http://schemas.microsoft.com/office/powerpoint/2010/main" val="40719806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collaboration chez les novices du primaire</a:t>
            </a:r>
          </a:p>
        </p:txBody>
      </p:sp>
      <p:sp>
        <p:nvSpPr>
          <p:cNvPr id="3" name="Espace réservé du contenu 2"/>
          <p:cNvSpPr>
            <a:spLocks noGrp="1"/>
          </p:cNvSpPr>
          <p:nvPr>
            <p:ph idx="1"/>
          </p:nvPr>
        </p:nvSpPr>
        <p:spPr/>
        <p:txBody>
          <a:bodyPr/>
          <a:lstStyle/>
          <a:p>
            <a:endParaRPr lang="fr-FR" dirty="0"/>
          </a:p>
          <a:p>
            <a:r>
              <a:rPr lang="fr-FR" dirty="0"/>
              <a:t>On constate par ailleurs que les novices collaborent surtout entre elles ou avec de jeunes maîtresses, très peu avec les « anciennes ».</a:t>
            </a:r>
          </a:p>
        </p:txBody>
      </p:sp>
    </p:spTree>
    <p:extLst>
      <p:ext uri="{BB962C8B-B14F-4D97-AF65-F5344CB8AC3E}">
        <p14:creationId xmlns:p14="http://schemas.microsoft.com/office/powerpoint/2010/main" val="23753762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34020" y="3625629"/>
            <a:ext cx="6476063" cy="2301240"/>
          </a:xfrm>
        </p:spPr>
        <p:txBody>
          <a:bodyPr/>
          <a:lstStyle/>
          <a:p>
            <a:r>
              <a:rPr lang="fr-FR" dirty="0"/>
              <a:t>Que faire du travail collectif ?</a:t>
            </a:r>
          </a:p>
        </p:txBody>
      </p:sp>
      <p:sp>
        <p:nvSpPr>
          <p:cNvPr id="4" name="Sous-titre 3"/>
          <p:cNvSpPr>
            <a:spLocks noGrp="1"/>
          </p:cNvSpPr>
          <p:nvPr>
            <p:ph type="subTitle" idx="1"/>
          </p:nvPr>
        </p:nvSpPr>
        <p:spPr>
          <a:xfrm>
            <a:off x="433049" y="1544812"/>
            <a:ext cx="7147943" cy="1752600"/>
          </a:xfrm>
        </p:spPr>
        <p:txBody>
          <a:bodyPr>
            <a:normAutofit/>
          </a:bodyPr>
          <a:lstStyle/>
          <a:p>
            <a:r>
              <a:rPr lang="fr-FR" sz="4000" dirty="0"/>
              <a:t>Point méthodologique</a:t>
            </a:r>
          </a:p>
        </p:txBody>
      </p:sp>
      <p:sp>
        <p:nvSpPr>
          <p:cNvPr id="5" name="ZoneTexte 4"/>
          <p:cNvSpPr txBox="1"/>
          <p:nvPr/>
        </p:nvSpPr>
        <p:spPr>
          <a:xfrm>
            <a:off x="2749581" y="811546"/>
            <a:ext cx="2409158" cy="584776"/>
          </a:xfrm>
          <a:prstGeom prst="rect">
            <a:avLst/>
          </a:prstGeom>
          <a:noFill/>
        </p:spPr>
        <p:txBody>
          <a:bodyPr wrap="square" rtlCol="0">
            <a:spAutoFit/>
          </a:bodyPr>
          <a:lstStyle/>
          <a:p>
            <a:r>
              <a:rPr lang="fr-FR" sz="3200" dirty="0"/>
              <a:t>Partie 3</a:t>
            </a:r>
          </a:p>
        </p:txBody>
      </p:sp>
    </p:spTree>
    <p:extLst>
      <p:ext uri="{BB962C8B-B14F-4D97-AF65-F5344CB8AC3E}">
        <p14:creationId xmlns:p14="http://schemas.microsoft.com/office/powerpoint/2010/main" val="3797978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collectif, qu’est-ce que c’est ?</a:t>
            </a:r>
          </a:p>
        </p:txBody>
      </p:sp>
      <p:sp>
        <p:nvSpPr>
          <p:cNvPr id="3" name="Espace réservé du contenu 2"/>
          <p:cNvSpPr>
            <a:spLocks noGrp="1"/>
          </p:cNvSpPr>
          <p:nvPr>
            <p:ph idx="1"/>
          </p:nvPr>
        </p:nvSpPr>
        <p:spPr/>
        <p:txBody>
          <a:bodyPr/>
          <a:lstStyle/>
          <a:p>
            <a:r>
              <a:rPr lang="fr-FR" dirty="0"/>
              <a:t>La notion de « collectif » suppose deux notions :</a:t>
            </a:r>
          </a:p>
          <a:p>
            <a:endParaRPr lang="fr-FR" dirty="0"/>
          </a:p>
          <a:p>
            <a:r>
              <a:rPr lang="fr-FR" dirty="0"/>
              <a:t>La diversité</a:t>
            </a:r>
          </a:p>
          <a:p>
            <a:endParaRPr lang="fr-FR" dirty="0"/>
          </a:p>
          <a:p>
            <a:r>
              <a:rPr lang="fr-FR" dirty="0"/>
              <a:t>La dynamique relationnelle</a:t>
            </a:r>
          </a:p>
        </p:txBody>
      </p:sp>
    </p:spTree>
    <p:extLst>
      <p:ext uri="{BB962C8B-B14F-4D97-AF65-F5344CB8AC3E}">
        <p14:creationId xmlns:p14="http://schemas.microsoft.com/office/powerpoint/2010/main" val="556879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diversité</a:t>
            </a:r>
          </a:p>
        </p:txBody>
      </p:sp>
      <p:sp>
        <p:nvSpPr>
          <p:cNvPr id="3" name="Espace réservé du contenu 2"/>
          <p:cNvSpPr>
            <a:spLocks noGrp="1"/>
          </p:cNvSpPr>
          <p:nvPr>
            <p:ph idx="1"/>
          </p:nvPr>
        </p:nvSpPr>
        <p:spPr/>
        <p:txBody>
          <a:bodyPr/>
          <a:lstStyle/>
          <a:p>
            <a:r>
              <a:rPr lang="fr-FR" dirty="0"/>
              <a:t>Désigne :</a:t>
            </a:r>
          </a:p>
          <a:p>
            <a:endParaRPr lang="fr-FR" dirty="0"/>
          </a:p>
          <a:p>
            <a:r>
              <a:rPr lang="fr-FR" dirty="0"/>
              <a:t>Les différences </a:t>
            </a:r>
            <a:r>
              <a:rPr lang="fr-FR" dirty="0" err="1"/>
              <a:t>socio-démographiques</a:t>
            </a:r>
            <a:r>
              <a:rPr lang="fr-FR" dirty="0"/>
              <a:t> des individus : genre, âge, ancienneté, discipline d’appartenance, niveau de diplôme, capital culturel.</a:t>
            </a:r>
          </a:p>
          <a:p>
            <a:endParaRPr lang="fr-FR" dirty="0"/>
          </a:p>
          <a:p>
            <a:r>
              <a:rPr lang="fr-FR" dirty="0"/>
              <a:t>Les possibilités de domination qu’elles supposent.</a:t>
            </a:r>
          </a:p>
        </p:txBody>
      </p:sp>
    </p:spTree>
    <p:extLst>
      <p:ext uri="{BB962C8B-B14F-4D97-AF65-F5344CB8AC3E}">
        <p14:creationId xmlns:p14="http://schemas.microsoft.com/office/powerpoint/2010/main" val="17259508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diversité</a:t>
            </a:r>
          </a:p>
        </p:txBody>
      </p:sp>
      <p:sp>
        <p:nvSpPr>
          <p:cNvPr id="3" name="Espace réservé du contenu 2"/>
          <p:cNvSpPr>
            <a:spLocks noGrp="1"/>
          </p:cNvSpPr>
          <p:nvPr>
            <p:ph idx="1"/>
          </p:nvPr>
        </p:nvSpPr>
        <p:spPr/>
        <p:txBody>
          <a:bodyPr/>
          <a:lstStyle/>
          <a:p>
            <a:r>
              <a:rPr lang="fr-FR" dirty="0"/>
              <a:t>Ainsi, les rapports de genre, d’origines, d’appartenances disciplinaires sont toujours structurés par des potentialités de conflits, de domination et d’intérêts divergents.</a:t>
            </a:r>
          </a:p>
        </p:txBody>
      </p:sp>
    </p:spTree>
    <p:extLst>
      <p:ext uri="{BB962C8B-B14F-4D97-AF65-F5344CB8AC3E}">
        <p14:creationId xmlns:p14="http://schemas.microsoft.com/office/powerpoint/2010/main" val="1700265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diversité</a:t>
            </a:r>
          </a:p>
        </p:txBody>
      </p:sp>
      <p:sp>
        <p:nvSpPr>
          <p:cNvPr id="3" name="Espace réservé du contenu 2"/>
          <p:cNvSpPr>
            <a:spLocks noGrp="1"/>
          </p:cNvSpPr>
          <p:nvPr>
            <p:ph idx="1"/>
          </p:nvPr>
        </p:nvSpPr>
        <p:spPr/>
        <p:txBody>
          <a:bodyPr/>
          <a:lstStyle/>
          <a:p>
            <a:endParaRPr lang="fr-FR" dirty="0"/>
          </a:p>
          <a:p>
            <a:r>
              <a:rPr lang="fr-FR" dirty="0"/>
              <a:t>Exemples :</a:t>
            </a:r>
          </a:p>
          <a:p>
            <a:endParaRPr lang="fr-FR" dirty="0"/>
          </a:p>
          <a:p>
            <a:r>
              <a:rPr lang="fr-FR" dirty="0"/>
              <a:t> Les collaborations entre technologues, physiciens et mathématiciens (domination).</a:t>
            </a:r>
          </a:p>
          <a:p>
            <a:endParaRPr lang="fr-FR" dirty="0"/>
          </a:p>
          <a:p>
            <a:r>
              <a:rPr lang="fr-FR" dirty="0"/>
              <a:t>Les collaborations entre chercheurs et enseignants (différences d’intérêts)</a:t>
            </a:r>
          </a:p>
        </p:txBody>
      </p:sp>
    </p:spTree>
    <p:extLst>
      <p:ext uri="{BB962C8B-B14F-4D97-AF65-F5344CB8AC3E}">
        <p14:creationId xmlns:p14="http://schemas.microsoft.com/office/powerpoint/2010/main" val="4021888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Définitions du </a:t>
            </a:r>
            <a:r>
              <a:rPr lang="fr-FR"/>
              <a:t>travail collectif</a:t>
            </a:r>
            <a:endParaRPr lang="fr-FR" dirty="0"/>
          </a:p>
        </p:txBody>
      </p:sp>
      <p:sp>
        <p:nvSpPr>
          <p:cNvPr id="3" name="Espace réservé du contenu 2"/>
          <p:cNvSpPr>
            <a:spLocks noGrp="1"/>
          </p:cNvSpPr>
          <p:nvPr>
            <p:ph idx="1"/>
          </p:nvPr>
        </p:nvSpPr>
        <p:spPr/>
        <p:txBody>
          <a:bodyPr/>
          <a:lstStyle/>
          <a:p>
            <a:r>
              <a:rPr lang="fr-FR" dirty="0"/>
              <a:t>Collaboration : collectif plus innovant.</a:t>
            </a:r>
          </a:p>
          <a:p>
            <a:endParaRPr lang="fr-FR" dirty="0"/>
          </a:p>
          <a:p>
            <a:r>
              <a:rPr lang="fr-FR" dirty="0"/>
              <a:t> Exemples : préparation d’épreuves communes, partage de l’élaboration de séquences, production de matériau pédagogique.</a:t>
            </a:r>
          </a:p>
          <a:p>
            <a:pPr marL="36576" indent="0">
              <a:buNone/>
            </a:pPr>
            <a:endParaRPr lang="fr-FR" dirty="0"/>
          </a:p>
          <a:p>
            <a:pPr marL="36576" indent="0">
              <a:buNone/>
            </a:pPr>
            <a:r>
              <a:rPr lang="fr-FR" dirty="0"/>
              <a:t>On travaille au moins partiellement « avec » les autres.</a:t>
            </a:r>
          </a:p>
        </p:txBody>
      </p:sp>
    </p:spTree>
    <p:extLst>
      <p:ext uri="{BB962C8B-B14F-4D97-AF65-F5344CB8AC3E}">
        <p14:creationId xmlns:p14="http://schemas.microsoft.com/office/powerpoint/2010/main" val="6852822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dynamique relationnelle</a:t>
            </a:r>
          </a:p>
        </p:txBody>
      </p:sp>
      <p:sp>
        <p:nvSpPr>
          <p:cNvPr id="3" name="Espace réservé du contenu 2"/>
          <p:cNvSpPr>
            <a:spLocks noGrp="1"/>
          </p:cNvSpPr>
          <p:nvPr>
            <p:ph idx="1"/>
          </p:nvPr>
        </p:nvSpPr>
        <p:spPr/>
        <p:txBody>
          <a:bodyPr/>
          <a:lstStyle/>
          <a:p>
            <a:r>
              <a:rPr lang="fr-FR" dirty="0"/>
              <a:t>Les collectifs sont le résultat d’alliances, d’amitiés et d’inimitiés qui constituent autant de ressources et de contraintes.</a:t>
            </a:r>
          </a:p>
          <a:p>
            <a:endParaRPr lang="fr-FR" dirty="0"/>
          </a:p>
          <a:p>
            <a:r>
              <a:rPr lang="fr-FR" dirty="0"/>
              <a:t>On peut en rendre compte par l’analyse des réseaux sociaux (ARS) qui utilise la théorie des graphes.</a:t>
            </a:r>
          </a:p>
          <a:p>
            <a:r>
              <a:rPr lang="fr-FR" dirty="0"/>
              <a:t>Ces réseaux se forment et se déforment de manière très dynamique.</a:t>
            </a:r>
          </a:p>
        </p:txBody>
      </p:sp>
    </p:spTree>
    <p:extLst>
      <p:ext uri="{BB962C8B-B14F-4D97-AF65-F5344CB8AC3E}">
        <p14:creationId xmlns:p14="http://schemas.microsoft.com/office/powerpoint/2010/main" val="1228041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exemple d’enquête</a:t>
            </a:r>
          </a:p>
        </p:txBody>
      </p:sp>
      <p:sp>
        <p:nvSpPr>
          <p:cNvPr id="3" name="Espace réservé du contenu 2"/>
          <p:cNvSpPr>
            <a:spLocks noGrp="1"/>
          </p:cNvSpPr>
          <p:nvPr>
            <p:ph idx="1"/>
          </p:nvPr>
        </p:nvSpPr>
        <p:spPr/>
        <p:txBody>
          <a:bodyPr/>
          <a:lstStyle/>
          <a:p>
            <a:r>
              <a:rPr lang="fr-FR" dirty="0" err="1"/>
              <a:t>Lanéelle</a:t>
            </a:r>
            <a:r>
              <a:rPr lang="fr-FR" dirty="0"/>
              <a:t> &amp; </a:t>
            </a:r>
            <a:r>
              <a:rPr lang="fr-FR" dirty="0" err="1"/>
              <a:t>Harlé</a:t>
            </a:r>
            <a:r>
              <a:rPr lang="fr-FR" dirty="0"/>
              <a:t>, E&amp;D (2011)</a:t>
            </a:r>
          </a:p>
          <a:p>
            <a:endParaRPr lang="fr-FR" dirty="0"/>
          </a:p>
          <a:p>
            <a:r>
              <a:rPr lang="fr-FR" dirty="0"/>
              <a:t>Analysent un double cas d’innovation pédagogique (échec puis réussite) dans un établissement.</a:t>
            </a:r>
          </a:p>
          <a:p>
            <a:r>
              <a:rPr lang="fr-FR" dirty="0"/>
              <a:t>Utilisent la méthode des narrations (</a:t>
            </a:r>
            <a:r>
              <a:rPr lang="fr-FR" dirty="0" err="1"/>
              <a:t>Grossetti</a:t>
            </a:r>
            <a:r>
              <a:rPr lang="fr-FR" dirty="0"/>
              <a:t> 2008) et l’analyse des réseaux.</a:t>
            </a:r>
          </a:p>
        </p:txBody>
      </p:sp>
    </p:spTree>
    <p:extLst>
      <p:ext uri="{BB962C8B-B14F-4D97-AF65-F5344CB8AC3E}">
        <p14:creationId xmlns:p14="http://schemas.microsoft.com/office/powerpoint/2010/main" val="6800484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exemple d’enquête</a:t>
            </a:r>
          </a:p>
        </p:txBody>
      </p:sp>
      <p:sp>
        <p:nvSpPr>
          <p:cNvPr id="3" name="Espace réservé du contenu 2"/>
          <p:cNvSpPr>
            <a:spLocks noGrp="1"/>
          </p:cNvSpPr>
          <p:nvPr>
            <p:ph idx="1"/>
          </p:nvPr>
        </p:nvSpPr>
        <p:spPr/>
        <p:txBody>
          <a:bodyPr/>
          <a:lstStyle/>
          <a:p>
            <a:r>
              <a:rPr lang="fr-FR" dirty="0"/>
              <a:t>L’analyse des narrations permet de comprendre les rapports entre personnes en fonction de leur caractéristiques professionnelles (statuts et disciplines d’appartenance).</a:t>
            </a:r>
          </a:p>
          <a:p>
            <a:endParaRPr lang="fr-FR" dirty="0"/>
          </a:p>
          <a:p>
            <a:r>
              <a:rPr lang="fr-FR" dirty="0"/>
              <a:t>Elle permet d’analyser les différences de leadership entre les deux cas (échec et réussite).</a:t>
            </a:r>
          </a:p>
          <a:p>
            <a:endParaRPr lang="fr-FR" dirty="0"/>
          </a:p>
        </p:txBody>
      </p:sp>
    </p:spTree>
    <p:extLst>
      <p:ext uri="{BB962C8B-B14F-4D97-AF65-F5344CB8AC3E}">
        <p14:creationId xmlns:p14="http://schemas.microsoft.com/office/powerpoint/2010/main" val="17207532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exemple d’enquête</a:t>
            </a:r>
          </a:p>
        </p:txBody>
      </p:sp>
      <p:sp>
        <p:nvSpPr>
          <p:cNvPr id="3" name="Espace réservé du contenu 2"/>
          <p:cNvSpPr>
            <a:spLocks noGrp="1"/>
          </p:cNvSpPr>
          <p:nvPr>
            <p:ph idx="1"/>
          </p:nvPr>
        </p:nvSpPr>
        <p:spPr/>
        <p:txBody>
          <a:bodyPr/>
          <a:lstStyle/>
          <a:p>
            <a:endParaRPr lang="fr-FR" dirty="0"/>
          </a:p>
          <a:p>
            <a:r>
              <a:rPr lang="fr-FR" dirty="0"/>
              <a:t>L’analyse des réseaux sociaux permet de </a:t>
            </a:r>
            <a:r>
              <a:rPr lang="fr-FR" b="1" dirty="0"/>
              <a:t>qualifier les relations </a:t>
            </a:r>
            <a:r>
              <a:rPr lang="fr-FR" dirty="0"/>
              <a:t>(obstacles vs ressources) et d’en </a:t>
            </a:r>
            <a:r>
              <a:rPr lang="fr-FR" b="1" dirty="0"/>
              <a:t>quantifier les réseaux. </a:t>
            </a:r>
          </a:p>
          <a:p>
            <a:r>
              <a:rPr lang="fr-FR" dirty="0"/>
              <a:t>On constate que l’étendue et la densité du réseau de l’innovation réussie sont supérieures à celles du réseau de l’innovation qui a échoué.</a:t>
            </a:r>
          </a:p>
        </p:txBody>
      </p:sp>
      <p:sp>
        <p:nvSpPr>
          <p:cNvPr id="4" name="ZoneTexte 3"/>
          <p:cNvSpPr txBox="1"/>
          <p:nvPr/>
        </p:nvSpPr>
        <p:spPr>
          <a:xfrm>
            <a:off x="1684421" y="7192211"/>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40850522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r>
              <a:rPr lang="fr-FR" dirty="0"/>
              <a:t>On a tendance, ces dernières années, a confondre travail et activité.</a:t>
            </a:r>
          </a:p>
          <a:p>
            <a:r>
              <a:rPr lang="fr-FR" u="sng" dirty="0"/>
              <a:t>L’activité</a:t>
            </a:r>
            <a:r>
              <a:rPr lang="fr-FR" dirty="0"/>
              <a:t>, ce sont les tâches accomplies, et l’une des grille d’analyse désormais classique est l’opposition entre activité prescrite (tâches) et activité réelle (gestes), sachant que les prescriptions du travail sont de plus en plus floues et complexes à la fois.</a:t>
            </a:r>
          </a:p>
        </p:txBody>
      </p:sp>
    </p:spTree>
    <p:extLst>
      <p:ext uri="{BB962C8B-B14F-4D97-AF65-F5344CB8AC3E}">
        <p14:creationId xmlns:p14="http://schemas.microsoft.com/office/powerpoint/2010/main" val="19666094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r>
              <a:rPr lang="fr-FR" dirty="0"/>
              <a:t>Le travail contient aussi les rapports de sociaux de production et donc des questions du type…</a:t>
            </a:r>
          </a:p>
          <a:p>
            <a:r>
              <a:rPr lang="fr-FR" dirty="0"/>
              <a:t>Qui travaille pour qui?</a:t>
            </a:r>
          </a:p>
          <a:p>
            <a:r>
              <a:rPr lang="fr-FR" dirty="0"/>
              <a:t> Comment s’effectue la division du travail ?</a:t>
            </a:r>
          </a:p>
          <a:p>
            <a:r>
              <a:rPr lang="fr-FR" dirty="0"/>
              <a:t>Qui retire les bénéfices (y compris symboliques) du travail ?</a:t>
            </a:r>
          </a:p>
        </p:txBody>
      </p:sp>
    </p:spTree>
    <p:extLst>
      <p:ext uri="{BB962C8B-B14F-4D97-AF65-F5344CB8AC3E}">
        <p14:creationId xmlns:p14="http://schemas.microsoft.com/office/powerpoint/2010/main" val="41536249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r>
              <a:rPr lang="fr-FR" dirty="0"/>
              <a:t>Du côté de l’activité, on voit fleurir beaucoup de théories ergonomiques, mais elle tendent à masquer l’activité réelle.</a:t>
            </a:r>
          </a:p>
          <a:p>
            <a:endParaRPr lang="fr-FR" dirty="0"/>
          </a:p>
          <a:p>
            <a:r>
              <a:rPr lang="fr-FR" dirty="0"/>
              <a:t>Il est vrai que c’est très fastidieux de relever des activités. Mais cela est beaucoup plus intéressant que les discours sur l’activité.</a:t>
            </a:r>
          </a:p>
        </p:txBody>
      </p:sp>
    </p:spTree>
    <p:extLst>
      <p:ext uri="{BB962C8B-B14F-4D97-AF65-F5344CB8AC3E}">
        <p14:creationId xmlns:p14="http://schemas.microsoft.com/office/powerpoint/2010/main" val="8088453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endParaRPr lang="fr-FR" dirty="0"/>
          </a:p>
          <a:p>
            <a:r>
              <a:rPr lang="fr-FR" dirty="0"/>
              <a:t>L’activité est généralement polyfonctionnelle. </a:t>
            </a:r>
          </a:p>
          <a:p>
            <a:r>
              <a:rPr lang="fr-FR" dirty="0"/>
              <a:t>L’idée qu’un geste remplit une fonction résiste mal à l’analyse. De nombreux gestes n’ont aucune fonction et d’autres remplissent plusieurs fonctions.</a:t>
            </a:r>
          </a:p>
          <a:p>
            <a:r>
              <a:rPr lang="fr-FR" dirty="0"/>
              <a:t>Il est impossible de catégoriser le travail à l’avance.</a:t>
            </a:r>
          </a:p>
        </p:txBody>
      </p:sp>
    </p:spTree>
    <p:extLst>
      <p:ext uri="{BB962C8B-B14F-4D97-AF65-F5344CB8AC3E}">
        <p14:creationId xmlns:p14="http://schemas.microsoft.com/office/powerpoint/2010/main" val="21397229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endParaRPr lang="fr-FR" dirty="0"/>
          </a:p>
          <a:p>
            <a:r>
              <a:rPr lang="fr-FR" dirty="0"/>
              <a:t>Un exemple : le travail de directeur d’établissement scolaire.</a:t>
            </a:r>
          </a:p>
          <a:p>
            <a:r>
              <a:rPr lang="fr-FR" dirty="0"/>
              <a:t>Une enquête avec semainiers (environ 40) et observations pendant une semaine (18).</a:t>
            </a:r>
          </a:p>
          <a:p>
            <a:r>
              <a:rPr lang="fr-FR" dirty="0"/>
              <a:t>Analyse rapport entre tâches </a:t>
            </a:r>
            <a:r>
              <a:rPr lang="fr-FR" dirty="0" err="1"/>
              <a:t>autoprescrites</a:t>
            </a:r>
            <a:r>
              <a:rPr lang="fr-FR" dirty="0"/>
              <a:t> et activités. </a:t>
            </a:r>
          </a:p>
        </p:txBody>
      </p:sp>
    </p:spTree>
    <p:extLst>
      <p:ext uri="{BB962C8B-B14F-4D97-AF65-F5344CB8AC3E}">
        <p14:creationId xmlns:p14="http://schemas.microsoft.com/office/powerpoint/2010/main" val="986100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travail, qu’est-ce que c’est ?</a:t>
            </a:r>
          </a:p>
        </p:txBody>
      </p:sp>
      <p:sp>
        <p:nvSpPr>
          <p:cNvPr id="3" name="Espace réservé du contenu 2"/>
          <p:cNvSpPr>
            <a:spLocks noGrp="1"/>
          </p:cNvSpPr>
          <p:nvPr>
            <p:ph idx="1"/>
          </p:nvPr>
        </p:nvSpPr>
        <p:spPr/>
        <p:txBody>
          <a:bodyPr/>
          <a:lstStyle/>
          <a:p>
            <a:r>
              <a:rPr lang="fr-FR" dirty="0"/>
              <a:t>réunions (2 j/semaine), </a:t>
            </a:r>
          </a:p>
          <a:p>
            <a:r>
              <a:rPr lang="fr-FR" dirty="0"/>
              <a:t>Communication (9 h/semaine)</a:t>
            </a:r>
          </a:p>
          <a:p>
            <a:r>
              <a:rPr lang="fr-FR" dirty="0"/>
              <a:t>Interruptions : (7h/semaines)</a:t>
            </a:r>
          </a:p>
          <a:p>
            <a:endParaRPr lang="fr-FR" dirty="0"/>
          </a:p>
          <a:p>
            <a:r>
              <a:rPr lang="fr-FR" dirty="0"/>
              <a:t>Sans observations, on n’aurait pu évaluer le temps d’interruption.</a:t>
            </a:r>
          </a:p>
          <a:p>
            <a:r>
              <a:rPr lang="fr-FR" dirty="0"/>
              <a:t>La méthode est inductive. Catégoriser le travail à l’avance est impossible.</a:t>
            </a:r>
          </a:p>
        </p:txBody>
      </p:sp>
    </p:spTree>
    <p:extLst>
      <p:ext uri="{BB962C8B-B14F-4D97-AF65-F5344CB8AC3E}">
        <p14:creationId xmlns:p14="http://schemas.microsoft.com/office/powerpoint/2010/main" val="2806042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Définitions du </a:t>
            </a:r>
            <a:r>
              <a:rPr lang="fr-FR"/>
              <a:t>travail collectif</a:t>
            </a:r>
            <a:endParaRPr lang="fr-FR" dirty="0"/>
          </a:p>
        </p:txBody>
      </p:sp>
      <p:sp>
        <p:nvSpPr>
          <p:cNvPr id="3" name="Espace réservé du contenu 2"/>
          <p:cNvSpPr>
            <a:spLocks noGrp="1"/>
          </p:cNvSpPr>
          <p:nvPr>
            <p:ph idx="1"/>
          </p:nvPr>
        </p:nvSpPr>
        <p:spPr/>
        <p:txBody>
          <a:bodyPr/>
          <a:lstStyle/>
          <a:p>
            <a:r>
              <a:rPr lang="fr-FR" dirty="0"/>
              <a:t>Coopération : collectif </a:t>
            </a:r>
            <a:r>
              <a:rPr lang="fr-FR" u="sng" dirty="0"/>
              <a:t>très</a:t>
            </a:r>
            <a:r>
              <a:rPr lang="fr-FR" dirty="0"/>
              <a:t> innovant.</a:t>
            </a:r>
          </a:p>
          <a:p>
            <a:endParaRPr lang="fr-FR" dirty="0"/>
          </a:p>
          <a:p>
            <a:r>
              <a:rPr lang="fr-FR" dirty="0"/>
              <a:t>Exemple : le </a:t>
            </a:r>
            <a:r>
              <a:rPr lang="fr-FR" i="1" dirty="0"/>
              <a:t>team </a:t>
            </a:r>
            <a:r>
              <a:rPr lang="fr-FR" i="1" dirty="0" err="1"/>
              <a:t>teaching</a:t>
            </a:r>
            <a:r>
              <a:rPr lang="fr-FR" i="1" dirty="0"/>
              <a:t>, </a:t>
            </a:r>
            <a:r>
              <a:rPr lang="fr-FR" dirty="0"/>
              <a:t>qui rompt la frontière de la classe</a:t>
            </a:r>
          </a:p>
          <a:p>
            <a:endParaRPr lang="fr-FR" dirty="0"/>
          </a:p>
          <a:p>
            <a:r>
              <a:rPr lang="fr-FR" dirty="0"/>
              <a:t>On travaille presque complètement « avec » les autres et on accepte de se montrer en action.</a:t>
            </a:r>
          </a:p>
        </p:txBody>
      </p:sp>
    </p:spTree>
    <p:extLst>
      <p:ext uri="{BB962C8B-B14F-4D97-AF65-F5344CB8AC3E}">
        <p14:creationId xmlns:p14="http://schemas.microsoft.com/office/powerpoint/2010/main" val="27948965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dirty="0"/>
              <a:t>Merci de votre écoute</a:t>
            </a:r>
          </a:p>
        </p:txBody>
      </p:sp>
      <p:sp>
        <p:nvSpPr>
          <p:cNvPr id="5" name="Sous-titre 4"/>
          <p:cNvSpPr>
            <a:spLocks noGrp="1"/>
          </p:cNvSpPr>
          <p:nvPr>
            <p:ph type="subTitle" idx="1"/>
          </p:nvPr>
        </p:nvSpPr>
        <p:spPr/>
        <p:txBody>
          <a:bodyPr>
            <a:normAutofit/>
          </a:bodyPr>
          <a:lstStyle/>
          <a:p>
            <a:r>
              <a:rPr lang="fr-FR" sz="5400" dirty="0"/>
              <a:t>THE END</a:t>
            </a:r>
          </a:p>
        </p:txBody>
      </p:sp>
    </p:spTree>
    <p:extLst>
      <p:ext uri="{BB962C8B-B14F-4D97-AF65-F5344CB8AC3E}">
        <p14:creationId xmlns:p14="http://schemas.microsoft.com/office/powerpoint/2010/main" val="1591584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Définitions du </a:t>
            </a:r>
            <a:r>
              <a:rPr lang="fr-FR"/>
              <a:t>travail collectif</a:t>
            </a:r>
            <a:endParaRPr lang="fr-FR" dirty="0"/>
          </a:p>
        </p:txBody>
      </p:sp>
      <p:sp>
        <p:nvSpPr>
          <p:cNvPr id="3" name="Espace réservé du contenu 2"/>
          <p:cNvSpPr>
            <a:spLocks noGrp="1"/>
          </p:cNvSpPr>
          <p:nvPr>
            <p:ph idx="1"/>
          </p:nvPr>
        </p:nvSpPr>
        <p:spPr/>
        <p:txBody>
          <a:bodyPr>
            <a:normAutofit/>
          </a:bodyPr>
          <a:lstStyle/>
          <a:p>
            <a:r>
              <a:rPr lang="fr-FR" sz="3600" dirty="0"/>
              <a:t>En pratique, on parle le plus souvent de </a:t>
            </a:r>
            <a:r>
              <a:rPr lang="fr-FR" sz="3600" u="sng" dirty="0"/>
              <a:t>collaboration</a:t>
            </a:r>
            <a:r>
              <a:rPr lang="fr-FR" sz="3600" dirty="0"/>
              <a:t>.</a:t>
            </a:r>
          </a:p>
          <a:p>
            <a:endParaRPr lang="fr-FR" sz="3600" dirty="0"/>
          </a:p>
          <a:p>
            <a:r>
              <a:rPr lang="fr-FR" sz="3600" dirty="0"/>
              <a:t>Elle est à la fois plus fréquente que la coopération et plus innovante que la coordination.</a:t>
            </a:r>
          </a:p>
        </p:txBody>
      </p:sp>
    </p:spTree>
    <p:extLst>
      <p:ext uri="{BB962C8B-B14F-4D97-AF65-F5344CB8AC3E}">
        <p14:creationId xmlns:p14="http://schemas.microsoft.com/office/powerpoint/2010/main" val="3346280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800" dirty="0"/>
              <a:t>Les oppositions classiques de la collaboration</a:t>
            </a:r>
          </a:p>
        </p:txBody>
      </p:sp>
      <p:sp>
        <p:nvSpPr>
          <p:cNvPr id="3" name="Espace réservé du contenu 2"/>
          <p:cNvSpPr>
            <a:spLocks noGrp="1"/>
          </p:cNvSpPr>
          <p:nvPr>
            <p:ph idx="1"/>
          </p:nvPr>
        </p:nvSpPr>
        <p:spPr/>
        <p:txBody>
          <a:bodyPr>
            <a:normAutofit/>
          </a:bodyPr>
          <a:lstStyle/>
          <a:p>
            <a:endParaRPr lang="fr-FR" sz="3600" dirty="0"/>
          </a:p>
          <a:p>
            <a:r>
              <a:rPr lang="fr-FR" sz="3600" dirty="0"/>
              <a:t>Collaboration choisie/subie (Marcel et </a:t>
            </a:r>
            <a:r>
              <a:rPr lang="fr-FR" sz="3600" dirty="0" err="1"/>
              <a:t>alii</a:t>
            </a:r>
            <a:r>
              <a:rPr lang="fr-FR" sz="3600" dirty="0"/>
              <a:t> 2009)</a:t>
            </a:r>
          </a:p>
          <a:p>
            <a:endParaRPr lang="fr-FR" sz="3600" dirty="0"/>
          </a:p>
          <a:p>
            <a:r>
              <a:rPr lang="fr-FR" sz="3600" dirty="0"/>
              <a:t>La collaboration subie ne serait d’aucun effet.</a:t>
            </a:r>
          </a:p>
          <a:p>
            <a:endParaRPr lang="fr-FR" sz="3600" dirty="0"/>
          </a:p>
        </p:txBody>
      </p:sp>
    </p:spTree>
    <p:extLst>
      <p:ext uri="{BB962C8B-B14F-4D97-AF65-F5344CB8AC3E}">
        <p14:creationId xmlns:p14="http://schemas.microsoft.com/office/powerpoint/2010/main" val="2316011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800" dirty="0"/>
              <a:t>Les oppositions classiques de la collaboration</a:t>
            </a:r>
          </a:p>
        </p:txBody>
      </p:sp>
      <p:sp>
        <p:nvSpPr>
          <p:cNvPr id="3" name="Espace réservé du contenu 2"/>
          <p:cNvSpPr>
            <a:spLocks noGrp="1"/>
          </p:cNvSpPr>
          <p:nvPr>
            <p:ph idx="1"/>
          </p:nvPr>
        </p:nvSpPr>
        <p:spPr/>
        <p:txBody>
          <a:bodyPr>
            <a:normAutofit/>
          </a:bodyPr>
          <a:lstStyle/>
          <a:p>
            <a:endParaRPr lang="fr-FR" sz="3600" dirty="0"/>
          </a:p>
          <a:p>
            <a:r>
              <a:rPr lang="fr-FR" sz="3600" dirty="0"/>
              <a:t>« Groupe de travail »(autoritairement réuni) vs « collectif » (Marcel, 2006)</a:t>
            </a:r>
          </a:p>
          <a:p>
            <a:endParaRPr lang="fr-FR" sz="3600" dirty="0"/>
          </a:p>
          <a:p>
            <a:endParaRPr lang="fr-FR" sz="3600" dirty="0"/>
          </a:p>
        </p:txBody>
      </p:sp>
    </p:spTree>
    <p:extLst>
      <p:ext uri="{BB962C8B-B14F-4D97-AF65-F5344CB8AC3E}">
        <p14:creationId xmlns:p14="http://schemas.microsoft.com/office/powerpoint/2010/main" val="1390642168"/>
      </p:ext>
    </p:extLst>
  </p:cSld>
  <p:clrMapOvr>
    <a:masterClrMapping/>
  </p:clrMapOvr>
</p:sld>
</file>

<file path=ppt/theme/theme1.xml><?xml version="1.0" encoding="utf-8"?>
<a:theme xmlns:a="http://schemas.openxmlformats.org/drawingml/2006/main" name="Technique">
  <a:themeElements>
    <a:clrScheme name="Technique">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Technique.thmx</Template>
  <TotalTime>1486</TotalTime>
  <Words>1792</Words>
  <Application>Microsoft Macintosh PowerPoint</Application>
  <PresentationFormat>On-screen Show (4:3)</PresentationFormat>
  <Paragraphs>261</Paragraphs>
  <Slides>60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Arial</vt:lpstr>
      <vt:lpstr>Franklin Gothic Book</vt:lpstr>
      <vt:lpstr>Wingdings 2</vt:lpstr>
      <vt:lpstr>Technique</vt:lpstr>
      <vt:lpstr>Le travail collectif, de quoi s’agit-il ?</vt:lpstr>
      <vt:lpstr>PLAN</vt:lpstr>
      <vt:lpstr>Définitions du travail collectif</vt:lpstr>
      <vt:lpstr>Définitions du travail collectif</vt:lpstr>
      <vt:lpstr>Définitions du travail collectif</vt:lpstr>
      <vt:lpstr>Définitions du travail collectif</vt:lpstr>
      <vt:lpstr>Définitions du travail collectif</vt:lpstr>
      <vt:lpstr>Les oppositions classiques de la collaboration</vt:lpstr>
      <vt:lpstr>Les oppositions classiques de la collaboration</vt:lpstr>
      <vt:lpstr>Les oppositions classiques de la collaboration</vt:lpstr>
      <vt:lpstr>Les oppositions classiques de la collaboration</vt:lpstr>
      <vt:lpstr>Le travail collectif en sciences de l’éducation</vt:lpstr>
      <vt:lpstr>Un tendance à la panacée</vt:lpstr>
      <vt:lpstr>Une tendance à la panacée</vt:lpstr>
      <vt:lpstr>Une tendance à la panacée</vt:lpstr>
      <vt:lpstr>Une tendance à la panacée</vt:lpstr>
      <vt:lpstr>La formation</vt:lpstr>
      <vt:lpstr>Le développement professionnel</vt:lpstr>
      <vt:lpstr>Le développement professionnel</vt:lpstr>
      <vt:lpstr>La recherche collaborative</vt:lpstr>
      <vt:lpstr>Une PINCEE DE « désenchantEMENT »</vt:lpstr>
      <vt:lpstr>D’où vient le travail collectif ?</vt:lpstr>
      <vt:lpstr>D’où vient le travail collectif ?</vt:lpstr>
      <vt:lpstr>D’où vient le travail collectif ?</vt:lpstr>
      <vt:lpstr>D’où vient le travail collectif ?</vt:lpstr>
      <vt:lpstr>D’où vient le travail collectif ?</vt:lpstr>
      <vt:lpstr>D’où vient le travail collectif ?</vt:lpstr>
      <vt:lpstr>D’où vient le travail collectif ?</vt:lpstr>
      <vt:lpstr>Qui collabore ?</vt:lpstr>
      <vt:lpstr>Les contradictions de la professionnalisation</vt:lpstr>
      <vt:lpstr>Une pincée de désenchantement...</vt:lpstr>
      <vt:lpstr>PowerPoint Presentation</vt:lpstr>
      <vt:lpstr>Un exemple : la collaboration chez les novices</vt:lpstr>
      <vt:lpstr>Triple contexte :</vt:lpstr>
      <vt:lpstr>Triple contexte</vt:lpstr>
      <vt:lpstr>Contexte</vt:lpstr>
      <vt:lpstr>Contexte</vt:lpstr>
      <vt:lpstr>La collaboration chez les novices du primaire</vt:lpstr>
      <vt:lpstr>La collaboration chez les novices du primaire</vt:lpstr>
      <vt:lpstr>La collaboration chez les novices du primaire</vt:lpstr>
      <vt:lpstr>La collaboration chez les novices du primaire</vt:lpstr>
      <vt:lpstr>La collaboration chez les novices du primaire</vt:lpstr>
      <vt:lpstr>La collaboration chez les novices du primaire</vt:lpstr>
      <vt:lpstr>La collaboration chez les novices du primaire</vt:lpstr>
      <vt:lpstr>Que faire du travail collectif ?</vt:lpstr>
      <vt:lpstr>Le travail collectif, qu’est-ce que c’est ?</vt:lpstr>
      <vt:lpstr>La diversité</vt:lpstr>
      <vt:lpstr>La diversité</vt:lpstr>
      <vt:lpstr>La diversité</vt:lpstr>
      <vt:lpstr>La dynamique relationnelle</vt:lpstr>
      <vt:lpstr>Un exemple d’enquête</vt:lpstr>
      <vt:lpstr>Un exemple d’enquête</vt:lpstr>
      <vt:lpstr>Un exemple d’enquête</vt:lpstr>
      <vt:lpstr>Le travail, qu’est-ce que c’est ?</vt:lpstr>
      <vt:lpstr>Le travail, qu’est-ce que c’est ?</vt:lpstr>
      <vt:lpstr>Le travail, qu’est-ce que c’est ?</vt:lpstr>
      <vt:lpstr>Le travail, qu’est-ce que c’est ?</vt:lpstr>
      <vt:lpstr>Le travail, qu’est-ce que c’est ?</vt:lpstr>
      <vt:lpstr>Le travail, qu’est-ce que c’est ?</vt:lpstr>
      <vt:lpstr>Merci de votre écoute</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Philippe LOSEGO</dc:creator>
  <cp:lastModifiedBy>Philippe Losego</cp:lastModifiedBy>
  <cp:revision>65</cp:revision>
  <dcterms:created xsi:type="dcterms:W3CDTF">2016-03-17T07:21:18Z</dcterms:created>
  <dcterms:modified xsi:type="dcterms:W3CDTF">2018-04-21T18:08:21Z</dcterms:modified>
</cp:coreProperties>
</file>