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1"/>
    <p:restoredTop sz="94646"/>
  </p:normalViewPr>
  <p:slideViewPr>
    <p:cSldViewPr snapToGrid="0">
      <p:cViewPr varScale="1">
        <p:scale>
          <a:sx n="103" d="100"/>
          <a:sy n="103" d="100"/>
        </p:scale>
        <p:origin x="576" y="184"/>
      </p:cViewPr>
      <p:guideLst>
        <p:guide pos="3840"/>
        <p:guide orient="horz"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uichard Aleksandra" userId="709ba0bc-bc8f-4e5b-9026-25464c83b63b" providerId="ADAL" clId="{4973FC0C-EC76-C441-A13D-75156E27E0FA}"/>
    <pc:docChg chg="modSld">
      <pc:chgData name="Vuichard Aleksandra" userId="709ba0bc-bc8f-4e5b-9026-25464c83b63b" providerId="ADAL" clId="{4973FC0C-EC76-C441-A13D-75156E27E0FA}" dt="2025-04-30T15:25:26.649" v="13" actId="113"/>
      <pc:docMkLst>
        <pc:docMk/>
      </pc:docMkLst>
      <pc:sldChg chg="modSp mod">
        <pc:chgData name="Vuichard Aleksandra" userId="709ba0bc-bc8f-4e5b-9026-25464c83b63b" providerId="ADAL" clId="{4973FC0C-EC76-C441-A13D-75156E27E0FA}" dt="2025-04-30T15:25:26.649" v="13" actId="113"/>
        <pc:sldMkLst>
          <pc:docMk/>
          <pc:sldMk cId="2476457258" sldId="262"/>
        </pc:sldMkLst>
        <pc:spChg chg="mod">
          <ac:chgData name="Vuichard Aleksandra" userId="709ba0bc-bc8f-4e5b-9026-25464c83b63b" providerId="ADAL" clId="{4973FC0C-EC76-C441-A13D-75156E27E0FA}" dt="2025-04-30T15:25:26.649" v="13" actId="113"/>
          <ac:spMkLst>
            <pc:docMk/>
            <pc:sldMk cId="2476457258" sldId="262"/>
            <ac:spMk id="6" creationId="{3FAE8493-17EA-D2AA-9777-BADCEEA8B67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CBDEB-62C5-C740-B062-01661B15F265}" type="datetimeFigureOut">
              <a:rPr lang="fr-FR"/>
              <a:t>30/04/2025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523393-8305-8948-A17D-D852BC88657B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20F17D52-966C-F14B-8658-365D01EAD216}" type="slidenum">
              <a:rPr lang="fr-FR"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>
              <a:ea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20F17D52-966C-F14B-8658-365D01EAD216}" type="slidenum">
              <a:rPr lang="fr-FR"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00F69-0E35-8939-F2A7-77118437C73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C25EC9A-B170-9FF7-A9B0-476E059BD9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5DAF395-E683-161C-D61F-B0CF64B3045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>
              <a:ea typeface="Calibri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1DCFCB-E16A-F33D-5FAE-F36BC8823F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20F17D52-966C-F14B-8658-365D01EAD216}" type="slidenum">
              <a:rPr lang="fr-FR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897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4F2FA-0993-960E-F38E-769EB9C74A7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A640308-6B7E-5913-0693-FEA18CC66C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E7D4E31-4704-87A1-8D60-AD7551C9F6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La pause café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D20239-3B00-289E-2820-C7A79E9899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20F17D52-966C-F14B-8658-365D01EAD216}" type="slidenum">
              <a:rPr lang="fr-FR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358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F238E-AC5C-891D-27D3-E402CB5AC12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378E68-4028-7B4C-A8BB-AE9F4E3B7D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70D57B5-1075-91FD-3DF5-BD2701DFDA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>
              <a:ea typeface="Calibri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ECC94D-5E50-B71E-CC71-F1C1B90659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20F17D52-966C-F14B-8658-365D01EAD216}" type="slidenum">
              <a:rPr lang="fr-FR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514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8C1F1-4D56-88C7-B8F2-1285155FD4D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0367622-169B-C21C-B7BD-2E129F9282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5D88C2C-2877-A793-AC07-1269D206B9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>
              <a:ea typeface="Calibri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1385D3-9E64-CEDC-2417-B8B562500A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20F17D52-966C-F14B-8658-365D01EAD216}" type="slidenum">
              <a:rPr lang="fr-FR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661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6AE0767E-A954-C14C-9B9B-CE2D8E62CCB3}" type="datetimeFigureOut">
              <a:rPr lang="fr-FR"/>
              <a:t>30/04/2025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E0A134B9-CA4E-C241-910E-8C4A57CE6047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" y="1656086"/>
            <a:ext cx="12191999" cy="74441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CH" sz="2400" b="1" dirty="0">
                <a:solidFill>
                  <a:srgbClr val="002060"/>
                </a:solidFill>
                <a:latin typeface="Helvetica Neue Condensed"/>
              </a:rPr>
              <a:t>CRIFPE, 1</a:t>
            </a:r>
            <a:r>
              <a:rPr lang="fr-CH" sz="2400" b="1" baseline="30000" dirty="0">
                <a:solidFill>
                  <a:srgbClr val="002060"/>
                </a:solidFill>
                <a:latin typeface="Helvetica Neue Condensed"/>
              </a:rPr>
              <a:t>er</a:t>
            </a:r>
            <a:r>
              <a:rPr lang="fr-CH" sz="2400" b="1" dirty="0">
                <a:solidFill>
                  <a:srgbClr val="002060"/>
                </a:solidFill>
                <a:latin typeface="Helvetica Neue Condensed"/>
              </a:rPr>
              <a:t> mai 2025</a:t>
            </a:r>
            <a:br>
              <a:rPr lang="en-US" sz="1400" b="1" dirty="0">
                <a:latin typeface="Helvetica Neue Condensed"/>
                <a:ea typeface="Helvetica Neue Condensed"/>
                <a:cs typeface="Helvetica Neue Condensed"/>
              </a:rPr>
            </a:br>
            <a:endParaRPr lang="en-US" sz="1400" dirty="0">
              <a:latin typeface="Helvetica Neue Condensed"/>
              <a:ea typeface="Helvetica Neue Condensed"/>
              <a:cs typeface="Helvetica Neue Condensed"/>
            </a:endParaRPr>
          </a:p>
        </p:txBody>
      </p:sp>
      <p:sp>
        <p:nvSpPr>
          <p:cNvPr id="4" name="ZoneTexte 3"/>
          <p:cNvSpPr txBox="1"/>
          <p:nvPr/>
        </p:nvSpPr>
        <p:spPr bwMode="auto">
          <a:xfrm>
            <a:off x="0" y="2849880"/>
            <a:ext cx="1219200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CH" sz="2800" b="1" dirty="0">
                <a:solidFill>
                  <a:srgbClr val="002060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Mieux comprendre les établissements scolaires</a:t>
            </a:r>
          </a:p>
          <a:p>
            <a:pPr algn="ctr"/>
            <a:r>
              <a:rPr lang="fr-CH" sz="2800" b="1" dirty="0">
                <a:solidFill>
                  <a:srgbClr val="002060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pour les accompagner</a:t>
            </a:r>
          </a:p>
        </p:txBody>
      </p:sp>
      <p:sp>
        <p:nvSpPr>
          <p:cNvPr id="6" name="ZoneTexte 5"/>
          <p:cNvSpPr txBox="1"/>
          <p:nvPr/>
        </p:nvSpPr>
        <p:spPr bwMode="auto">
          <a:xfrm>
            <a:off x="0" y="4018791"/>
            <a:ext cx="12192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2000" dirty="0">
                <a:latin typeface="Helvetica Neue Light"/>
                <a:ea typeface="Helvetica Neue Light"/>
              </a:rPr>
              <a:t>Aleksandra </a:t>
            </a:r>
            <a:r>
              <a:rPr lang="fr-FR" sz="2000" dirty="0" err="1">
                <a:latin typeface="Helvetica Neue Light"/>
                <a:ea typeface="Helvetica Neue Light"/>
              </a:rPr>
              <a:t>Vuichard</a:t>
            </a:r>
            <a:r>
              <a:rPr lang="fr-FR" sz="2000" dirty="0">
                <a:latin typeface="Helvetica Neue Light"/>
                <a:ea typeface="Helvetica Neue Light"/>
              </a:rPr>
              <a:t> et Laetitia Progin</a:t>
            </a:r>
            <a:endParaRPr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551322" y="318808"/>
            <a:ext cx="3189170" cy="115713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51508" y="248329"/>
            <a:ext cx="4382147" cy="993286"/>
          </a:xfrm>
          <a:prstGeom prst="rect">
            <a:avLst/>
          </a:prstGeom>
        </p:spPr>
      </p:pic>
      <p:pic>
        <p:nvPicPr>
          <p:cNvPr id="5" name="Image 4" descr="Une image contenant noir, obscurité&#10;&#10;Description générée automatiquement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51508" y="5247843"/>
            <a:ext cx="2668735" cy="78934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262538" y="4323277"/>
            <a:ext cx="4690622" cy="26384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0" y="1317356"/>
            <a:ext cx="12192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b="1" dirty="0" err="1">
                <a:solidFill>
                  <a:srgbClr val="002060"/>
                </a:solidFill>
                <a:latin typeface="Helvetica Neue Condensed"/>
                <a:ea typeface="Helvetica Neue Condensed"/>
                <a:cs typeface="Helvetica Neue Condensed"/>
              </a:rPr>
              <a:t>Problématique</a:t>
            </a:r>
            <a:endParaRPr dirty="0"/>
          </a:p>
        </p:txBody>
      </p:sp>
      <p:sp>
        <p:nvSpPr>
          <p:cNvPr id="6" name="ZoneTexte 5"/>
          <p:cNvSpPr txBox="1"/>
          <p:nvPr/>
        </p:nvSpPr>
        <p:spPr bwMode="auto">
          <a:xfrm>
            <a:off x="515341" y="2470463"/>
            <a:ext cx="11061128" cy="35086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buNone/>
            </a:pP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Comprendre les dynamiques internes des établissements scolaires est essentiel pour</a:t>
            </a:r>
            <a:r>
              <a:rPr lang="fr-CH" sz="2400" dirty="0">
                <a:solidFill>
                  <a:srgbClr val="212529"/>
                </a:solidFill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développer des stratégies de soutien adaptées aux besoins spécifiques de chaque</a:t>
            </a:r>
            <a:r>
              <a:rPr lang="fr-CH" sz="2400" dirty="0">
                <a:solidFill>
                  <a:srgbClr val="212529"/>
                </a:solidFill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contexte éducatif.</a:t>
            </a:r>
          </a:p>
          <a:p>
            <a:pPr algn="just">
              <a:defRPr/>
            </a:pPr>
            <a:endParaRPr lang="fr-CH" sz="2400" dirty="0"/>
          </a:p>
          <a:p>
            <a:pPr algn="just">
              <a:buNone/>
            </a:pP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Des recherches récentes mettent également en lumière</a:t>
            </a:r>
            <a:r>
              <a:rPr lang="fr-CH" sz="2400" dirty="0">
                <a:solidFill>
                  <a:srgbClr val="212529"/>
                </a:solidFill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l’établissement comme lieu de formation continue, où cadres et </a:t>
            </a:r>
            <a:r>
              <a:rPr lang="fr-CH" sz="2400" dirty="0" err="1">
                <a:solidFill>
                  <a:srgbClr val="212529"/>
                </a:solidFill>
                <a:effectLst/>
                <a:latin typeface="Helvetica" pitchFamily="2" charset="0"/>
              </a:rPr>
              <a:t>enseignant·e·s</a:t>
            </a:r>
            <a:r>
              <a:rPr lang="fr-CH" sz="2400" dirty="0">
                <a:solidFill>
                  <a:srgbClr val="212529"/>
                </a:solidFill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peuvent développer ensemble des pratiques collaboratives. </a:t>
            </a:r>
          </a:p>
          <a:p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defRPr/>
            </a:pPr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3086E64-D217-48E2-E1D6-84E711937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56304" y="-594767"/>
            <a:ext cx="4098506" cy="2305410"/>
          </a:xfrm>
          <a:prstGeom prst="rect">
            <a:avLst/>
          </a:prstGeom>
        </p:spPr>
      </p:pic>
      <p:pic>
        <p:nvPicPr>
          <p:cNvPr id="3" name="Image 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3912F6D1-B52A-674C-51CB-7AC511667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5340" y="206121"/>
            <a:ext cx="2378950" cy="70363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019A738-34DE-DD9E-E408-B5257663672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CD73263-D70F-E776-ED96-5928498720C8}"/>
              </a:ext>
            </a:extLst>
          </p:cNvPr>
          <p:cNvSpPr txBox="1"/>
          <p:nvPr/>
        </p:nvSpPr>
        <p:spPr bwMode="auto">
          <a:xfrm>
            <a:off x="0" y="1317356"/>
            <a:ext cx="12192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b="1" dirty="0" err="1">
                <a:solidFill>
                  <a:srgbClr val="002060"/>
                </a:solidFill>
                <a:latin typeface="Helvetica Neue Condensed"/>
                <a:ea typeface="Helvetica Neue Condensed"/>
                <a:cs typeface="Helvetica Neue Condensed"/>
              </a:rPr>
              <a:t>Problématique</a:t>
            </a:r>
            <a:endParaRPr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61E022A-C62D-78AF-340B-FC0D17C7B8B4}"/>
              </a:ext>
            </a:extLst>
          </p:cNvPr>
          <p:cNvSpPr txBox="1"/>
          <p:nvPr/>
        </p:nvSpPr>
        <p:spPr bwMode="auto">
          <a:xfrm>
            <a:off x="515341" y="2127564"/>
            <a:ext cx="11224902" cy="40626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buNone/>
            </a:pPr>
            <a:endParaRPr lang="fr-CH" dirty="0">
              <a:solidFill>
                <a:srgbClr val="212529"/>
              </a:solidFill>
              <a:latin typeface="Helvetica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Comment travailler sur </a:t>
            </a:r>
            <a:r>
              <a:rPr lang="fr-CH" sz="2400" b="1" dirty="0">
                <a:solidFill>
                  <a:srgbClr val="002060"/>
                </a:solidFill>
                <a:effectLst/>
                <a:latin typeface="Helvetica" pitchFamily="2" charset="0"/>
              </a:rPr>
              <a:t>l’entité « établissement</a:t>
            </a:r>
            <a:r>
              <a:rPr lang="fr-CH" sz="2400" b="1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002060"/>
                </a:solidFill>
                <a:effectLst/>
                <a:latin typeface="Helvetica" pitchFamily="2" charset="0"/>
              </a:rPr>
              <a:t>»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du point de vue de la recherche et de la formation ?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Comment appréhender </a:t>
            </a:r>
            <a:r>
              <a:rPr lang="fr-CH" sz="2400" b="1" dirty="0">
                <a:solidFill>
                  <a:srgbClr val="002060"/>
                </a:solidFill>
                <a:effectLst/>
                <a:latin typeface="Helvetica" pitchFamily="2" charset="0"/>
              </a:rPr>
              <a:t>la</a:t>
            </a:r>
            <a:r>
              <a:rPr lang="fr-CH" sz="2400" b="1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fr-CH" sz="2400" b="1" dirty="0">
                <a:solidFill>
                  <a:srgbClr val="002060"/>
                </a:solidFill>
                <a:effectLst/>
                <a:latin typeface="Helvetica" pitchFamily="2" charset="0"/>
              </a:rPr>
              <a:t>complexité de l’établissement</a:t>
            </a:r>
            <a:r>
              <a:rPr lang="fr-CH" sz="2400" dirty="0">
                <a:solidFill>
                  <a:srgbClr val="002060"/>
                </a:solidFill>
                <a:effectLst/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au sens de Morin (1990)?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Comment </a:t>
            </a:r>
            <a:r>
              <a:rPr lang="fr-CH" sz="2400" b="1" dirty="0">
                <a:solidFill>
                  <a:srgbClr val="002060"/>
                </a:solidFill>
                <a:effectLst/>
                <a:latin typeface="Helvetica" pitchFamily="2" charset="0"/>
              </a:rPr>
              <a:t>concevoir des</a:t>
            </a:r>
            <a:r>
              <a:rPr lang="fr-CH" sz="2400" b="1" dirty="0">
                <a:solidFill>
                  <a:srgbClr val="002060"/>
                </a:solidFill>
                <a:latin typeface="Helvetica" pitchFamily="2" charset="0"/>
              </a:rPr>
              <a:t> f</a:t>
            </a:r>
            <a:r>
              <a:rPr lang="fr-CH" sz="2400" b="1" dirty="0">
                <a:solidFill>
                  <a:srgbClr val="002060"/>
                </a:solidFill>
                <a:effectLst/>
                <a:latin typeface="Helvetica" pitchFamily="2" charset="0"/>
              </a:rPr>
              <a:t>ormations et des recherches</a:t>
            </a:r>
            <a:r>
              <a:rPr lang="fr-CH" sz="2400" dirty="0">
                <a:solidFill>
                  <a:srgbClr val="002060"/>
                </a:solidFill>
                <a:effectLst/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permettant d’aborder simultanément les dimensions individuelles, collectives et contextuelles ?</a:t>
            </a:r>
          </a:p>
          <a:p>
            <a:pPr algn="just"/>
            <a:endParaRPr lang="fr-CH" sz="2400" dirty="0">
              <a:solidFill>
                <a:srgbClr val="212529"/>
              </a:solidFill>
              <a:latin typeface="Helvetica" pitchFamily="2" charset="0"/>
            </a:endParaRPr>
          </a:p>
          <a:p>
            <a:pPr algn="just">
              <a:buNone/>
            </a:pP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Ce symposium offre un espace de</a:t>
            </a:r>
            <a:r>
              <a:rPr lang="fr-CH" sz="2400" dirty="0">
                <a:solidFill>
                  <a:srgbClr val="212529"/>
                </a:solidFill>
                <a:latin typeface="Helvetica" pitchFamily="2" charset="0"/>
              </a:rPr>
              <a:t> </a:t>
            </a:r>
            <a:r>
              <a:rPr lang="fr-CH" sz="2400" dirty="0">
                <a:solidFill>
                  <a:srgbClr val="212529"/>
                </a:solidFill>
                <a:effectLst/>
                <a:latin typeface="Helvetica" pitchFamily="2" charset="0"/>
              </a:rPr>
              <a:t>réflexion sur les moyens d’accompagner les établissements scolaires dans leur mission éducative en explorant l’articulation entre recherche académique et terrain.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12145E1-BABE-3AE2-DD2F-F5B989E24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56304" y="-594767"/>
            <a:ext cx="4098506" cy="2305410"/>
          </a:xfrm>
          <a:prstGeom prst="rect">
            <a:avLst/>
          </a:prstGeom>
        </p:spPr>
      </p:pic>
      <p:pic>
        <p:nvPicPr>
          <p:cNvPr id="3" name="Image 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0393FC36-BAFE-3DD2-ADFA-06985160C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5340" y="206121"/>
            <a:ext cx="2378950" cy="7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22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5D9F73A-887F-7E40-E1C8-C12A951CB93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7BEE27AB-D129-9EA2-C228-693DFB3A544F}"/>
              </a:ext>
            </a:extLst>
          </p:cNvPr>
          <p:cNvSpPr txBox="1"/>
          <p:nvPr/>
        </p:nvSpPr>
        <p:spPr bwMode="auto">
          <a:xfrm>
            <a:off x="0" y="1317356"/>
            <a:ext cx="12192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b="1" dirty="0" err="1">
                <a:solidFill>
                  <a:srgbClr val="002060"/>
                </a:solidFill>
                <a:latin typeface="Helvetica Neue Condensed"/>
                <a:ea typeface="Helvetica Neue Condensed"/>
                <a:cs typeface="Helvetica Neue Condensed"/>
              </a:rPr>
              <a:t>Programme</a:t>
            </a:r>
            <a:endParaRPr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356D9CC-2767-391F-DEC3-E27D96F4FECC}"/>
              </a:ext>
            </a:extLst>
          </p:cNvPr>
          <p:cNvSpPr txBox="1"/>
          <p:nvPr/>
        </p:nvSpPr>
        <p:spPr bwMode="auto">
          <a:xfrm>
            <a:off x="614194" y="1979386"/>
            <a:ext cx="11143260" cy="56323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None/>
            </a:pPr>
            <a:r>
              <a:rPr lang="fr-CH" dirty="0">
                <a:solidFill>
                  <a:srgbClr val="212529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1. </a:t>
            </a:r>
            <a:r>
              <a:rPr lang="fr-CH" sz="1800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Caroline </a:t>
            </a:r>
            <a:r>
              <a:rPr lang="fr-CH" sz="1800" b="1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Letor</a:t>
            </a:r>
            <a:r>
              <a:rPr lang="fr-CH" sz="1800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(Université de Sherbrooke, Canada)</a:t>
            </a:r>
            <a:r>
              <a:rPr lang="fr-CH" sz="18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</a:p>
          <a:p>
            <a:pPr>
              <a:buNone/>
            </a:pPr>
            <a:r>
              <a:rPr lang="fr-CH" sz="1800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Des recherches-action participative : une opportunité de développement professionnel, d’apprentissage collectif et organisationnel</a:t>
            </a:r>
            <a:r>
              <a:rPr lang="fr-CH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lang="fr-CH" dirty="0">
              <a:solidFill>
                <a:srgbClr val="212529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r>
              <a:rPr lang="fr-CH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r>
            <a:r>
              <a:rPr lang="fr-CH" b="1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</a:t>
            </a:r>
            <a:r>
              <a:rPr lang="fr-CH" sz="1800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Luc Ria (IFÉ-ENS de Lyon, France)</a:t>
            </a:r>
            <a:r>
              <a:rPr lang="fr-CH" sz="1800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 </a:t>
            </a:r>
          </a:p>
          <a:p>
            <a:pPr>
              <a:buNone/>
            </a:pPr>
            <a:r>
              <a:rPr lang="fr-CH" sz="1800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Impulser au sein des établissements une culture d’analyse du travail enseignant</a:t>
            </a:r>
            <a:r>
              <a:rPr lang="fr-CH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lang="fr-CH" dirty="0">
              <a:solidFill>
                <a:srgbClr val="212529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>
              <a:buNone/>
            </a:pPr>
            <a:r>
              <a:rPr lang="fr-CH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☕️ 🥐 </a:t>
            </a:r>
            <a:r>
              <a:rPr lang="fr-CH" dirty="0">
                <a:solidFill>
                  <a:srgbClr val="212529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Pause de 10h20 à 10h50</a:t>
            </a: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fr-CH" sz="1800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3. 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Eliane </a:t>
            </a:r>
            <a:r>
              <a:rPr lang="fr-CH" sz="1800" b="1" kern="100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Dulude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(Université Ottawa, Canada):</a:t>
            </a:r>
          </a:p>
          <a:p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sz="1800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Penser l’école comme une entité complexe : Intégration les exigences institutionnelles, les dynamiques internes et les besoins individuels</a:t>
            </a:r>
            <a:r>
              <a:rPr lang="fr-CH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lang="fr-CH" dirty="0">
              <a:solidFill>
                <a:srgbClr val="212529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lvl="0"/>
            <a:r>
              <a:rPr lang="fr-CH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4. 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Aleksandra Vuichard et Laetitia </a:t>
            </a:r>
            <a:r>
              <a:rPr lang="fr-CH" sz="1800" b="1" kern="100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Progin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(HEP, Suisse)</a:t>
            </a:r>
          </a:p>
          <a:p>
            <a:pPr lvl="0"/>
            <a:r>
              <a:rPr lang="fr-CH" sz="1800" kern="100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Comment les professionnels contribuent au fonctionnement de leur établissement scolaire  : une enquête menée dans deux contextes suisses</a:t>
            </a:r>
            <a:endParaRPr lang="fr-CH" sz="1800" kern="100" dirty="0"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defRPr/>
            </a:pPr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68E2FE2-18DC-A451-B878-A939EAD55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56304" y="-242951"/>
            <a:ext cx="4098506" cy="2305410"/>
          </a:xfrm>
          <a:prstGeom prst="rect">
            <a:avLst/>
          </a:prstGeom>
        </p:spPr>
      </p:pic>
      <p:pic>
        <p:nvPicPr>
          <p:cNvPr id="3" name="Image 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FB706A92-9B85-D8EF-9BC4-4FAB35337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5340" y="206121"/>
            <a:ext cx="2378950" cy="7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423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108D11FD-6719-247F-9DAA-714F019F96C6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33E6A95C-9743-BD2F-ABC5-BD6D2835FDD4}"/>
              </a:ext>
            </a:extLst>
          </p:cNvPr>
          <p:cNvSpPr txBox="1"/>
          <p:nvPr/>
        </p:nvSpPr>
        <p:spPr bwMode="auto">
          <a:xfrm>
            <a:off x="0" y="1317356"/>
            <a:ext cx="12192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b="1" dirty="0" err="1">
                <a:solidFill>
                  <a:srgbClr val="002060"/>
                </a:solidFill>
                <a:latin typeface="Helvetica Neue Condensed"/>
                <a:ea typeface="Helvetica Neue Condensed"/>
                <a:cs typeface="Helvetica Neue Condensed"/>
              </a:rPr>
              <a:t>Programme</a:t>
            </a:r>
            <a:endParaRPr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F0C4F5-0B2D-3FD4-438B-5196CCFEBB3B}"/>
              </a:ext>
            </a:extLst>
          </p:cNvPr>
          <p:cNvSpPr txBox="1"/>
          <p:nvPr/>
        </p:nvSpPr>
        <p:spPr bwMode="auto">
          <a:xfrm>
            <a:off x="515340" y="2437807"/>
            <a:ext cx="11143260" cy="48013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fr-CH" dirty="0">
                <a:solidFill>
                  <a:srgbClr val="212529"/>
                </a:solidFill>
                <a:latin typeface="Helvetica" pitchFamily="2" charset="0"/>
              </a:rPr>
              <a:t>5. </a:t>
            </a:r>
            <a:r>
              <a:rPr lang="fr-CH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Elodie Murier (</a:t>
            </a:r>
            <a:r>
              <a:rPr lang="fr-FR" sz="1800" b="1" dirty="0"/>
              <a:t>ENS Lyon, France</a:t>
            </a:r>
            <a:r>
              <a:rPr lang="fr-CH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):</a:t>
            </a:r>
          </a:p>
          <a:p>
            <a:pPr>
              <a:buNone/>
            </a:pPr>
            <a:r>
              <a:rPr lang="fr-CH" sz="18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Recherche compréhensive au cœur des établissements scolaires : questionner le cycle de vie des données à l’heure de la science ouverte</a:t>
            </a:r>
            <a:r>
              <a:rPr lang="fr-CH" dirty="0">
                <a:effectLst/>
              </a:rPr>
              <a:t> </a:t>
            </a:r>
            <a:r>
              <a:rPr lang="fr-CH" sz="18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latin typeface="Helvetica" pitchFamily="2" charset="0"/>
            </a:endParaRPr>
          </a:p>
          <a:p>
            <a:pPr>
              <a:buNone/>
            </a:pPr>
            <a:r>
              <a:rPr lang="fr-CH" dirty="0">
                <a:solidFill>
                  <a:srgbClr val="212529"/>
                </a:solidFill>
                <a:effectLst/>
                <a:latin typeface="Helvetica" pitchFamily="2" charset="0"/>
              </a:rPr>
              <a:t>6.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Nicolas Burel, Catherine </a:t>
            </a:r>
            <a:r>
              <a:rPr lang="fr-CH" sz="1800" b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Audrin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Elena </a:t>
            </a:r>
            <a:r>
              <a:rPr lang="fr-CH" sz="1800" b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Lucciariani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Nicolas </a:t>
            </a:r>
            <a:r>
              <a:rPr lang="fr-CH" sz="1800" b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Bressoud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et Philippe Gay</a:t>
            </a:r>
            <a:r>
              <a:rPr lang="fr-CH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(HEP Vaud HEP Valais, Suisse):</a:t>
            </a:r>
          </a:p>
          <a:p>
            <a:pPr>
              <a:buNone/>
            </a:pPr>
            <a:r>
              <a:rPr lang="fr-CH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Articuler bien-être individuel et bien-être organisationnel : proposition d’un outil de mesure multi-niveaux pour les établissements scolaires</a:t>
            </a:r>
            <a:r>
              <a:rPr lang="fr-CH" dirty="0">
                <a:effectLst/>
              </a:rPr>
              <a:t> </a:t>
            </a: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r>
              <a:rPr lang="fr-CH" dirty="0">
                <a:solidFill>
                  <a:srgbClr val="212529"/>
                </a:solidFill>
                <a:latin typeface="Helvetica" pitchFamily="2" charset="0"/>
              </a:rPr>
              <a:t>7. 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Valentin Bailly et Guillaume </a:t>
            </a:r>
            <a:r>
              <a:rPr lang="fr-CH" sz="1800" b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Escalie</a:t>
            </a:r>
            <a:r>
              <a:rPr lang="fr-CH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fr-CH" b="1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(Université de Bordeaux, France)</a:t>
            </a:r>
            <a:r>
              <a:rPr lang="fr-CH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fr-CH" sz="18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Pérenniser l’engagement d’une communauté d’apprentissage autour d’une investigation professionnelle, un vrai défi.</a:t>
            </a:r>
            <a:r>
              <a:rPr lang="fr-CH" dirty="0">
                <a:effectLst/>
              </a:rPr>
              <a:t> </a:t>
            </a: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latin typeface="Helvetica" pitchFamily="2" charset="0"/>
            </a:endParaRPr>
          </a:p>
          <a:p>
            <a:pPr algn="ctr">
              <a:buNone/>
            </a:pPr>
            <a:r>
              <a:rPr lang="fr-CH" dirty="0">
                <a:solidFill>
                  <a:srgbClr val="212529"/>
                </a:solidFill>
                <a:latin typeface="Helvetica" pitchFamily="2" charset="0"/>
              </a:rPr>
              <a:t>🍲 🥙 Lunch de 12h30-13h45</a:t>
            </a: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  <a:p>
            <a:pPr>
              <a:defRPr/>
            </a:pPr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1871500-26F4-379D-C53B-936374F8E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56304" y="-594767"/>
            <a:ext cx="4098506" cy="2305410"/>
          </a:xfrm>
          <a:prstGeom prst="rect">
            <a:avLst/>
          </a:prstGeom>
        </p:spPr>
      </p:pic>
      <p:pic>
        <p:nvPicPr>
          <p:cNvPr id="3" name="Image 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F2C312FB-AD88-27C1-66E0-0830F9B3B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5340" y="206121"/>
            <a:ext cx="2378950" cy="7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78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267B157-221B-76E3-8FFE-46EB3686644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66FB7319-7752-CEDB-29AA-F918B5F99B99}"/>
              </a:ext>
            </a:extLst>
          </p:cNvPr>
          <p:cNvSpPr txBox="1"/>
          <p:nvPr/>
        </p:nvSpPr>
        <p:spPr bwMode="auto">
          <a:xfrm>
            <a:off x="0" y="1317356"/>
            <a:ext cx="12192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b="1" dirty="0" err="1">
                <a:solidFill>
                  <a:srgbClr val="002060"/>
                </a:solidFill>
                <a:latin typeface="Helvetica Neue Condensed"/>
                <a:ea typeface="Helvetica Neue Condensed"/>
                <a:cs typeface="Helvetica Neue Condensed"/>
              </a:rPr>
              <a:t>Programme</a:t>
            </a:r>
            <a:endParaRPr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FAE8493-17EA-D2AA-9777-BADCEEA8B672}"/>
              </a:ext>
            </a:extLst>
          </p:cNvPr>
          <p:cNvSpPr txBox="1"/>
          <p:nvPr/>
        </p:nvSpPr>
        <p:spPr bwMode="auto">
          <a:xfrm>
            <a:off x="515340" y="2437807"/>
            <a:ext cx="11143260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fr-CH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8.</a:t>
            </a:r>
            <a:r>
              <a:rPr lang="fr-CH" b="1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sz="1800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Sandrine </a:t>
            </a:r>
            <a:r>
              <a:rPr lang="fr-CH" sz="1800" b="1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Breithaupt</a:t>
            </a:r>
            <a:r>
              <a:rPr lang="fr-CH" sz="1800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et Sabina </a:t>
            </a:r>
            <a:r>
              <a:rPr lang="fr-CH" sz="1800" b="1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Luiselli</a:t>
            </a:r>
            <a:r>
              <a:rPr lang="fr-CH" sz="1800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(HEP Vaud, Suisse)</a:t>
            </a:r>
            <a:r>
              <a:rPr lang="fr-CH" sz="18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 </a:t>
            </a:r>
          </a:p>
          <a:p>
            <a:pPr lvl="0"/>
            <a:r>
              <a:rPr lang="fr-CH" sz="1800" dirty="0">
                <a:solidFill>
                  <a:srgbClr val="212529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L’accompagnement des directions scolaires vers une école inclusive : pratiques de formation en question</a:t>
            </a:r>
          </a:p>
          <a:p>
            <a:pPr lvl="0"/>
            <a:endParaRPr lang="fr-CH" sz="1800" dirty="0">
              <a:solidFill>
                <a:srgbClr val="212529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lvl="0"/>
            <a:r>
              <a:rPr lang="fr-CH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lang="fr-CH" b="1" dirty="0">
              <a:solidFill>
                <a:srgbClr val="212529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fr-CH" dirty="0">
                <a:solidFill>
                  <a:srgbClr val="212529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</a:t>
            </a:r>
            <a:r>
              <a:rPr lang="fr-CH" dirty="0">
                <a:solidFill>
                  <a:srgbClr val="212529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</a:t>
            </a:r>
            <a:r>
              <a:rPr lang="fr-CH" sz="18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Rebecca </a:t>
            </a:r>
            <a:r>
              <a:rPr lang="fr-CH" sz="1800" b="1" kern="100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Shankland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  et </a:t>
            </a:r>
            <a:r>
              <a:rPr lang="fr-CH" b="1" kern="1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amien Tessier (</a:t>
            </a:r>
            <a:r>
              <a:rPr lang="fr-CH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Université Lumière Lyon 2 et </a:t>
            </a:r>
            <a:r>
              <a:rPr lang="fr-FR" sz="1800" b="1" dirty="0">
                <a:solidFill>
                  <a:schemeClr val="bg2">
                    <a:lumMod val="10000"/>
                  </a:schemeClr>
                </a:solidFill>
              </a:rPr>
              <a:t>Université Grenoble Alpes,</a:t>
            </a:r>
            <a:r>
              <a:rPr lang="fr-CH" b="1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France</a:t>
            </a:r>
            <a:r>
              <a:rPr lang="fr-CH" sz="1800" b="1" kern="1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):</a:t>
            </a:r>
          </a:p>
          <a:p>
            <a:pPr lvl="0"/>
            <a:endParaRPr lang="fr-CH" sz="1800" kern="100" dirty="0"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r>
              <a:rPr lang="fr-CH" sz="1800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Promouvoir la motivation et le bien-être à l'école : le rôle des besoins psychologiques fondamentaux</a:t>
            </a:r>
            <a:r>
              <a:rPr lang="fr-CH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pPr>
              <a:buNone/>
            </a:pPr>
            <a:endParaRPr lang="fr-CH" dirty="0"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None/>
            </a:pPr>
            <a:endParaRPr lang="fr-CH" dirty="0">
              <a:effectLst/>
            </a:endParaRPr>
          </a:p>
          <a:p>
            <a:pPr algn="ctr">
              <a:buNone/>
            </a:pPr>
            <a:r>
              <a:rPr lang="fr-CH" sz="1800" dirty="0">
                <a:effectLst/>
                <a:latin typeface="Apple Color Emoji" pitchFamily="2" charset="0"/>
                <a:ea typeface="Aptos" panose="020B0004020202020204" pitchFamily="34" charset="0"/>
                <a:cs typeface="Times New Roman" panose="02020603050405020304" pitchFamily="18" charset="0"/>
                <a:sym typeface="Apple Color Emoji" pitchFamily="2" charset="0"/>
              </a:rPr>
              <a:t>📚📚</a:t>
            </a:r>
            <a:r>
              <a:rPr lang="fr-CH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FORUM</a:t>
            </a:r>
            <a:endParaRPr lang="fr-CH" dirty="0">
              <a:effectLst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latin typeface="Helvetica" pitchFamily="2" charset="0"/>
            </a:endParaRPr>
          </a:p>
          <a:p>
            <a:pPr>
              <a:buNone/>
            </a:pPr>
            <a:endParaRPr lang="fr-CH" dirty="0">
              <a:solidFill>
                <a:srgbClr val="212529"/>
              </a:solidFill>
              <a:effectLst/>
              <a:latin typeface="Helvetica" pitchFamily="2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2D2A8A5-FDA2-97D5-8BCB-3FBFF58F0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56304" y="-594767"/>
            <a:ext cx="4098506" cy="2305410"/>
          </a:xfrm>
          <a:prstGeom prst="rect">
            <a:avLst/>
          </a:prstGeom>
        </p:spPr>
      </p:pic>
      <p:pic>
        <p:nvPicPr>
          <p:cNvPr id="3" name="Image 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41E5038A-3F8F-38A8-5947-047451631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5340" y="206121"/>
            <a:ext cx="2378950" cy="7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572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A4E156D1C6C5438664835993F4D020" ma:contentTypeVersion="13" ma:contentTypeDescription="Crée un document." ma:contentTypeScope="" ma:versionID="7dde5a36c7f694fc2d296df34a6be2f5">
  <xsd:schema xmlns:xsd="http://www.w3.org/2001/XMLSchema" xmlns:xs="http://www.w3.org/2001/XMLSchema" xmlns:p="http://schemas.microsoft.com/office/2006/metadata/properties" xmlns:ns2="73022e45-9d5c-473e-a49b-7d8bfb690fc6" xmlns:ns3="db547888-165e-4cae-9883-b5566342b021" targetNamespace="http://schemas.microsoft.com/office/2006/metadata/properties" ma:root="true" ma:fieldsID="923b7091a06e4fdcb35565f3d6208678" ns2:_="" ns3:_="">
    <xsd:import namespace="73022e45-9d5c-473e-a49b-7d8bfb690fc6"/>
    <xsd:import namespace="db547888-165e-4cae-9883-b5566342b0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022e45-9d5c-473e-a49b-7d8bfb690f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ce3995b0-7def-46d6-adb5-cc40ea276d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47888-165e-4cae-9883-b5566342b02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9261bdb-07df-4ef3-9795-0982b3893b1e}" ma:internalName="TaxCatchAll" ma:showField="CatchAllData" ma:web="db547888-165e-4cae-9883-b5566342b0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022e45-9d5c-473e-a49b-7d8bfb690fc6">
      <Terms xmlns="http://schemas.microsoft.com/office/infopath/2007/PartnerControls"/>
    </lcf76f155ced4ddcb4097134ff3c332f>
    <TaxCatchAll xmlns="db547888-165e-4cae-9883-b5566342b021" xsi:nil="true"/>
  </documentManagement>
</p:properties>
</file>

<file path=customXml/itemProps1.xml><?xml version="1.0" encoding="utf-8"?>
<ds:datastoreItem xmlns:ds="http://schemas.openxmlformats.org/officeDocument/2006/customXml" ds:itemID="{6719B304-F49C-4CD3-B8D6-068A88FACAC9}"/>
</file>

<file path=customXml/itemProps2.xml><?xml version="1.0" encoding="utf-8"?>
<ds:datastoreItem xmlns:ds="http://schemas.openxmlformats.org/officeDocument/2006/customXml" ds:itemID="{BDB0ED47-F522-426E-941C-FEB41BFA9C4C}"/>
</file>

<file path=customXml/itemProps3.xml><?xml version="1.0" encoding="utf-8"?>
<ds:datastoreItem xmlns:ds="http://schemas.openxmlformats.org/officeDocument/2006/customXml" ds:itemID="{3CFD0DEF-7F13-4A0F-91D8-1C069F16DC2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</TotalTime>
  <Words>447</Words>
  <Application>Microsoft Macintosh PowerPoint</Application>
  <DocSecurity>0</DocSecurity>
  <PresentationFormat>Grand écran</PresentationFormat>
  <Paragraphs>71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7" baseType="lpstr">
      <vt:lpstr>Apple Color Emoji</vt:lpstr>
      <vt:lpstr>Aptos</vt:lpstr>
      <vt:lpstr>Aptos Display</vt:lpstr>
      <vt:lpstr>Arial</vt:lpstr>
      <vt:lpstr>Calibri</vt:lpstr>
      <vt:lpstr>Helvetica</vt:lpstr>
      <vt:lpstr>Helvetica Neue</vt:lpstr>
      <vt:lpstr>Helvetica Neue Condensed</vt:lpstr>
      <vt:lpstr>Helvetica Neue Light</vt:lpstr>
      <vt:lpstr>Lato</vt:lpstr>
      <vt:lpstr>Thème Office</vt:lpstr>
      <vt:lpstr>CRIFPE, 1er mai 2025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CRIFPE, 1er mai 2025 </dc:title>
  <dc:subject/>
  <dc:creator>Vuichard Aleksandra</dc:creator>
  <cp:keywords/>
  <dc:description/>
  <cp:lastModifiedBy>Vuichard Aleksandra</cp:lastModifiedBy>
  <cp:revision>38</cp:revision>
  <dcterms:created xsi:type="dcterms:W3CDTF">2025-01-22T13:17:06Z</dcterms:created>
  <dcterms:modified xsi:type="dcterms:W3CDTF">2025-04-30T15:25:31Z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0x01010076A4E156D1C6C5438664835993F4D020</vt:lpwstr>
  </property>
</Properties>
</file>