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7"/>
  </p:notesMasterIdLst>
  <p:handoutMasterIdLst>
    <p:handoutMasterId r:id="rId18"/>
  </p:handoutMasterIdLst>
  <p:sldIdLst>
    <p:sldId id="256" r:id="rId5"/>
    <p:sldId id="277" r:id="rId6"/>
    <p:sldId id="278" r:id="rId7"/>
    <p:sldId id="279" r:id="rId8"/>
    <p:sldId id="280" r:id="rId9"/>
    <p:sldId id="281" r:id="rId10"/>
    <p:sldId id="282" r:id="rId11"/>
    <p:sldId id="283" r:id="rId12"/>
    <p:sldId id="284" r:id="rId13"/>
    <p:sldId id="285" r:id="rId14"/>
    <p:sldId id="286" r:id="rId15"/>
    <p:sldId id="276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39F27"/>
    <a:srgbClr val="DBE9D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79" autoAdjust="0"/>
    <p:restoredTop sz="94501" autoAdjust="0"/>
  </p:normalViewPr>
  <p:slideViewPr>
    <p:cSldViewPr snapToGrid="0">
      <p:cViewPr varScale="1">
        <p:scale>
          <a:sx n="107" d="100"/>
          <a:sy n="107" d="100"/>
        </p:scale>
        <p:origin x="504" y="168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12/2/21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12/2/21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CH" dirty="0"/>
              <a:t>Seeing </a:t>
            </a:r>
            <a:r>
              <a:rPr lang="fr-CH" dirty="0" err="1"/>
              <a:t>both</a:t>
            </a:r>
            <a:r>
              <a:rPr lang="fr-CH" dirty="0"/>
              <a:t> </a:t>
            </a:r>
            <a:r>
              <a:rPr lang="fr-CH" dirty="0" err="1"/>
              <a:t>teachers</a:t>
            </a:r>
            <a:r>
              <a:rPr lang="fr-CH" dirty="0"/>
              <a:t> </a:t>
            </a:r>
            <a:r>
              <a:rPr lang="fr-CH" dirty="0" err="1"/>
              <a:t>is</a:t>
            </a:r>
            <a:r>
              <a:rPr lang="fr-CH" dirty="0"/>
              <a:t> </a:t>
            </a:r>
            <a:r>
              <a:rPr lang="fr-CH" dirty="0" err="1"/>
              <a:t>making</a:t>
            </a:r>
            <a:r>
              <a:rPr lang="fr-CH" dirty="0"/>
              <a:t> </a:t>
            </a:r>
            <a:r>
              <a:rPr lang="fr-CH" dirty="0" err="1"/>
              <a:t>things</a:t>
            </a:r>
            <a:r>
              <a:rPr lang="fr-CH" dirty="0"/>
              <a:t> relevant and real for </a:t>
            </a:r>
            <a:r>
              <a:rPr lang="fr-CH" dirty="0" err="1"/>
              <a:t>students</a:t>
            </a:r>
            <a:r>
              <a:rPr lang="fr-CH" dirty="0"/>
              <a:t>, </a:t>
            </a:r>
            <a:r>
              <a:rPr lang="fr-CH" dirty="0" err="1"/>
              <a:t>showing</a:t>
            </a:r>
            <a:r>
              <a:rPr lang="fr-CH" dirty="0"/>
              <a:t> </a:t>
            </a:r>
            <a:r>
              <a:rPr lang="fr-CH" dirty="0" err="1"/>
              <a:t>that</a:t>
            </a:r>
            <a:r>
              <a:rPr lang="fr-CH" dirty="0"/>
              <a:t> Science a </a:t>
            </a:r>
            <a:r>
              <a:rPr lang="fr-CH" dirty="0" err="1"/>
              <a:t>great</a:t>
            </a:r>
            <a:r>
              <a:rPr lang="fr-CH" dirty="0"/>
              <a:t> </a:t>
            </a:r>
            <a:r>
              <a:rPr lang="fr-CH" dirty="0" err="1"/>
              <a:t>family</a:t>
            </a:r>
            <a:r>
              <a:rPr lang="fr-CH" dirty="0"/>
              <a:t> </a:t>
            </a:r>
            <a:r>
              <a:rPr lang="fr-CH" dirty="0" err="1"/>
              <a:t>rather</a:t>
            </a:r>
            <a:r>
              <a:rPr lang="fr-CH" dirty="0"/>
              <a:t> </a:t>
            </a:r>
            <a:r>
              <a:rPr lang="fr-CH" dirty="0" err="1"/>
              <a:t>than</a:t>
            </a:r>
            <a:r>
              <a:rPr lang="fr-CH" dirty="0"/>
              <a:t> </a:t>
            </a:r>
            <a:r>
              <a:rPr lang="fr-CH" dirty="0" err="1"/>
              <a:t>separate</a:t>
            </a:r>
            <a:r>
              <a:rPr lang="fr-CH" dirty="0"/>
              <a:t> </a:t>
            </a:r>
            <a:r>
              <a:rPr lang="fr-CH" dirty="0" err="1"/>
              <a:t>tribes</a:t>
            </a:r>
            <a:r>
              <a:rPr lang="fr-CH" dirty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1945DD-FB71-4009-A20E-2BAF030D7630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26569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mailto:yves.debernardi@hepl.ch" TargetMode="External"/><Relationship Id="rId2" Type="http://schemas.openxmlformats.org/officeDocument/2006/relationships/hyperlink" Target="mailto:pia-Ingrid.hoznour@hepl.ch" TargetMode="External"/><Relationship Id="rId1" Type="http://schemas.openxmlformats.org/officeDocument/2006/relationships/slideLayout" Target="../slideLayouts/slideLayout19.xml"/><Relationship Id="rId4" Type="http://schemas.openxmlformats.org/officeDocument/2006/relationships/hyperlink" Target="mailto:sveva.grigioni-baur@hepl.ch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6815C6-3AD0-46E6-A74A-1967BD91AF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21867" y="2760134"/>
            <a:ext cx="5012266" cy="1625600"/>
          </a:xfrm>
        </p:spPr>
        <p:txBody>
          <a:bodyPr/>
          <a:lstStyle/>
          <a:p>
            <a:pPr algn="ctr"/>
            <a:r>
              <a:rPr lang="en-GB" sz="2800" b="1" i="0" u="none" strike="noStrike" dirty="0">
                <a:solidFill>
                  <a:srgbClr val="92D050"/>
                </a:solidFill>
                <a:effectLst/>
                <a:latin typeface="Century" panose="02040604050505020304" pitchFamily="18" charset="0"/>
              </a:rPr>
              <a:t>Online LS with Biology and Physics Preservice Teachers: First Results and Food for Thought</a:t>
            </a:r>
            <a:endParaRPr lang="en-US" sz="2800" dirty="0">
              <a:solidFill>
                <a:srgbClr val="92D050"/>
              </a:solidFill>
              <a:latin typeface="Century" panose="020406040505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01B20D-4C28-4DA3-ABBD-718C22A5E5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21867" y="4749414"/>
            <a:ext cx="4876800" cy="701040"/>
          </a:xfrm>
        </p:spPr>
        <p:txBody>
          <a:bodyPr/>
          <a:lstStyle/>
          <a:p>
            <a:pPr algn="ctr"/>
            <a:r>
              <a:rPr lang="en-US" dirty="0">
                <a:latin typeface="Century" panose="02040604050505020304" pitchFamily="18" charset="0"/>
              </a:rPr>
              <a:t> Pia-Ingrid </a:t>
            </a:r>
            <a:r>
              <a:rPr lang="en-US" dirty="0" err="1">
                <a:latin typeface="Century" panose="02040604050505020304" pitchFamily="18" charset="0"/>
              </a:rPr>
              <a:t>Hoznour</a:t>
            </a:r>
            <a:r>
              <a:rPr lang="en-US" dirty="0">
                <a:latin typeface="Century" panose="02040604050505020304" pitchFamily="18" charset="0"/>
              </a:rPr>
              <a:t>, Yves </a:t>
            </a:r>
            <a:r>
              <a:rPr lang="en-US" dirty="0" err="1">
                <a:latin typeface="Century" panose="02040604050505020304" pitchFamily="18" charset="0"/>
              </a:rPr>
              <a:t>Debernardi</a:t>
            </a:r>
            <a:r>
              <a:rPr lang="en-US" dirty="0">
                <a:latin typeface="Century" panose="02040604050505020304" pitchFamily="18" charset="0"/>
              </a:rPr>
              <a:t>, </a:t>
            </a:r>
            <a:r>
              <a:rPr lang="en-US" dirty="0" err="1">
                <a:latin typeface="Century" panose="02040604050505020304" pitchFamily="18" charset="0"/>
              </a:rPr>
              <a:t>Sveva</a:t>
            </a:r>
            <a:r>
              <a:rPr lang="en-US" dirty="0">
                <a:latin typeface="Century" panose="02040604050505020304" pitchFamily="18" charset="0"/>
              </a:rPr>
              <a:t> </a:t>
            </a:r>
            <a:r>
              <a:rPr lang="en-US" dirty="0" err="1">
                <a:latin typeface="Century" panose="02040604050505020304" pitchFamily="18" charset="0"/>
              </a:rPr>
              <a:t>Grigioni</a:t>
            </a:r>
            <a:r>
              <a:rPr lang="en-US" dirty="0">
                <a:latin typeface="Century" panose="02040604050505020304" pitchFamily="18" charset="0"/>
              </a:rPr>
              <a:t> Baur</a:t>
            </a:r>
          </a:p>
          <a:p>
            <a:pPr algn="ctr"/>
            <a:endParaRPr lang="en-US" dirty="0">
              <a:latin typeface="Century" panose="020406040505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96A33A2-8882-4483-B8DA-7D1057698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964267" cy="74577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ABE6F7F-B33B-48A0-A17C-5E0D1ADF8C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27732" y="0"/>
            <a:ext cx="1964268" cy="897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4253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1B47E4-5946-4BD8-85FE-2E27D0BE5C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38400" y="354965"/>
            <a:ext cx="7315200" cy="1325563"/>
          </a:xfrm>
        </p:spPr>
        <p:txBody>
          <a:bodyPr/>
          <a:lstStyle/>
          <a:p>
            <a:pPr algn="ctr"/>
            <a:r>
              <a:rPr lang="fr-CH" dirty="0" err="1"/>
              <a:t>Conlusion</a:t>
            </a:r>
            <a:r>
              <a:rPr lang="fr-CH" dirty="0"/>
              <a:t> and Food for </a:t>
            </a:r>
            <a:r>
              <a:rPr lang="fr-CH" dirty="0" err="1"/>
              <a:t>Thought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326AA0-6A6F-47F3-93E6-EC3867E4C3C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198" y="1680528"/>
            <a:ext cx="9890762" cy="3810000"/>
          </a:xfrm>
        </p:spPr>
        <p:txBody>
          <a:bodyPr/>
          <a:lstStyle/>
          <a:p>
            <a:r>
              <a:rPr lang="fr-CH" dirty="0"/>
              <a:t>Online LS highlights </a:t>
            </a:r>
            <a:r>
              <a:rPr lang="fr-CH" dirty="0" err="1"/>
              <a:t>what</a:t>
            </a:r>
            <a:r>
              <a:rPr lang="fr-CH" dirty="0"/>
              <a:t> </a:t>
            </a:r>
            <a:r>
              <a:rPr lang="fr-CH" dirty="0" err="1"/>
              <a:t>is</a:t>
            </a:r>
            <a:r>
              <a:rPr lang="fr-CH" dirty="0"/>
              <a:t> </a:t>
            </a:r>
            <a:r>
              <a:rPr lang="fr-CH" dirty="0" err="1"/>
              <a:t>fundamental</a:t>
            </a:r>
            <a:r>
              <a:rPr lang="fr-CH" dirty="0"/>
              <a:t> for a LS to </a:t>
            </a:r>
            <a:r>
              <a:rPr lang="fr-CH" dirty="0" err="1"/>
              <a:t>work</a:t>
            </a:r>
            <a:r>
              <a:rPr lang="fr-CH" dirty="0"/>
              <a:t>:</a:t>
            </a:r>
          </a:p>
          <a:p>
            <a:pPr lvl="1"/>
            <a:r>
              <a:rPr lang="fr-CH" dirty="0"/>
              <a:t>A </a:t>
            </a:r>
            <a:r>
              <a:rPr lang="fr-CH" dirty="0" err="1"/>
              <a:t>commonly</a:t>
            </a:r>
            <a:r>
              <a:rPr lang="fr-CH" dirty="0"/>
              <a:t> </a:t>
            </a:r>
            <a:r>
              <a:rPr lang="fr-CH" dirty="0" err="1"/>
              <a:t>decided</a:t>
            </a:r>
            <a:r>
              <a:rPr lang="fr-CH" dirty="0"/>
              <a:t> </a:t>
            </a:r>
            <a:r>
              <a:rPr lang="fr-CH" dirty="0" err="1"/>
              <a:t>subject</a:t>
            </a:r>
            <a:r>
              <a:rPr lang="fr-CH" dirty="0"/>
              <a:t> and objectives for the </a:t>
            </a:r>
            <a:r>
              <a:rPr lang="fr-CH" dirty="0" err="1"/>
              <a:t>lesson</a:t>
            </a:r>
            <a:r>
              <a:rPr lang="fr-CH" dirty="0"/>
              <a:t>, as </a:t>
            </a:r>
            <a:r>
              <a:rPr lang="fr-CH" dirty="0" err="1"/>
              <a:t>well</a:t>
            </a:r>
            <a:r>
              <a:rPr lang="fr-CH" dirty="0"/>
              <a:t> as </a:t>
            </a:r>
            <a:r>
              <a:rPr lang="fr-CH" dirty="0" err="1"/>
              <a:t>pupil</a:t>
            </a:r>
            <a:r>
              <a:rPr lang="fr-CH" dirty="0"/>
              <a:t> obstacles </a:t>
            </a:r>
            <a:r>
              <a:rPr lang="fr-CH" dirty="0" err="1"/>
              <a:t>that</a:t>
            </a:r>
            <a:r>
              <a:rPr lang="fr-CH" dirty="0"/>
              <a:t> are to </a:t>
            </a:r>
            <a:r>
              <a:rPr lang="fr-CH" dirty="0" err="1"/>
              <a:t>be</a:t>
            </a:r>
            <a:r>
              <a:rPr lang="fr-CH" dirty="0"/>
              <a:t> </a:t>
            </a:r>
            <a:r>
              <a:rPr lang="fr-CH" dirty="0" err="1"/>
              <a:t>overcome</a:t>
            </a:r>
            <a:endParaRPr lang="fr-CH" dirty="0"/>
          </a:p>
          <a:p>
            <a:pPr lvl="1"/>
            <a:r>
              <a:rPr lang="fr-CH" dirty="0"/>
              <a:t>A </a:t>
            </a:r>
            <a:r>
              <a:rPr lang="fr-CH" dirty="0" err="1"/>
              <a:t>shared</a:t>
            </a:r>
            <a:r>
              <a:rPr lang="fr-CH" dirty="0"/>
              <a:t> </a:t>
            </a:r>
            <a:r>
              <a:rPr lang="fr-CH" dirty="0" err="1"/>
              <a:t>workspace</a:t>
            </a:r>
            <a:r>
              <a:rPr lang="fr-CH" dirty="0"/>
              <a:t> online</a:t>
            </a:r>
          </a:p>
          <a:p>
            <a:pPr lvl="1"/>
            <a:r>
              <a:rPr lang="fr-CH" dirty="0"/>
              <a:t>A </a:t>
            </a:r>
            <a:r>
              <a:rPr lang="fr-CH" dirty="0" err="1"/>
              <a:t>shared</a:t>
            </a:r>
            <a:r>
              <a:rPr lang="fr-CH" dirty="0"/>
              <a:t> lobby for discussion</a:t>
            </a:r>
          </a:p>
          <a:p>
            <a:pPr lvl="1"/>
            <a:r>
              <a:rPr lang="fr-CH" dirty="0"/>
              <a:t>Access to </a:t>
            </a:r>
            <a:r>
              <a:rPr lang="fr-CH" dirty="0" err="1"/>
              <a:t>facilitators</a:t>
            </a:r>
            <a:endParaRPr lang="fr-CH" dirty="0"/>
          </a:p>
          <a:p>
            <a:r>
              <a:rPr lang="fr-CH" dirty="0" err="1"/>
              <a:t>Hybrid</a:t>
            </a:r>
            <a:r>
              <a:rPr lang="fr-CH" dirty="0"/>
              <a:t> </a:t>
            </a:r>
            <a:r>
              <a:rPr lang="fr-CH" dirty="0" err="1"/>
              <a:t>space</a:t>
            </a:r>
            <a:r>
              <a:rPr lang="fr-CH" dirty="0"/>
              <a:t> </a:t>
            </a:r>
            <a:r>
              <a:rPr lang="fr-CH" dirty="0" err="1"/>
              <a:t>could</a:t>
            </a:r>
            <a:r>
              <a:rPr lang="fr-CH" dirty="0"/>
              <a:t> enable LS </a:t>
            </a:r>
            <a:r>
              <a:rPr lang="fr-CH" dirty="0" err="1"/>
              <a:t>between</a:t>
            </a:r>
            <a:r>
              <a:rPr lang="fr-CH" dirty="0"/>
              <a:t> </a:t>
            </a:r>
            <a:r>
              <a:rPr lang="fr-CH" dirty="0" err="1"/>
              <a:t>schools</a:t>
            </a:r>
            <a:r>
              <a:rPr lang="fr-CH" dirty="0"/>
              <a:t>, high </a:t>
            </a:r>
            <a:r>
              <a:rPr lang="fr-CH" dirty="0" err="1"/>
              <a:t>schools</a:t>
            </a:r>
            <a:r>
              <a:rPr lang="fr-CH" dirty="0"/>
              <a:t>, unis, countries etc… 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88E955-6680-46A8-B7FD-8675A5A20A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D6187F-8F32-446F-A072-6D6ACD52F8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695141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F93AE0-1718-4DA8-AF21-8BB368052D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38400" y="385445"/>
            <a:ext cx="7315200" cy="1325563"/>
          </a:xfrm>
        </p:spPr>
        <p:txBody>
          <a:bodyPr/>
          <a:lstStyle/>
          <a:p>
            <a:pPr algn="ctr"/>
            <a:r>
              <a:rPr lang="fr-CH" dirty="0"/>
              <a:t>Sources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3D606C-51D1-42E2-9591-3BEA5D49058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115672-27B0-4F0B-ADDE-B0BBB3C687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20XX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CDE6C7-1CF7-4B1C-B1DE-EE26C3A53E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075824-58E7-4917-8A8F-9EC2E37A98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54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CAEE93-8585-46D4-A7EC-F184E317C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4AFFC60-19C3-4901-93F7-7AAF4C09F8C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4"/>
            <a:ext cx="3399160" cy="2582545"/>
          </a:xfrm>
        </p:spPr>
        <p:txBody>
          <a:bodyPr>
            <a:normAutofit/>
          </a:bodyPr>
          <a:lstStyle/>
          <a:p>
            <a:r>
              <a:rPr lang="en-US" dirty="0"/>
              <a:t>Pia-Ingrid </a:t>
            </a:r>
            <a:r>
              <a:rPr lang="en-US" dirty="0" err="1"/>
              <a:t>Hoznour</a:t>
            </a:r>
            <a:r>
              <a:rPr lang="en-US" dirty="0"/>
              <a:t>, HEP VD, 3LS</a:t>
            </a:r>
          </a:p>
          <a:p>
            <a:r>
              <a:rPr lang="en-US" dirty="0">
                <a:hlinkClick r:id="rId2"/>
              </a:rPr>
              <a:t>pia-Ingrid.hoznour@hepl.ch</a:t>
            </a:r>
            <a:endParaRPr lang="en-US" dirty="0"/>
          </a:p>
          <a:p>
            <a:endParaRPr lang="en-US" dirty="0"/>
          </a:p>
          <a:p>
            <a:r>
              <a:rPr lang="en-US" dirty="0"/>
              <a:t>Yves </a:t>
            </a:r>
            <a:r>
              <a:rPr lang="en-US" dirty="0" err="1"/>
              <a:t>Debernardi</a:t>
            </a:r>
            <a:r>
              <a:rPr lang="en-US" dirty="0"/>
              <a:t>, HEP VD</a:t>
            </a:r>
          </a:p>
          <a:p>
            <a:r>
              <a:rPr lang="en-US" dirty="0">
                <a:hlinkClick r:id="rId3"/>
              </a:rPr>
              <a:t>yves.debernardi@hepl.ch</a:t>
            </a:r>
            <a:endParaRPr lang="en-US" dirty="0"/>
          </a:p>
          <a:p>
            <a:endParaRPr lang="en-US" dirty="0"/>
          </a:p>
          <a:p>
            <a:r>
              <a:rPr lang="en-US" dirty="0" err="1"/>
              <a:t>Sveva</a:t>
            </a:r>
            <a:r>
              <a:rPr lang="en-US" dirty="0"/>
              <a:t> </a:t>
            </a:r>
            <a:r>
              <a:rPr lang="en-US" dirty="0" err="1"/>
              <a:t>Grigioni</a:t>
            </a:r>
            <a:r>
              <a:rPr lang="en-US" dirty="0"/>
              <a:t> Baur, HEP VD, 3LS</a:t>
            </a:r>
          </a:p>
          <a:p>
            <a:r>
              <a:rPr lang="en-US" dirty="0">
                <a:hlinkClick r:id="rId4"/>
              </a:rPr>
              <a:t>sveva.grigioni-baur@hepl.ch</a:t>
            </a:r>
            <a:r>
              <a:rPr lang="en-US" dirty="0"/>
              <a:t> </a:t>
            </a:r>
          </a:p>
        </p:txBody>
      </p:sp>
      <p:sp>
        <p:nvSpPr>
          <p:cNvPr id="39" name="Date Placeholder 38">
            <a:extLst>
              <a:ext uri="{FF2B5EF4-FFF2-40B4-BE49-F238E27FC236}">
                <a16:creationId xmlns:a16="http://schemas.microsoft.com/office/drawing/2014/main" id="{E56BFBE1-BB44-4015-9F07-73A69940B7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0" name="Footer Placeholder 39">
            <a:extLst>
              <a:ext uri="{FF2B5EF4-FFF2-40B4-BE49-F238E27FC236}">
                <a16:creationId xmlns:a16="http://schemas.microsoft.com/office/drawing/2014/main" id="{A30673F7-4F55-4640-98A2-FC19D890CD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1" name="Slide Number Placeholder 40">
            <a:extLst>
              <a:ext uri="{FF2B5EF4-FFF2-40B4-BE49-F238E27FC236}">
                <a16:creationId xmlns:a16="http://schemas.microsoft.com/office/drawing/2014/main" id="{4B9BB3CF-9CBB-4474-A136-AF92C9481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6493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8FE139-1706-4F4E-83AC-D6164F9E7F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398" y="771378"/>
            <a:ext cx="10514011" cy="823913"/>
          </a:xfrm>
        </p:spPr>
        <p:txBody>
          <a:bodyPr/>
          <a:lstStyle/>
          <a:p>
            <a:r>
              <a:rPr lang="fr-CH" b="1" dirty="0"/>
              <a:t>Contents</a:t>
            </a:r>
            <a:endParaRPr lang="en-GB" b="1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03126A6-9012-4CBE-9723-17C640ABCA9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12319" y="2109107"/>
            <a:ext cx="2295671" cy="1034143"/>
          </a:xfrm>
        </p:spPr>
        <p:txBody>
          <a:bodyPr/>
          <a:lstStyle/>
          <a:p>
            <a:r>
              <a:rPr lang="fr-CH" sz="2800" b="1" dirty="0" err="1"/>
              <a:t>Theoretical</a:t>
            </a:r>
            <a:r>
              <a:rPr lang="fr-CH" sz="2800" b="1" dirty="0"/>
              <a:t> </a:t>
            </a:r>
            <a:r>
              <a:rPr lang="fr-CH" sz="2800" b="1" dirty="0" err="1"/>
              <a:t>framework</a:t>
            </a:r>
            <a:endParaRPr lang="en-GB" sz="2800" b="1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2B61A6D-E9F0-408C-9480-3CDD588FA5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3314024"/>
            <a:ext cx="2268201" cy="2883576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70000"/>
              </a:lnSpc>
            </a:pPr>
            <a:r>
              <a:rPr lang="fr-CH" sz="2400" dirty="0">
                <a:latin typeface="Century" panose="02040604050505020304" pitchFamily="18" charset="0"/>
              </a:rPr>
              <a:t>Learning-</a:t>
            </a:r>
            <a:r>
              <a:rPr lang="fr-CH" sz="2400" dirty="0" err="1">
                <a:latin typeface="Century" panose="02040604050505020304" pitchFamily="18" charset="0"/>
              </a:rPr>
              <a:t>centered</a:t>
            </a:r>
            <a:r>
              <a:rPr lang="fr-CH" sz="2400" dirty="0">
                <a:latin typeface="Century" panose="02040604050505020304" pitchFamily="18" charset="0"/>
              </a:rPr>
              <a:t> facilitation and </a:t>
            </a:r>
            <a:r>
              <a:rPr lang="fr-CH" sz="2400" dirty="0" err="1">
                <a:latin typeface="Century" panose="02040604050505020304" pitchFamily="18" charset="0"/>
              </a:rPr>
              <a:t>teaching</a:t>
            </a:r>
            <a:endParaRPr lang="fr-CH" sz="2400" dirty="0">
              <a:latin typeface="Century" panose="02040604050505020304" pitchFamily="18" charset="0"/>
            </a:endParaRPr>
          </a:p>
          <a:p>
            <a:pPr>
              <a:lnSpc>
                <a:spcPct val="170000"/>
              </a:lnSpc>
            </a:pPr>
            <a:endParaRPr lang="fr-CH" sz="2400" dirty="0">
              <a:latin typeface="Century" panose="02040604050505020304" pitchFamily="18" charset="0"/>
            </a:endParaRPr>
          </a:p>
          <a:p>
            <a:pPr>
              <a:lnSpc>
                <a:spcPct val="170000"/>
              </a:lnSpc>
            </a:pPr>
            <a:r>
              <a:rPr lang="fr-CH" sz="2400" dirty="0" err="1">
                <a:latin typeface="Century" panose="02040604050505020304" pitchFamily="18" charset="0"/>
              </a:rPr>
              <a:t>Interdisciplinarity</a:t>
            </a:r>
            <a:endParaRPr lang="en-GB" sz="2400" dirty="0">
              <a:latin typeface="Century" panose="02040604050505020304" pitchFamily="18" charset="0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3938D39F-11E0-43B5-97AF-F58A4E8BAFF6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67746" y="2265378"/>
            <a:ext cx="2527458" cy="877872"/>
          </a:xfrm>
        </p:spPr>
        <p:txBody>
          <a:bodyPr/>
          <a:lstStyle/>
          <a:p>
            <a:r>
              <a:rPr lang="fr-CH" sz="2800" b="1" dirty="0" err="1"/>
              <a:t>Methodology</a:t>
            </a:r>
            <a:r>
              <a:rPr lang="fr-CH" sz="2800" b="1" dirty="0"/>
              <a:t> and more</a:t>
            </a:r>
            <a:endParaRPr lang="en-GB" sz="2800" b="1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68ADDC9-781D-4A57-AD89-B5792CAF1EA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3314024"/>
            <a:ext cx="2279372" cy="2484665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fr-CH" sz="2000" dirty="0" err="1">
                <a:latin typeface="Century" panose="02040604050505020304" pitchFamily="18" charset="0"/>
              </a:rPr>
              <a:t>Context</a:t>
            </a:r>
            <a:endParaRPr lang="fr-CH" sz="2000" dirty="0">
              <a:latin typeface="Century" panose="02040604050505020304" pitchFamily="18" charset="0"/>
            </a:endParaRPr>
          </a:p>
          <a:p>
            <a:pPr>
              <a:lnSpc>
                <a:spcPct val="150000"/>
              </a:lnSpc>
            </a:pPr>
            <a:r>
              <a:rPr lang="fr-CH" sz="2000" dirty="0">
                <a:latin typeface="Century" panose="02040604050505020304" pitchFamily="18" charset="0"/>
              </a:rPr>
              <a:t>Population</a:t>
            </a:r>
          </a:p>
          <a:p>
            <a:pPr>
              <a:lnSpc>
                <a:spcPct val="150000"/>
              </a:lnSpc>
            </a:pPr>
            <a:r>
              <a:rPr lang="fr-CH" sz="2000" dirty="0">
                <a:latin typeface="Century" panose="02040604050505020304" pitchFamily="18" charset="0"/>
              </a:rPr>
              <a:t>Topics</a:t>
            </a:r>
          </a:p>
          <a:p>
            <a:pPr>
              <a:lnSpc>
                <a:spcPct val="150000"/>
              </a:lnSpc>
            </a:pPr>
            <a:r>
              <a:rPr lang="fr-CH" sz="2000" dirty="0">
                <a:latin typeface="Century" panose="02040604050505020304" pitchFamily="18" charset="0"/>
              </a:rPr>
              <a:t>How Covid </a:t>
            </a:r>
            <a:r>
              <a:rPr lang="fr-CH" sz="2000" dirty="0" err="1">
                <a:latin typeface="Century" panose="02040604050505020304" pitchFamily="18" charset="0"/>
              </a:rPr>
              <a:t>Messed</a:t>
            </a:r>
            <a:r>
              <a:rPr lang="fr-CH" sz="2000" dirty="0">
                <a:latin typeface="Century" panose="02040604050505020304" pitchFamily="18" charset="0"/>
              </a:rPr>
              <a:t> </a:t>
            </a:r>
            <a:r>
              <a:rPr lang="fr-CH" sz="2000" dirty="0" err="1">
                <a:latin typeface="Century" panose="02040604050505020304" pitchFamily="18" charset="0"/>
              </a:rPr>
              <a:t>it</a:t>
            </a:r>
            <a:r>
              <a:rPr lang="fr-CH" sz="2000" dirty="0">
                <a:latin typeface="Century" panose="02040604050505020304" pitchFamily="18" charset="0"/>
              </a:rPr>
              <a:t> up</a:t>
            </a:r>
            <a:endParaRPr lang="en-GB" sz="2000" dirty="0">
              <a:latin typeface="Century" panose="02040604050505020304" pitchFamily="18" charset="0"/>
            </a:endParaRP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E659BF1F-A7E7-41FE-AD83-D44B723389C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171404" y="2321023"/>
            <a:ext cx="2295671" cy="575528"/>
          </a:xfrm>
        </p:spPr>
        <p:txBody>
          <a:bodyPr/>
          <a:lstStyle/>
          <a:p>
            <a:r>
              <a:rPr lang="fr-CH" sz="2800" b="1" dirty="0" err="1">
                <a:latin typeface="Century" panose="02040604050505020304" pitchFamily="18" charset="0"/>
              </a:rPr>
              <a:t>Findings</a:t>
            </a:r>
            <a:endParaRPr lang="en-GB" sz="2800" b="1" dirty="0">
              <a:latin typeface="Century" panose="02040604050505020304" pitchFamily="18" charset="0"/>
            </a:endParaRP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94DB62A6-B970-40F7-A668-E7FBF47B52A3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288895" y="3315312"/>
            <a:ext cx="2279372" cy="2882287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fr-CH" sz="1800" dirty="0" err="1">
                <a:latin typeface="Century" panose="02040604050505020304" pitchFamily="18" charset="0"/>
              </a:rPr>
              <a:t>What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went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well</a:t>
            </a:r>
            <a:r>
              <a:rPr lang="fr-CH" sz="1800" dirty="0">
                <a:latin typeface="Century" panose="02040604050505020304" pitchFamily="18" charset="0"/>
              </a:rPr>
              <a:t> and </a:t>
            </a:r>
            <a:r>
              <a:rPr lang="fr-CH" sz="1800" dirty="0" err="1">
                <a:latin typeface="Century" panose="02040604050505020304" pitchFamily="18" charset="0"/>
              </a:rPr>
              <a:t>why</a:t>
            </a:r>
            <a:r>
              <a:rPr lang="fr-CH" sz="1800" dirty="0">
                <a:latin typeface="Century" panose="020406040505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fr-CH" sz="1800" dirty="0" err="1">
                <a:latin typeface="Century" panose="02040604050505020304" pitchFamily="18" charset="0"/>
              </a:rPr>
              <a:t>What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went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less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well</a:t>
            </a:r>
            <a:r>
              <a:rPr lang="fr-CH" sz="1800" dirty="0">
                <a:latin typeface="Century" panose="02040604050505020304" pitchFamily="18" charset="0"/>
              </a:rPr>
              <a:t> and </a:t>
            </a:r>
            <a:r>
              <a:rPr lang="fr-CH" sz="1800" dirty="0" err="1">
                <a:latin typeface="Century" panose="02040604050505020304" pitchFamily="18" charset="0"/>
              </a:rPr>
              <a:t>why</a:t>
            </a:r>
            <a:r>
              <a:rPr lang="fr-CH" sz="1800" dirty="0">
                <a:latin typeface="Century" panose="020406040505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fr-CH" sz="1800" dirty="0" err="1">
                <a:latin typeface="Century" panose="02040604050505020304" pitchFamily="18" charset="0"/>
              </a:rPr>
              <a:t>What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could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be</a:t>
            </a:r>
            <a:r>
              <a:rPr lang="fr-CH" sz="1800" dirty="0">
                <a:latin typeface="Century" panose="02040604050505020304" pitchFamily="18" charset="0"/>
              </a:rPr>
              <a:t> </a:t>
            </a:r>
            <a:r>
              <a:rPr lang="fr-CH" sz="1800" dirty="0" err="1">
                <a:latin typeface="Century" panose="02040604050505020304" pitchFamily="18" charset="0"/>
              </a:rPr>
              <a:t>improved</a:t>
            </a:r>
            <a:endParaRPr lang="en-GB" sz="1800" dirty="0">
              <a:latin typeface="Century" panose="02040604050505020304" pitchFamily="18" charset="0"/>
            </a:endParaRP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801C4816-209C-47D5-9977-C9A0FCC7C4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84012" y="2109107"/>
            <a:ext cx="2295671" cy="1034143"/>
          </a:xfrm>
        </p:spPr>
        <p:txBody>
          <a:bodyPr/>
          <a:lstStyle/>
          <a:p>
            <a:r>
              <a:rPr lang="fr-CH" sz="2800" b="1" dirty="0" err="1">
                <a:latin typeface="Century" panose="02040604050505020304" pitchFamily="18" charset="0"/>
              </a:rPr>
              <a:t>What</a:t>
            </a:r>
            <a:r>
              <a:rPr lang="fr-CH" sz="2800" b="1" dirty="0">
                <a:latin typeface="Century" panose="02040604050505020304" pitchFamily="18" charset="0"/>
              </a:rPr>
              <a:t> </a:t>
            </a:r>
            <a:r>
              <a:rPr lang="fr-CH" sz="2800" b="1" dirty="0" err="1">
                <a:latin typeface="Century" panose="02040604050505020304" pitchFamily="18" charset="0"/>
              </a:rPr>
              <a:t>did</a:t>
            </a:r>
            <a:r>
              <a:rPr lang="fr-CH" sz="2800" b="1" dirty="0">
                <a:latin typeface="Century" panose="02040604050505020304" pitchFamily="18" charset="0"/>
              </a:rPr>
              <a:t> </a:t>
            </a:r>
            <a:r>
              <a:rPr lang="fr-CH" sz="2800" b="1" dirty="0" err="1">
                <a:latin typeface="Century" panose="02040604050505020304" pitchFamily="18" charset="0"/>
              </a:rPr>
              <a:t>we</a:t>
            </a:r>
            <a:r>
              <a:rPr lang="fr-CH" sz="2800" b="1" dirty="0">
                <a:latin typeface="Century" panose="02040604050505020304" pitchFamily="18" charset="0"/>
              </a:rPr>
              <a:t> </a:t>
            </a:r>
            <a:r>
              <a:rPr lang="fr-CH" sz="2800" b="1" dirty="0" err="1">
                <a:latin typeface="Century" panose="02040604050505020304" pitchFamily="18" charset="0"/>
              </a:rPr>
              <a:t>learn</a:t>
            </a:r>
            <a:r>
              <a:rPr lang="fr-CH" sz="2800" b="1" dirty="0">
                <a:latin typeface="Century" panose="02040604050505020304" pitchFamily="18" charset="0"/>
              </a:rPr>
              <a:t>?</a:t>
            </a:r>
            <a:endParaRPr lang="en-GB" sz="2800" b="1" dirty="0">
              <a:latin typeface="Century" panose="02040604050505020304" pitchFamily="18" charset="0"/>
            </a:endParaRP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3CEB163C-1AFF-4F11-81F6-7BC9CBBEFEEF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3314023"/>
            <a:ext cx="2279372" cy="2484666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fr-CH" sz="2000" dirty="0" err="1">
                <a:latin typeface="Century" panose="02040604050505020304" pitchFamily="18" charset="0"/>
              </a:rPr>
              <a:t>You’ll</a:t>
            </a:r>
            <a:r>
              <a:rPr lang="fr-CH" sz="2000" dirty="0">
                <a:latin typeface="Century" panose="02040604050505020304" pitchFamily="18" charset="0"/>
              </a:rPr>
              <a:t> </a:t>
            </a:r>
            <a:r>
              <a:rPr lang="fr-CH" sz="2000" dirty="0" err="1">
                <a:latin typeface="Century" panose="02040604050505020304" pitchFamily="18" charset="0"/>
              </a:rPr>
              <a:t>need</a:t>
            </a:r>
            <a:r>
              <a:rPr lang="fr-CH" sz="2000" dirty="0">
                <a:latin typeface="Century" panose="02040604050505020304" pitchFamily="18" charset="0"/>
              </a:rPr>
              <a:t> to </a:t>
            </a:r>
            <a:r>
              <a:rPr lang="fr-CH" sz="2000" dirty="0" err="1">
                <a:latin typeface="Century" panose="02040604050505020304" pitchFamily="18" charset="0"/>
              </a:rPr>
              <a:t>listen</a:t>
            </a:r>
            <a:r>
              <a:rPr lang="fr-CH" sz="2000" dirty="0">
                <a:latin typeface="Century" panose="02040604050505020304" pitchFamily="18" charset="0"/>
              </a:rPr>
              <a:t> to </a:t>
            </a:r>
            <a:r>
              <a:rPr lang="fr-CH" sz="2000" dirty="0" err="1">
                <a:latin typeface="Century" panose="02040604050505020304" pitchFamily="18" charset="0"/>
              </a:rPr>
              <a:t>this</a:t>
            </a:r>
            <a:r>
              <a:rPr lang="fr-CH" sz="2000" dirty="0">
                <a:latin typeface="Century" panose="02040604050505020304" pitchFamily="18" charset="0"/>
              </a:rPr>
              <a:t> to </a:t>
            </a:r>
            <a:r>
              <a:rPr lang="fr-CH" sz="2000" dirty="0" err="1">
                <a:latin typeface="Century" panose="02040604050505020304" pitchFamily="18" charset="0"/>
              </a:rPr>
              <a:t>find</a:t>
            </a:r>
            <a:r>
              <a:rPr lang="fr-CH" sz="2000" dirty="0">
                <a:latin typeface="Century" panose="02040604050505020304" pitchFamily="18" charset="0"/>
              </a:rPr>
              <a:t> out </a:t>
            </a:r>
            <a:r>
              <a:rPr lang="fr-CH" sz="2000" dirty="0">
                <a:latin typeface="Century" panose="02040604050505020304" pitchFamily="18" charset="0"/>
                <a:sym typeface="Wingdings" panose="05000000000000000000" pitchFamily="2" charset="2"/>
              </a:rPr>
              <a:t> </a:t>
            </a:r>
            <a:endParaRPr lang="en-GB" sz="2000" dirty="0">
              <a:latin typeface="Century" panose="02040604050505020304" pitchFamily="18" charset="0"/>
            </a:endParaRPr>
          </a:p>
        </p:txBody>
      </p:sp>
      <p:sp>
        <p:nvSpPr>
          <p:cNvPr id="16" name="Footer Placeholder 15">
            <a:extLst>
              <a:ext uri="{FF2B5EF4-FFF2-40B4-BE49-F238E27FC236}">
                <a16:creationId xmlns:a16="http://schemas.microsoft.com/office/drawing/2014/main" id="{618EE3C4-EB97-4AF8-A954-2DE19525BC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8E35BFFE-9128-4616-81DA-4DA45F289A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083745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279E0A-F22C-4504-BEE8-92E8A2211E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36525"/>
            <a:ext cx="10541000" cy="986027"/>
          </a:xfrm>
        </p:spPr>
        <p:txBody>
          <a:bodyPr/>
          <a:lstStyle/>
          <a:p>
            <a:pPr algn="ctr"/>
            <a:r>
              <a:rPr lang="fr-CH" dirty="0"/>
              <a:t>Learning-</a:t>
            </a:r>
            <a:r>
              <a:rPr lang="fr-CH" dirty="0" err="1"/>
              <a:t>Centered</a:t>
            </a:r>
            <a:r>
              <a:rPr lang="fr-CH" dirty="0"/>
              <a:t> </a:t>
            </a:r>
            <a:r>
              <a:rPr lang="fr-CH" dirty="0" err="1"/>
              <a:t>Teaching</a:t>
            </a:r>
            <a:r>
              <a:rPr lang="fr-CH" dirty="0"/>
              <a:t> and Facilitation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5D8CA57-F9D9-457B-A350-7CF38BC3B4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-622301" y="6393180"/>
            <a:ext cx="4114800" cy="365125"/>
          </a:xfrm>
        </p:spPr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04E2EC-2561-4263-83B6-70559C2B1F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</a:t>
            </a:fld>
            <a:endParaRPr lang="en-US" dirty="0"/>
          </a:p>
        </p:txBody>
      </p: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01159051-6130-4FB0-A990-133D1D486603}"/>
              </a:ext>
            </a:extLst>
          </p:cNvPr>
          <p:cNvSpPr/>
          <p:nvPr/>
        </p:nvSpPr>
        <p:spPr>
          <a:xfrm>
            <a:off x="5022483" y="1796521"/>
            <a:ext cx="4080087" cy="3264958"/>
          </a:xfrm>
          <a:prstGeom prst="triangl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06A4C4C-4061-4993-886C-8BCE5B107AB5}"/>
              </a:ext>
            </a:extLst>
          </p:cNvPr>
          <p:cNvSpPr txBox="1"/>
          <p:nvPr/>
        </p:nvSpPr>
        <p:spPr>
          <a:xfrm>
            <a:off x="5857462" y="1328601"/>
            <a:ext cx="2394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dirty="0">
                <a:latin typeface="Century" panose="02040604050505020304" pitchFamily="18" charset="0"/>
              </a:rPr>
              <a:t>Teacher/</a:t>
            </a:r>
            <a:r>
              <a:rPr lang="fr-CH" dirty="0" err="1">
                <a:latin typeface="Century" panose="02040604050505020304" pitchFamily="18" charset="0"/>
              </a:rPr>
              <a:t>Facilitator</a:t>
            </a:r>
            <a:endParaRPr lang="en-GB" dirty="0">
              <a:latin typeface="Century" panose="020406040505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B7F07DF-FFC8-4E65-863E-BDDE234A19F0}"/>
              </a:ext>
            </a:extLst>
          </p:cNvPr>
          <p:cNvSpPr txBox="1"/>
          <p:nvPr/>
        </p:nvSpPr>
        <p:spPr>
          <a:xfrm>
            <a:off x="3652624" y="5027385"/>
            <a:ext cx="14753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dirty="0" err="1">
                <a:latin typeface="Century" panose="02040604050505020304" pitchFamily="18" charset="0"/>
              </a:rPr>
              <a:t>Knowledge</a:t>
            </a:r>
            <a:endParaRPr lang="en-GB" dirty="0">
              <a:latin typeface="Century" panose="020406040505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02393A6-4785-4C88-AF40-3628BECCF9EE}"/>
              </a:ext>
            </a:extLst>
          </p:cNvPr>
          <p:cNvSpPr txBox="1"/>
          <p:nvPr/>
        </p:nvSpPr>
        <p:spPr>
          <a:xfrm>
            <a:off x="9080898" y="4993291"/>
            <a:ext cx="11400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dirty="0" err="1">
                <a:latin typeface="Century" panose="02040604050505020304" pitchFamily="18" charset="0"/>
              </a:rPr>
              <a:t>Learner</a:t>
            </a:r>
            <a:endParaRPr lang="en-GB" dirty="0">
              <a:latin typeface="Century" panose="02040604050505020304" pitchFamily="18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214075C-307C-4663-A2F9-5903419DC613}"/>
              </a:ext>
            </a:extLst>
          </p:cNvPr>
          <p:cNvGrpSpPr/>
          <p:nvPr/>
        </p:nvGrpSpPr>
        <p:grpSpPr>
          <a:xfrm>
            <a:off x="4193220" y="2394865"/>
            <a:ext cx="1869440" cy="897482"/>
            <a:chOff x="3202439" y="2634118"/>
            <a:chExt cx="1869440" cy="897482"/>
          </a:xfrm>
        </p:grpSpPr>
        <p:sp>
          <p:nvSpPr>
            <p:cNvPr id="13" name="Arrow: Right 12">
              <a:extLst>
                <a:ext uri="{FF2B5EF4-FFF2-40B4-BE49-F238E27FC236}">
                  <a16:creationId xmlns:a16="http://schemas.microsoft.com/office/drawing/2014/main" id="{B52B2CDD-A7AB-4DFB-9A38-5436E81FD568}"/>
                </a:ext>
              </a:extLst>
            </p:cNvPr>
            <p:cNvSpPr/>
            <p:nvPr/>
          </p:nvSpPr>
          <p:spPr>
            <a:xfrm rot="2051368">
              <a:off x="3202439" y="2634118"/>
              <a:ext cx="1869440" cy="897482"/>
            </a:xfrm>
            <a:prstGeom prst="rightArrow">
              <a:avLst/>
            </a:prstGeom>
            <a:solidFill>
              <a:srgbClr val="639F2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62DECF6-72C9-49F5-BA97-19CFECC0F90E}"/>
                </a:ext>
              </a:extLst>
            </p:cNvPr>
            <p:cNvSpPr txBox="1"/>
            <p:nvPr/>
          </p:nvSpPr>
          <p:spPr>
            <a:xfrm rot="2051368">
              <a:off x="3302809" y="2797538"/>
              <a:ext cx="1402750" cy="2726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>
                  <a:latin typeface="Century" panose="02040604050505020304" pitchFamily="18" charset="0"/>
                </a:rPr>
                <a:t>TEACHING</a:t>
              </a:r>
              <a:endParaRPr lang="en-GB" sz="1600" dirty="0">
                <a:latin typeface="Century" panose="02040604050505020304" pitchFamily="18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FBCB54-F7F9-4BE9-BF02-673939619644}"/>
              </a:ext>
            </a:extLst>
          </p:cNvPr>
          <p:cNvGrpSpPr/>
          <p:nvPr/>
        </p:nvGrpSpPr>
        <p:grpSpPr>
          <a:xfrm rot="352078">
            <a:off x="8473345" y="1839299"/>
            <a:ext cx="897482" cy="1869440"/>
            <a:chOff x="7897152" y="1990999"/>
            <a:chExt cx="897482" cy="1869440"/>
          </a:xfrm>
        </p:grpSpPr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9D875311-7EA9-4C84-8A2C-69107F9F6B68}"/>
                </a:ext>
              </a:extLst>
            </p:cNvPr>
            <p:cNvSpPr/>
            <p:nvPr/>
          </p:nvSpPr>
          <p:spPr>
            <a:xfrm rot="8025057">
              <a:off x="7411173" y="2476978"/>
              <a:ext cx="1869440" cy="897482"/>
            </a:xfrm>
            <a:prstGeom prst="rightArrow">
              <a:avLst/>
            </a:prstGeom>
            <a:solidFill>
              <a:srgbClr val="639F2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12C254-0591-4AC1-ABE6-B9B7BC54865B}"/>
                </a:ext>
              </a:extLst>
            </p:cNvPr>
            <p:cNvSpPr txBox="1"/>
            <p:nvPr/>
          </p:nvSpPr>
          <p:spPr>
            <a:xfrm rot="18828237">
              <a:off x="7786822" y="2587682"/>
              <a:ext cx="140275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>
                  <a:latin typeface="Century" panose="02040604050505020304" pitchFamily="18" charset="0"/>
                </a:rPr>
                <a:t>PEDAGOGY</a:t>
              </a:r>
              <a:endParaRPr lang="en-GB" sz="1600" dirty="0">
                <a:latin typeface="Century" panose="02040604050505020304" pitchFamily="18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417466E-DEEF-4806-88B2-B9BFDDA4621A}"/>
              </a:ext>
            </a:extLst>
          </p:cNvPr>
          <p:cNvGrpSpPr/>
          <p:nvPr/>
        </p:nvGrpSpPr>
        <p:grpSpPr>
          <a:xfrm rot="14238908">
            <a:off x="6347608" y="5196707"/>
            <a:ext cx="1452170" cy="1391532"/>
            <a:chOff x="3157146" y="2730418"/>
            <a:chExt cx="1582593" cy="897482"/>
          </a:xfrm>
        </p:grpSpPr>
        <p:sp>
          <p:nvSpPr>
            <p:cNvPr id="24" name="Arrow: Right 23">
              <a:extLst>
                <a:ext uri="{FF2B5EF4-FFF2-40B4-BE49-F238E27FC236}">
                  <a16:creationId xmlns:a16="http://schemas.microsoft.com/office/drawing/2014/main" id="{D5A84985-B875-4DE7-8D9C-F83421C6386B}"/>
                </a:ext>
              </a:extLst>
            </p:cNvPr>
            <p:cNvSpPr/>
            <p:nvPr/>
          </p:nvSpPr>
          <p:spPr>
            <a:xfrm rot="1961092">
              <a:off x="3157146" y="2730418"/>
              <a:ext cx="1582593" cy="897482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639F2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31EE215-754D-4BD3-A7FA-88E8BE5C029C}"/>
                </a:ext>
              </a:extLst>
            </p:cNvPr>
            <p:cNvSpPr txBox="1"/>
            <p:nvPr/>
          </p:nvSpPr>
          <p:spPr>
            <a:xfrm rot="7361092">
              <a:off x="3352579" y="2765727"/>
              <a:ext cx="541836" cy="662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>
                  <a:latin typeface="Century" panose="02040604050505020304" pitchFamily="18" charset="0"/>
                </a:rPr>
                <a:t>LEARNING</a:t>
              </a:r>
              <a:endParaRPr lang="en-GB" sz="1600" dirty="0">
                <a:latin typeface="Century" panose="02040604050505020304" pitchFamily="18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413A9A4-60D8-4549-885D-0C6590DA65D5}"/>
              </a:ext>
            </a:extLst>
          </p:cNvPr>
          <p:cNvGrpSpPr/>
          <p:nvPr/>
        </p:nvGrpSpPr>
        <p:grpSpPr>
          <a:xfrm>
            <a:off x="5962068" y="3010822"/>
            <a:ext cx="2184989" cy="1982469"/>
            <a:chOff x="5028611" y="2914651"/>
            <a:chExt cx="2184989" cy="1982469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ED851D6-5D40-42B0-88CD-42A09F6ADC15}"/>
                </a:ext>
              </a:extLst>
            </p:cNvPr>
            <p:cNvSpPr/>
            <p:nvPr/>
          </p:nvSpPr>
          <p:spPr>
            <a:xfrm>
              <a:off x="5028611" y="2914651"/>
              <a:ext cx="2184989" cy="1982469"/>
            </a:xfrm>
            <a:prstGeom prst="ellipse">
              <a:avLst/>
            </a:prstGeom>
            <a:solidFill>
              <a:srgbClr val="DBE9D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A6C88B1-BE8A-471C-B0B1-0E4294346BE7}"/>
                </a:ext>
              </a:extLst>
            </p:cNvPr>
            <p:cNvSpPr txBox="1"/>
            <p:nvPr/>
          </p:nvSpPr>
          <p:spPr>
            <a:xfrm>
              <a:off x="5186012" y="3144597"/>
              <a:ext cx="1801070" cy="13428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r-CH" sz="1400" dirty="0">
                  <a:latin typeface="Century" panose="02040604050505020304" pitchFamily="18" charset="0"/>
                </a:rPr>
                <a:t>-Interactions</a:t>
              </a:r>
            </a:p>
            <a:p>
              <a:pPr algn="ctr">
                <a:lnSpc>
                  <a:spcPct val="150000"/>
                </a:lnSpc>
              </a:pPr>
              <a:r>
                <a:rPr lang="fr-CH" sz="1400" dirty="0">
                  <a:latin typeface="Century" panose="02040604050505020304" pitchFamily="18" charset="0"/>
                </a:rPr>
                <a:t>-</a:t>
              </a:r>
              <a:r>
                <a:rPr lang="fr-CH" sz="1400" dirty="0" err="1">
                  <a:latin typeface="Century" panose="02040604050505020304" pitchFamily="18" charset="0"/>
                </a:rPr>
                <a:t>Regulations</a:t>
              </a:r>
              <a:endParaRPr lang="fr-CH" sz="1400" dirty="0">
                <a:latin typeface="Century" panose="02040604050505020304" pitchFamily="18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fr-CH" sz="1400" dirty="0">
                  <a:latin typeface="Century" panose="02040604050505020304" pitchFamily="18" charset="0"/>
                </a:rPr>
                <a:t>-</a:t>
              </a:r>
              <a:r>
                <a:rPr lang="fr-CH" sz="1400" dirty="0" err="1">
                  <a:latin typeface="Century" panose="02040604050505020304" pitchFamily="18" charset="0"/>
                </a:rPr>
                <a:t>Assessment</a:t>
              </a:r>
              <a:endParaRPr lang="fr-CH" sz="1400" dirty="0">
                <a:latin typeface="Century" panose="02040604050505020304" pitchFamily="18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fr-CH" sz="1400" dirty="0">
                  <a:latin typeface="Century" panose="02040604050505020304" pitchFamily="18" charset="0"/>
                </a:rPr>
                <a:t>-</a:t>
              </a:r>
              <a:r>
                <a:rPr lang="fr-CH" sz="1400" dirty="0" err="1">
                  <a:latin typeface="Century" panose="02040604050505020304" pitchFamily="18" charset="0"/>
                </a:rPr>
                <a:t>Reflexive</a:t>
              </a:r>
              <a:r>
                <a:rPr lang="fr-CH" sz="1400" dirty="0">
                  <a:latin typeface="Century" panose="02040604050505020304" pitchFamily="18" charset="0"/>
                </a:rPr>
                <a:t> </a:t>
              </a:r>
              <a:r>
                <a:rPr lang="fr-CH" sz="1400" dirty="0" err="1">
                  <a:latin typeface="Century" panose="02040604050505020304" pitchFamily="18" charset="0"/>
                </a:rPr>
                <a:t>Thinking</a:t>
              </a:r>
              <a:endParaRPr lang="fr-CH" sz="1400" dirty="0">
                <a:latin typeface="Century" panose="02040604050505020304" pitchFamily="18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307A2F05-0C4D-44AF-B5CE-976850C105E2}"/>
              </a:ext>
            </a:extLst>
          </p:cNvPr>
          <p:cNvSpPr txBox="1"/>
          <p:nvPr/>
        </p:nvSpPr>
        <p:spPr>
          <a:xfrm>
            <a:off x="90864" y="1284408"/>
            <a:ext cx="2479040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fr-CH" b="1" dirty="0">
                <a:latin typeface="Century" panose="02040604050505020304" pitchFamily="18" charset="0"/>
              </a:rPr>
              <a:t>The </a:t>
            </a:r>
            <a:r>
              <a:rPr lang="fr-CH" b="1" dirty="0" err="1">
                <a:latin typeface="Century" panose="02040604050505020304" pitchFamily="18" charset="0"/>
              </a:rPr>
              <a:t>Didactic</a:t>
            </a:r>
            <a:r>
              <a:rPr lang="fr-CH" b="1" dirty="0">
                <a:latin typeface="Century" panose="02040604050505020304" pitchFamily="18" charset="0"/>
              </a:rPr>
              <a:t> Triangle</a:t>
            </a:r>
          </a:p>
          <a:p>
            <a:r>
              <a:rPr lang="fr-CH" sz="1400" dirty="0">
                <a:latin typeface="Century" panose="02040604050505020304" pitchFamily="18" charset="0"/>
              </a:rPr>
              <a:t>(</a:t>
            </a:r>
            <a:r>
              <a:rPr lang="fr-CH" sz="1400" dirty="0" err="1">
                <a:latin typeface="Century" panose="02040604050505020304" pitchFamily="18" charset="0"/>
              </a:rPr>
              <a:t>adapted</a:t>
            </a:r>
            <a:r>
              <a:rPr lang="fr-CH" sz="1400" dirty="0">
                <a:latin typeface="Century" panose="02040604050505020304" pitchFamily="18" charset="0"/>
              </a:rPr>
              <a:t> </a:t>
            </a:r>
            <a:r>
              <a:rPr lang="fr-CH" sz="1400" dirty="0" err="1">
                <a:latin typeface="Century" panose="02040604050505020304" pitchFamily="18" charset="0"/>
              </a:rPr>
              <a:t>from</a:t>
            </a:r>
            <a:r>
              <a:rPr lang="fr-CH" sz="1400" dirty="0">
                <a:latin typeface="Century" panose="02040604050505020304" pitchFamily="18" charset="0"/>
              </a:rPr>
              <a:t> Houssaye, 1993 and Bachy &amp; </a:t>
            </a:r>
            <a:r>
              <a:rPr lang="fr-CH" sz="1400" dirty="0" err="1">
                <a:latin typeface="Century" panose="02040604050505020304" pitchFamily="18" charset="0"/>
              </a:rPr>
              <a:t>Warnier</a:t>
            </a:r>
            <a:r>
              <a:rPr lang="fr-CH" sz="1400" dirty="0">
                <a:latin typeface="Century" panose="02040604050505020304" pitchFamily="18" charset="0"/>
              </a:rPr>
              <a:t>, 2008)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288E6BD-9A9A-4884-963F-B70E10B74D21}"/>
              </a:ext>
            </a:extLst>
          </p:cNvPr>
          <p:cNvSpPr txBox="1"/>
          <p:nvPr/>
        </p:nvSpPr>
        <p:spPr>
          <a:xfrm>
            <a:off x="146515" y="2950032"/>
            <a:ext cx="269792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fr-CH" sz="1600" b="1" dirty="0" err="1">
                <a:latin typeface="Century" panose="02040604050505020304" pitchFamily="18" charset="0"/>
              </a:rPr>
              <a:t>Who</a:t>
            </a:r>
            <a:r>
              <a:rPr lang="fr-CH" sz="1600" b="1" dirty="0">
                <a:latin typeface="Century" panose="02040604050505020304" pitchFamily="18" charset="0"/>
              </a:rPr>
              <a:t> </a:t>
            </a:r>
            <a:r>
              <a:rPr lang="fr-CH" sz="1600" b="1" dirty="0" err="1">
                <a:latin typeface="Century" panose="02040604050505020304" pitchFamily="18" charset="0"/>
              </a:rPr>
              <a:t>acts</a:t>
            </a:r>
            <a:r>
              <a:rPr lang="fr-CH" sz="1600" b="1" dirty="0">
                <a:latin typeface="Century" panose="02040604050505020304" pitchFamily="18" charset="0"/>
              </a:rPr>
              <a:t> the </a:t>
            </a:r>
            <a:r>
              <a:rPr lang="fr-CH" sz="1600" b="1" dirty="0" err="1">
                <a:latin typeface="Century" panose="02040604050505020304" pitchFamily="18" charset="0"/>
              </a:rPr>
              <a:t>dead</a:t>
            </a:r>
            <a:r>
              <a:rPr lang="fr-CH" sz="1600" b="1" dirty="0">
                <a:latin typeface="Century" panose="02040604050505020304" pitchFamily="18" charset="0"/>
              </a:rPr>
              <a:t>? </a:t>
            </a:r>
          </a:p>
          <a:p>
            <a:pPr>
              <a:lnSpc>
                <a:spcPct val="150000"/>
              </a:lnSpc>
            </a:pPr>
            <a:endParaRPr lang="fr-CH" sz="1600" b="1" dirty="0">
              <a:latin typeface="Century" panose="02040604050505020304" pitchFamily="18" charset="0"/>
            </a:endParaRPr>
          </a:p>
          <a:p>
            <a:r>
              <a:rPr lang="fr-CH" sz="1600" u="sng" dirty="0">
                <a:latin typeface="Century" panose="02040604050505020304" pitchFamily="18" charset="0"/>
              </a:rPr>
              <a:t>Houssaye</a:t>
            </a:r>
            <a:r>
              <a:rPr lang="fr-CH" sz="1600" dirty="0">
                <a:latin typeface="Century" panose="02040604050505020304" pitchFamily="18" charset="0"/>
              </a:rPr>
              <a:t>: </a:t>
            </a:r>
            <a:r>
              <a:rPr lang="fr-CH" sz="1600" dirty="0" err="1">
                <a:latin typeface="Century" panose="02040604050505020304" pitchFamily="18" charset="0"/>
              </a:rPr>
              <a:t>always</a:t>
            </a:r>
            <a:r>
              <a:rPr lang="fr-CH" sz="1600" dirty="0">
                <a:latin typeface="Century" panose="02040604050505020304" pitchFamily="18" charset="0"/>
              </a:rPr>
              <a:t> one </a:t>
            </a:r>
            <a:r>
              <a:rPr lang="fr-CH" sz="1600" dirty="0" err="1">
                <a:latin typeface="Century" panose="02040604050505020304" pitchFamily="18" charset="0"/>
              </a:rPr>
              <a:t>casualty</a:t>
            </a:r>
            <a:endParaRPr lang="fr-CH" sz="1600" dirty="0">
              <a:latin typeface="Century" panose="02040604050505020304" pitchFamily="18" charset="0"/>
            </a:endParaRPr>
          </a:p>
          <a:p>
            <a:endParaRPr lang="fr-CH" sz="1600" dirty="0">
              <a:latin typeface="Century" panose="02040604050505020304" pitchFamily="18" charset="0"/>
            </a:endParaRPr>
          </a:p>
          <a:p>
            <a:r>
              <a:rPr lang="fr-CH" sz="1600" u="sng" dirty="0">
                <a:latin typeface="Century" panose="02040604050505020304" pitchFamily="18" charset="0"/>
              </a:rPr>
              <a:t>Us</a:t>
            </a:r>
            <a:r>
              <a:rPr lang="fr-CH" sz="1600" dirty="0">
                <a:latin typeface="Century" panose="02040604050505020304" pitchFamily="18" charset="0"/>
              </a:rPr>
              <a:t>: no </a:t>
            </a:r>
            <a:r>
              <a:rPr lang="fr-CH" sz="1600" dirty="0" err="1">
                <a:latin typeface="Century" panose="02040604050505020304" pitchFamily="18" charset="0"/>
              </a:rPr>
              <a:t>casualty</a:t>
            </a:r>
            <a:r>
              <a:rPr lang="fr-CH" sz="1600" dirty="0">
                <a:latin typeface="Century" panose="02040604050505020304" pitchFamily="18" charset="0"/>
              </a:rPr>
              <a:t>, on a global </a:t>
            </a:r>
            <a:r>
              <a:rPr lang="fr-CH" sz="1600" dirty="0" err="1">
                <a:latin typeface="Century" panose="02040604050505020304" pitchFamily="18" charset="0"/>
              </a:rPr>
              <a:t>scale</a:t>
            </a:r>
            <a:r>
              <a:rPr lang="fr-CH" sz="1600" dirty="0">
                <a:latin typeface="Century" panose="02040604050505020304" pitchFamily="18" charset="0"/>
              </a:rPr>
              <a:t>; </a:t>
            </a:r>
          </a:p>
          <a:p>
            <a:r>
              <a:rPr lang="fr-CH" sz="1600" dirty="0" err="1">
                <a:latin typeface="Century" panose="02040604050505020304" pitchFamily="18" charset="0"/>
              </a:rPr>
              <a:t>Teacher’s</a:t>
            </a:r>
            <a:r>
              <a:rPr lang="fr-CH" sz="1600" dirty="0">
                <a:latin typeface="Century" panose="02040604050505020304" pitchFamily="18" charset="0"/>
              </a:rPr>
              <a:t> </a:t>
            </a:r>
            <a:r>
              <a:rPr lang="fr-CH" sz="1600" dirty="0" err="1">
                <a:latin typeface="Century" panose="02040604050505020304" pitchFamily="18" charset="0"/>
              </a:rPr>
              <a:t>role</a:t>
            </a:r>
            <a:r>
              <a:rPr lang="fr-CH" sz="1600" dirty="0">
                <a:latin typeface="Century" panose="02040604050505020304" pitchFamily="18" charset="0"/>
              </a:rPr>
              <a:t> = </a:t>
            </a:r>
            <a:r>
              <a:rPr lang="fr-CH" sz="1600" dirty="0" err="1">
                <a:latin typeface="Century" panose="02040604050505020304" pitchFamily="18" charset="0"/>
              </a:rPr>
              <a:t>facilitator</a:t>
            </a:r>
            <a:r>
              <a:rPr lang="fr-CH" sz="1600" dirty="0">
                <a:latin typeface="Century" panose="02040604050505020304" pitchFamily="18" charset="0"/>
              </a:rPr>
              <a:t>, and constant interactions and tensions are capital.</a:t>
            </a:r>
            <a:endParaRPr lang="en-GB" sz="1600" dirty="0">
              <a:latin typeface="Century" panose="020406040505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888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11" grpId="0"/>
      <p:bldP spid="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D843E2-C2B1-4DC6-B7EA-84CB9821EA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30840" cy="898527"/>
          </a:xfrm>
        </p:spPr>
        <p:txBody>
          <a:bodyPr/>
          <a:lstStyle/>
          <a:p>
            <a:pPr algn="ctr"/>
            <a:r>
              <a:rPr lang="fr-CH" dirty="0" err="1"/>
              <a:t>Interdisciplinarity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A61D70-03DE-4E59-B2CC-4AEDF60F00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437640"/>
            <a:ext cx="10073640" cy="4451349"/>
          </a:xfrm>
        </p:spPr>
        <p:txBody>
          <a:bodyPr>
            <a:normAutofit/>
          </a:bodyPr>
          <a:lstStyle/>
          <a:p>
            <a:r>
              <a:rPr lang="fr-CH" sz="2400" dirty="0">
                <a:latin typeface="Century" panose="02040604050505020304" pitchFamily="18" charset="0"/>
              </a:rPr>
              <a:t>Common </a:t>
            </a:r>
            <a:r>
              <a:rPr lang="fr-CH" sz="2400" dirty="0" err="1">
                <a:latin typeface="Century" panose="02040604050505020304" pitchFamily="18" charset="0"/>
              </a:rPr>
              <a:t>idea</a:t>
            </a:r>
            <a:r>
              <a:rPr lang="fr-CH" sz="2400" dirty="0">
                <a:latin typeface="Century" panose="02040604050505020304" pitchFamily="18" charset="0"/>
              </a:rPr>
              <a:t>: </a:t>
            </a:r>
            <a:r>
              <a:rPr lang="fr-CH" sz="2400" dirty="0" err="1">
                <a:latin typeface="Century" panose="02040604050505020304" pitchFamily="18" charset="0"/>
              </a:rPr>
              <a:t>merging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subjects</a:t>
            </a:r>
            <a:r>
              <a:rPr lang="fr-CH" sz="2400" dirty="0">
                <a:latin typeface="Century" panose="02040604050505020304" pitchFamily="18" charset="0"/>
              </a:rPr>
              <a:t>, de-boxing </a:t>
            </a:r>
            <a:r>
              <a:rPr lang="fr-CH" sz="2400" dirty="0" err="1">
                <a:latin typeface="Century" panose="02040604050505020304" pitchFamily="18" charset="0"/>
              </a:rPr>
              <a:t>them</a:t>
            </a:r>
            <a:endParaRPr lang="fr-CH" sz="2400" dirty="0">
              <a:latin typeface="Century" panose="02040604050505020304" pitchFamily="18" charset="0"/>
            </a:endParaRPr>
          </a:p>
          <a:p>
            <a:pPr marL="0" indent="0">
              <a:buNone/>
            </a:pPr>
            <a:endParaRPr lang="fr-CH" sz="2400" dirty="0">
              <a:latin typeface="Century" panose="02040604050505020304" pitchFamily="18" charset="0"/>
            </a:endParaRPr>
          </a:p>
          <a:p>
            <a:r>
              <a:rPr lang="fr-CH" sz="2400" dirty="0">
                <a:latin typeface="Century" panose="02040604050505020304" pitchFamily="18" charset="0"/>
              </a:rPr>
              <a:t>Our </a:t>
            </a:r>
            <a:r>
              <a:rPr lang="fr-CH" sz="2400" dirty="0" err="1">
                <a:latin typeface="Century" panose="02040604050505020304" pitchFamily="18" charset="0"/>
              </a:rPr>
              <a:t>idea</a:t>
            </a:r>
            <a:r>
              <a:rPr lang="fr-CH" sz="2400" dirty="0">
                <a:latin typeface="Century" panose="02040604050505020304" pitchFamily="18" charset="0"/>
              </a:rPr>
              <a:t>: a </a:t>
            </a:r>
            <a:r>
              <a:rPr lang="fr-CH" sz="2400" dirty="0" err="1">
                <a:latin typeface="Century" panose="02040604050505020304" pitchFamily="18" charset="0"/>
              </a:rPr>
              <a:t>common</a:t>
            </a:r>
            <a:r>
              <a:rPr lang="fr-CH" sz="2400" dirty="0">
                <a:latin typeface="Century" panose="02040604050505020304" pitchFamily="18" charset="0"/>
              </a:rPr>
              <a:t> table to </a:t>
            </a:r>
            <a:r>
              <a:rPr lang="fr-CH" sz="2400" b="1" dirty="0">
                <a:latin typeface="Century" panose="02040604050505020304" pitchFamily="18" charset="0"/>
              </a:rPr>
              <a:t>enable </a:t>
            </a:r>
            <a:r>
              <a:rPr lang="fr-CH" sz="2400" b="1" dirty="0" err="1">
                <a:latin typeface="Century" panose="02040604050505020304" pitchFamily="18" charset="0"/>
              </a:rPr>
              <a:t>dialog</a:t>
            </a:r>
            <a:r>
              <a:rPr lang="fr-CH" sz="2400" b="1" dirty="0">
                <a:latin typeface="Century" panose="02040604050505020304" pitchFamily="18" charset="0"/>
              </a:rPr>
              <a:t> </a:t>
            </a:r>
            <a:r>
              <a:rPr lang="fr-CH" sz="2400" b="1" dirty="0" err="1">
                <a:latin typeface="Century" panose="02040604050505020304" pitchFamily="18" charset="0"/>
              </a:rPr>
              <a:t>between</a:t>
            </a:r>
            <a:r>
              <a:rPr lang="fr-CH" sz="2400" b="1" dirty="0">
                <a:latin typeface="Century" panose="02040604050505020304" pitchFamily="18" charset="0"/>
              </a:rPr>
              <a:t> disciplines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without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them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losing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their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specificities</a:t>
            </a:r>
            <a:r>
              <a:rPr lang="fr-CH" sz="2400" dirty="0">
                <a:latin typeface="Century" panose="02040604050505020304" pitchFamily="18" charset="0"/>
              </a:rPr>
              <a:t> = </a:t>
            </a:r>
            <a:r>
              <a:rPr lang="fr-CH" sz="2400" dirty="0" err="1">
                <a:latin typeface="Century" panose="02040604050505020304" pitchFamily="18" charset="0"/>
              </a:rPr>
              <a:t>making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boundaries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porous</a:t>
            </a:r>
            <a:r>
              <a:rPr lang="fr-CH" sz="2400" dirty="0">
                <a:latin typeface="Century" panose="02040604050505020304" pitchFamily="18" charset="0"/>
              </a:rPr>
              <a:t> (Astolfi, 2008; </a:t>
            </a:r>
            <a:r>
              <a:rPr lang="fr-CH" sz="2400" dirty="0" err="1">
                <a:solidFill>
                  <a:srgbClr val="639F27"/>
                </a:solidFill>
                <a:latin typeface="Century" panose="02040604050505020304" pitchFamily="18" charset="0"/>
              </a:rPr>
              <a:t>Hoznour</a:t>
            </a:r>
            <a:r>
              <a:rPr lang="fr-CH" sz="2400" dirty="0">
                <a:solidFill>
                  <a:srgbClr val="639F27"/>
                </a:solidFill>
                <a:latin typeface="Century" panose="02040604050505020304" pitchFamily="18" charset="0"/>
              </a:rPr>
              <a:t>, 2021 </a:t>
            </a:r>
            <a:r>
              <a:rPr lang="fr-CH" sz="2400" dirty="0">
                <a:solidFill>
                  <a:srgbClr val="639F27"/>
                </a:solidFill>
                <a:latin typeface="Century" panose="02040604050505020304" pitchFamily="18" charset="0"/>
                <a:sym typeface="Wingdings" panose="05000000000000000000" pitchFamily="2" charset="2"/>
              </a:rPr>
              <a:t> rapport de stage?</a:t>
            </a:r>
            <a:r>
              <a:rPr lang="fr-CH" sz="2400" dirty="0">
                <a:latin typeface="Century" panose="02040604050505020304" pitchFamily="18" charset="0"/>
              </a:rPr>
              <a:t>)</a:t>
            </a:r>
          </a:p>
          <a:p>
            <a:pPr marL="0" indent="0">
              <a:buNone/>
            </a:pPr>
            <a:endParaRPr lang="fr-CH" sz="2400" dirty="0">
              <a:latin typeface="Century" panose="02040604050505020304" pitchFamily="18" charset="0"/>
            </a:endParaRPr>
          </a:p>
          <a:p>
            <a:r>
              <a:rPr lang="fr-CH" sz="2400" dirty="0">
                <a:latin typeface="Century" panose="02040604050505020304" pitchFamily="18" charset="0"/>
              </a:rPr>
              <a:t>Astolfi (2008): </a:t>
            </a:r>
            <a:r>
              <a:rPr lang="fr-CH" sz="2400" dirty="0" err="1">
                <a:latin typeface="Century" panose="02040604050505020304" pitchFamily="18" charset="0"/>
              </a:rPr>
              <a:t>disciplinary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specificities</a:t>
            </a:r>
            <a:r>
              <a:rPr lang="fr-CH" sz="2400" dirty="0">
                <a:latin typeface="Century" panose="02040604050505020304" pitchFamily="18" charset="0"/>
              </a:rPr>
              <a:t> must </a:t>
            </a:r>
            <a:r>
              <a:rPr lang="fr-CH" sz="2400" dirty="0" err="1">
                <a:latin typeface="Century" panose="02040604050505020304" pitchFamily="18" charset="0"/>
              </a:rPr>
              <a:t>be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preserved</a:t>
            </a:r>
            <a:r>
              <a:rPr lang="fr-CH" sz="2400" dirty="0">
                <a:latin typeface="Century" panose="02040604050505020304" pitchFamily="18" charset="0"/>
              </a:rPr>
              <a:t>, lest the disciplines lose </a:t>
            </a:r>
            <a:r>
              <a:rPr lang="fr-CH" sz="2400" dirty="0" err="1">
                <a:latin typeface="Century" panose="02040604050505020304" pitchFamily="18" charset="0"/>
              </a:rPr>
              <a:t>their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identity</a:t>
            </a:r>
            <a:r>
              <a:rPr lang="fr-CH" sz="2400" dirty="0">
                <a:latin typeface="Century" panose="02040604050505020304" pitchFamily="18" charset="0"/>
              </a:rPr>
              <a:t>.</a:t>
            </a:r>
          </a:p>
          <a:p>
            <a:endParaRPr lang="fr-CH" sz="2400" dirty="0">
              <a:latin typeface="Century" panose="02040604050505020304" pitchFamily="18" charset="0"/>
            </a:endParaRPr>
          </a:p>
          <a:p>
            <a:r>
              <a:rPr lang="en-GB" sz="2400" dirty="0">
                <a:latin typeface="Century" panose="02040604050505020304" pitchFamily="18" charset="0"/>
              </a:rPr>
              <a:t>Advantage for Learners: </a:t>
            </a:r>
            <a:r>
              <a:rPr lang="en-GB" sz="2400" b="1" dirty="0">
                <a:latin typeface="Century" panose="02040604050505020304" pitchFamily="18" charset="0"/>
              </a:rPr>
              <a:t>makes learning more relevant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7B8551-4D4B-43E0-935A-D8BCC2621B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-356554" y="6356350"/>
            <a:ext cx="4114800" cy="365125"/>
          </a:xfrm>
        </p:spPr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B3860C-CBEC-4561-BB9F-725841FE1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9493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F70919-716C-4E6D-A4DA-4DCD0685F0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7938" y="741307"/>
            <a:ext cx="10514011" cy="823913"/>
          </a:xfrm>
        </p:spPr>
        <p:txBody>
          <a:bodyPr/>
          <a:lstStyle/>
          <a:p>
            <a:r>
              <a:rPr lang="fr-CH" dirty="0"/>
              <a:t>The Setting</a:t>
            </a:r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537E72F-F4FE-49F7-94F1-A5AEF7A76637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200" y="1675547"/>
            <a:ext cx="2295671" cy="365125"/>
          </a:xfrm>
        </p:spPr>
        <p:txBody>
          <a:bodyPr/>
          <a:lstStyle/>
          <a:p>
            <a:r>
              <a:rPr lang="fr-CH" dirty="0" err="1"/>
              <a:t>Context</a:t>
            </a:r>
            <a:endParaRPr lang="en-GB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2660371-1CAE-41C9-90F8-7F81C82F22F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8200" y="2237235"/>
            <a:ext cx="2268201" cy="2580094"/>
          </a:xfrm>
        </p:spPr>
        <p:txBody>
          <a:bodyPr>
            <a:normAutofit/>
          </a:bodyPr>
          <a:lstStyle/>
          <a:p>
            <a:r>
              <a:rPr lang="fr-CH" dirty="0"/>
              <a:t>Haute Ecole Pédagogique du Canton de Vaud, Lausanne, </a:t>
            </a:r>
            <a:r>
              <a:rPr lang="fr-CH" dirty="0" err="1"/>
              <a:t>Switzerland</a:t>
            </a:r>
            <a:endParaRPr lang="fr-CH" dirty="0"/>
          </a:p>
          <a:p>
            <a:r>
              <a:rPr lang="fr-CH" dirty="0" err="1"/>
              <a:t>Autumn</a:t>
            </a:r>
            <a:r>
              <a:rPr lang="fr-CH" dirty="0"/>
              <a:t> </a:t>
            </a:r>
            <a:r>
              <a:rPr lang="fr-CH" dirty="0" err="1"/>
              <a:t>term</a:t>
            </a:r>
            <a:r>
              <a:rPr lang="fr-CH" dirty="0"/>
              <a:t> 2020</a:t>
            </a:r>
          </a:p>
          <a:p>
            <a:r>
              <a:rPr lang="fr-CH" dirty="0"/>
              <a:t>In the middle of the covid </a:t>
            </a:r>
            <a:r>
              <a:rPr lang="fr-CH" dirty="0" err="1"/>
              <a:t>pandemic</a:t>
            </a:r>
            <a:endParaRPr lang="fr-CH" dirty="0"/>
          </a:p>
          <a:p>
            <a:r>
              <a:rPr lang="fr-CH" dirty="0"/>
              <a:t>In-situ </a:t>
            </a:r>
            <a:r>
              <a:rPr lang="fr-CH" dirty="0" err="1"/>
              <a:t>teaching</a:t>
            </a:r>
            <a:r>
              <a:rPr lang="fr-CH" dirty="0"/>
              <a:t> for uni </a:t>
            </a:r>
            <a:r>
              <a:rPr lang="fr-CH" dirty="0" err="1"/>
              <a:t>had</a:t>
            </a:r>
            <a:r>
              <a:rPr lang="fr-CH" dirty="0"/>
              <a:t> </a:t>
            </a:r>
            <a:r>
              <a:rPr lang="fr-CH" dirty="0" err="1"/>
              <a:t>resumed</a:t>
            </a:r>
            <a:r>
              <a:rPr lang="fr-CH" dirty="0"/>
              <a:t> in </a:t>
            </a:r>
            <a:r>
              <a:rPr lang="fr-CH" dirty="0" err="1"/>
              <a:t>September</a:t>
            </a:r>
            <a:r>
              <a:rPr lang="fr-CH" dirty="0"/>
              <a:t> 2020</a:t>
            </a:r>
            <a:endParaRPr lang="en-GB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A60EA9BC-A9F1-43E1-A90D-CC0C520E853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674088" y="2592183"/>
            <a:ext cx="2295671" cy="575528"/>
          </a:xfrm>
        </p:spPr>
        <p:txBody>
          <a:bodyPr/>
          <a:lstStyle/>
          <a:p>
            <a:r>
              <a:rPr lang="fr-CH" dirty="0"/>
              <a:t>Population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4206032E-EBC9-42E1-8D5D-8F2A2EFC474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42454" y="3301212"/>
            <a:ext cx="2558937" cy="2921636"/>
          </a:xfrm>
        </p:spPr>
        <p:txBody>
          <a:bodyPr>
            <a:normAutofit/>
          </a:bodyPr>
          <a:lstStyle/>
          <a:p>
            <a:r>
              <a:rPr lang="fr-CH" dirty="0"/>
              <a:t>High </a:t>
            </a:r>
            <a:r>
              <a:rPr lang="fr-CH" dirty="0" err="1"/>
              <a:t>School</a:t>
            </a:r>
            <a:r>
              <a:rPr lang="fr-CH" dirty="0"/>
              <a:t> </a:t>
            </a:r>
            <a:r>
              <a:rPr lang="fr-CH" dirty="0" err="1"/>
              <a:t>PSTs</a:t>
            </a:r>
            <a:endParaRPr lang="fr-CH" dirty="0"/>
          </a:p>
          <a:p>
            <a:r>
              <a:rPr lang="fr-CH" dirty="0" err="1"/>
              <a:t>Mostly</a:t>
            </a:r>
            <a:r>
              <a:rPr lang="fr-CH" dirty="0"/>
              <a:t> 1st </a:t>
            </a:r>
            <a:r>
              <a:rPr lang="fr-CH" dirty="0" err="1"/>
              <a:t>year</a:t>
            </a:r>
            <a:r>
              <a:rPr lang="fr-CH" dirty="0"/>
              <a:t> of </a:t>
            </a:r>
            <a:r>
              <a:rPr lang="fr-CH" dirty="0" err="1"/>
              <a:t>tuition</a:t>
            </a:r>
            <a:endParaRPr lang="fr-CH" dirty="0"/>
          </a:p>
          <a:p>
            <a:r>
              <a:rPr lang="fr-CH" dirty="0"/>
              <a:t>Most </a:t>
            </a:r>
            <a:r>
              <a:rPr lang="fr-CH" dirty="0" err="1"/>
              <a:t>with</a:t>
            </a:r>
            <a:r>
              <a:rPr lang="fr-CH" dirty="0"/>
              <a:t> a PhD</a:t>
            </a:r>
          </a:p>
          <a:p>
            <a:r>
              <a:rPr lang="en-GB" dirty="0"/>
              <a:t>10 Biology Didactics PSTs</a:t>
            </a:r>
          </a:p>
          <a:p>
            <a:r>
              <a:rPr lang="en-GB" dirty="0"/>
              <a:t>8 Physics Didactics PSTs</a:t>
            </a:r>
          </a:p>
          <a:p>
            <a:r>
              <a:rPr lang="en-GB" dirty="0"/>
              <a:t>Working in interdisciplinary groups</a:t>
            </a:r>
          </a:p>
          <a:p>
            <a:r>
              <a:rPr lang="en-GB" dirty="0"/>
              <a:t>4 groups of 4-5 PSTs</a:t>
            </a:r>
          </a:p>
          <a:p>
            <a:r>
              <a:rPr lang="en-GB" dirty="0"/>
              <a:t>Each consisting of at least 2 BIO and 2 PHY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4EBD452F-7B3F-4D49-8DA2-0A9A041A05E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9113929" y="865499"/>
            <a:ext cx="2295671" cy="575528"/>
          </a:xfrm>
        </p:spPr>
        <p:txBody>
          <a:bodyPr/>
          <a:lstStyle/>
          <a:p>
            <a:r>
              <a:rPr lang="fr-CH" dirty="0" err="1"/>
              <a:t>Task</a:t>
            </a:r>
            <a:endParaRPr lang="en-GB" dirty="0"/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DF4FBEB5-0EC7-4858-94D5-42FD1C72C8E5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890164" y="1849951"/>
            <a:ext cx="2743200" cy="3118607"/>
          </a:xfrm>
        </p:spPr>
        <p:txBody>
          <a:bodyPr>
            <a:normAutofit/>
          </a:bodyPr>
          <a:lstStyle/>
          <a:p>
            <a:r>
              <a:rPr lang="fr-CH" dirty="0" err="1"/>
              <a:t>Build</a:t>
            </a:r>
            <a:r>
              <a:rPr lang="fr-CH" dirty="0"/>
              <a:t> an </a:t>
            </a:r>
            <a:r>
              <a:rPr lang="fr-CH" dirty="0" err="1"/>
              <a:t>interdisciplinary</a:t>
            </a:r>
            <a:r>
              <a:rPr lang="fr-CH" dirty="0"/>
              <a:t> single or double </a:t>
            </a:r>
            <a:r>
              <a:rPr lang="fr-CH" dirty="0" err="1"/>
              <a:t>lesson</a:t>
            </a:r>
            <a:endParaRPr lang="fr-CH" dirty="0"/>
          </a:p>
          <a:p>
            <a:r>
              <a:rPr lang="fr-CH" dirty="0"/>
              <a:t>Topics: </a:t>
            </a:r>
            <a:r>
              <a:rPr lang="fr-CH" dirty="0" err="1"/>
              <a:t>evolution</a:t>
            </a:r>
            <a:r>
              <a:rPr lang="fr-CH" dirty="0"/>
              <a:t> or </a:t>
            </a:r>
            <a:r>
              <a:rPr lang="fr-CH" dirty="0" err="1"/>
              <a:t>energy</a:t>
            </a:r>
            <a:endParaRPr lang="fr-CH" dirty="0"/>
          </a:p>
          <a:p>
            <a:r>
              <a:rPr lang="fr-CH" dirty="0" err="1"/>
              <a:t>Should</a:t>
            </a:r>
            <a:r>
              <a:rPr lang="fr-CH" dirty="0"/>
              <a:t> </a:t>
            </a:r>
            <a:r>
              <a:rPr lang="fr-CH" dirty="0" err="1"/>
              <a:t>be</a:t>
            </a:r>
            <a:r>
              <a:rPr lang="fr-CH" dirty="0"/>
              <a:t> </a:t>
            </a:r>
            <a:r>
              <a:rPr lang="fr-CH" dirty="0" err="1"/>
              <a:t>teachable</a:t>
            </a:r>
            <a:r>
              <a:rPr lang="fr-CH" dirty="0"/>
              <a:t> </a:t>
            </a:r>
            <a:r>
              <a:rPr lang="fr-CH" dirty="0" err="1"/>
              <a:t>either</a:t>
            </a:r>
            <a:r>
              <a:rPr lang="fr-CH" dirty="0"/>
              <a:t> in Bio or Phy classes or </a:t>
            </a:r>
            <a:r>
              <a:rPr lang="fr-CH" dirty="0" err="1"/>
              <a:t>both</a:t>
            </a:r>
            <a:endParaRPr lang="fr-CH" dirty="0"/>
          </a:p>
          <a:p>
            <a:r>
              <a:rPr lang="fr-CH" dirty="0" err="1"/>
              <a:t>Should</a:t>
            </a:r>
            <a:r>
              <a:rPr lang="fr-CH" dirty="0"/>
              <a:t> enable </a:t>
            </a:r>
            <a:r>
              <a:rPr lang="fr-CH" dirty="0" err="1"/>
              <a:t>pupils</a:t>
            </a:r>
            <a:r>
              <a:rPr lang="fr-CH" dirty="0"/>
              <a:t>/</a:t>
            </a:r>
            <a:r>
              <a:rPr lang="fr-CH" dirty="0" err="1"/>
              <a:t>students</a:t>
            </a:r>
            <a:r>
              <a:rPr lang="fr-CH" dirty="0"/>
              <a:t> to </a:t>
            </a:r>
            <a:r>
              <a:rPr lang="fr-CH" dirty="0" err="1"/>
              <a:t>overcome</a:t>
            </a:r>
            <a:r>
              <a:rPr lang="fr-CH" dirty="0"/>
              <a:t> an obstacle</a:t>
            </a:r>
          </a:p>
          <a:p>
            <a:r>
              <a:rPr lang="fr-CH" dirty="0"/>
              <a:t>Time </a:t>
            </a:r>
            <a:r>
              <a:rPr lang="fr-CH" dirty="0" err="1"/>
              <a:t>available</a:t>
            </a:r>
            <a:r>
              <a:rPr lang="fr-CH" dirty="0"/>
              <a:t> </a:t>
            </a:r>
            <a:r>
              <a:rPr lang="fr-CH" dirty="0" err="1"/>
              <a:t>during</a:t>
            </a:r>
            <a:r>
              <a:rPr lang="fr-CH" dirty="0"/>
              <a:t> classes for LS </a:t>
            </a:r>
            <a:r>
              <a:rPr lang="fr-CH" dirty="0" err="1"/>
              <a:t>work</a:t>
            </a:r>
            <a:endParaRPr lang="fr-CH" dirty="0"/>
          </a:p>
          <a:p>
            <a:r>
              <a:rPr lang="fr-CH" dirty="0" err="1"/>
              <a:t>Teachers</a:t>
            </a:r>
            <a:r>
              <a:rPr lang="fr-CH" dirty="0"/>
              <a:t> </a:t>
            </a:r>
            <a:r>
              <a:rPr lang="fr-CH" dirty="0" err="1"/>
              <a:t>available</a:t>
            </a:r>
            <a:r>
              <a:rPr lang="fr-CH" dirty="0"/>
              <a:t> </a:t>
            </a:r>
            <a:r>
              <a:rPr lang="fr-CH" dirty="0" err="1"/>
              <a:t>between</a:t>
            </a:r>
            <a:r>
              <a:rPr lang="fr-CH" dirty="0"/>
              <a:t> meetings if </a:t>
            </a:r>
            <a:r>
              <a:rPr lang="fr-CH" dirty="0" err="1"/>
              <a:t>necessary</a:t>
            </a:r>
            <a:endParaRPr lang="en-GB" dirty="0"/>
          </a:p>
        </p:txBody>
      </p:sp>
      <p:sp>
        <p:nvSpPr>
          <p:cNvPr id="16" name="Footer Placeholder 15">
            <a:extLst>
              <a:ext uri="{FF2B5EF4-FFF2-40B4-BE49-F238E27FC236}">
                <a16:creationId xmlns:a16="http://schemas.microsoft.com/office/drawing/2014/main" id="{D296F59F-5E1A-47E0-B1E5-3B40FA4C6F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044B1614-E8D0-4281-B1BA-2B5E00B360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8749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61202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878DFE-4BA5-4282-8D54-BCFCB4A915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8275320" cy="1325563"/>
          </a:xfrm>
        </p:spPr>
        <p:txBody>
          <a:bodyPr/>
          <a:lstStyle/>
          <a:p>
            <a:r>
              <a:rPr lang="fr-CH" dirty="0"/>
              <a:t>It </a:t>
            </a:r>
            <a:r>
              <a:rPr lang="fr-CH" dirty="0" err="1"/>
              <a:t>should</a:t>
            </a:r>
            <a:r>
              <a:rPr lang="fr-CH" dirty="0"/>
              <a:t> all have gone on </a:t>
            </a:r>
            <a:r>
              <a:rPr lang="fr-CH" dirty="0" err="1"/>
              <a:t>smoothly</a:t>
            </a:r>
            <a:r>
              <a:rPr lang="fr-CH" dirty="0"/>
              <a:t>…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D7013-5391-4836-954D-60BDD86A8B1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996440" y="1772921"/>
            <a:ext cx="7315200" cy="3810000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150000"/>
              </a:lnSpc>
            </a:pPr>
            <a:r>
              <a:rPr lang="fr-CH" sz="2400" dirty="0">
                <a:latin typeface="Century" panose="02040604050505020304" pitchFamily="18" charset="0"/>
              </a:rPr>
              <a:t>Covid </a:t>
            </a:r>
            <a:r>
              <a:rPr lang="fr-CH" sz="2400" dirty="0" err="1">
                <a:latin typeface="Century" panose="02040604050505020304" pitchFamily="18" charset="0"/>
              </a:rPr>
              <a:t>Struck</a:t>
            </a:r>
            <a:r>
              <a:rPr lang="fr-CH" sz="2400" dirty="0">
                <a:latin typeface="Century" panose="02040604050505020304" pitchFamily="18" charset="0"/>
              </a:rPr>
              <a:t> Back. </a:t>
            </a:r>
          </a:p>
          <a:p>
            <a:pPr>
              <a:lnSpc>
                <a:spcPct val="150000"/>
              </a:lnSpc>
            </a:pPr>
            <a:r>
              <a:rPr lang="fr-CH" sz="2400" dirty="0">
                <a:latin typeface="Century" panose="02040604050505020304" pitchFamily="18" charset="0"/>
              </a:rPr>
              <a:t>Uni </a:t>
            </a:r>
            <a:r>
              <a:rPr lang="fr-CH" sz="2400" dirty="0" err="1">
                <a:latin typeface="Century" panose="02040604050505020304" pitchFamily="18" charset="0"/>
              </a:rPr>
              <a:t>went</a:t>
            </a:r>
            <a:r>
              <a:rPr lang="fr-CH" sz="2400" dirty="0">
                <a:latin typeface="Century" panose="02040604050505020304" pitchFamily="18" charset="0"/>
              </a:rPr>
              <a:t> full online </a:t>
            </a:r>
            <a:r>
              <a:rPr lang="fr-CH" sz="2400" dirty="0" err="1">
                <a:latin typeface="Century" panose="02040604050505020304" pitchFamily="18" charset="0"/>
              </a:rPr>
              <a:t>again</a:t>
            </a:r>
            <a:r>
              <a:rPr lang="fr-CH" sz="2400" dirty="0">
                <a:latin typeface="Century" panose="020406040505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fr-CH" sz="2400" dirty="0">
                <a:latin typeface="Century" panose="02040604050505020304" pitchFamily="18" charset="0"/>
              </a:rPr>
              <a:t>So </a:t>
            </a:r>
            <a:r>
              <a:rPr lang="fr-CH" sz="2400" dirty="0" err="1">
                <a:latin typeface="Century" panose="02040604050505020304" pitchFamily="18" charset="0"/>
              </a:rPr>
              <a:t>only</a:t>
            </a:r>
            <a:r>
              <a:rPr lang="fr-CH" sz="2400" dirty="0">
                <a:latin typeface="Century" panose="02040604050505020304" pitchFamily="18" charset="0"/>
              </a:rPr>
              <a:t> first LS meeting in situ.</a:t>
            </a:r>
          </a:p>
          <a:p>
            <a:pPr marL="0" indent="0">
              <a:lnSpc>
                <a:spcPct val="150000"/>
              </a:lnSpc>
              <a:buNone/>
            </a:pPr>
            <a:endParaRPr lang="fr-CH" sz="2400" dirty="0">
              <a:latin typeface="Century" panose="02040604050505020304" pitchFamily="18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fr-CH" sz="2400" dirty="0">
                <a:latin typeface="Century" panose="02040604050505020304" pitchFamily="18" charset="0"/>
              </a:rPr>
              <a:t>Next question </a:t>
            </a:r>
            <a:r>
              <a:rPr lang="fr-CH" sz="2400" dirty="0" err="1">
                <a:latin typeface="Century" panose="02040604050505020304" pitchFamily="18" charset="0"/>
              </a:rPr>
              <a:t>is</a:t>
            </a:r>
            <a:r>
              <a:rPr lang="fr-CH" sz="2400" dirty="0">
                <a:latin typeface="Century" panose="02040604050505020304" pitchFamily="18" charset="0"/>
              </a:rPr>
              <a:t>: Do </a:t>
            </a:r>
            <a:r>
              <a:rPr lang="fr-CH" sz="2400" dirty="0" err="1">
                <a:latin typeface="Century" panose="02040604050505020304" pitchFamily="18" charset="0"/>
              </a:rPr>
              <a:t>We</a:t>
            </a:r>
            <a:r>
              <a:rPr lang="fr-CH" sz="2400" dirty="0">
                <a:latin typeface="Century" panose="02040604050505020304" pitchFamily="18" charset="0"/>
              </a:rPr>
              <a:t> Drop the LS?</a:t>
            </a:r>
          </a:p>
          <a:p>
            <a:pPr marL="0" indent="0">
              <a:lnSpc>
                <a:spcPct val="150000"/>
              </a:lnSpc>
              <a:buNone/>
            </a:pPr>
            <a:endParaRPr lang="fr-CH" sz="2400" dirty="0">
              <a:latin typeface="Century" panose="02040604050505020304" pitchFamily="18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fr-CH" sz="2400" dirty="0">
                <a:latin typeface="Century" panose="02040604050505020304" pitchFamily="18" charset="0"/>
              </a:rPr>
              <a:t>No. </a:t>
            </a:r>
            <a:r>
              <a:rPr lang="fr-CH" sz="2400" dirty="0" err="1">
                <a:latin typeface="Century" panose="02040604050505020304" pitchFamily="18" charset="0"/>
              </a:rPr>
              <a:t>We</a:t>
            </a:r>
            <a:r>
              <a:rPr lang="fr-CH" sz="2400" dirty="0">
                <a:latin typeface="Century" panose="02040604050505020304" pitchFamily="18" charset="0"/>
              </a:rPr>
              <a:t> </a:t>
            </a:r>
            <a:r>
              <a:rPr lang="fr-CH" sz="2400" dirty="0" err="1">
                <a:latin typeface="Century" panose="02040604050505020304" pitchFamily="18" charset="0"/>
              </a:rPr>
              <a:t>didn’t</a:t>
            </a:r>
            <a:r>
              <a:rPr lang="fr-CH" sz="2400" dirty="0">
                <a:latin typeface="Century" panose="02040604050505020304" pitchFamily="18" charset="0"/>
              </a:rPr>
              <a:t>. </a:t>
            </a:r>
            <a:r>
              <a:rPr lang="fr-CH" sz="2400" dirty="0" err="1">
                <a:latin typeface="Century" panose="02040604050505020304" pitchFamily="18" charset="0"/>
              </a:rPr>
              <a:t>Obviously</a:t>
            </a:r>
            <a:r>
              <a:rPr lang="fr-CH" sz="2400" dirty="0">
                <a:latin typeface="Century" panose="02040604050505020304" pitchFamily="18" charset="0"/>
              </a:rPr>
              <a:t>. </a:t>
            </a:r>
            <a:endParaRPr lang="en-GB" sz="2400" dirty="0">
              <a:latin typeface="Century" panose="02040604050505020304" pitchFamily="18" charset="0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FACF6D-C3B0-4696-AB18-920493508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-387034" y="6356349"/>
            <a:ext cx="4114800" cy="365125"/>
          </a:xfrm>
        </p:spPr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F33303-A50D-4B1D-B90E-C4F01CA39A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DE1F5-80AA-4A6C-83CD-C338940BC9C1}"/>
              </a:ext>
            </a:extLst>
          </p:cNvPr>
          <p:cNvSpPr txBox="1"/>
          <p:nvPr/>
        </p:nvSpPr>
        <p:spPr>
          <a:xfrm>
            <a:off x="9113520" y="704740"/>
            <a:ext cx="19608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3600" dirty="0">
                <a:latin typeface="+mj-lt"/>
              </a:rPr>
              <a:t>But…</a:t>
            </a:r>
            <a:endParaRPr lang="en-GB" sz="3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46711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2DF71F-C8E3-4F4C-8D72-71785DA112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994" y="399120"/>
            <a:ext cx="10514011" cy="823913"/>
          </a:xfrm>
        </p:spPr>
        <p:txBody>
          <a:bodyPr/>
          <a:lstStyle/>
          <a:p>
            <a:r>
              <a:rPr lang="fr-CH" dirty="0"/>
              <a:t>Four Groups – </a:t>
            </a:r>
            <a:r>
              <a:rPr lang="fr-CH" dirty="0" err="1"/>
              <a:t>Three</a:t>
            </a:r>
            <a:r>
              <a:rPr lang="fr-CH" dirty="0"/>
              <a:t> Topics – Four </a:t>
            </a:r>
            <a:r>
              <a:rPr lang="fr-CH" dirty="0" err="1"/>
              <a:t>Lessons</a:t>
            </a:r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B48A177-C406-4884-BDE0-2430D3FC9F2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3838" y="1321529"/>
            <a:ext cx="2295671" cy="918330"/>
          </a:xfrm>
        </p:spPr>
        <p:txBody>
          <a:bodyPr/>
          <a:lstStyle/>
          <a:p>
            <a:r>
              <a:rPr lang="fr-CH" dirty="0" err="1"/>
              <a:t>Necessary</a:t>
            </a:r>
            <a:r>
              <a:rPr lang="fr-CH" dirty="0"/>
              <a:t> Conditions for Life to </a:t>
            </a:r>
            <a:r>
              <a:rPr lang="fr-CH" dirty="0" err="1"/>
              <a:t>Develop</a:t>
            </a:r>
            <a:endParaRPr lang="en-GB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E2A9AC7-7CEE-4DF1-93A0-484E7835BD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0880" y="2294105"/>
            <a:ext cx="2411159" cy="4427369"/>
          </a:xfrm>
        </p:spPr>
        <p:txBody>
          <a:bodyPr>
            <a:normAutofit/>
          </a:bodyPr>
          <a:lstStyle/>
          <a:p>
            <a:r>
              <a:rPr lang="fr-CH" b="1" dirty="0">
                <a:solidFill>
                  <a:srgbClr val="639F27"/>
                </a:solidFill>
              </a:rPr>
              <a:t>Co-</a:t>
            </a:r>
            <a:r>
              <a:rPr lang="fr-CH" b="1" dirty="0" err="1">
                <a:solidFill>
                  <a:srgbClr val="639F27"/>
                </a:solidFill>
              </a:rPr>
              <a:t>teaching</a:t>
            </a:r>
            <a:endParaRPr lang="fr-CH" b="1" dirty="0">
              <a:solidFill>
                <a:srgbClr val="639F27"/>
              </a:solidFill>
            </a:endParaRPr>
          </a:p>
          <a:p>
            <a:r>
              <a:rPr lang="fr-CH" dirty="0" err="1"/>
              <a:t>Understanding</a:t>
            </a:r>
            <a:r>
              <a:rPr lang="fr-CH" dirty="0"/>
              <a:t> </a:t>
            </a:r>
            <a:r>
              <a:rPr lang="fr-CH" dirty="0" err="1"/>
              <a:t>what</a:t>
            </a:r>
            <a:r>
              <a:rPr lang="fr-CH" dirty="0"/>
              <a:t> are the </a:t>
            </a:r>
            <a:r>
              <a:rPr lang="fr-CH" b="1" dirty="0" err="1"/>
              <a:t>astronomical</a:t>
            </a:r>
            <a:r>
              <a:rPr lang="fr-CH" b="1" dirty="0"/>
              <a:t> and </a:t>
            </a:r>
            <a:r>
              <a:rPr lang="fr-CH" b="1" dirty="0" err="1"/>
              <a:t>biological</a:t>
            </a:r>
            <a:r>
              <a:rPr lang="fr-CH" b="1" dirty="0"/>
              <a:t> conditions for life</a:t>
            </a:r>
          </a:p>
          <a:p>
            <a:r>
              <a:rPr lang="fr-CH" dirty="0" err="1"/>
              <a:t>Discuss</a:t>
            </a:r>
            <a:r>
              <a:rPr lang="fr-CH" dirty="0"/>
              <a:t> </a:t>
            </a:r>
            <a:r>
              <a:rPr lang="fr-CH" dirty="0" err="1"/>
              <a:t>various</a:t>
            </a:r>
            <a:r>
              <a:rPr lang="fr-CH" dirty="0"/>
              <a:t> </a:t>
            </a:r>
            <a:r>
              <a:rPr lang="fr-CH" dirty="0" err="1"/>
              <a:t>astronomical</a:t>
            </a:r>
            <a:r>
              <a:rPr lang="fr-CH" dirty="0"/>
              <a:t> situations</a:t>
            </a:r>
          </a:p>
          <a:p>
            <a:r>
              <a:rPr lang="fr-CH" dirty="0" err="1"/>
              <a:t>Discuss</a:t>
            </a:r>
            <a:r>
              <a:rPr lang="fr-CH" dirty="0"/>
              <a:t> </a:t>
            </a:r>
            <a:r>
              <a:rPr lang="fr-CH" dirty="0" err="1"/>
              <a:t>extremophile</a:t>
            </a:r>
            <a:r>
              <a:rPr lang="fr-CH" dirty="0"/>
              <a:t> </a:t>
            </a:r>
            <a:r>
              <a:rPr lang="fr-CH" dirty="0" err="1"/>
              <a:t>organisms</a:t>
            </a:r>
            <a:endParaRPr lang="fr-CH" dirty="0"/>
          </a:p>
          <a:p>
            <a:r>
              <a:rPr lang="fr-CH" u="sng" dirty="0" err="1"/>
              <a:t>Foreseen</a:t>
            </a:r>
            <a:r>
              <a:rPr lang="fr-CH" u="sng" dirty="0"/>
              <a:t> obstacles</a:t>
            </a:r>
            <a:r>
              <a:rPr lang="fr-CH" dirty="0"/>
              <a:t>: </a:t>
            </a:r>
          </a:p>
          <a:p>
            <a:pPr marL="171450" indent="-171450">
              <a:buFontTx/>
              <a:buChar char="-"/>
            </a:pPr>
            <a:r>
              <a:rPr lang="fr-CH" i="1" dirty="0" err="1"/>
              <a:t>Dioxygen</a:t>
            </a:r>
            <a:r>
              <a:rPr lang="fr-CH" i="1" dirty="0"/>
              <a:t> </a:t>
            </a:r>
            <a:r>
              <a:rPr lang="fr-CH" i="1" dirty="0" err="1"/>
              <a:t>is</a:t>
            </a:r>
            <a:r>
              <a:rPr lang="fr-CH" i="1" dirty="0"/>
              <a:t> a </a:t>
            </a:r>
            <a:r>
              <a:rPr lang="fr-CH" i="1" dirty="0" err="1"/>
              <a:t>necessity</a:t>
            </a:r>
            <a:r>
              <a:rPr lang="fr-CH" i="1" dirty="0"/>
              <a:t> for life</a:t>
            </a:r>
          </a:p>
          <a:p>
            <a:pPr marL="171450" indent="-171450">
              <a:buFontTx/>
              <a:buChar char="-"/>
            </a:pPr>
            <a:r>
              <a:rPr lang="fr-CH" i="1" dirty="0" err="1"/>
              <a:t>Unusual</a:t>
            </a:r>
            <a:r>
              <a:rPr lang="fr-CH" i="1" dirty="0"/>
              <a:t> </a:t>
            </a:r>
            <a:r>
              <a:rPr lang="fr-CH" i="1" dirty="0" err="1"/>
              <a:t>teaching</a:t>
            </a:r>
            <a:r>
              <a:rPr lang="fr-CH" i="1" dirty="0"/>
              <a:t> setting</a:t>
            </a:r>
          </a:p>
          <a:p>
            <a:pPr marL="171450" indent="-171450">
              <a:buFontTx/>
              <a:buChar char="-"/>
            </a:pPr>
            <a:r>
              <a:rPr lang="fr-CH" i="1" dirty="0" err="1"/>
              <a:t>Representations</a:t>
            </a:r>
            <a:r>
              <a:rPr lang="fr-CH" i="1" dirty="0"/>
              <a:t> of time and </a:t>
            </a:r>
            <a:r>
              <a:rPr lang="fr-CH" i="1" dirty="0" err="1"/>
              <a:t>space</a:t>
            </a:r>
            <a:endParaRPr lang="fr-CH" i="1" dirty="0"/>
          </a:p>
          <a:p>
            <a:r>
              <a:rPr lang="fr-CH" i="1" dirty="0"/>
              <a:t>- </a:t>
            </a:r>
            <a:r>
              <a:rPr lang="fr-CH" i="1" dirty="0" err="1"/>
              <a:t>religious</a:t>
            </a:r>
            <a:r>
              <a:rPr lang="fr-CH" i="1" dirty="0"/>
              <a:t> </a:t>
            </a:r>
            <a:r>
              <a:rPr lang="fr-CH" i="1" dirty="0" err="1"/>
              <a:t>beliefs</a:t>
            </a:r>
            <a:endParaRPr lang="fr-CH" i="1" dirty="0"/>
          </a:p>
          <a:p>
            <a:endParaRPr lang="en-GB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DC3DE4A-5D95-4801-9C5C-B3B0EC680DA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54825" y="1234145"/>
            <a:ext cx="2295671" cy="1093098"/>
          </a:xfrm>
        </p:spPr>
        <p:txBody>
          <a:bodyPr/>
          <a:lstStyle/>
          <a:p>
            <a:r>
              <a:rPr lang="fr-CH" dirty="0"/>
              <a:t>Solar Energy: </a:t>
            </a:r>
            <a:r>
              <a:rPr lang="fr-CH" dirty="0" err="1"/>
              <a:t>Between</a:t>
            </a:r>
            <a:r>
              <a:rPr lang="fr-CH" dirty="0"/>
              <a:t> </a:t>
            </a:r>
            <a:r>
              <a:rPr lang="fr-CH" dirty="0" err="1"/>
              <a:t>Photosynthesis</a:t>
            </a:r>
            <a:r>
              <a:rPr lang="fr-CH" dirty="0"/>
              <a:t> and </a:t>
            </a:r>
            <a:r>
              <a:rPr lang="fr-CH" dirty="0" err="1"/>
              <a:t>Photovoltaic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8577D7F2-6D0E-4C73-A338-466020835FA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2338354"/>
            <a:ext cx="2279372" cy="3737325"/>
          </a:xfrm>
        </p:spPr>
        <p:txBody>
          <a:bodyPr>
            <a:normAutofit/>
          </a:bodyPr>
          <a:lstStyle/>
          <a:p>
            <a:r>
              <a:rPr lang="fr-CH" b="1" dirty="0">
                <a:solidFill>
                  <a:srgbClr val="639F27"/>
                </a:solidFill>
              </a:rPr>
              <a:t>Co-</a:t>
            </a:r>
            <a:r>
              <a:rPr lang="fr-CH" b="1" dirty="0" err="1">
                <a:solidFill>
                  <a:srgbClr val="639F27"/>
                </a:solidFill>
              </a:rPr>
              <a:t>teaching</a:t>
            </a:r>
            <a:endParaRPr lang="fr-CH" b="1" dirty="0">
              <a:solidFill>
                <a:srgbClr val="639F27"/>
              </a:solidFill>
            </a:endParaRPr>
          </a:p>
          <a:p>
            <a:r>
              <a:rPr lang="fr-CH" dirty="0" err="1"/>
              <a:t>Similarities</a:t>
            </a:r>
            <a:r>
              <a:rPr lang="fr-CH" dirty="0"/>
              <a:t> and </a:t>
            </a:r>
            <a:r>
              <a:rPr lang="fr-CH" dirty="0" err="1"/>
              <a:t>differences</a:t>
            </a:r>
            <a:r>
              <a:rPr lang="fr-CH" dirty="0"/>
              <a:t> </a:t>
            </a:r>
            <a:r>
              <a:rPr lang="fr-CH" dirty="0" err="1"/>
              <a:t>between</a:t>
            </a:r>
            <a:r>
              <a:rPr lang="fr-CH" dirty="0"/>
              <a:t> the </a:t>
            </a:r>
            <a:r>
              <a:rPr lang="fr-CH" dirty="0" err="1"/>
              <a:t>ways</a:t>
            </a:r>
            <a:r>
              <a:rPr lang="fr-CH" dirty="0"/>
              <a:t> of </a:t>
            </a:r>
            <a:r>
              <a:rPr lang="fr-CH" b="1" dirty="0" err="1"/>
              <a:t>transforming</a:t>
            </a:r>
            <a:r>
              <a:rPr lang="fr-CH" b="1" dirty="0"/>
              <a:t> Energy in plant </a:t>
            </a:r>
            <a:r>
              <a:rPr lang="fr-CH" b="1" dirty="0" err="1"/>
              <a:t>cells</a:t>
            </a:r>
            <a:r>
              <a:rPr lang="fr-CH" b="1" dirty="0"/>
              <a:t> and in </a:t>
            </a:r>
            <a:r>
              <a:rPr lang="fr-CH" b="1" dirty="0" err="1"/>
              <a:t>photovoltaic</a:t>
            </a:r>
            <a:r>
              <a:rPr lang="fr-CH" b="1" dirty="0"/>
              <a:t> </a:t>
            </a:r>
            <a:r>
              <a:rPr lang="fr-CH" b="1" dirty="0" err="1"/>
              <a:t>cells</a:t>
            </a:r>
            <a:endParaRPr lang="fr-CH" b="1" dirty="0"/>
          </a:p>
          <a:p>
            <a:r>
              <a:rPr lang="fr-CH" dirty="0"/>
              <a:t>Application to biotechnologies</a:t>
            </a:r>
          </a:p>
          <a:p>
            <a:endParaRPr lang="fr-CH" dirty="0"/>
          </a:p>
          <a:p>
            <a:r>
              <a:rPr lang="fr-CH" u="sng" dirty="0" err="1"/>
              <a:t>Foreseen</a:t>
            </a:r>
            <a:r>
              <a:rPr lang="fr-CH" u="sng" dirty="0"/>
              <a:t> obstacles</a:t>
            </a:r>
            <a:r>
              <a:rPr lang="fr-CH" dirty="0"/>
              <a:t>:</a:t>
            </a:r>
          </a:p>
          <a:p>
            <a:pPr marL="171450" indent="-171450">
              <a:buFontTx/>
              <a:buChar char="-"/>
            </a:pPr>
            <a:r>
              <a:rPr lang="en-GB" i="1" dirty="0"/>
              <a:t>Use of word ‘energy’ in biology and physics</a:t>
            </a:r>
          </a:p>
          <a:p>
            <a:pPr marL="171450" indent="-171450">
              <a:buFontTx/>
              <a:buChar char="-"/>
            </a:pPr>
            <a:r>
              <a:rPr lang="en-GB" i="1" dirty="0"/>
              <a:t>Interdisciplinarity</a:t>
            </a:r>
          </a:p>
          <a:p>
            <a:pPr marL="171450" indent="-171450">
              <a:buFontTx/>
              <a:buChar char="-"/>
            </a:pPr>
            <a:r>
              <a:rPr lang="en-GB" i="1" dirty="0"/>
              <a:t>Idea that energy is produced (whilst it is only transformed)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688A922B-DB1F-4985-8034-13D44DC852D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14929" y="1206740"/>
            <a:ext cx="2295671" cy="1120503"/>
          </a:xfrm>
        </p:spPr>
        <p:txBody>
          <a:bodyPr/>
          <a:lstStyle/>
          <a:p>
            <a:r>
              <a:rPr lang="fr-CH" dirty="0"/>
              <a:t>Energy Conversion in Plant </a:t>
            </a:r>
            <a:r>
              <a:rPr lang="fr-CH" dirty="0" err="1"/>
              <a:t>Cells</a:t>
            </a:r>
            <a:r>
              <a:rPr lang="fr-CH" dirty="0"/>
              <a:t> and </a:t>
            </a:r>
            <a:r>
              <a:rPr lang="fr-CH" dirty="0" err="1"/>
              <a:t>Photovoltaic</a:t>
            </a:r>
            <a:r>
              <a:rPr lang="fr-CH" dirty="0"/>
              <a:t> </a:t>
            </a:r>
            <a:r>
              <a:rPr lang="fr-CH" dirty="0" err="1"/>
              <a:t>Cells</a:t>
            </a:r>
            <a:endParaRPr lang="en-GB" dirty="0"/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9097065A-54AC-41AF-B4B2-532799769E76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2338354"/>
            <a:ext cx="2279372" cy="3460335"/>
          </a:xfrm>
        </p:spPr>
        <p:txBody>
          <a:bodyPr/>
          <a:lstStyle/>
          <a:p>
            <a:r>
              <a:rPr lang="fr-CH" dirty="0"/>
              <a:t>No </a:t>
            </a:r>
            <a:r>
              <a:rPr lang="fr-CH" dirty="0" err="1"/>
              <a:t>co-teaching</a:t>
            </a:r>
            <a:endParaRPr lang="fr-CH" dirty="0"/>
          </a:p>
          <a:p>
            <a:r>
              <a:rPr lang="fr-CH" dirty="0"/>
              <a:t>Compare </a:t>
            </a:r>
            <a:r>
              <a:rPr lang="fr-CH" b="1" dirty="0" err="1"/>
              <a:t>energy</a:t>
            </a:r>
            <a:r>
              <a:rPr lang="fr-CH" b="1" dirty="0"/>
              <a:t> transformation in plants and </a:t>
            </a:r>
            <a:r>
              <a:rPr lang="fr-CH" b="1" dirty="0" err="1"/>
              <a:t>photovoltaic</a:t>
            </a:r>
            <a:r>
              <a:rPr lang="fr-CH" b="1" dirty="0"/>
              <a:t> </a:t>
            </a:r>
            <a:r>
              <a:rPr lang="fr-CH" b="1" dirty="0" err="1"/>
              <a:t>cells</a:t>
            </a:r>
            <a:endParaRPr lang="fr-CH" b="1" dirty="0"/>
          </a:p>
          <a:p>
            <a:endParaRPr lang="fr-CH" dirty="0"/>
          </a:p>
          <a:p>
            <a:endParaRPr lang="fr-CH" dirty="0"/>
          </a:p>
          <a:p>
            <a:r>
              <a:rPr lang="en-GB" u="sng" dirty="0"/>
              <a:t>Foreseen obstacle</a:t>
            </a:r>
            <a:r>
              <a:rPr lang="en-GB" dirty="0"/>
              <a:t>:</a:t>
            </a:r>
          </a:p>
          <a:p>
            <a:r>
              <a:rPr lang="en-GB" dirty="0"/>
              <a:t>-</a:t>
            </a:r>
            <a:r>
              <a:rPr lang="en-GB" i="1" dirty="0"/>
              <a:t>conception of transformation of Energy</a:t>
            </a:r>
            <a:endParaRPr lang="fr-CH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619336D0-AB03-4B47-9BAE-F5DC48BCDF41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249186" y="1363181"/>
            <a:ext cx="2295671" cy="823913"/>
          </a:xfrm>
        </p:spPr>
        <p:txBody>
          <a:bodyPr/>
          <a:lstStyle/>
          <a:p>
            <a:r>
              <a:rPr lang="fr-CH" dirty="0" err="1"/>
              <a:t>Bacteria</a:t>
            </a:r>
            <a:r>
              <a:rPr lang="fr-CH" dirty="0"/>
              <a:t> as a Source of Electric Energy</a:t>
            </a:r>
            <a:endParaRPr lang="en-GB" dirty="0"/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3EF63D09-7F91-4599-8185-E3C59FCDDD4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8" y="2338353"/>
            <a:ext cx="2814362" cy="3877848"/>
          </a:xfrm>
        </p:spPr>
        <p:txBody>
          <a:bodyPr>
            <a:normAutofit/>
          </a:bodyPr>
          <a:lstStyle/>
          <a:p>
            <a:r>
              <a:rPr lang="fr-CH" b="1" dirty="0">
                <a:solidFill>
                  <a:srgbClr val="639F27"/>
                </a:solidFill>
              </a:rPr>
              <a:t>Co-</a:t>
            </a:r>
            <a:r>
              <a:rPr lang="fr-CH" b="1" dirty="0" err="1">
                <a:solidFill>
                  <a:srgbClr val="639F27"/>
                </a:solidFill>
              </a:rPr>
              <a:t>teaching</a:t>
            </a:r>
            <a:endParaRPr lang="fr-CH" b="1" dirty="0">
              <a:solidFill>
                <a:srgbClr val="639F27"/>
              </a:solidFill>
            </a:endParaRPr>
          </a:p>
          <a:p>
            <a:r>
              <a:rPr lang="fr-CH" dirty="0"/>
              <a:t>Discover and </a:t>
            </a:r>
            <a:r>
              <a:rPr lang="fr-CH" dirty="0" err="1"/>
              <a:t>understand</a:t>
            </a:r>
            <a:r>
              <a:rPr lang="fr-CH" dirty="0"/>
              <a:t> the concept of </a:t>
            </a:r>
            <a:r>
              <a:rPr lang="fr-CH" b="1" dirty="0"/>
              <a:t>exo-</a:t>
            </a:r>
            <a:r>
              <a:rPr lang="fr-CH" b="1" dirty="0" err="1"/>
              <a:t>electrogen</a:t>
            </a:r>
            <a:r>
              <a:rPr lang="fr-CH" b="1" dirty="0"/>
              <a:t> </a:t>
            </a:r>
            <a:r>
              <a:rPr lang="fr-CH" b="1" dirty="0" err="1"/>
              <a:t>bacteria</a:t>
            </a:r>
            <a:endParaRPr lang="fr-CH" b="1" dirty="0"/>
          </a:p>
          <a:p>
            <a:r>
              <a:rPr lang="fr-CH" b="1" dirty="0" err="1"/>
              <a:t>Kirchoff’s</a:t>
            </a:r>
            <a:r>
              <a:rPr lang="fr-CH" b="1" dirty="0"/>
              <a:t> </a:t>
            </a:r>
            <a:r>
              <a:rPr lang="fr-CH" b="1" dirty="0" err="1"/>
              <a:t>laws</a:t>
            </a:r>
            <a:endParaRPr lang="fr-CH" b="1" dirty="0"/>
          </a:p>
          <a:p>
            <a:r>
              <a:rPr lang="fr-CH" dirty="0" err="1"/>
              <a:t>Understanding</a:t>
            </a:r>
            <a:r>
              <a:rPr lang="fr-CH" dirty="0"/>
              <a:t> links </a:t>
            </a:r>
            <a:r>
              <a:rPr lang="fr-CH" dirty="0" err="1"/>
              <a:t>between</a:t>
            </a:r>
            <a:r>
              <a:rPr lang="fr-CH" dirty="0"/>
              <a:t> </a:t>
            </a:r>
            <a:r>
              <a:rPr lang="fr-CH" dirty="0" err="1"/>
              <a:t>bioolgical</a:t>
            </a:r>
            <a:r>
              <a:rPr lang="fr-CH" dirty="0"/>
              <a:t> and </a:t>
            </a:r>
            <a:r>
              <a:rPr lang="fr-CH" dirty="0" err="1"/>
              <a:t>physical</a:t>
            </a:r>
            <a:r>
              <a:rPr lang="fr-CH" dirty="0"/>
              <a:t> concepts</a:t>
            </a:r>
          </a:p>
          <a:p>
            <a:r>
              <a:rPr lang="fr-CH" u="sng" dirty="0" err="1"/>
              <a:t>Foreseen</a:t>
            </a:r>
            <a:r>
              <a:rPr lang="fr-CH" u="sng" dirty="0"/>
              <a:t> obstacles</a:t>
            </a:r>
            <a:r>
              <a:rPr lang="fr-CH" dirty="0"/>
              <a:t>:</a:t>
            </a:r>
          </a:p>
          <a:p>
            <a:pPr marL="171450" indent="-171450">
              <a:buFontTx/>
              <a:buChar char="-"/>
            </a:pPr>
            <a:r>
              <a:rPr lang="fr-CH" i="1" dirty="0"/>
              <a:t>Energy </a:t>
            </a:r>
            <a:r>
              <a:rPr lang="fr-CH" i="1" dirty="0" err="1"/>
              <a:t>produced</a:t>
            </a:r>
            <a:r>
              <a:rPr lang="fr-CH" i="1" dirty="0"/>
              <a:t> by </a:t>
            </a:r>
            <a:r>
              <a:rPr lang="fr-CH" i="1" dirty="0" err="1"/>
              <a:t>microorganisms</a:t>
            </a:r>
            <a:r>
              <a:rPr lang="fr-CH" i="1" dirty="0"/>
              <a:t> </a:t>
            </a:r>
            <a:r>
              <a:rPr lang="fr-CH" i="1" dirty="0" err="1"/>
              <a:t>too</a:t>
            </a:r>
            <a:r>
              <a:rPr lang="fr-CH" i="1" dirty="0"/>
              <a:t> </a:t>
            </a:r>
            <a:r>
              <a:rPr lang="fr-CH" i="1" dirty="0" err="1"/>
              <a:t>insignificant</a:t>
            </a:r>
            <a:r>
              <a:rPr lang="fr-CH" i="1" dirty="0"/>
              <a:t> to </a:t>
            </a:r>
            <a:r>
              <a:rPr lang="fr-CH" i="1" dirty="0" err="1"/>
              <a:t>be</a:t>
            </a:r>
            <a:r>
              <a:rPr lang="fr-CH" i="1" dirty="0"/>
              <a:t> </a:t>
            </a:r>
            <a:r>
              <a:rPr lang="fr-CH" i="1" dirty="0" err="1"/>
              <a:t>used</a:t>
            </a:r>
            <a:r>
              <a:rPr lang="fr-CH" i="1" dirty="0"/>
              <a:t> by </a:t>
            </a:r>
            <a:r>
              <a:rPr lang="fr-CH" i="1" dirty="0" err="1"/>
              <a:t>humans</a:t>
            </a:r>
            <a:endParaRPr lang="fr-CH" i="1" dirty="0"/>
          </a:p>
          <a:p>
            <a:pPr marL="171450" indent="-171450">
              <a:buFontTx/>
              <a:buChar char="-"/>
            </a:pPr>
            <a:r>
              <a:rPr lang="en-GB" dirty="0"/>
              <a:t>Existence of various forms of bacteria</a:t>
            </a:r>
          </a:p>
          <a:p>
            <a:pPr marL="171450" indent="-171450">
              <a:buFontTx/>
              <a:buChar char="-"/>
            </a:pPr>
            <a:r>
              <a:rPr lang="en-GB" dirty="0"/>
              <a:t>Linking bacterial battery and ‘traditional’ battery</a:t>
            </a:r>
          </a:p>
        </p:txBody>
      </p:sp>
      <p:sp>
        <p:nvSpPr>
          <p:cNvPr id="16" name="Footer Placeholder 15">
            <a:extLst>
              <a:ext uri="{FF2B5EF4-FFF2-40B4-BE49-F238E27FC236}">
                <a16:creationId xmlns:a16="http://schemas.microsoft.com/office/drawing/2014/main" id="{55CA0930-BB0E-44D6-876A-E978FD5173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5ED9694E-C888-40BC-8850-D12BA38CB3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92124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1D576C-4C87-4A65-B3E5-3271164557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38400" y="219392"/>
            <a:ext cx="7315200" cy="1142048"/>
          </a:xfrm>
        </p:spPr>
        <p:txBody>
          <a:bodyPr/>
          <a:lstStyle/>
          <a:p>
            <a:pPr algn="ctr"/>
            <a:r>
              <a:rPr lang="fr-CH" dirty="0" err="1"/>
              <a:t>PSTs</a:t>
            </a:r>
            <a:r>
              <a:rPr lang="fr-CH" dirty="0"/>
              <a:t>’ Feedback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96BF1C-2AD6-40A9-AC4A-434A4A35B81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2072640" y="1361440"/>
            <a:ext cx="8280400" cy="4353561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fr-CH" sz="2400" dirty="0" err="1"/>
              <a:t>Interdisciplinarity</a:t>
            </a:r>
            <a:r>
              <a:rPr lang="fr-CH" sz="2400" dirty="0"/>
              <a:t>:</a:t>
            </a:r>
          </a:p>
          <a:p>
            <a:pPr lvl="1">
              <a:lnSpc>
                <a:spcPct val="100000"/>
              </a:lnSpc>
            </a:pPr>
            <a:r>
              <a:rPr lang="fr-CH" sz="2000" dirty="0" err="1"/>
              <a:t>Negotiation</a:t>
            </a:r>
            <a:r>
              <a:rPr lang="fr-CH" sz="2000" dirty="0"/>
              <a:t> </a:t>
            </a:r>
            <a:r>
              <a:rPr lang="fr-CH" sz="2000" dirty="0" err="1"/>
              <a:t>between</a:t>
            </a:r>
            <a:r>
              <a:rPr lang="fr-CH" sz="2000" dirty="0"/>
              <a:t> disciplines </a:t>
            </a:r>
            <a:r>
              <a:rPr lang="fr-CH" sz="2000" dirty="0" err="1"/>
              <a:t>sometimes</a:t>
            </a:r>
            <a:r>
              <a:rPr lang="fr-CH" sz="2000" dirty="0"/>
              <a:t> </a:t>
            </a:r>
            <a:r>
              <a:rPr lang="fr-CH" sz="2000" dirty="0" err="1"/>
              <a:t>complicated</a:t>
            </a:r>
            <a:endParaRPr lang="fr-CH" sz="2000" dirty="0"/>
          </a:p>
          <a:p>
            <a:pPr lvl="1">
              <a:lnSpc>
                <a:spcPct val="100000"/>
              </a:lnSpc>
            </a:pPr>
            <a:r>
              <a:rPr lang="fr-CH" sz="2000" dirty="0"/>
              <a:t>Not at </a:t>
            </a:r>
            <a:r>
              <a:rPr lang="fr-CH" sz="2000" dirty="0" err="1"/>
              <a:t>ease</a:t>
            </a:r>
            <a:r>
              <a:rPr lang="fr-CH" sz="2000" dirty="0"/>
              <a:t> at first </a:t>
            </a:r>
            <a:r>
              <a:rPr lang="fr-CH" sz="2000" dirty="0" err="1"/>
              <a:t>with</a:t>
            </a:r>
            <a:r>
              <a:rPr lang="fr-CH" sz="2000" dirty="0"/>
              <a:t> the </a:t>
            </a:r>
            <a:r>
              <a:rPr lang="fr-CH" sz="2000" dirty="0" err="1"/>
              <a:t>other</a:t>
            </a:r>
            <a:r>
              <a:rPr lang="fr-CH" sz="2000" dirty="0"/>
              <a:t> </a:t>
            </a:r>
            <a:r>
              <a:rPr lang="fr-CH" sz="2000" dirty="0" err="1"/>
              <a:t>subject</a:t>
            </a:r>
            <a:endParaRPr lang="fr-CH" sz="2000" dirty="0"/>
          </a:p>
          <a:p>
            <a:pPr lvl="1">
              <a:lnSpc>
                <a:spcPct val="100000"/>
              </a:lnSpc>
            </a:pPr>
            <a:r>
              <a:rPr lang="fr-CH" sz="2000" dirty="0"/>
              <a:t>So </a:t>
            </a:r>
            <a:r>
              <a:rPr lang="fr-CH" sz="2000" dirty="0" err="1"/>
              <a:t>decided</a:t>
            </a:r>
            <a:r>
              <a:rPr lang="fr-CH" sz="2000" dirty="0"/>
              <a:t> for </a:t>
            </a:r>
            <a:r>
              <a:rPr lang="fr-CH" sz="2000" dirty="0" err="1"/>
              <a:t>co-teaching</a:t>
            </a:r>
            <a:endParaRPr lang="fr-CH" sz="2000" dirty="0"/>
          </a:p>
          <a:p>
            <a:pPr lvl="1">
              <a:lnSpc>
                <a:spcPct val="100000"/>
              </a:lnSpc>
            </a:pPr>
            <a:r>
              <a:rPr lang="fr-CH" sz="2000" dirty="0" err="1"/>
              <a:t>Enriching</a:t>
            </a:r>
            <a:r>
              <a:rPr lang="fr-CH" sz="2000" dirty="0"/>
              <a:t> to </a:t>
            </a:r>
            <a:r>
              <a:rPr lang="fr-CH" sz="2000" dirty="0" err="1"/>
              <a:t>work</a:t>
            </a:r>
            <a:r>
              <a:rPr lang="fr-CH" sz="2000" dirty="0"/>
              <a:t> in </a:t>
            </a:r>
            <a:r>
              <a:rPr lang="fr-CH" sz="2000" dirty="0" err="1"/>
              <a:t>interdisciplinary</a:t>
            </a:r>
            <a:r>
              <a:rPr lang="fr-CH" sz="2000" dirty="0"/>
              <a:t> setting</a:t>
            </a:r>
          </a:p>
          <a:p>
            <a:pPr lvl="1">
              <a:lnSpc>
                <a:spcPct val="100000"/>
              </a:lnSpc>
            </a:pPr>
            <a:r>
              <a:rPr lang="fr-CH" sz="2000" dirty="0" err="1"/>
              <a:t>Could</a:t>
            </a:r>
            <a:r>
              <a:rPr lang="fr-CH" sz="2000" dirty="0"/>
              <a:t> use Chemistry </a:t>
            </a:r>
            <a:r>
              <a:rPr lang="fr-CH" sz="2000" dirty="0" err="1"/>
              <a:t>teacher</a:t>
            </a:r>
            <a:r>
              <a:rPr lang="fr-CH" sz="2000" dirty="0"/>
              <a:t> </a:t>
            </a:r>
            <a:r>
              <a:rPr lang="fr-CH" sz="2000" dirty="0" err="1"/>
              <a:t>too</a:t>
            </a:r>
            <a:endParaRPr lang="fr-CH" sz="2000" dirty="0"/>
          </a:p>
          <a:p>
            <a:pPr marL="457200" lvl="1" indent="0">
              <a:lnSpc>
                <a:spcPct val="100000"/>
              </a:lnSpc>
              <a:buNone/>
            </a:pPr>
            <a:endParaRPr lang="en-GB" sz="2000" dirty="0"/>
          </a:p>
          <a:p>
            <a:pPr>
              <a:lnSpc>
                <a:spcPct val="100000"/>
              </a:lnSpc>
            </a:pPr>
            <a:r>
              <a:rPr lang="en-GB" sz="2400" dirty="0"/>
              <a:t>Working online</a:t>
            </a:r>
          </a:p>
          <a:p>
            <a:pPr lvl="1">
              <a:lnSpc>
                <a:spcPct val="100000"/>
              </a:lnSpc>
            </a:pPr>
            <a:r>
              <a:rPr lang="en-GB" sz="2000" dirty="0"/>
              <a:t>Complicated to find together-time</a:t>
            </a:r>
          </a:p>
          <a:p>
            <a:pPr lvl="1">
              <a:lnSpc>
                <a:spcPct val="100000"/>
              </a:lnSpc>
            </a:pPr>
            <a:r>
              <a:rPr lang="en-GB" sz="2000" dirty="0"/>
              <a:t>Use of shared documents very useful</a:t>
            </a:r>
          </a:p>
          <a:p>
            <a:pPr lvl="1">
              <a:lnSpc>
                <a:spcPct val="100000"/>
              </a:lnSpc>
            </a:pPr>
            <a:r>
              <a:rPr lang="en-GB" sz="2000" dirty="0"/>
              <a:t>Use of WhatsApp as a talk platform</a:t>
            </a:r>
          </a:p>
          <a:p>
            <a:endParaRPr lang="fr-CH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ED357F4-85BE-4CE1-998A-88EB8FE978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20XX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2A8879-8B52-437E-B68F-E296F54E9F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764082-B75A-4CE6-8642-CE09C2771B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0299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EB939A-4938-4D53-B644-112316C915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38400" y="211773"/>
            <a:ext cx="7315200" cy="589915"/>
          </a:xfrm>
        </p:spPr>
        <p:txBody>
          <a:bodyPr>
            <a:normAutofit fontScale="90000"/>
          </a:bodyPr>
          <a:lstStyle/>
          <a:p>
            <a:pPr algn="ctr"/>
            <a:r>
              <a:rPr lang="fr-CH" dirty="0"/>
              <a:t>Our observations and </a:t>
            </a:r>
            <a:r>
              <a:rPr lang="fr-CH" dirty="0" err="1"/>
              <a:t>analysis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9AD824-07AC-421F-B3E4-110FB3B5C97A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066800"/>
            <a:ext cx="11038840" cy="4927600"/>
          </a:xfrm>
        </p:spPr>
        <p:txBody>
          <a:bodyPr>
            <a:normAutofit fontScale="55000" lnSpcReduction="20000"/>
          </a:bodyPr>
          <a:lstStyle/>
          <a:p>
            <a:r>
              <a:rPr lang="fr-CH" dirty="0" err="1"/>
              <a:t>Didactical</a:t>
            </a:r>
            <a:r>
              <a:rPr lang="fr-CH" dirty="0"/>
              <a:t> point of </a:t>
            </a:r>
            <a:r>
              <a:rPr lang="fr-CH" dirty="0" err="1"/>
              <a:t>view</a:t>
            </a:r>
            <a:endParaRPr lang="fr-CH" dirty="0"/>
          </a:p>
          <a:p>
            <a:pPr lvl="1">
              <a:lnSpc>
                <a:spcPct val="160000"/>
              </a:lnSpc>
            </a:pPr>
            <a:r>
              <a:rPr lang="fr-CH" dirty="0" err="1"/>
              <a:t>After</a:t>
            </a:r>
            <a:r>
              <a:rPr lang="fr-CH" dirty="0"/>
              <a:t> one </a:t>
            </a:r>
            <a:r>
              <a:rPr lang="fr-CH" dirty="0" err="1"/>
              <a:t>term</a:t>
            </a:r>
            <a:r>
              <a:rPr lang="fr-CH" dirty="0"/>
              <a:t>, </a:t>
            </a:r>
            <a:r>
              <a:rPr lang="fr-CH" dirty="0" err="1"/>
              <a:t>PSTs</a:t>
            </a:r>
            <a:r>
              <a:rPr lang="fr-CH" dirty="0"/>
              <a:t> </a:t>
            </a:r>
            <a:r>
              <a:rPr lang="fr-CH" dirty="0" err="1"/>
              <a:t>don’t</a:t>
            </a:r>
            <a:r>
              <a:rPr lang="fr-CH" dirty="0"/>
              <a:t> </a:t>
            </a:r>
            <a:r>
              <a:rPr lang="fr-CH" dirty="0" err="1"/>
              <a:t>discuss</a:t>
            </a:r>
            <a:r>
              <a:rPr lang="fr-CH" dirty="0"/>
              <a:t> </a:t>
            </a:r>
            <a:r>
              <a:rPr lang="fr-CH" dirty="0" err="1"/>
              <a:t>didactics</a:t>
            </a:r>
            <a:r>
              <a:rPr lang="fr-CH" dirty="0"/>
              <a:t>, </a:t>
            </a:r>
            <a:r>
              <a:rPr lang="fr-CH" dirty="0" err="1"/>
              <a:t>they</a:t>
            </a:r>
            <a:r>
              <a:rPr lang="fr-CH" dirty="0"/>
              <a:t> are </a:t>
            </a:r>
            <a:r>
              <a:rPr lang="fr-CH" dirty="0" err="1"/>
              <a:t>still</a:t>
            </a:r>
            <a:r>
              <a:rPr lang="fr-CH" dirty="0"/>
              <a:t> </a:t>
            </a:r>
            <a:r>
              <a:rPr lang="fr-CH" dirty="0" err="1"/>
              <a:t>focused</a:t>
            </a:r>
            <a:r>
              <a:rPr lang="fr-CH" dirty="0"/>
              <a:t> on </a:t>
            </a:r>
            <a:r>
              <a:rPr lang="fr-CH" dirty="0" err="1"/>
              <a:t>disciplinary</a:t>
            </a:r>
            <a:r>
              <a:rPr lang="fr-CH" dirty="0"/>
              <a:t> contents and </a:t>
            </a:r>
            <a:r>
              <a:rPr lang="fr-CH" dirty="0" err="1"/>
              <a:t>material</a:t>
            </a:r>
            <a:r>
              <a:rPr lang="fr-CH" dirty="0"/>
              <a:t> </a:t>
            </a:r>
          </a:p>
          <a:p>
            <a:pPr lvl="1">
              <a:lnSpc>
                <a:spcPct val="160000"/>
              </a:lnSpc>
            </a:pPr>
            <a:r>
              <a:rPr lang="fr-CH" dirty="0"/>
              <a:t>It </a:t>
            </a:r>
            <a:r>
              <a:rPr lang="fr-CH" dirty="0" err="1"/>
              <a:t>is</a:t>
            </a:r>
            <a:r>
              <a:rPr lang="fr-CH" dirty="0"/>
              <a:t> a </a:t>
            </a:r>
            <a:r>
              <a:rPr lang="fr-CH" dirty="0" err="1"/>
              <a:t>complex</a:t>
            </a:r>
            <a:r>
              <a:rPr lang="fr-CH" dirty="0"/>
              <a:t> process to </a:t>
            </a:r>
            <a:r>
              <a:rPr lang="fr-CH" dirty="0" err="1"/>
              <a:t>think</a:t>
            </a:r>
            <a:r>
              <a:rPr lang="fr-CH" dirty="0"/>
              <a:t> </a:t>
            </a:r>
            <a:r>
              <a:rPr lang="fr-CH" dirty="0" err="1"/>
              <a:t>outside</a:t>
            </a:r>
            <a:r>
              <a:rPr lang="fr-CH" dirty="0"/>
              <a:t> the box and </a:t>
            </a:r>
            <a:r>
              <a:rPr lang="fr-CH" dirty="0" err="1"/>
              <a:t>see</a:t>
            </a:r>
            <a:r>
              <a:rPr lang="fr-CH" dirty="0"/>
              <a:t> a </a:t>
            </a:r>
            <a:r>
              <a:rPr lang="fr-CH" dirty="0" err="1"/>
              <a:t>same</a:t>
            </a:r>
            <a:r>
              <a:rPr lang="fr-CH" dirty="0"/>
              <a:t> concept </a:t>
            </a:r>
            <a:r>
              <a:rPr lang="fr-CH" dirty="0" err="1"/>
              <a:t>from</a:t>
            </a:r>
            <a:r>
              <a:rPr lang="fr-CH" dirty="0"/>
              <a:t> </a:t>
            </a:r>
            <a:r>
              <a:rPr lang="fr-CH" dirty="0" err="1"/>
              <a:t>two</a:t>
            </a:r>
            <a:r>
              <a:rPr lang="fr-CH" dirty="0"/>
              <a:t> </a:t>
            </a:r>
            <a:r>
              <a:rPr lang="fr-CH" dirty="0" err="1"/>
              <a:t>different</a:t>
            </a:r>
            <a:r>
              <a:rPr lang="fr-CH" dirty="0"/>
              <a:t> points of </a:t>
            </a:r>
            <a:r>
              <a:rPr lang="fr-CH" dirty="0" err="1"/>
              <a:t>view</a:t>
            </a:r>
            <a:r>
              <a:rPr lang="fr-CH" dirty="0"/>
              <a:t> (</a:t>
            </a:r>
            <a:r>
              <a:rPr lang="fr-CH" dirty="0" err="1"/>
              <a:t>physics</a:t>
            </a:r>
            <a:r>
              <a:rPr lang="fr-CH" dirty="0"/>
              <a:t> and </a:t>
            </a:r>
            <a:r>
              <a:rPr lang="fr-CH" dirty="0" err="1"/>
              <a:t>biology</a:t>
            </a:r>
            <a:r>
              <a:rPr lang="fr-CH" dirty="0"/>
              <a:t>)</a:t>
            </a:r>
          </a:p>
          <a:p>
            <a:pPr lvl="1">
              <a:lnSpc>
                <a:spcPct val="160000"/>
              </a:lnSpc>
            </a:pPr>
            <a:r>
              <a:rPr lang="fr-CH" dirty="0" err="1"/>
              <a:t>Interdisciplinarity</a:t>
            </a:r>
            <a:r>
              <a:rPr lang="fr-CH" dirty="0"/>
              <a:t> </a:t>
            </a:r>
            <a:r>
              <a:rPr lang="fr-CH" dirty="0" err="1"/>
              <a:t>was</a:t>
            </a:r>
            <a:r>
              <a:rPr lang="fr-CH" dirty="0"/>
              <a:t> </a:t>
            </a:r>
            <a:r>
              <a:rPr lang="fr-CH" dirty="0" err="1"/>
              <a:t>eventually</a:t>
            </a:r>
            <a:r>
              <a:rPr lang="fr-CH" dirty="0"/>
              <a:t> not a </a:t>
            </a:r>
            <a:r>
              <a:rPr lang="fr-CH" dirty="0" err="1"/>
              <a:t>problem</a:t>
            </a:r>
            <a:r>
              <a:rPr lang="fr-CH" dirty="0"/>
              <a:t> but a source of </a:t>
            </a:r>
            <a:r>
              <a:rPr lang="fr-CH" dirty="0" err="1"/>
              <a:t>enrichment</a:t>
            </a:r>
            <a:endParaRPr lang="fr-CH" dirty="0"/>
          </a:p>
          <a:p>
            <a:pPr lvl="1">
              <a:lnSpc>
                <a:spcPct val="160000"/>
              </a:lnSpc>
            </a:pPr>
            <a:r>
              <a:rPr lang="fr-CH" dirty="0"/>
              <a:t>No group </a:t>
            </a:r>
            <a:r>
              <a:rPr lang="fr-CH" dirty="0" err="1"/>
              <a:t>went</a:t>
            </a:r>
            <a:r>
              <a:rPr lang="fr-CH" dirty="0"/>
              <a:t> for </a:t>
            </a:r>
            <a:r>
              <a:rPr lang="fr-CH" dirty="0" err="1"/>
              <a:t>pre</a:t>
            </a:r>
            <a:r>
              <a:rPr lang="fr-CH" dirty="0"/>
              <a:t>-/post-tests, but </a:t>
            </a:r>
            <a:r>
              <a:rPr lang="fr-CH" dirty="0" err="1"/>
              <a:t>designed</a:t>
            </a:r>
            <a:r>
              <a:rPr lang="fr-CH" dirty="0"/>
              <a:t> a </a:t>
            </a:r>
            <a:r>
              <a:rPr lang="fr-CH" dirty="0" err="1"/>
              <a:t>lesson</a:t>
            </a:r>
            <a:r>
              <a:rPr lang="fr-CH" dirty="0"/>
              <a:t> </a:t>
            </a:r>
            <a:r>
              <a:rPr lang="fr-CH" dirty="0" err="1"/>
              <a:t>where</a:t>
            </a:r>
            <a:r>
              <a:rPr lang="fr-CH" dirty="0"/>
              <a:t> </a:t>
            </a:r>
            <a:r>
              <a:rPr lang="fr-CH" dirty="0" err="1"/>
              <a:t>teachers</a:t>
            </a:r>
            <a:r>
              <a:rPr lang="fr-CH" dirty="0"/>
              <a:t> </a:t>
            </a:r>
            <a:r>
              <a:rPr lang="fr-CH" dirty="0" err="1"/>
              <a:t>could</a:t>
            </a:r>
            <a:r>
              <a:rPr lang="fr-CH" dirty="0"/>
              <a:t> </a:t>
            </a:r>
            <a:r>
              <a:rPr lang="fr-CH" dirty="0" err="1"/>
              <a:t>be</a:t>
            </a:r>
            <a:r>
              <a:rPr lang="fr-CH" dirty="0"/>
              <a:t> at the </a:t>
            </a:r>
            <a:r>
              <a:rPr lang="fr-CH" dirty="0" err="1"/>
              <a:t>students</a:t>
            </a:r>
            <a:r>
              <a:rPr lang="fr-CH" dirty="0"/>
              <a:t>’ </a:t>
            </a:r>
            <a:r>
              <a:rPr lang="fr-CH" dirty="0" err="1"/>
              <a:t>disposal</a:t>
            </a:r>
            <a:r>
              <a:rPr lang="fr-CH" dirty="0"/>
              <a:t>, and observe </a:t>
            </a:r>
            <a:r>
              <a:rPr lang="fr-CH" dirty="0" err="1"/>
              <a:t>their</a:t>
            </a:r>
            <a:r>
              <a:rPr lang="fr-CH" dirty="0"/>
              <a:t> </a:t>
            </a:r>
            <a:r>
              <a:rPr lang="fr-CH" dirty="0" err="1"/>
              <a:t>learning</a:t>
            </a:r>
            <a:endParaRPr lang="fr-CH" dirty="0"/>
          </a:p>
          <a:p>
            <a:pPr lvl="1">
              <a:lnSpc>
                <a:spcPct val="160000"/>
              </a:lnSpc>
            </a:pPr>
            <a:r>
              <a:rPr lang="fr-CH" dirty="0"/>
              <a:t>3 out of 4 groups </a:t>
            </a:r>
            <a:r>
              <a:rPr lang="fr-CH" dirty="0" err="1"/>
              <a:t>decided</a:t>
            </a:r>
            <a:r>
              <a:rPr lang="fr-CH" dirty="0"/>
              <a:t> to </a:t>
            </a:r>
            <a:r>
              <a:rPr lang="fr-CH" dirty="0" err="1"/>
              <a:t>make</a:t>
            </a:r>
            <a:r>
              <a:rPr lang="fr-CH" dirty="0"/>
              <a:t> the </a:t>
            </a:r>
            <a:r>
              <a:rPr lang="fr-CH" dirty="0" err="1"/>
              <a:t>lesson</a:t>
            </a:r>
            <a:r>
              <a:rPr lang="fr-CH" dirty="0"/>
              <a:t> relevant by </a:t>
            </a:r>
            <a:r>
              <a:rPr lang="fr-CH" dirty="0" err="1"/>
              <a:t>using</a:t>
            </a:r>
            <a:r>
              <a:rPr lang="fr-CH" dirty="0"/>
              <a:t> the process of </a:t>
            </a:r>
            <a:r>
              <a:rPr lang="fr-CH"/>
              <a:t>co-teaching</a:t>
            </a:r>
            <a:endParaRPr lang="fr-CH" dirty="0"/>
          </a:p>
          <a:p>
            <a:pPr marL="457200" lvl="1" indent="0">
              <a:buNone/>
            </a:pPr>
            <a:endParaRPr lang="en-GB" dirty="0"/>
          </a:p>
          <a:p>
            <a:pPr>
              <a:lnSpc>
                <a:spcPct val="170000"/>
              </a:lnSpc>
            </a:pPr>
            <a:r>
              <a:rPr lang="en-GB" dirty="0"/>
              <a:t>LS Process</a:t>
            </a:r>
          </a:p>
          <a:p>
            <a:pPr lvl="1">
              <a:lnSpc>
                <a:spcPct val="170000"/>
              </a:lnSpc>
            </a:pPr>
            <a:r>
              <a:rPr lang="en-GB" dirty="0"/>
              <a:t>PSTs built </a:t>
            </a:r>
            <a:r>
              <a:rPr lang="en-GB" i="1" dirty="0"/>
              <a:t>the group’s lesson</a:t>
            </a:r>
            <a:r>
              <a:rPr lang="en-GB" dirty="0"/>
              <a:t> and not one of the PST’s lesson</a:t>
            </a:r>
          </a:p>
          <a:p>
            <a:pPr lvl="1">
              <a:lnSpc>
                <a:spcPct val="170000"/>
              </a:lnSpc>
            </a:pPr>
            <a:r>
              <a:rPr lang="en-GB" dirty="0"/>
              <a:t>Getting involved in a LS requires daring to expose oneself</a:t>
            </a:r>
          </a:p>
          <a:p>
            <a:pPr lvl="1">
              <a:lnSpc>
                <a:spcPct val="170000"/>
              </a:lnSpc>
            </a:pPr>
            <a:r>
              <a:rPr lang="en-GB" dirty="0"/>
              <a:t>Usual ‘obstacles’ of LS exacerbated online</a:t>
            </a:r>
          </a:p>
          <a:p>
            <a:pPr lvl="1">
              <a:lnSpc>
                <a:spcPct val="170000"/>
              </a:lnSpc>
            </a:pPr>
            <a:r>
              <a:rPr lang="en-GB" dirty="0"/>
              <a:t>Online work went on smoothly when subject, objectives and general direction were decided as a group and agreed on from start</a:t>
            </a:r>
          </a:p>
          <a:p>
            <a:pPr lvl="1">
              <a:lnSpc>
                <a:spcPct val="170000"/>
              </a:lnSpc>
            </a:pPr>
            <a:r>
              <a:rPr lang="en-GB" dirty="0"/>
              <a:t>Group that did that is only group where all members presented a part of the lesson and took part in the discussion</a:t>
            </a:r>
          </a:p>
          <a:p>
            <a:pPr lvl="1"/>
            <a:endParaRPr lang="fr-CH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53118A-6EB8-4C67-B3FB-56CBAFFC61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WALS 2021 – </a:t>
            </a:r>
            <a:r>
              <a:rPr lang="en-US" dirty="0" err="1"/>
              <a:t>Hoznour</a:t>
            </a:r>
            <a:r>
              <a:rPr lang="en-US" dirty="0"/>
              <a:t>, </a:t>
            </a:r>
            <a:r>
              <a:rPr lang="en-US" dirty="0" err="1"/>
              <a:t>Debernardi</a:t>
            </a:r>
            <a:r>
              <a:rPr lang="en-US" dirty="0"/>
              <a:t> and </a:t>
            </a:r>
            <a:r>
              <a:rPr lang="en-US" dirty="0" err="1"/>
              <a:t>Grigioni</a:t>
            </a:r>
            <a:r>
              <a:rPr lang="en-US" dirty="0"/>
              <a:t> Baur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5CCE7D-B6B3-4378-98E6-72CFD4EB51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710976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D517AF28-3AE7-4783-9F5D-33E354C4965B}" vid="{10077450-8D78-498D-896F-B87C8E8E6BC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D7AD63E-21C5-4BDF-A0FA-A2AD672B55C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BA4540F8-4AB0-4B8E-9D80-DBBF6B688A1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E38612B0-484D-43EC-BFF0-034DF82E508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Botanical pitch deck</Template>
  <TotalTime>628</TotalTime>
  <Words>1023</Words>
  <Application>Microsoft Macintosh PowerPoint</Application>
  <PresentationFormat>Grand écran</PresentationFormat>
  <Paragraphs>182</Paragraphs>
  <Slides>12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12</vt:i4>
      </vt:variant>
    </vt:vector>
  </HeadingPairs>
  <TitlesOfParts>
    <vt:vector size="18" baseType="lpstr">
      <vt:lpstr>Arial</vt:lpstr>
      <vt:lpstr>Calibri</vt:lpstr>
      <vt:lpstr>Century</vt:lpstr>
      <vt:lpstr>Segoe UI</vt:lpstr>
      <vt:lpstr>Sylfaen</vt:lpstr>
      <vt:lpstr>Office Theme</vt:lpstr>
      <vt:lpstr>Online LS with Biology and Physics Preservice Teachers: First Results and Food for Thought</vt:lpstr>
      <vt:lpstr>Contents</vt:lpstr>
      <vt:lpstr>Learning-Centered Teaching and Facilitation</vt:lpstr>
      <vt:lpstr>Interdisciplinarity</vt:lpstr>
      <vt:lpstr>The Setting</vt:lpstr>
      <vt:lpstr>It should all have gone on smoothly…</vt:lpstr>
      <vt:lpstr>Four Groups – Three Topics – Four Lessons</vt:lpstr>
      <vt:lpstr>PSTs’ Feedback</vt:lpstr>
      <vt:lpstr>Our observations and analysis</vt:lpstr>
      <vt:lpstr>Conlusion and Food for Thought</vt:lpstr>
      <vt:lpstr>Sources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Online LS with Biology and Physics Preservice Teachers: First Results and Food for Thought</dc:title>
  <dc:creator>Pia-Ingrid HOZNOUR</dc:creator>
  <cp:lastModifiedBy>Sveva Grigioni</cp:lastModifiedBy>
  <cp:revision>11</cp:revision>
  <dcterms:created xsi:type="dcterms:W3CDTF">2021-10-21T07:10:09Z</dcterms:created>
  <dcterms:modified xsi:type="dcterms:W3CDTF">2021-12-02T00:54:54Z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