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sldIdLst>
    <p:sldId id="256" r:id="rId2"/>
    <p:sldId id="257" r:id="rId3"/>
    <p:sldId id="299" r:id="rId4"/>
    <p:sldId id="295" r:id="rId5"/>
    <p:sldId id="265" r:id="rId6"/>
    <p:sldId id="297" r:id="rId7"/>
    <p:sldId id="298" r:id="rId8"/>
    <p:sldId id="289" r:id="rId9"/>
    <p:sldId id="307" r:id="rId10"/>
    <p:sldId id="291" r:id="rId11"/>
    <p:sldId id="290" r:id="rId12"/>
    <p:sldId id="302" r:id="rId13"/>
    <p:sldId id="293" r:id="rId14"/>
    <p:sldId id="313" r:id="rId15"/>
    <p:sldId id="312" r:id="rId16"/>
    <p:sldId id="303" r:id="rId17"/>
    <p:sldId id="318" r:id="rId18"/>
    <p:sldId id="315" r:id="rId19"/>
    <p:sldId id="309" r:id="rId20"/>
    <p:sldId id="305" r:id="rId21"/>
    <p:sldId id="319" r:id="rId22"/>
    <p:sldId id="306" r:id="rId23"/>
    <p:sldId id="320" r:id="rId24"/>
    <p:sldId id="294" r:id="rId25"/>
    <p:sldId id="321" r:id="rId26"/>
    <p:sldId id="311" r:id="rId27"/>
    <p:sldId id="288" r:id="rId28"/>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781" autoAdjust="0"/>
    <p:restoredTop sz="74586" autoAdjust="0"/>
  </p:normalViewPr>
  <p:slideViewPr>
    <p:cSldViewPr snapToGrid="0" snapToObjects="1">
      <p:cViewPr>
        <p:scale>
          <a:sx n="93" d="100"/>
          <a:sy n="93" d="100"/>
        </p:scale>
        <p:origin x="904" y="1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68C5F5CE-D7F6-CD4D-BF57-E1E894581110}" type="datetimeFigureOut">
              <a:rPr lang="fr-FR" smtClean="0"/>
              <a:t>12/09/2017</a:t>
            </a:fld>
            <a:endParaRPr lang="fr-FR"/>
          </a:p>
        </p:txBody>
      </p:sp>
      <p:sp>
        <p:nvSpPr>
          <p:cNvPr id="4" name="Espace réservé de l'image des diapositives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6" name="Espace réservé du pied de page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B35174B9-4761-FA42-B296-BC6AAABDF670}" type="slidenum">
              <a:rPr lang="fr-FR" smtClean="0"/>
              <a:t>‹#›</a:t>
            </a:fld>
            <a:endParaRPr lang="fr-FR"/>
          </a:p>
        </p:txBody>
      </p:sp>
    </p:spTree>
    <p:extLst>
      <p:ext uri="{BB962C8B-B14F-4D97-AF65-F5344CB8AC3E}">
        <p14:creationId xmlns:p14="http://schemas.microsoft.com/office/powerpoint/2010/main" val="138493043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a:t>
            </a:fld>
            <a:endParaRPr lang="fr-FR"/>
          </a:p>
        </p:txBody>
      </p:sp>
    </p:spTree>
    <p:extLst>
      <p:ext uri="{BB962C8B-B14F-4D97-AF65-F5344CB8AC3E}">
        <p14:creationId xmlns:p14="http://schemas.microsoft.com/office/powerpoint/2010/main" val="21788729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10</a:t>
            </a:fld>
            <a:endParaRPr lang="fr-FR"/>
          </a:p>
        </p:txBody>
      </p:sp>
    </p:spTree>
    <p:extLst>
      <p:ext uri="{BB962C8B-B14F-4D97-AF65-F5344CB8AC3E}">
        <p14:creationId xmlns:p14="http://schemas.microsoft.com/office/powerpoint/2010/main" val="16643163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noProof="0" dirty="0" smtClean="0"/>
              <a:t>For each</a:t>
            </a:r>
            <a:r>
              <a:rPr lang="en-GB" baseline="0" noProof="0" dirty="0" smtClean="0"/>
              <a:t> of the 196 emotional moments the researchers did those </a:t>
            </a:r>
            <a:r>
              <a:rPr lang="en-GB" baseline="0" noProof="0" dirty="0" err="1" smtClean="0"/>
              <a:t>codings</a:t>
            </a:r>
            <a:r>
              <a:rPr lang="en-GB" baseline="0" noProof="0" dirty="0" smtClean="0"/>
              <a:t>.</a:t>
            </a:r>
          </a:p>
          <a:p>
            <a:r>
              <a:rPr lang="en-GB" baseline="0" noProof="0" dirty="0" smtClean="0"/>
              <a:t>In the questionnaire, the participants have also to write their emotion and the intensity they felt.</a:t>
            </a:r>
          </a:p>
          <a:p>
            <a:endParaRPr lang="en-GB" noProof="0"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11</a:t>
            </a:fld>
            <a:endParaRPr lang="fr-FR"/>
          </a:p>
        </p:txBody>
      </p:sp>
    </p:spTree>
    <p:extLst>
      <p:ext uri="{BB962C8B-B14F-4D97-AF65-F5344CB8AC3E}">
        <p14:creationId xmlns:p14="http://schemas.microsoft.com/office/powerpoint/2010/main" val="4706583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noProof="0" dirty="0" smtClean="0"/>
              <a:t>Axial coding and</a:t>
            </a:r>
            <a:r>
              <a:rPr lang="en-GB" baseline="0" noProof="0" dirty="0" smtClean="0"/>
              <a:t> selective coding</a:t>
            </a:r>
          </a:p>
          <a:p>
            <a:endParaRPr lang="en-GB" noProof="0" dirty="0" smtClean="0"/>
          </a:p>
          <a:p>
            <a:r>
              <a:rPr lang="en-GB" noProof="0" dirty="0" smtClean="0"/>
              <a:t>The axial coding is composed of 12 categories .</a:t>
            </a:r>
          </a:p>
          <a:p>
            <a:r>
              <a:rPr lang="en-GB" noProof="0" dirty="0" smtClean="0"/>
              <a:t>The selective coding is composed</a:t>
            </a:r>
            <a:r>
              <a:rPr lang="en-GB" baseline="0" noProof="0" dirty="0" smtClean="0"/>
              <a:t> of 4 categories.</a:t>
            </a:r>
          </a:p>
          <a:p>
            <a:endParaRPr lang="en-GB" baseline="0" noProof="0" dirty="0" smtClean="0"/>
          </a:p>
          <a:p>
            <a:endParaRPr lang="en-GB" noProof="0"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12</a:t>
            </a:fld>
            <a:endParaRPr lang="fr-FR"/>
          </a:p>
        </p:txBody>
      </p:sp>
    </p:spTree>
    <p:extLst>
      <p:ext uri="{BB962C8B-B14F-4D97-AF65-F5344CB8AC3E}">
        <p14:creationId xmlns:p14="http://schemas.microsoft.com/office/powerpoint/2010/main" val="20170590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13</a:t>
            </a:fld>
            <a:endParaRPr lang="fr-FR"/>
          </a:p>
        </p:txBody>
      </p:sp>
    </p:spTree>
    <p:extLst>
      <p:ext uri="{BB962C8B-B14F-4D97-AF65-F5344CB8AC3E}">
        <p14:creationId xmlns:p14="http://schemas.microsoft.com/office/powerpoint/2010/main" val="5094688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14</a:t>
            </a:fld>
            <a:endParaRPr lang="fr-FR"/>
          </a:p>
        </p:txBody>
      </p:sp>
    </p:spTree>
    <p:extLst>
      <p:ext uri="{BB962C8B-B14F-4D97-AF65-F5344CB8AC3E}">
        <p14:creationId xmlns:p14="http://schemas.microsoft.com/office/powerpoint/2010/main" val="20315365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noProof="0" dirty="0" smtClean="0"/>
              <a:t>All situations can be placed on those two axes on one or two lines or between those lines when those situations are concerning both problematics</a:t>
            </a:r>
            <a:endParaRPr lang="en-GB" noProof="0"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15</a:t>
            </a:fld>
            <a:endParaRPr lang="fr-FR"/>
          </a:p>
        </p:txBody>
      </p:sp>
    </p:spTree>
    <p:extLst>
      <p:ext uri="{BB962C8B-B14F-4D97-AF65-F5344CB8AC3E}">
        <p14:creationId xmlns:p14="http://schemas.microsoft.com/office/powerpoint/2010/main" val="13820482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lvl="0"/>
            <a:endParaRPr lang="en-GB" dirty="0" smtClean="0">
              <a:solidFill>
                <a:srgbClr val="FF0000"/>
              </a:solidFill>
            </a:endParaRPr>
          </a:p>
          <a:p>
            <a:pPr lvl="0"/>
            <a:r>
              <a:rPr lang="en-GB" b="1" dirty="0" smtClean="0">
                <a:solidFill>
                  <a:srgbClr val="FF0000"/>
                </a:solidFill>
              </a:rPr>
              <a:t>Negative emotional moments:</a:t>
            </a:r>
          </a:p>
          <a:p>
            <a:r>
              <a:rPr lang="en-GB" dirty="0" smtClean="0">
                <a:solidFill>
                  <a:srgbClr val="FF0000"/>
                </a:solidFill>
              </a:rPr>
              <a:t>Rules transgression from one or more students (56/ 196): 28 %</a:t>
            </a:r>
          </a:p>
          <a:p>
            <a:r>
              <a:rPr lang="en-GB" dirty="0" smtClean="0">
                <a:solidFill>
                  <a:srgbClr val="FF0000"/>
                </a:solidFill>
              </a:rPr>
              <a:t>Event implicating physical integrity (44/196): 22 </a:t>
            </a:r>
            <a:r>
              <a:rPr lang="en-GB" dirty="0" smtClean="0">
                <a:solidFill>
                  <a:srgbClr val="FF0000"/>
                </a:solidFill>
              </a:rPr>
              <a:t>%</a:t>
            </a:r>
          </a:p>
          <a:p>
            <a:endParaRPr lang="en-GB" dirty="0" smtClean="0">
              <a:solidFill>
                <a:srgbClr val="FF0000"/>
              </a:solidFill>
            </a:endParaRPr>
          </a:p>
          <a:p>
            <a:r>
              <a:rPr lang="en-GB" b="1" dirty="0" smtClean="0">
                <a:solidFill>
                  <a:srgbClr val="00B050"/>
                </a:solidFill>
              </a:rPr>
              <a:t>Positive emotional moments:</a:t>
            </a:r>
          </a:p>
          <a:p>
            <a:r>
              <a:rPr lang="en-GB" dirty="0" smtClean="0">
                <a:solidFill>
                  <a:srgbClr val="00B050"/>
                </a:solidFill>
              </a:rPr>
              <a:t>Motivated students (27/196): 14%</a:t>
            </a:r>
          </a:p>
          <a:p>
            <a:r>
              <a:rPr lang="en-GB" dirty="0" smtClean="0">
                <a:solidFill>
                  <a:srgbClr val="00B050"/>
                </a:solidFill>
              </a:rPr>
              <a:t>Students learning (20/196): 10%</a:t>
            </a:r>
            <a:endParaRPr lang="en-GB" dirty="0" smtClean="0">
              <a:latin typeface="Calibri" charset="0"/>
              <a:ea typeface="Calibri" charset="0"/>
              <a:cs typeface="Times New Roman" charset="0"/>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kern="1200" dirty="0" smtClean="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16</a:t>
            </a:fld>
            <a:endParaRPr lang="fr-FR"/>
          </a:p>
        </p:txBody>
      </p:sp>
    </p:spTree>
    <p:extLst>
      <p:ext uri="{BB962C8B-B14F-4D97-AF65-F5344CB8AC3E}">
        <p14:creationId xmlns:p14="http://schemas.microsoft.com/office/powerpoint/2010/main" val="8688861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17</a:t>
            </a:fld>
            <a:endParaRPr lang="fr-FR"/>
          </a:p>
        </p:txBody>
      </p:sp>
    </p:spTree>
    <p:extLst>
      <p:ext uri="{BB962C8B-B14F-4D97-AF65-F5344CB8AC3E}">
        <p14:creationId xmlns:p14="http://schemas.microsoft.com/office/powerpoint/2010/main" val="6250899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baseline="0" noProof="0" dirty="0" smtClean="0"/>
              <a:t>The emotion joy is linked to the feeling of empowerment.</a:t>
            </a:r>
          </a:p>
          <a:p>
            <a:r>
              <a:rPr lang="en-GB" baseline="0" noProof="0" dirty="0" smtClean="0"/>
              <a:t>Instead of this, fear, sadness and anger are linked to the feeling of helplessness.</a:t>
            </a:r>
          </a:p>
          <a:p>
            <a:r>
              <a:rPr lang="en-GB" baseline="0" noProof="0" dirty="0" smtClean="0"/>
              <a:t>The surprise can be present by positive or negative moments.</a:t>
            </a:r>
          </a:p>
          <a:p>
            <a:endParaRPr lang="fr-FR" dirty="0" smtClean="0"/>
          </a:p>
          <a:p>
            <a:endParaRPr lang="en-GB" noProof="0" dirty="0" smtClean="0"/>
          </a:p>
          <a:p>
            <a:r>
              <a:rPr lang="en-GB" noProof="0" dirty="0" smtClean="0"/>
              <a:t>The </a:t>
            </a:r>
            <a:r>
              <a:rPr lang="en-GB" noProof="0" dirty="0" smtClean="0"/>
              <a:t>surprise is present in more then 80 percent of the emotional moments evocated by the PETTs</a:t>
            </a:r>
            <a:r>
              <a:rPr lang="en-GB" noProof="0" dirty="0" smtClean="0"/>
              <a:t>.</a:t>
            </a:r>
          </a:p>
          <a:p>
            <a:endParaRPr lang="en-GB" noProof="0" dirty="0" smtClean="0"/>
          </a:p>
          <a:p>
            <a:r>
              <a:rPr lang="en-GB" noProof="0" dirty="0" smtClean="0"/>
              <a:t>Anger is</a:t>
            </a:r>
            <a:r>
              <a:rPr lang="en-GB" baseline="0" noProof="0" dirty="0" smtClean="0"/>
              <a:t> present in 43.36 percent.</a:t>
            </a:r>
          </a:p>
          <a:p>
            <a:pPr marL="0" marR="0" indent="0" algn="l" defTabSz="457200" rtl="0" eaLnBrk="1" fontAlgn="auto" latinLnBrk="0" hangingPunct="1">
              <a:lnSpc>
                <a:spcPct val="100000"/>
              </a:lnSpc>
              <a:spcBef>
                <a:spcPts val="0"/>
              </a:spcBef>
              <a:spcAft>
                <a:spcPts val="0"/>
              </a:spcAft>
              <a:buClrTx/>
              <a:buSzTx/>
              <a:buFontTx/>
              <a:buNone/>
              <a:tabLst/>
              <a:defRPr/>
            </a:pPr>
            <a:r>
              <a:rPr lang="en-GB" baseline="0" noProof="0" dirty="0" smtClean="0"/>
              <a:t>Joy is present in 32.14 of the case.</a:t>
            </a:r>
          </a:p>
          <a:p>
            <a:r>
              <a:rPr lang="en-GB" baseline="0" noProof="0" dirty="0" smtClean="0"/>
              <a:t>Fear is present in 27.54 percent.</a:t>
            </a:r>
          </a:p>
          <a:p>
            <a:r>
              <a:rPr lang="en-GB" baseline="0" noProof="0" dirty="0" smtClean="0"/>
              <a:t>Sadness is present in 27.54 of the case.</a:t>
            </a:r>
          </a:p>
          <a:p>
            <a:endParaRPr lang="en-GB" baseline="0" noProof="0" dirty="0" smtClean="0"/>
          </a:p>
          <a:p>
            <a:endParaRPr lang="en-GB" noProof="0"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18</a:t>
            </a:fld>
            <a:endParaRPr lang="fr-FR"/>
          </a:p>
        </p:txBody>
      </p:sp>
    </p:spTree>
    <p:extLst>
      <p:ext uri="{BB962C8B-B14F-4D97-AF65-F5344CB8AC3E}">
        <p14:creationId xmlns:p14="http://schemas.microsoft.com/office/powerpoint/2010/main" val="6875080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noProof="0" dirty="0" smtClean="0"/>
              <a:t>Regarding the intensity of the emotion, it’s</a:t>
            </a:r>
            <a:r>
              <a:rPr lang="en-GB" baseline="0" noProof="0" dirty="0" smtClean="0"/>
              <a:t> difficult to draw the rights conclusions.</a:t>
            </a:r>
          </a:p>
          <a:p>
            <a:r>
              <a:rPr lang="en-GB" baseline="0" noProof="0" dirty="0" smtClean="0"/>
              <a:t>When the PETTs feel joy, this joy is in a quiet strong intensity. The sadness is felt in a low intensity.</a:t>
            </a:r>
          </a:p>
          <a:p>
            <a:r>
              <a:rPr lang="en-GB" baseline="0" noProof="0" dirty="0" smtClean="0"/>
              <a:t>Anger is felt in a middle intensity.</a:t>
            </a:r>
          </a:p>
          <a:p>
            <a:r>
              <a:rPr lang="en-GB" baseline="0" noProof="0" dirty="0" smtClean="0"/>
              <a:t>Surprise is felt high or in the middle.</a:t>
            </a:r>
            <a:endParaRPr lang="en-GB" baseline="0" noProof="0" dirty="0" smtClean="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19</a:t>
            </a:fld>
            <a:endParaRPr lang="fr-FR"/>
          </a:p>
        </p:txBody>
      </p:sp>
    </p:spTree>
    <p:extLst>
      <p:ext uri="{BB962C8B-B14F-4D97-AF65-F5344CB8AC3E}">
        <p14:creationId xmlns:p14="http://schemas.microsoft.com/office/powerpoint/2010/main" val="11787510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2</a:t>
            </a:fld>
            <a:endParaRPr lang="fr-FR"/>
          </a:p>
        </p:txBody>
      </p:sp>
    </p:spTree>
    <p:extLst>
      <p:ext uri="{BB962C8B-B14F-4D97-AF65-F5344CB8AC3E}">
        <p14:creationId xmlns:p14="http://schemas.microsoft.com/office/powerpoint/2010/main" val="10570016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noProof="0" dirty="0" smtClean="0"/>
              <a:t>Almost all emotional moments lived by the PETTs are shared with somebody. Half of them are shared with the tutor or with the colleagues. Just a few of them are shared with the hierarchy</a:t>
            </a:r>
            <a:r>
              <a:rPr lang="en-GB" baseline="0" noProof="0" dirty="0" smtClean="0"/>
              <a:t> and a certain number are shared with the spouse or with friends.</a:t>
            </a:r>
            <a:endParaRPr lang="en-GB" noProof="0"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20</a:t>
            </a:fld>
            <a:endParaRPr lang="fr-FR"/>
          </a:p>
        </p:txBody>
      </p:sp>
    </p:spTree>
    <p:extLst>
      <p:ext uri="{BB962C8B-B14F-4D97-AF65-F5344CB8AC3E}">
        <p14:creationId xmlns:p14="http://schemas.microsoft.com/office/powerpoint/2010/main" val="2949899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21</a:t>
            </a:fld>
            <a:endParaRPr lang="fr-FR"/>
          </a:p>
        </p:txBody>
      </p:sp>
    </p:spTree>
    <p:extLst>
      <p:ext uri="{BB962C8B-B14F-4D97-AF65-F5344CB8AC3E}">
        <p14:creationId xmlns:p14="http://schemas.microsoft.com/office/powerpoint/2010/main" val="3963347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200" kern="1200" noProof="0" dirty="0" smtClean="0">
                <a:solidFill>
                  <a:schemeClr val="tx1"/>
                </a:solidFill>
                <a:effectLst/>
                <a:latin typeface="+mn-lt"/>
                <a:ea typeface="+mn-ea"/>
                <a:cs typeface="+mn-cs"/>
              </a:rPr>
              <a:t>It means that the PETTs change something after this emotional moment. The change, the adaptation after an emotional moment can be in the lesson plan, in the way they organize the lesson, or how they</a:t>
            </a:r>
            <a:r>
              <a:rPr lang="en-GB" sz="1200" kern="1200" baseline="0" noProof="0" dirty="0" smtClean="0">
                <a:solidFill>
                  <a:schemeClr val="tx1"/>
                </a:solidFill>
                <a:effectLst/>
                <a:latin typeface="+mn-lt"/>
                <a:ea typeface="+mn-ea"/>
                <a:cs typeface="+mn-cs"/>
              </a:rPr>
              <a:t> give instructions. Sometimes it’s also in the activity… The PEETs react mostly positively after what happened</a:t>
            </a:r>
            <a:endParaRPr lang="en-GB" sz="1200" kern="1200" noProof="0" dirty="0" smtClean="0">
              <a:solidFill>
                <a:schemeClr val="tx1"/>
              </a:solidFill>
              <a:effectLst/>
              <a:latin typeface="+mn-lt"/>
              <a:ea typeface="+mn-ea"/>
              <a:cs typeface="+mn-cs"/>
            </a:endParaRPr>
          </a:p>
          <a:p>
            <a:endParaRPr lang="en-GB" noProof="0"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22</a:t>
            </a:fld>
            <a:endParaRPr lang="fr-FR"/>
          </a:p>
        </p:txBody>
      </p:sp>
    </p:spTree>
    <p:extLst>
      <p:ext uri="{BB962C8B-B14F-4D97-AF65-F5344CB8AC3E}">
        <p14:creationId xmlns:p14="http://schemas.microsoft.com/office/powerpoint/2010/main" val="3827223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noProof="0" dirty="0" smtClean="0"/>
              <a:t>Just 33 moments</a:t>
            </a:r>
            <a:r>
              <a:rPr lang="en-GB" baseline="0" noProof="0" dirty="0" smtClean="0"/>
              <a:t> don’t have an effect on the PETT</a:t>
            </a:r>
            <a:endParaRPr lang="en-GB" noProof="0"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23</a:t>
            </a:fld>
            <a:endParaRPr lang="fr-FR"/>
          </a:p>
        </p:txBody>
      </p:sp>
    </p:spTree>
    <p:extLst>
      <p:ext uri="{BB962C8B-B14F-4D97-AF65-F5344CB8AC3E}">
        <p14:creationId xmlns:p14="http://schemas.microsoft.com/office/powerpoint/2010/main" val="14807398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b="1" dirty="0" err="1" smtClean="0"/>
              <a:t>Skock</a:t>
            </a:r>
            <a:r>
              <a:rPr lang="fr-FR" b="1" dirty="0" smtClean="0"/>
              <a:t> of reality and </a:t>
            </a:r>
            <a:r>
              <a:rPr lang="fr-FR" b="1" dirty="0" err="1" smtClean="0"/>
              <a:t>dilemas</a:t>
            </a:r>
            <a:r>
              <a:rPr lang="fr-FR" b="1" dirty="0" smtClean="0"/>
              <a:t>:</a:t>
            </a:r>
          </a:p>
          <a:p>
            <a:r>
              <a:rPr lang="fr-FR" sz="1200" kern="1200" dirty="0" smtClean="0">
                <a:solidFill>
                  <a:schemeClr val="tx1"/>
                </a:solidFill>
                <a:effectLst/>
                <a:latin typeface="+mn-lt"/>
                <a:ea typeface="+mn-ea"/>
                <a:cs typeface="+mn-cs"/>
              </a:rPr>
              <a:t>(</a:t>
            </a:r>
            <a:r>
              <a:rPr lang="fr-FR" sz="1200" kern="1200" dirty="0" err="1" smtClean="0">
                <a:solidFill>
                  <a:schemeClr val="tx1"/>
                </a:solidFill>
                <a:effectLst/>
                <a:latin typeface="+mn-lt"/>
                <a:ea typeface="+mn-ea"/>
                <a:cs typeface="+mn-cs"/>
              </a:rPr>
              <a:t>Lassila</a:t>
            </a:r>
            <a:r>
              <a:rPr lang="fr-FR" sz="1200" kern="1200" dirty="0" smtClean="0">
                <a:solidFill>
                  <a:schemeClr val="tx1"/>
                </a:solidFill>
                <a:effectLst/>
                <a:latin typeface="+mn-lt"/>
                <a:ea typeface="+mn-ea"/>
                <a:cs typeface="+mn-cs"/>
              </a:rPr>
              <a:t>, 2016)</a:t>
            </a:r>
            <a:r>
              <a:rPr lang="fr-FR" sz="1200" kern="1200" baseline="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There are tensions </a:t>
            </a:r>
            <a:r>
              <a:rPr lang="fr-FR" sz="1200" kern="1200" dirty="0" err="1" smtClean="0">
                <a:solidFill>
                  <a:schemeClr val="tx1"/>
                </a:solidFill>
                <a:effectLst/>
                <a:latin typeface="+mn-lt"/>
                <a:ea typeface="+mn-ea"/>
                <a:cs typeface="+mn-cs"/>
              </a:rPr>
              <a:t>between</a:t>
            </a:r>
            <a:r>
              <a:rPr lang="fr-FR" sz="1200" kern="1200" dirty="0" smtClean="0">
                <a:solidFill>
                  <a:schemeClr val="tx1"/>
                </a:solidFill>
                <a:effectLst/>
                <a:latin typeface="+mn-lt"/>
                <a:ea typeface="+mn-ea"/>
                <a:cs typeface="+mn-cs"/>
              </a:rPr>
              <a:t> the </a:t>
            </a:r>
            <a:r>
              <a:rPr lang="fr-FR" sz="1200" kern="1200" dirty="0" err="1" smtClean="0">
                <a:solidFill>
                  <a:schemeClr val="tx1"/>
                </a:solidFill>
                <a:effectLst/>
                <a:latin typeface="+mn-lt"/>
                <a:ea typeface="+mn-ea"/>
                <a:cs typeface="+mn-cs"/>
              </a:rPr>
              <a:t>ideals</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he</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had</a:t>
            </a:r>
            <a:r>
              <a:rPr lang="fr-FR" sz="1200" kern="1200" dirty="0" smtClean="0">
                <a:solidFill>
                  <a:schemeClr val="tx1"/>
                </a:solidFill>
                <a:effectLst/>
                <a:latin typeface="+mn-lt"/>
                <a:ea typeface="+mn-ea"/>
                <a:cs typeface="+mn-cs"/>
              </a:rPr>
              <a:t> set</a:t>
            </a:r>
            <a:r>
              <a:rPr lang="fr-FR" sz="1200" kern="1200" baseline="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for </a:t>
            </a:r>
            <a:r>
              <a:rPr lang="fr-FR" sz="1200" kern="1200" dirty="0" err="1" smtClean="0">
                <a:solidFill>
                  <a:schemeClr val="tx1"/>
                </a:solidFill>
                <a:effectLst/>
                <a:latin typeface="+mn-lt"/>
                <a:ea typeface="+mn-ea"/>
                <a:cs typeface="+mn-cs"/>
              </a:rPr>
              <a:t>teacher</a:t>
            </a:r>
            <a:r>
              <a:rPr lang="fr-FR" sz="1200" kern="1200" dirty="0" smtClean="0">
                <a:solidFill>
                  <a:schemeClr val="tx1"/>
                </a:solidFill>
                <a:effectLst/>
                <a:latin typeface="+mn-lt"/>
                <a:ea typeface="+mn-ea"/>
                <a:cs typeface="+mn-cs"/>
              </a:rPr>
              <a:t>–</a:t>
            </a:r>
            <a:r>
              <a:rPr lang="fr-FR" sz="1200" kern="1200" dirty="0" err="1" smtClean="0">
                <a:solidFill>
                  <a:schemeClr val="tx1"/>
                </a:solidFill>
                <a:effectLst/>
                <a:latin typeface="+mn-lt"/>
                <a:ea typeface="+mn-ea"/>
                <a:cs typeface="+mn-cs"/>
              </a:rPr>
              <a:t>student</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relationships</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based</a:t>
            </a:r>
            <a:r>
              <a:rPr lang="fr-FR" sz="1200" kern="1200" dirty="0" smtClean="0">
                <a:solidFill>
                  <a:schemeClr val="tx1"/>
                </a:solidFill>
                <a:effectLst/>
                <a:latin typeface="+mn-lt"/>
                <a:ea typeface="+mn-ea"/>
                <a:cs typeface="+mn-cs"/>
              </a:rPr>
              <a:t> on </a:t>
            </a:r>
            <a:r>
              <a:rPr lang="fr-FR" sz="1200" kern="1200" dirty="0" err="1" smtClean="0">
                <a:solidFill>
                  <a:schemeClr val="tx1"/>
                </a:solidFill>
                <a:effectLst/>
                <a:latin typeface="+mn-lt"/>
                <a:ea typeface="+mn-ea"/>
                <a:cs typeface="+mn-cs"/>
              </a:rPr>
              <a:t>his</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encounters</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with</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inspirational</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teachers</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during</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his</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own</a:t>
            </a:r>
            <a:endParaRPr lang="fr-FR" sz="1200" kern="1200" dirty="0" smtClean="0">
              <a:solidFill>
                <a:schemeClr val="tx1"/>
              </a:solidFill>
              <a:effectLst/>
              <a:latin typeface="+mn-lt"/>
              <a:ea typeface="+mn-ea"/>
              <a:cs typeface="+mn-cs"/>
            </a:endParaRPr>
          </a:p>
          <a:p>
            <a:r>
              <a:rPr lang="fr-FR" sz="1200" kern="1200" dirty="0" err="1" smtClean="0">
                <a:solidFill>
                  <a:schemeClr val="tx1"/>
                </a:solidFill>
                <a:effectLst/>
                <a:latin typeface="+mn-lt"/>
                <a:ea typeface="+mn-ea"/>
                <a:cs typeface="+mn-cs"/>
              </a:rPr>
              <a:t>school</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years</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examples</a:t>
            </a:r>
            <a:r>
              <a:rPr lang="fr-FR" sz="1200" kern="1200" dirty="0" smtClean="0">
                <a:solidFill>
                  <a:schemeClr val="tx1"/>
                </a:solidFill>
                <a:effectLst/>
                <a:latin typeface="+mn-lt"/>
                <a:ea typeface="+mn-ea"/>
                <a:cs typeface="+mn-cs"/>
              </a:rPr>
              <a:t> set by </a:t>
            </a:r>
            <a:r>
              <a:rPr lang="fr-FR" sz="1200" kern="1200" dirty="0" err="1" smtClean="0">
                <a:solidFill>
                  <a:schemeClr val="tx1"/>
                </a:solidFill>
                <a:effectLst/>
                <a:latin typeface="+mn-lt"/>
                <a:ea typeface="+mn-ea"/>
                <a:cs typeface="+mn-cs"/>
              </a:rPr>
              <a:t>colleagues</a:t>
            </a:r>
            <a:r>
              <a:rPr lang="fr-FR" sz="1200" kern="1200" dirty="0" smtClean="0">
                <a:solidFill>
                  <a:schemeClr val="tx1"/>
                </a:solidFill>
                <a:effectLst/>
                <a:latin typeface="+mn-lt"/>
                <a:ea typeface="+mn-ea"/>
                <a:cs typeface="+mn-cs"/>
              </a:rPr>
              <a:t> on one hand and the </a:t>
            </a:r>
            <a:r>
              <a:rPr lang="fr-FR" sz="1200" kern="1200" dirty="0" err="1" smtClean="0">
                <a:solidFill>
                  <a:schemeClr val="tx1"/>
                </a:solidFill>
                <a:effectLst/>
                <a:latin typeface="+mn-lt"/>
                <a:ea typeface="+mn-ea"/>
                <a:cs typeface="+mn-cs"/>
              </a:rPr>
              <a:t>difficulty</a:t>
            </a:r>
            <a:r>
              <a:rPr lang="fr-FR" sz="1200" kern="1200" dirty="0" smtClean="0">
                <a:solidFill>
                  <a:schemeClr val="tx1"/>
                </a:solidFill>
                <a:effectLst/>
                <a:latin typeface="+mn-lt"/>
                <a:ea typeface="+mn-ea"/>
                <a:cs typeface="+mn-cs"/>
              </a:rPr>
              <a:t> of </a:t>
            </a:r>
            <a:r>
              <a:rPr lang="fr-FR" sz="1200" kern="1200" dirty="0" err="1" smtClean="0">
                <a:solidFill>
                  <a:schemeClr val="tx1"/>
                </a:solidFill>
                <a:effectLst/>
                <a:latin typeface="+mn-lt"/>
                <a:ea typeface="+mn-ea"/>
                <a:cs typeface="+mn-cs"/>
              </a:rPr>
              <a:t>achieving</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those</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ideals</a:t>
            </a:r>
            <a:r>
              <a:rPr lang="fr-FR" sz="1200" kern="1200" dirty="0" smtClean="0">
                <a:solidFill>
                  <a:schemeClr val="tx1"/>
                </a:solidFill>
                <a:effectLst/>
                <a:latin typeface="+mn-lt"/>
                <a:ea typeface="+mn-ea"/>
                <a:cs typeface="+mn-cs"/>
              </a:rPr>
              <a:t> in</a:t>
            </a:r>
            <a:r>
              <a:rPr lang="fr-FR" sz="1200" kern="1200" baseline="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his</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work</a:t>
            </a:r>
            <a:r>
              <a:rPr lang="fr-FR" sz="1200" kern="1200" dirty="0" smtClean="0">
                <a:solidFill>
                  <a:schemeClr val="tx1"/>
                </a:solidFill>
                <a:effectLst/>
                <a:latin typeface="+mn-lt"/>
                <a:ea typeface="+mn-ea"/>
                <a:cs typeface="+mn-cs"/>
              </a:rPr>
              <a:t> on the </a:t>
            </a:r>
            <a:r>
              <a:rPr lang="fr-FR" sz="1200" kern="1200" dirty="0" err="1" smtClean="0">
                <a:solidFill>
                  <a:schemeClr val="tx1"/>
                </a:solidFill>
                <a:effectLst/>
                <a:latin typeface="+mn-lt"/>
                <a:ea typeface="+mn-ea"/>
                <a:cs typeface="+mn-cs"/>
              </a:rPr>
              <a:t>other</a:t>
            </a:r>
            <a:r>
              <a:rPr lang="fr-FR" sz="1200" kern="1200" dirty="0" smtClean="0">
                <a:solidFill>
                  <a:schemeClr val="tx1"/>
                </a:solidFill>
                <a:effectLst/>
                <a:latin typeface="+mn-lt"/>
                <a:ea typeface="+mn-ea"/>
                <a:cs typeface="+mn-cs"/>
              </a:rPr>
              <a:t>.</a:t>
            </a:r>
          </a:p>
          <a:p>
            <a:endParaRPr lang="fr-FR" sz="1200" kern="1200" dirty="0" smtClean="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24</a:t>
            </a:fld>
            <a:endParaRPr lang="fr-FR"/>
          </a:p>
        </p:txBody>
      </p:sp>
    </p:spTree>
    <p:extLst>
      <p:ext uri="{BB962C8B-B14F-4D97-AF65-F5344CB8AC3E}">
        <p14:creationId xmlns:p14="http://schemas.microsoft.com/office/powerpoint/2010/main" val="1975217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b="1" noProof="0" dirty="0" smtClean="0">
                <a:solidFill>
                  <a:srgbClr val="FF0000"/>
                </a:solidFill>
              </a:rPr>
              <a:t>Sharing with others:</a:t>
            </a:r>
          </a:p>
          <a:p>
            <a:r>
              <a:rPr lang="en-GB" sz="1200" kern="1200" noProof="0" dirty="0" smtClean="0">
                <a:solidFill>
                  <a:srgbClr val="FF0000"/>
                </a:solidFill>
                <a:effectLst/>
                <a:latin typeface="+mn-lt"/>
                <a:ea typeface="+mn-ea"/>
                <a:cs typeface="+mn-cs"/>
              </a:rPr>
              <a:t>relationships with one’s senior colleagues can be a source for tensions. The colleagues can</a:t>
            </a:r>
            <a:r>
              <a:rPr lang="en-GB" sz="1200" kern="1200" baseline="0" noProof="0" dirty="0" smtClean="0">
                <a:solidFill>
                  <a:srgbClr val="FF0000"/>
                </a:solidFill>
                <a:effectLst/>
                <a:latin typeface="+mn-lt"/>
                <a:ea typeface="+mn-ea"/>
                <a:cs typeface="+mn-cs"/>
              </a:rPr>
              <a:t> </a:t>
            </a:r>
            <a:r>
              <a:rPr lang="en-GB" sz="1200" kern="1200" noProof="0" dirty="0" smtClean="0">
                <a:solidFill>
                  <a:srgbClr val="FF0000"/>
                </a:solidFill>
                <a:effectLst/>
                <a:latin typeface="+mn-lt"/>
                <a:ea typeface="+mn-ea"/>
                <a:cs typeface="+mn-cs"/>
              </a:rPr>
              <a:t>have an effect upon how teachers interact with their students, for instance, by interrupting the lesson</a:t>
            </a:r>
          </a:p>
          <a:p>
            <a:r>
              <a:rPr lang="en-GB" sz="1200" kern="1200" noProof="0" dirty="0" smtClean="0">
                <a:solidFill>
                  <a:srgbClr val="FF0000"/>
                </a:solidFill>
                <a:effectLst/>
                <a:latin typeface="+mn-lt"/>
                <a:ea typeface="+mn-ea"/>
                <a:cs typeface="+mn-cs"/>
              </a:rPr>
              <a:t>to give advice or urging them to teach and interact in a certain manner (</a:t>
            </a:r>
            <a:r>
              <a:rPr lang="en-GB" sz="1200" kern="1200" noProof="0" dirty="0" err="1" smtClean="0">
                <a:solidFill>
                  <a:srgbClr val="FF0000"/>
                </a:solidFill>
                <a:effectLst/>
                <a:latin typeface="+mn-lt"/>
                <a:ea typeface="+mn-ea"/>
                <a:cs typeface="+mn-cs"/>
              </a:rPr>
              <a:t>Miyajima</a:t>
            </a:r>
            <a:r>
              <a:rPr lang="en-GB" sz="1200" kern="1200" noProof="0" dirty="0" smtClean="0">
                <a:solidFill>
                  <a:srgbClr val="FF0000"/>
                </a:solidFill>
                <a:effectLst/>
                <a:latin typeface="+mn-lt"/>
                <a:ea typeface="+mn-ea"/>
                <a:cs typeface="+mn-cs"/>
              </a:rPr>
              <a:t> 2008).</a:t>
            </a:r>
          </a:p>
          <a:p>
            <a:r>
              <a:rPr lang="en-GB" sz="1200" b="1" kern="1200" noProof="0" dirty="0" err="1" smtClean="0">
                <a:solidFill>
                  <a:schemeClr val="tx1"/>
                </a:solidFill>
                <a:effectLst/>
                <a:latin typeface="+mn-lt"/>
                <a:ea typeface="+mn-ea"/>
                <a:cs typeface="+mn-cs"/>
              </a:rPr>
              <a:t>Lindqvist</a:t>
            </a:r>
            <a:r>
              <a:rPr lang="en-GB" sz="1200" b="1" kern="1200" noProof="0" dirty="0" smtClean="0">
                <a:solidFill>
                  <a:schemeClr val="tx1"/>
                </a:solidFill>
                <a:effectLst/>
                <a:latin typeface="+mn-lt"/>
                <a:ea typeface="+mn-ea"/>
                <a:cs typeface="+mn-cs"/>
              </a:rPr>
              <a:t>, 2017</a:t>
            </a:r>
            <a:r>
              <a:rPr lang="en-GB" sz="1200" kern="1200" noProof="0" dirty="0" smtClean="0">
                <a:solidFill>
                  <a:schemeClr val="tx1"/>
                </a:solidFill>
                <a:effectLst/>
                <a:latin typeface="+mn-lt"/>
                <a:ea typeface="+mn-ea"/>
                <a:cs typeface="+mn-cs"/>
              </a:rPr>
              <a:t>:</a:t>
            </a:r>
          </a:p>
          <a:p>
            <a:r>
              <a:rPr lang="en-GB" sz="1200" kern="1200" noProof="0" dirty="0" smtClean="0">
                <a:solidFill>
                  <a:schemeClr val="tx1"/>
                </a:solidFill>
                <a:effectLst/>
                <a:latin typeface="+mn-lt"/>
                <a:ea typeface="+mn-ea"/>
                <a:cs typeface="+mn-cs"/>
              </a:rPr>
              <a:t>Student teachers talked about seeking guidance as a tactic in</a:t>
            </a:r>
            <a:r>
              <a:rPr lang="en-GB" sz="1200" kern="1200" baseline="0" noProof="0" dirty="0" smtClean="0">
                <a:solidFill>
                  <a:schemeClr val="tx1"/>
                </a:solidFill>
                <a:effectLst/>
                <a:latin typeface="+mn-lt"/>
                <a:ea typeface="+mn-ea"/>
                <a:cs typeface="+mn-cs"/>
              </a:rPr>
              <a:t> </a:t>
            </a:r>
            <a:r>
              <a:rPr lang="en-GB" sz="1200" kern="1200" noProof="0" dirty="0" smtClean="0">
                <a:solidFill>
                  <a:schemeClr val="tx1"/>
                </a:solidFill>
                <a:effectLst/>
                <a:latin typeface="+mn-lt"/>
                <a:ea typeface="+mn-ea"/>
                <a:cs typeface="+mn-cs"/>
              </a:rPr>
              <a:t>resolving their professional inadequacy at the beginning of their</a:t>
            </a:r>
            <a:r>
              <a:rPr lang="en-GB" sz="1200" kern="1200" baseline="0" noProof="0" dirty="0" smtClean="0">
                <a:solidFill>
                  <a:schemeClr val="tx1"/>
                </a:solidFill>
                <a:effectLst/>
                <a:latin typeface="+mn-lt"/>
                <a:ea typeface="+mn-ea"/>
                <a:cs typeface="+mn-cs"/>
              </a:rPr>
              <a:t> </a:t>
            </a:r>
            <a:r>
              <a:rPr lang="en-GB" sz="1200" kern="1200" noProof="0" dirty="0" smtClean="0">
                <a:solidFill>
                  <a:schemeClr val="tx1"/>
                </a:solidFill>
                <a:effectLst/>
                <a:latin typeface="+mn-lt"/>
                <a:ea typeface="+mn-ea"/>
                <a:cs typeface="+mn-cs"/>
              </a:rPr>
              <a:t>teaching careers. The more experience they gain, the less support</a:t>
            </a:r>
          </a:p>
          <a:p>
            <a:r>
              <a:rPr lang="en-GB" sz="1200" kern="1200" noProof="0" dirty="0" smtClean="0">
                <a:solidFill>
                  <a:schemeClr val="tx1"/>
                </a:solidFill>
                <a:effectLst/>
                <a:latin typeface="+mn-lt"/>
                <a:ea typeface="+mn-ea"/>
                <a:cs typeface="+mn-cs"/>
              </a:rPr>
              <a:t>they need.</a:t>
            </a:r>
          </a:p>
          <a:p>
            <a:endParaRPr lang="en-GB" sz="1200" kern="1200" noProof="0" dirty="0" smtClean="0">
              <a:solidFill>
                <a:schemeClr val="tx1"/>
              </a:solidFill>
              <a:effectLst/>
              <a:latin typeface="+mn-lt"/>
              <a:ea typeface="+mn-ea"/>
              <a:cs typeface="+mn-cs"/>
            </a:endParaRPr>
          </a:p>
          <a:p>
            <a:endParaRPr lang="en-GB" noProof="0"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25</a:t>
            </a:fld>
            <a:endParaRPr lang="fr-FR"/>
          </a:p>
        </p:txBody>
      </p:sp>
    </p:spTree>
    <p:extLst>
      <p:ext uri="{BB962C8B-B14F-4D97-AF65-F5344CB8AC3E}">
        <p14:creationId xmlns:p14="http://schemas.microsoft.com/office/powerpoint/2010/main" val="6312792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noProof="0" dirty="0" smtClean="0"/>
              <a:t>The data collecting</a:t>
            </a:r>
            <a:r>
              <a:rPr lang="en-GB" baseline="0" noProof="0" dirty="0" smtClean="0"/>
              <a:t> lasted one year. 5 PEETs have been followed during one year. Each time the lived an emotional moments in their PE lesson, the called the researcher and they did a self confrontation interview. For this part of the study, the theoretical framework is the clinical activity and also the French ergonomics.</a:t>
            </a:r>
          </a:p>
          <a:p>
            <a:endParaRPr lang="fr-FR"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26</a:t>
            </a:fld>
            <a:endParaRPr lang="fr-FR"/>
          </a:p>
        </p:txBody>
      </p:sp>
    </p:spTree>
    <p:extLst>
      <p:ext uri="{BB962C8B-B14F-4D97-AF65-F5344CB8AC3E}">
        <p14:creationId xmlns:p14="http://schemas.microsoft.com/office/powerpoint/2010/main" val="4091697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27</a:t>
            </a:fld>
            <a:endParaRPr lang="fr-FR"/>
          </a:p>
        </p:txBody>
      </p:sp>
    </p:spTree>
    <p:extLst>
      <p:ext uri="{BB962C8B-B14F-4D97-AF65-F5344CB8AC3E}">
        <p14:creationId xmlns:p14="http://schemas.microsoft.com/office/powerpoint/2010/main" val="11728686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GB" noProof="0"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3</a:t>
            </a:fld>
            <a:endParaRPr lang="fr-FR"/>
          </a:p>
        </p:txBody>
      </p:sp>
    </p:spTree>
    <p:extLst>
      <p:ext uri="{BB962C8B-B14F-4D97-AF65-F5344CB8AC3E}">
        <p14:creationId xmlns:p14="http://schemas.microsoft.com/office/powerpoint/2010/main" val="15966203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b="1" baseline="0" dirty="0" smtClean="0"/>
              <a:t>General:  </a:t>
            </a:r>
            <a:r>
              <a:rPr lang="en-GB" sz="1200" kern="1200" noProof="0" dirty="0" smtClean="0">
                <a:solidFill>
                  <a:schemeClr val="tx1"/>
                </a:solidFill>
                <a:effectLst/>
                <a:latin typeface="+mn-lt"/>
                <a:ea typeface="+mn-ea"/>
                <a:cs typeface="+mn-cs"/>
              </a:rPr>
              <a:t>We use the term </a:t>
            </a:r>
            <a:r>
              <a:rPr lang="en-GB" sz="1200" b="1" kern="1200" noProof="0" dirty="0" smtClean="0">
                <a:solidFill>
                  <a:schemeClr val="tx1"/>
                </a:solidFill>
                <a:effectLst/>
                <a:latin typeface="+mn-lt"/>
                <a:ea typeface="+mn-ea"/>
                <a:cs typeface="+mn-cs"/>
              </a:rPr>
              <a:t>teacher in training </a:t>
            </a:r>
            <a:r>
              <a:rPr lang="en-GB" sz="1200" kern="1200" noProof="0" dirty="0" smtClean="0">
                <a:solidFill>
                  <a:schemeClr val="tx1"/>
                </a:solidFill>
                <a:effectLst/>
                <a:latin typeface="+mn-lt"/>
                <a:ea typeface="+mn-ea"/>
                <a:cs typeface="+mn-cs"/>
              </a:rPr>
              <a:t>in our research. Because our participants are still studying education and have not graduate. In the literature the terms ‘beginning teacher’ , ‘novice teacher’ (</a:t>
            </a:r>
            <a:r>
              <a:rPr lang="en-GB" sz="1200" kern="1200" noProof="0" dirty="0" err="1" smtClean="0">
                <a:solidFill>
                  <a:schemeClr val="tx1"/>
                </a:solidFill>
                <a:effectLst/>
                <a:latin typeface="+mn-lt"/>
                <a:ea typeface="+mn-ea"/>
                <a:cs typeface="+mn-cs"/>
              </a:rPr>
              <a:t>Fantilli</a:t>
            </a:r>
            <a:r>
              <a:rPr lang="en-GB" sz="1200" kern="1200" noProof="0" dirty="0" smtClean="0">
                <a:solidFill>
                  <a:schemeClr val="tx1"/>
                </a:solidFill>
                <a:effectLst/>
                <a:latin typeface="+mn-lt"/>
                <a:ea typeface="+mn-ea"/>
                <a:cs typeface="+mn-cs"/>
              </a:rPr>
              <a:t> &amp; McDougall, 2009), student teacher, ‘early career teacher’ (Hulme &amp; </a:t>
            </a:r>
            <a:r>
              <a:rPr lang="en-GB" sz="1200" kern="1200" noProof="0" dirty="0" err="1" smtClean="0">
                <a:solidFill>
                  <a:schemeClr val="tx1"/>
                </a:solidFill>
                <a:effectLst/>
                <a:latin typeface="+mn-lt"/>
                <a:ea typeface="+mn-ea"/>
                <a:cs typeface="+mn-cs"/>
              </a:rPr>
              <a:t>Menter</a:t>
            </a:r>
            <a:r>
              <a:rPr lang="en-GB" sz="1200" kern="1200" noProof="0" dirty="0" smtClean="0">
                <a:solidFill>
                  <a:schemeClr val="tx1"/>
                </a:solidFill>
                <a:effectLst/>
                <a:latin typeface="+mn-lt"/>
                <a:ea typeface="+mn-ea"/>
                <a:cs typeface="+mn-cs"/>
              </a:rPr>
              <a:t>, 2014), ‘newly qualified teacher’ (</a:t>
            </a:r>
            <a:r>
              <a:rPr lang="en-GB" sz="1200" kern="1200" noProof="0" dirty="0" err="1" smtClean="0">
                <a:solidFill>
                  <a:schemeClr val="tx1"/>
                </a:solidFill>
                <a:effectLst/>
                <a:latin typeface="+mn-lt"/>
                <a:ea typeface="+mn-ea"/>
                <a:cs typeface="+mn-cs"/>
              </a:rPr>
              <a:t>Ulvik</a:t>
            </a:r>
            <a:r>
              <a:rPr lang="en-GB" sz="1200" kern="1200" noProof="0" dirty="0" smtClean="0">
                <a:solidFill>
                  <a:schemeClr val="tx1"/>
                </a:solidFill>
                <a:effectLst/>
                <a:latin typeface="+mn-lt"/>
                <a:ea typeface="+mn-ea"/>
                <a:cs typeface="+mn-cs"/>
              </a:rPr>
              <a:t> &amp; </a:t>
            </a:r>
            <a:r>
              <a:rPr lang="en-GB" sz="1200" kern="1200" noProof="0" dirty="0" err="1" smtClean="0">
                <a:solidFill>
                  <a:schemeClr val="tx1"/>
                </a:solidFill>
                <a:effectLst/>
                <a:latin typeface="+mn-lt"/>
                <a:ea typeface="+mn-ea"/>
                <a:cs typeface="+mn-cs"/>
              </a:rPr>
              <a:t>Langørgen</a:t>
            </a:r>
            <a:r>
              <a:rPr lang="en-GB" sz="1200" kern="1200" noProof="0" dirty="0" smtClean="0">
                <a:solidFill>
                  <a:schemeClr val="tx1"/>
                </a:solidFill>
                <a:effectLst/>
                <a:latin typeface="+mn-lt"/>
                <a:ea typeface="+mn-ea"/>
                <a:cs typeface="+mn-cs"/>
              </a:rPr>
              <a:t>, 2012) and ‘first-year teacher’ (Hebert &amp; Worthy, 2001) are used. </a:t>
            </a:r>
          </a:p>
          <a:p>
            <a:endParaRPr lang="en-GB" b="1" baseline="0" noProof="0" dirty="0" smtClean="0"/>
          </a:p>
          <a:p>
            <a:r>
              <a:rPr lang="en-GB" b="1" baseline="0" noProof="0" dirty="0" smtClean="0"/>
              <a:t>1. It’s more intense for the PEETs to practice teaching than to participate to the lectures at the teacher university…</a:t>
            </a:r>
          </a:p>
          <a:p>
            <a:endParaRPr lang="en-GB" b="1" baseline="0" noProof="0" dirty="0" smtClean="0"/>
          </a:p>
          <a:p>
            <a:r>
              <a:rPr lang="en-GB" sz="1600" b="1" baseline="0" noProof="0" dirty="0" smtClean="0">
                <a:solidFill>
                  <a:srgbClr val="7030A0"/>
                </a:solidFill>
              </a:rPr>
              <a:t>2. Schutz (2014): </a:t>
            </a:r>
            <a:r>
              <a:rPr lang="en-GB" sz="1600" b="1" kern="1200" noProof="0" dirty="0" smtClean="0">
                <a:solidFill>
                  <a:srgbClr val="7030A0"/>
                </a:solidFill>
                <a:effectLst/>
                <a:latin typeface="+mn-lt"/>
                <a:ea typeface="+mn-ea"/>
                <a:cs typeface="+mn-cs"/>
              </a:rPr>
              <a:t>the classroom context involves both the extreme happiness</a:t>
            </a:r>
            <a:r>
              <a:rPr lang="en-GB" sz="1600" b="1" kern="1200" baseline="0" noProof="0" dirty="0" smtClean="0">
                <a:solidFill>
                  <a:srgbClr val="7030A0"/>
                </a:solidFill>
                <a:effectLst/>
                <a:latin typeface="+mn-lt"/>
                <a:ea typeface="+mn-ea"/>
                <a:cs typeface="+mn-cs"/>
              </a:rPr>
              <a:t> </a:t>
            </a:r>
            <a:r>
              <a:rPr lang="en-GB" sz="1600" b="1" kern="1200" noProof="0" dirty="0" smtClean="0">
                <a:solidFill>
                  <a:srgbClr val="7030A0"/>
                </a:solidFill>
                <a:effectLst/>
                <a:latin typeface="+mn-lt"/>
                <a:ea typeface="+mn-ea"/>
                <a:cs typeface="+mn-cs"/>
              </a:rPr>
              <a:t>and joy from a lesson that goes as planned to the intense frustration of working with</a:t>
            </a:r>
            <a:r>
              <a:rPr lang="en-GB" sz="1600" b="1" kern="1200" baseline="0" noProof="0" dirty="0" smtClean="0">
                <a:solidFill>
                  <a:srgbClr val="7030A0"/>
                </a:solidFill>
                <a:effectLst/>
                <a:latin typeface="+mn-lt"/>
                <a:ea typeface="+mn-ea"/>
                <a:cs typeface="+mn-cs"/>
              </a:rPr>
              <a:t> </a:t>
            </a:r>
            <a:r>
              <a:rPr lang="en-GB" sz="1600" b="1" kern="1200" noProof="0" dirty="0" smtClean="0">
                <a:solidFill>
                  <a:srgbClr val="7030A0"/>
                </a:solidFill>
                <a:effectLst/>
                <a:latin typeface="+mn-lt"/>
                <a:ea typeface="+mn-ea"/>
                <a:cs typeface="+mn-cs"/>
              </a:rPr>
              <a:t>a challenging student.</a:t>
            </a:r>
          </a:p>
          <a:p>
            <a:endParaRPr lang="en-GB" b="1" baseline="0" noProof="0" dirty="0" smtClean="0"/>
          </a:p>
          <a:p>
            <a:r>
              <a:rPr lang="en-GB" b="1" noProof="0" dirty="0" smtClean="0"/>
              <a:t>3. Dilemmas</a:t>
            </a:r>
            <a:r>
              <a:rPr lang="en-GB" noProof="0" dirty="0" smtClean="0"/>
              <a:t>:</a:t>
            </a:r>
            <a:r>
              <a:rPr lang="en-GB" baseline="0" noProof="0" dirty="0" smtClean="0"/>
              <a:t> should the PETT manage their students or should he either make them learning, or both?</a:t>
            </a:r>
          </a:p>
          <a:p>
            <a:r>
              <a:rPr lang="en-GB" baseline="0" noProof="0" dirty="0" smtClean="0"/>
              <a:t>Unpredictability: some authors say that sometimes more than 80% of the lesson time is used to manage unpredictability</a:t>
            </a:r>
          </a:p>
          <a:p>
            <a:r>
              <a:rPr lang="en-GB" baseline="0" noProof="0" dirty="0" smtClean="0"/>
              <a:t>Shock of reality: before they start teaching the PETT thinks that their students will be engaged in the activity for example</a:t>
            </a:r>
            <a:r>
              <a:rPr lang="is-IS" baseline="0" noProof="0" dirty="0" smtClean="0"/>
              <a:t>… Like them when they were students during PE lessons, engaged...</a:t>
            </a:r>
            <a:endParaRPr lang="en-GB" baseline="0" noProof="0" dirty="0" smtClean="0"/>
          </a:p>
          <a:p>
            <a:endParaRPr lang="fr-FR"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pPr/>
              <a:t>4</a:t>
            </a:fld>
            <a:endParaRPr lang="fr-FR"/>
          </a:p>
        </p:txBody>
      </p:sp>
    </p:spTree>
    <p:extLst>
      <p:ext uri="{BB962C8B-B14F-4D97-AF65-F5344CB8AC3E}">
        <p14:creationId xmlns:p14="http://schemas.microsoft.com/office/powerpoint/2010/main" val="266648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 mixed research design based on a questionnaire on the one hand and on the clinical activity procedure on the other hand was adopted. In this paper we will focus on the first method</a:t>
            </a:r>
            <a:r>
              <a:rPr lang="en-US" sz="1200" kern="1200" dirty="0" smtClean="0">
                <a:solidFill>
                  <a:schemeClr val="tx1"/>
                </a:solidFill>
                <a:effectLst/>
                <a:latin typeface="+mn-lt"/>
                <a:ea typeface="+mn-ea"/>
                <a:cs typeface="+mn-cs"/>
              </a:rPr>
              <a:t>.</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What’s an emotional moment? Something unexpected that happened in a PE lesson,  a situation that the PETT remember and where the PETT feel an emotion</a:t>
            </a:r>
            <a:endParaRPr lang="fr-FR"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kern="1200" dirty="0" smtClean="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5</a:t>
            </a:fld>
            <a:endParaRPr lang="fr-FR"/>
          </a:p>
        </p:txBody>
      </p:sp>
    </p:spTree>
    <p:extLst>
      <p:ext uri="{BB962C8B-B14F-4D97-AF65-F5344CB8AC3E}">
        <p14:creationId xmlns:p14="http://schemas.microsoft.com/office/powerpoint/2010/main" val="24930296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sz="1200" kern="1200" dirty="0" smtClean="0">
                <a:solidFill>
                  <a:schemeClr val="tx1"/>
                </a:solidFill>
                <a:effectLst/>
                <a:latin typeface="+mn-lt"/>
                <a:ea typeface="+mn-ea"/>
                <a:cs typeface="+mn-cs"/>
              </a:rPr>
              <a:t>1. The </a:t>
            </a:r>
            <a:r>
              <a:rPr lang="en-US" sz="1200" kern="1200" dirty="0" smtClean="0">
                <a:solidFill>
                  <a:schemeClr val="tx1"/>
                </a:solidFill>
                <a:effectLst/>
                <a:latin typeface="+mn-lt"/>
                <a:ea typeface="+mn-ea"/>
                <a:cs typeface="+mn-cs"/>
              </a:rPr>
              <a:t>data presented is taken from questionnaire responses by 98 PETT’s at the University of Teacher Education in Lausanne (Switzerland). The students are all physical education specialists. They graduated at the University of Lausanne in Sport Science and they are now learning education at the University of teacher Education. The 98 PETTs have different backgrounds, but most of them </a:t>
            </a:r>
            <a:r>
              <a:rPr lang="en-US" sz="1200" kern="1200" dirty="0" smtClean="0">
                <a:solidFill>
                  <a:schemeClr val="tx1"/>
                </a:solidFill>
                <a:effectLst/>
                <a:latin typeface="+mn-lt"/>
                <a:ea typeface="+mn-ea"/>
                <a:cs typeface="+mn-cs"/>
              </a:rPr>
              <a:t>(70%) made </a:t>
            </a:r>
            <a:r>
              <a:rPr lang="en-US" sz="1200" kern="1200" dirty="0" smtClean="0">
                <a:solidFill>
                  <a:schemeClr val="tx1"/>
                </a:solidFill>
                <a:effectLst/>
                <a:latin typeface="+mn-lt"/>
                <a:ea typeface="+mn-ea"/>
                <a:cs typeface="+mn-cs"/>
              </a:rPr>
              <a:t>replacements in school and experienced emotional </a:t>
            </a:r>
            <a:r>
              <a:rPr lang="en-US" sz="1200" kern="1200" dirty="0" smtClean="0">
                <a:solidFill>
                  <a:schemeClr val="tx1"/>
                </a:solidFill>
                <a:effectLst/>
                <a:latin typeface="+mn-lt"/>
                <a:ea typeface="+mn-ea"/>
                <a:cs typeface="+mn-cs"/>
              </a:rPr>
              <a:t>events</a:t>
            </a:r>
            <a:r>
              <a:rPr lang="en-US" sz="1200" kern="1200" dirty="0" smtClean="0">
                <a:solidFill>
                  <a:schemeClr val="tx1"/>
                </a:solidFill>
                <a:effectLst/>
                <a:latin typeface="+mn-lt"/>
                <a:ea typeface="+mn-ea"/>
                <a:cs typeface="+mn-cs"/>
              </a:rPr>
              <a:t>, even before coming to the education center. In the questionnaire they had to write </a:t>
            </a:r>
            <a:r>
              <a:rPr lang="en-US" sz="1200" kern="1200" dirty="0" smtClean="0">
                <a:solidFill>
                  <a:schemeClr val="tx1"/>
                </a:solidFill>
                <a:effectLst/>
                <a:latin typeface="+mn-lt"/>
                <a:ea typeface="+mn-ea"/>
                <a:cs typeface="+mn-cs"/>
              </a:rPr>
              <a:t>two </a:t>
            </a:r>
            <a:r>
              <a:rPr lang="en-US" sz="1200" kern="1200" dirty="0" smtClean="0">
                <a:solidFill>
                  <a:schemeClr val="tx1"/>
                </a:solidFill>
                <a:effectLst/>
                <a:latin typeface="+mn-lt"/>
                <a:ea typeface="+mn-ea"/>
                <a:cs typeface="+mn-cs"/>
              </a:rPr>
              <a:t>emotional </a:t>
            </a:r>
            <a:r>
              <a:rPr lang="en-US" sz="1200" kern="1200" dirty="0" smtClean="0">
                <a:solidFill>
                  <a:schemeClr val="tx1"/>
                </a:solidFill>
                <a:effectLst/>
                <a:latin typeface="+mn-lt"/>
                <a:ea typeface="+mn-ea"/>
                <a:cs typeface="+mn-cs"/>
              </a:rPr>
              <a:t>situations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they </a:t>
            </a:r>
            <a:r>
              <a:rPr lang="en-US" sz="1200" kern="1200" dirty="0" smtClean="0">
                <a:solidFill>
                  <a:schemeClr val="tx1"/>
                </a:solidFill>
                <a:effectLst/>
                <a:latin typeface="+mn-lt"/>
                <a:ea typeface="+mn-ea"/>
                <a:cs typeface="+mn-cs"/>
              </a:rPr>
              <a:t>lived during teaching. The questionnaire took into consideration three main areas of significance: immediate impact of an event as well as the emotion and the degree of the emotions experienced from the event. We inquire also with whom those emotion from </a:t>
            </a:r>
            <a:r>
              <a:rPr lang="en-US" sz="1200" kern="1200" dirty="0" smtClean="0">
                <a:solidFill>
                  <a:schemeClr val="tx1"/>
                </a:solidFill>
                <a:effectLst/>
                <a:latin typeface="+mn-lt"/>
                <a:ea typeface="+mn-ea"/>
                <a:cs typeface="+mn-cs"/>
              </a:rPr>
              <a:t>emotional</a:t>
            </a:r>
            <a:r>
              <a:rPr lang="en-US" sz="1200" kern="1200" baseline="0" dirty="0" smtClean="0">
                <a:solidFill>
                  <a:schemeClr val="tx1"/>
                </a:solidFill>
                <a:effectLst/>
                <a:latin typeface="+mn-lt"/>
                <a:ea typeface="+mn-ea"/>
                <a:cs typeface="+mn-cs"/>
              </a:rPr>
              <a:t> moments </a:t>
            </a:r>
            <a:r>
              <a:rPr lang="en-US" sz="1200" kern="1200" dirty="0" smtClean="0">
                <a:solidFill>
                  <a:schemeClr val="tx1"/>
                </a:solidFill>
                <a:effectLst/>
                <a:latin typeface="+mn-lt"/>
                <a:ea typeface="+mn-ea"/>
                <a:cs typeface="+mn-cs"/>
              </a:rPr>
              <a:t>are discussed</a:t>
            </a:r>
            <a:r>
              <a:rPr lang="en-US" sz="1200" kern="1200" baseline="0" dirty="0" smtClean="0">
                <a:solidFill>
                  <a:schemeClr val="tx1"/>
                </a:solidFill>
                <a:effectLst/>
                <a:latin typeface="+mn-lt"/>
                <a:ea typeface="+mn-ea"/>
                <a:cs typeface="+mn-cs"/>
              </a:rPr>
              <a:t> and the effects.</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2. Context:</a:t>
            </a:r>
            <a:endParaRPr lang="en-US" sz="1200" b="1"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Once </a:t>
            </a:r>
            <a:r>
              <a:rPr lang="en-US" sz="1200" kern="1200" dirty="0" smtClean="0">
                <a:solidFill>
                  <a:schemeClr val="tx1"/>
                </a:solidFill>
                <a:effectLst/>
                <a:latin typeface="+mn-lt"/>
                <a:ea typeface="+mn-ea"/>
                <a:cs typeface="+mn-cs"/>
              </a:rPr>
              <a:t>or twice a week the students teach to classes supervised from a tutor. The rest of the time they have lectures at university. It seems they live emotional intense moments during teaching and less intense emotional moments when they are at university.</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ATTENTION:</a:t>
            </a:r>
            <a:r>
              <a:rPr lang="en-US" sz="1200" kern="1200" baseline="0" dirty="0" smtClean="0">
                <a:solidFill>
                  <a:schemeClr val="tx1"/>
                </a:solidFill>
                <a:effectLst/>
                <a:latin typeface="+mn-lt"/>
                <a:ea typeface="+mn-ea"/>
                <a:cs typeface="+mn-cs"/>
              </a:rPr>
              <a:t> DISTRIBUER LE QUESTIONNAIRE !!!!</a:t>
            </a:r>
          </a:p>
          <a:p>
            <a:endParaRPr lang="en-US" sz="1200" kern="1200" baseline="0" dirty="0" smtClean="0">
              <a:solidFill>
                <a:schemeClr val="tx1"/>
              </a:solidFill>
              <a:effectLst/>
              <a:latin typeface="+mn-lt"/>
              <a:ea typeface="+mn-ea"/>
              <a:cs typeface="+mn-cs"/>
            </a:endParaRPr>
          </a:p>
          <a:p>
            <a:r>
              <a:rPr lang="en-US" sz="1200" kern="1200" baseline="0" dirty="0" smtClean="0">
                <a:solidFill>
                  <a:schemeClr val="tx1"/>
                </a:solidFill>
                <a:effectLst/>
                <a:latin typeface="+mn-lt"/>
                <a:ea typeface="+mn-ea"/>
                <a:cs typeface="+mn-cs"/>
              </a:rPr>
              <a:t>What’s an emotional moment? Something </a:t>
            </a:r>
            <a:r>
              <a:rPr lang="en-US" sz="1200" kern="1200" baseline="0" dirty="0" smtClean="0">
                <a:solidFill>
                  <a:schemeClr val="tx1"/>
                </a:solidFill>
                <a:effectLst/>
                <a:latin typeface="+mn-lt"/>
                <a:ea typeface="+mn-ea"/>
                <a:cs typeface="+mn-cs"/>
              </a:rPr>
              <a:t>unexpected that happened </a:t>
            </a:r>
            <a:r>
              <a:rPr lang="en-US" sz="1200" kern="1200" baseline="0" dirty="0" smtClean="0">
                <a:solidFill>
                  <a:schemeClr val="tx1"/>
                </a:solidFill>
                <a:effectLst/>
                <a:latin typeface="+mn-lt"/>
                <a:ea typeface="+mn-ea"/>
                <a:cs typeface="+mn-cs"/>
              </a:rPr>
              <a:t>in a PE lesson and the PETT remember and where the PETT felt an emotion</a:t>
            </a:r>
            <a:endParaRPr lang="fr-FR"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pPr/>
              <a:t>6</a:t>
            </a:fld>
            <a:endParaRPr lang="fr-FR"/>
          </a:p>
        </p:txBody>
      </p:sp>
    </p:spTree>
    <p:extLst>
      <p:ext uri="{BB962C8B-B14F-4D97-AF65-F5344CB8AC3E}">
        <p14:creationId xmlns:p14="http://schemas.microsoft.com/office/powerpoint/2010/main" val="8910945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sz="1200" kern="1200" dirty="0" smtClean="0">
                <a:solidFill>
                  <a:schemeClr val="tx1"/>
                </a:solidFill>
                <a:effectLst/>
                <a:latin typeface="+mn-lt"/>
                <a:ea typeface="+mn-ea"/>
                <a:cs typeface="+mn-cs"/>
              </a:rPr>
              <a:t>In order to evaluate this data, the 196 responses were categorized according to the procedures of the </a:t>
            </a:r>
            <a:r>
              <a:rPr lang="en-US" sz="1200" i="1" kern="1200" dirty="0" smtClean="0">
                <a:solidFill>
                  <a:schemeClr val="tx1"/>
                </a:solidFill>
                <a:effectLst/>
                <a:latin typeface="+mn-lt"/>
                <a:ea typeface="+mn-ea"/>
                <a:cs typeface="+mn-cs"/>
              </a:rPr>
              <a:t>Grounded Theory</a:t>
            </a:r>
            <a:r>
              <a:rPr lang="en-US" sz="1200" kern="1200" dirty="0" smtClean="0">
                <a:solidFill>
                  <a:schemeClr val="tx1"/>
                </a:solidFill>
                <a:effectLst/>
                <a:latin typeface="+mn-lt"/>
                <a:ea typeface="+mn-ea"/>
                <a:cs typeface="+mn-cs"/>
              </a:rPr>
              <a:t> (Strauss &amp; Corbin, 1990). Two researchers</a:t>
            </a:r>
            <a:r>
              <a:rPr lang="en-US" sz="1200" kern="1200" baseline="0" dirty="0" smtClean="0">
                <a:solidFill>
                  <a:schemeClr val="tx1"/>
                </a:solidFill>
                <a:effectLst/>
                <a:latin typeface="+mn-lt"/>
                <a:ea typeface="+mn-ea"/>
                <a:cs typeface="+mn-cs"/>
              </a:rPr>
              <a:t> worked together, step by step, meeting after meeting, week after week</a:t>
            </a:r>
            <a:endParaRPr lang="en-US" sz="1200" kern="1200" dirty="0" smtClean="0">
              <a:solidFill>
                <a:schemeClr val="tx1"/>
              </a:solidFill>
              <a:effectLst/>
              <a:latin typeface="+mn-lt"/>
              <a:ea typeface="+mn-ea"/>
              <a:cs typeface="+mn-cs"/>
            </a:endParaRPr>
          </a:p>
          <a:p>
            <a:endParaRPr lang="fr-FR" dirty="0" smtClean="0"/>
          </a:p>
          <a:p>
            <a:r>
              <a:rPr lang="fr-FR" sz="1200" kern="1200" dirty="0" err="1" smtClean="0">
                <a:solidFill>
                  <a:schemeClr val="tx1"/>
                </a:solidFill>
                <a:effectLst/>
                <a:latin typeface="+mn-lt"/>
                <a:ea typeface="+mn-ea"/>
                <a:cs typeface="+mn-cs"/>
              </a:rPr>
              <a:t>Coding</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is</a:t>
            </a:r>
            <a:r>
              <a:rPr lang="fr-FR" sz="1200" kern="1200" dirty="0" smtClean="0">
                <a:solidFill>
                  <a:schemeClr val="tx1"/>
                </a:solidFill>
                <a:effectLst/>
                <a:latin typeface="+mn-lt"/>
                <a:ea typeface="+mn-ea"/>
                <a:cs typeface="+mn-cs"/>
              </a:rPr>
              <a:t> the </a:t>
            </a:r>
            <a:r>
              <a:rPr lang="fr-FR" sz="1200" kern="1200" dirty="0" err="1" smtClean="0">
                <a:solidFill>
                  <a:schemeClr val="tx1"/>
                </a:solidFill>
                <a:effectLst/>
                <a:latin typeface="+mn-lt"/>
                <a:ea typeface="+mn-ea"/>
                <a:cs typeface="+mn-cs"/>
              </a:rPr>
              <a:t>fundamental</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analytic</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process</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used</a:t>
            </a:r>
            <a:r>
              <a:rPr lang="fr-FR" sz="1200" kern="1200" dirty="0" smtClean="0">
                <a:solidFill>
                  <a:schemeClr val="tx1"/>
                </a:solidFill>
                <a:effectLst/>
                <a:latin typeface="+mn-lt"/>
                <a:ea typeface="+mn-ea"/>
                <a:cs typeface="+mn-cs"/>
              </a:rPr>
              <a:t> by the </a:t>
            </a:r>
            <a:r>
              <a:rPr lang="fr-FR" sz="1200" kern="1200" dirty="0" err="1" smtClean="0">
                <a:solidFill>
                  <a:schemeClr val="tx1"/>
                </a:solidFill>
                <a:effectLst/>
                <a:latin typeface="+mn-lt"/>
                <a:ea typeface="+mn-ea"/>
                <a:cs typeface="+mn-cs"/>
              </a:rPr>
              <a:t>researcher</a:t>
            </a:r>
            <a:r>
              <a:rPr lang="fr-FR" sz="1200" kern="120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In</a:t>
            </a:r>
            <a:r>
              <a:rPr lang="fr-FR" sz="1200" kern="1200" baseline="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grounded</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theory</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research</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there</a:t>
            </a:r>
            <a:r>
              <a:rPr lang="fr-FR" sz="1200" kern="1200" dirty="0" smtClean="0">
                <a:solidFill>
                  <a:schemeClr val="tx1"/>
                </a:solidFill>
                <a:effectLst/>
                <a:latin typeface="+mn-lt"/>
                <a:ea typeface="+mn-ea"/>
                <a:cs typeface="+mn-cs"/>
              </a:rPr>
              <a:t> are </a:t>
            </a:r>
            <a:r>
              <a:rPr lang="fr-FR" sz="1200" kern="1200" dirty="0" err="1" smtClean="0">
                <a:solidFill>
                  <a:schemeClr val="tx1"/>
                </a:solidFill>
                <a:effectLst/>
                <a:latin typeface="+mn-lt"/>
                <a:ea typeface="+mn-ea"/>
                <a:cs typeface="+mn-cs"/>
              </a:rPr>
              <a:t>three</a:t>
            </a:r>
            <a:r>
              <a:rPr lang="fr-FR" sz="1200" kern="1200" dirty="0" smtClean="0">
                <a:solidFill>
                  <a:schemeClr val="tx1"/>
                </a:solidFill>
                <a:effectLst/>
                <a:latin typeface="+mn-lt"/>
                <a:ea typeface="+mn-ea"/>
                <a:cs typeface="+mn-cs"/>
              </a:rPr>
              <a:t> basic types of </a:t>
            </a:r>
            <a:r>
              <a:rPr lang="fr-FR" sz="1200" kern="1200" dirty="0" err="1" smtClean="0">
                <a:solidFill>
                  <a:schemeClr val="tx1"/>
                </a:solidFill>
                <a:effectLst/>
                <a:latin typeface="+mn-lt"/>
                <a:ea typeface="+mn-ea"/>
                <a:cs typeface="+mn-cs"/>
              </a:rPr>
              <a:t>coding</a:t>
            </a:r>
            <a:r>
              <a:rPr lang="fr-FR" sz="1200" kern="1200" dirty="0" smtClean="0">
                <a:solidFill>
                  <a:schemeClr val="tx1"/>
                </a:solidFill>
                <a:effectLst/>
                <a:latin typeface="+mn-lt"/>
                <a:ea typeface="+mn-ea"/>
                <a:cs typeface="+mn-cs"/>
              </a:rPr>
              <a:t>: open, </a:t>
            </a:r>
            <a:r>
              <a:rPr lang="fr-FR" sz="1200" kern="1200" dirty="0" smtClean="0">
                <a:solidFill>
                  <a:schemeClr val="tx1"/>
                </a:solidFill>
                <a:effectLst/>
                <a:latin typeface="+mn-lt"/>
                <a:ea typeface="+mn-ea"/>
                <a:cs typeface="+mn-cs"/>
              </a:rPr>
              <a:t>axial</a:t>
            </a:r>
            <a:r>
              <a:rPr lang="fr-FR" sz="1200" kern="1200" baseline="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and </a:t>
            </a:r>
            <a:r>
              <a:rPr lang="fr-FR" sz="1200" kern="1200" dirty="0" err="1" smtClean="0">
                <a:solidFill>
                  <a:schemeClr val="tx1"/>
                </a:solidFill>
                <a:effectLst/>
                <a:latin typeface="+mn-lt"/>
                <a:ea typeface="+mn-ea"/>
                <a:cs typeface="+mn-cs"/>
              </a:rPr>
              <a:t>selective</a:t>
            </a:r>
            <a:r>
              <a:rPr lang="fr-FR" sz="1200" kern="1200" dirty="0" smtClean="0">
                <a:solidFill>
                  <a:schemeClr val="tx1"/>
                </a:solidFill>
                <a:effectLst/>
                <a:latin typeface="+mn-lt"/>
                <a:ea typeface="+mn-ea"/>
                <a:cs typeface="+mn-cs"/>
              </a:rPr>
              <a:t>.</a:t>
            </a:r>
          </a:p>
          <a:p>
            <a:endParaRPr lang="fr-FR" dirty="0" smtClean="0"/>
          </a:p>
          <a:p>
            <a:r>
              <a:rPr lang="fr-FR" sz="1200" kern="1200" dirty="0" smtClean="0">
                <a:solidFill>
                  <a:schemeClr val="tx1"/>
                </a:solidFill>
                <a:effectLst/>
                <a:latin typeface="+mn-lt"/>
                <a:ea typeface="+mn-ea"/>
                <a:cs typeface="+mn-cs"/>
              </a:rPr>
              <a:t>A </a:t>
            </a:r>
            <a:r>
              <a:rPr lang="fr-FR" sz="1200" kern="1200" dirty="0" err="1" smtClean="0">
                <a:solidFill>
                  <a:schemeClr val="tx1"/>
                </a:solidFill>
                <a:effectLst/>
                <a:latin typeface="+mn-lt"/>
                <a:ea typeface="+mn-ea"/>
                <a:cs typeface="+mn-cs"/>
              </a:rPr>
              <a:t>Grounded</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Theorist</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Need</a:t>
            </a:r>
            <a:r>
              <a:rPr lang="fr-FR" sz="1200" kern="1200" dirty="0" smtClean="0">
                <a:solidFill>
                  <a:schemeClr val="tx1"/>
                </a:solidFill>
                <a:effectLst/>
                <a:latin typeface="+mn-lt"/>
                <a:ea typeface="+mn-ea"/>
                <a:cs typeface="+mn-cs"/>
              </a:rPr>
              <a:t> Not </a:t>
            </a:r>
            <a:r>
              <a:rPr lang="fr-FR" sz="1200" kern="1200" dirty="0" err="1" smtClean="0">
                <a:solidFill>
                  <a:schemeClr val="tx1"/>
                </a:solidFill>
                <a:effectLst/>
                <a:latin typeface="+mn-lt"/>
                <a:ea typeface="+mn-ea"/>
                <a:cs typeface="+mn-cs"/>
              </a:rPr>
              <a:t>Work</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Alone</a:t>
            </a:r>
            <a:r>
              <a:rPr lang="fr-FR" sz="1200" kern="1200" dirty="0" smtClean="0">
                <a:solidFill>
                  <a:schemeClr val="tx1"/>
                </a:solidFill>
                <a:effectLst/>
                <a:latin typeface="+mn-lt"/>
                <a:ea typeface="+mn-ea"/>
                <a:cs typeface="+mn-cs"/>
              </a:rPr>
              <a:t>. </a:t>
            </a:r>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pPr/>
              <a:t>7</a:t>
            </a:fld>
            <a:endParaRPr lang="fr-FR"/>
          </a:p>
        </p:txBody>
      </p:sp>
    </p:spTree>
    <p:extLst>
      <p:ext uri="{BB962C8B-B14F-4D97-AF65-F5344CB8AC3E}">
        <p14:creationId xmlns:p14="http://schemas.microsoft.com/office/powerpoint/2010/main" val="14411646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baseline="0" noProof="0" dirty="0" smtClean="0"/>
              <a:t>Physical education teacher in training live more negative (64.8%) emotional moments than positive emotional moments (27.55). Some emotional moments are negative at the beginning, but at the end the issue is positive (7.65%). The emotions with negative feelings are sadness, anger and fear. The emotion with positive feeling is the joy. The surprise can be negative or positive depending on the situation. We choose to take the primary emotion from Parrott (2001), expect the emotion “love”.</a:t>
            </a:r>
            <a:endParaRPr lang="en-GB" noProof="0"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8</a:t>
            </a:fld>
            <a:endParaRPr lang="fr-FR"/>
          </a:p>
        </p:txBody>
      </p:sp>
    </p:spTree>
    <p:extLst>
      <p:ext uri="{BB962C8B-B14F-4D97-AF65-F5344CB8AC3E}">
        <p14:creationId xmlns:p14="http://schemas.microsoft.com/office/powerpoint/2010/main" val="1042040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9</a:t>
            </a:fld>
            <a:endParaRPr lang="fr-FR"/>
          </a:p>
        </p:txBody>
      </p:sp>
    </p:spTree>
    <p:extLst>
      <p:ext uri="{BB962C8B-B14F-4D97-AF65-F5344CB8AC3E}">
        <p14:creationId xmlns:p14="http://schemas.microsoft.com/office/powerpoint/2010/main" val="10443204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fr-FR" smtClean="0"/>
              <a:t>Cliquez et modifiez le titre</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B7C3F878-F5E8-489B-AC8A-64F2A7E22C28}" type="datetimeFigureOut">
              <a:rPr lang="en-US" smtClean="0"/>
              <a:pPr/>
              <a:t>9/12/17</a:t>
            </a:fld>
            <a:endParaRPr lang="en-US"/>
          </a:p>
        </p:txBody>
      </p:sp>
      <p:sp>
        <p:nvSpPr>
          <p:cNvPr id="5" name="Footer Placeholder 4"/>
          <p:cNvSpPr>
            <a:spLocks noGrp="1"/>
          </p:cNvSpPr>
          <p:nvPr>
            <p:ph type="ftr" sz="quarter" idx="11"/>
          </p:nvPr>
        </p:nvSpPr>
        <p:spPr>
          <a:xfrm>
            <a:off x="1174044" y="5357592"/>
            <a:ext cx="5034845" cy="365125"/>
          </a:xfrm>
        </p:spPr>
        <p:txBody>
          <a:bodyPr/>
          <a:lstStyle/>
          <a:p>
            <a:endParaRPr lang="en-US" dirty="0"/>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651FC063-5EA9-49AF-AFAF-D68C9E82B23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a:p>
        </p:txBody>
      </p:sp>
      <p:sp>
        <p:nvSpPr>
          <p:cNvPr id="3" name="Vertical Text Placeholder 2"/>
          <p:cNvSpPr>
            <a:spLocks noGrp="1"/>
          </p:cNvSpPr>
          <p:nvPr>
            <p:ph type="body" orient="vert" idx="1"/>
          </p:nvPr>
        </p:nvSpPr>
        <p:spPr/>
        <p:txBody>
          <a:bodyPr vert="eaVert" anchor="ct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9/12/17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fr-FR" smtClean="0"/>
              <a:t>Cliquez et modifiez le titre</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9/12/17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a:p>
        </p:txBody>
      </p:sp>
      <p:sp>
        <p:nvSpPr>
          <p:cNvPr id="3" name="Content Placeholder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9/12/17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fr-FR" smtClean="0"/>
              <a:t>Cliquez et modifiez le titre</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Date Placeholder 3"/>
          <p:cNvSpPr>
            <a:spLocks noGrp="1"/>
          </p:cNvSpPr>
          <p:nvPr>
            <p:ph type="dt" sz="half" idx="10"/>
          </p:nvPr>
        </p:nvSpPr>
        <p:spPr/>
        <p:txBody>
          <a:bodyPr/>
          <a:lstStyle/>
          <a:p>
            <a:fld id="{B7C3F878-F5E8-489B-AC8A-64F2A7E22C28}" type="datetimeFigureOut">
              <a:rPr lang="en-US" smtClean="0"/>
              <a:pPr/>
              <a:t>9/12/17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a:p>
        </p:txBody>
      </p:sp>
      <p:sp>
        <p:nvSpPr>
          <p:cNvPr id="5" name="Date Placeholder 4"/>
          <p:cNvSpPr>
            <a:spLocks noGrp="1"/>
          </p:cNvSpPr>
          <p:nvPr>
            <p:ph type="dt" sz="half" idx="10"/>
          </p:nvPr>
        </p:nvSpPr>
        <p:spPr/>
        <p:txBody>
          <a:bodyPr/>
          <a:lstStyle/>
          <a:p>
            <a:fld id="{B7C3F878-F5E8-489B-AC8A-64F2A7E22C28}" type="datetimeFigureOut">
              <a:rPr lang="en-US" smtClean="0"/>
              <a:pPr/>
              <a:t>9/12/17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1FC063-5EA9-49AF-AFAF-D68C9E82B23B}" type="slidenum">
              <a:rPr lang="en-US" smtClean="0"/>
              <a:pPr/>
              <a:t>‹#›</a:t>
            </a:fld>
            <a:endParaRPr lang="en-US"/>
          </a:p>
        </p:txBody>
      </p:sp>
      <p:sp>
        <p:nvSpPr>
          <p:cNvPr id="9" name="Content Placeholder 8"/>
          <p:cNvSpPr>
            <a:spLocks noGrp="1"/>
          </p:cNvSpPr>
          <p:nvPr>
            <p:ph sz="quarter" idx="13"/>
          </p:nvPr>
        </p:nvSpPr>
        <p:spPr>
          <a:xfrm>
            <a:off x="1298448" y="2121407"/>
            <a:ext cx="3200400" cy="3602736"/>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smtClean="0"/>
              <a:t>Cliquez et modifiez le titre</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7" name="Date Placeholder 6"/>
          <p:cNvSpPr>
            <a:spLocks noGrp="1"/>
          </p:cNvSpPr>
          <p:nvPr>
            <p:ph type="dt" sz="half" idx="10"/>
          </p:nvPr>
        </p:nvSpPr>
        <p:spPr/>
        <p:txBody>
          <a:bodyPr/>
          <a:lstStyle/>
          <a:p>
            <a:fld id="{B7C3F878-F5E8-489B-AC8A-64F2A7E22C28}" type="datetimeFigureOut">
              <a:rPr lang="en-US" smtClean="0"/>
              <a:pPr/>
              <a:t>9/12/17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51FC063-5EA9-49AF-AFAF-D68C9E82B23B}" type="slidenum">
              <a:rPr lang="en-US" smtClean="0"/>
              <a:pPr/>
              <a:t>‹#›</a:t>
            </a:fld>
            <a:endParaRPr lang="en-US"/>
          </a:p>
        </p:txBody>
      </p:sp>
      <p:sp>
        <p:nvSpPr>
          <p:cNvPr id="11" name="Content Placeholder 10"/>
          <p:cNvSpPr>
            <a:spLocks noGrp="1"/>
          </p:cNvSpPr>
          <p:nvPr>
            <p:ph sz="quarter" idx="13"/>
          </p:nvPr>
        </p:nvSpPr>
        <p:spPr>
          <a:xfrm>
            <a:off x="1298448" y="2944368"/>
            <a:ext cx="3227832" cy="2779776"/>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a:p>
        </p:txBody>
      </p:sp>
      <p:sp>
        <p:nvSpPr>
          <p:cNvPr id="3" name="Date Placeholder 2"/>
          <p:cNvSpPr>
            <a:spLocks noGrp="1"/>
          </p:cNvSpPr>
          <p:nvPr>
            <p:ph type="dt" sz="half" idx="10"/>
          </p:nvPr>
        </p:nvSpPr>
        <p:spPr/>
        <p:txBody>
          <a:bodyPr/>
          <a:lstStyle/>
          <a:p>
            <a:fld id="{B7C3F878-F5E8-489B-AC8A-64F2A7E22C28}" type="datetimeFigureOut">
              <a:rPr lang="en-US" smtClean="0"/>
              <a:pPr/>
              <a:t>9/12/17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C3F878-F5E8-489B-AC8A-64F2A7E22C28}" type="datetimeFigureOut">
              <a:rPr lang="en-US" smtClean="0"/>
              <a:pPr/>
              <a:t>9/12/17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fr-FR" smtClean="0"/>
              <a:t>Cliquez et modifiez le titre</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Date Placeholder 4"/>
          <p:cNvSpPr>
            <a:spLocks noGrp="1"/>
          </p:cNvSpPr>
          <p:nvPr>
            <p:ph type="dt" sz="half" idx="10"/>
          </p:nvPr>
        </p:nvSpPr>
        <p:spPr>
          <a:xfrm rot="60000">
            <a:off x="6341698" y="5885672"/>
            <a:ext cx="1213821" cy="365125"/>
          </a:xfrm>
        </p:spPr>
        <p:txBody>
          <a:bodyPr/>
          <a:lstStyle/>
          <a:p>
            <a:fld id="{B7C3F878-F5E8-489B-AC8A-64F2A7E22C28}" type="datetimeFigureOut">
              <a:rPr lang="en-US" smtClean="0"/>
              <a:pPr/>
              <a:t>9/12/17</a:t>
            </a:fld>
            <a:endParaRPr lang="en-US"/>
          </a:p>
        </p:txBody>
      </p:sp>
      <p:sp>
        <p:nvSpPr>
          <p:cNvPr id="6" name="Footer Placeholder 5"/>
          <p:cNvSpPr>
            <a:spLocks noGrp="1"/>
          </p:cNvSpPr>
          <p:nvPr>
            <p:ph type="ftr" sz="quarter" idx="11"/>
          </p:nvPr>
        </p:nvSpPr>
        <p:spPr>
          <a:xfrm rot="-60000">
            <a:off x="914554" y="5829261"/>
            <a:ext cx="3522607" cy="365125"/>
          </a:xfrm>
        </p:spPr>
        <p:txBody>
          <a:bodyPr/>
          <a:lstStyle/>
          <a:p>
            <a:endParaRPr lang="en-US" dirty="0"/>
          </a:p>
        </p:txBody>
      </p:sp>
      <p:sp>
        <p:nvSpPr>
          <p:cNvPr id="7" name="Slide Number Placeholder 6"/>
          <p:cNvSpPr>
            <a:spLocks noGrp="1"/>
          </p:cNvSpPr>
          <p:nvPr>
            <p:ph type="sldNum" sz="quarter" idx="12"/>
          </p:nvPr>
        </p:nvSpPr>
        <p:spPr>
          <a:xfrm rot="60000">
            <a:off x="7557313" y="5896961"/>
            <a:ext cx="554023" cy="365125"/>
          </a:xfrm>
        </p:spPr>
        <p:txBody>
          <a:bodyPr/>
          <a:lstStyle/>
          <a:p>
            <a:fld id="{651FC063-5EA9-49AF-AFAF-D68C9E82B23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fr-FR" smtClean="0"/>
              <a:t>Cliquez et modifiez le titre</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Faire glisser l'image vers l'espace réservé ou cliquer sur l'icône pour l'ajouter</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Date Placeholder 4"/>
          <p:cNvSpPr>
            <a:spLocks noGrp="1"/>
          </p:cNvSpPr>
          <p:nvPr>
            <p:ph type="dt" sz="half" idx="10"/>
          </p:nvPr>
        </p:nvSpPr>
        <p:spPr>
          <a:xfrm rot="60000">
            <a:off x="6345936" y="5888737"/>
            <a:ext cx="1213821" cy="365125"/>
          </a:xfrm>
        </p:spPr>
        <p:txBody>
          <a:bodyPr/>
          <a:lstStyle/>
          <a:p>
            <a:fld id="{B7C3F878-F5E8-489B-AC8A-64F2A7E22C28}" type="datetimeFigureOut">
              <a:rPr lang="en-US" smtClean="0"/>
              <a:pPr/>
              <a:t>9/12/17</a:t>
            </a:fld>
            <a:endParaRPr lang="en-US"/>
          </a:p>
        </p:txBody>
      </p:sp>
      <p:sp>
        <p:nvSpPr>
          <p:cNvPr id="6" name="Footer Placeholder 5"/>
          <p:cNvSpPr>
            <a:spLocks noGrp="1"/>
          </p:cNvSpPr>
          <p:nvPr>
            <p:ph type="ftr" sz="quarter" idx="11"/>
          </p:nvPr>
        </p:nvSpPr>
        <p:spPr>
          <a:xfrm rot="-60000">
            <a:off x="914569" y="5831037"/>
            <a:ext cx="3319043" cy="365125"/>
          </a:xfrm>
        </p:spPr>
        <p:txBody>
          <a:bodyPr/>
          <a:lstStyle/>
          <a:p>
            <a:endParaRPr lang="en-US" dirty="0"/>
          </a:p>
        </p:txBody>
      </p:sp>
      <p:sp>
        <p:nvSpPr>
          <p:cNvPr id="7" name="Slide Number Placeholder 6"/>
          <p:cNvSpPr>
            <a:spLocks noGrp="1"/>
          </p:cNvSpPr>
          <p:nvPr>
            <p:ph type="sldNum" sz="quarter" idx="12"/>
          </p:nvPr>
        </p:nvSpPr>
        <p:spPr>
          <a:xfrm rot="60000">
            <a:off x="7562089" y="5900026"/>
            <a:ext cx="554023" cy="365125"/>
          </a:xfrm>
        </p:spPr>
        <p:txBody>
          <a:bodyPr/>
          <a:lstStyle/>
          <a:p>
            <a:fld id="{651FC063-5EA9-49AF-AFAF-D68C9E82B23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3.jpeg"/><Relationship Id="rId1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fr-FR" smtClean="0"/>
              <a:t>Cliquez et modifiez le titre</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B7C3F878-F5E8-489B-AC8A-64F2A7E22C28}" type="datetimeFigureOut">
              <a:rPr lang="en-US" smtClean="0"/>
              <a:pPr/>
              <a:t>9/12/17</a:t>
            </a:fld>
            <a:endParaRPr lang="en-US" dirty="0"/>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n-US" dirty="0"/>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651FC063-5EA9-49AF-AFAF-D68C9E82B23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6.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7.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8.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9.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139761" y="1237129"/>
            <a:ext cx="6887051" cy="2234357"/>
          </a:xfrm>
        </p:spPr>
        <p:txBody>
          <a:bodyPr>
            <a:noAutofit/>
          </a:bodyPr>
          <a:lstStyle/>
          <a:p>
            <a:r>
              <a:rPr lang="en-GB" sz="3200" dirty="0" smtClean="0"/>
              <a:t>The emotional aspects regarding the professional development of physical education teachers in training (PETTs): Methodology and results</a:t>
            </a:r>
            <a:endParaRPr lang="en-GB" sz="3200" b="1" dirty="0"/>
          </a:p>
        </p:txBody>
      </p:sp>
      <p:sp>
        <p:nvSpPr>
          <p:cNvPr id="3" name="Sous-titre 2"/>
          <p:cNvSpPr>
            <a:spLocks noGrp="1"/>
          </p:cNvSpPr>
          <p:nvPr>
            <p:ph type="subTitle" idx="1"/>
          </p:nvPr>
        </p:nvSpPr>
        <p:spPr>
          <a:xfrm>
            <a:off x="1139761" y="3915238"/>
            <a:ext cx="6887052" cy="1719079"/>
          </a:xfrm>
        </p:spPr>
        <p:txBody>
          <a:bodyPr>
            <a:noAutofit/>
          </a:bodyPr>
          <a:lstStyle/>
          <a:p>
            <a:pPr algn="r"/>
            <a:r>
              <a:rPr lang="en-GB" b="1" dirty="0" err="1" smtClean="0">
                <a:solidFill>
                  <a:srgbClr val="000090"/>
                </a:solidFill>
              </a:rPr>
              <a:t>Magali</a:t>
            </a:r>
            <a:r>
              <a:rPr lang="en-GB" b="1" dirty="0" smtClean="0">
                <a:solidFill>
                  <a:srgbClr val="000090"/>
                </a:solidFill>
              </a:rPr>
              <a:t> </a:t>
            </a:r>
            <a:r>
              <a:rPr lang="en-GB" b="1" dirty="0" err="1" smtClean="0">
                <a:solidFill>
                  <a:srgbClr val="000090"/>
                </a:solidFill>
              </a:rPr>
              <a:t>Descoeudres</a:t>
            </a:r>
            <a:r>
              <a:rPr lang="en-GB" b="1" dirty="0" smtClean="0">
                <a:solidFill>
                  <a:srgbClr val="000090"/>
                </a:solidFill>
              </a:rPr>
              <a:t>, University of Teacher Education, Lausanne, Switzerland, </a:t>
            </a:r>
          </a:p>
          <a:p>
            <a:pPr algn="r"/>
            <a:r>
              <a:rPr lang="en-GB" b="1" dirty="0" smtClean="0">
                <a:solidFill>
                  <a:srgbClr val="000090"/>
                </a:solidFill>
              </a:rPr>
              <a:t>14th September 2017, </a:t>
            </a:r>
            <a:r>
              <a:rPr lang="en-GB" b="1" dirty="0" smtClean="0">
                <a:solidFill>
                  <a:srgbClr val="000090"/>
                </a:solidFill>
              </a:rPr>
              <a:t>FIEP</a:t>
            </a:r>
          </a:p>
          <a:p>
            <a:pPr algn="r"/>
            <a:r>
              <a:rPr lang="en-GB" sz="2000" b="1" dirty="0" err="1">
                <a:solidFill>
                  <a:srgbClr val="000090"/>
                </a:solidFill>
              </a:rPr>
              <a:t>m</a:t>
            </a:r>
            <a:r>
              <a:rPr lang="en-GB" sz="2000" b="1" dirty="0" err="1" smtClean="0">
                <a:solidFill>
                  <a:srgbClr val="000090"/>
                </a:solidFill>
              </a:rPr>
              <a:t>agali.descoeudres@hepl.ch</a:t>
            </a:r>
            <a:endParaRPr lang="en-GB" sz="2000" b="1" dirty="0">
              <a:solidFill>
                <a:srgbClr val="000090"/>
              </a:solidFill>
            </a:endParaRPr>
          </a:p>
        </p:txBody>
      </p:sp>
    </p:spTree>
    <p:extLst>
      <p:ext uri="{BB962C8B-B14F-4D97-AF65-F5344CB8AC3E}">
        <p14:creationId xmlns:p14="http://schemas.microsoft.com/office/powerpoint/2010/main" val="23023171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99247" y="416860"/>
            <a:ext cx="7705165" cy="1613647"/>
          </a:xfrm>
        </p:spPr>
        <p:txBody>
          <a:bodyPr>
            <a:normAutofit/>
          </a:bodyPr>
          <a:lstStyle/>
          <a:p>
            <a:r>
              <a:rPr lang="en-GB" sz="3200" dirty="0">
                <a:solidFill>
                  <a:srgbClr val="000000"/>
                </a:solidFill>
              </a:rPr>
              <a:t>A</a:t>
            </a:r>
            <a:r>
              <a:rPr lang="en-GB" sz="3200" dirty="0" smtClean="0">
                <a:solidFill>
                  <a:srgbClr val="000000"/>
                </a:solidFill>
              </a:rPr>
              <a:t>xial coding example </a:t>
            </a:r>
            <a:br>
              <a:rPr lang="en-GB" sz="3200" dirty="0" smtClean="0">
                <a:solidFill>
                  <a:srgbClr val="000000"/>
                </a:solidFill>
              </a:rPr>
            </a:br>
            <a:r>
              <a:rPr lang="fr-FR" sz="2000" dirty="0" smtClean="0">
                <a:solidFill>
                  <a:srgbClr val="000000"/>
                </a:solidFill>
              </a:rPr>
              <a:t>(</a:t>
            </a:r>
            <a:r>
              <a:rPr lang="fr-FR" sz="2000" i="1" dirty="0" err="1" smtClean="0">
                <a:solidFill>
                  <a:srgbClr val="000000"/>
                </a:solidFill>
              </a:rPr>
              <a:t>Grounded</a:t>
            </a:r>
            <a:r>
              <a:rPr lang="fr-FR" sz="2000" i="1" dirty="0" smtClean="0">
                <a:solidFill>
                  <a:srgbClr val="000000"/>
                </a:solidFill>
              </a:rPr>
              <a:t> Theory</a:t>
            </a:r>
            <a:r>
              <a:rPr lang="fr-FR" sz="2000" dirty="0" smtClean="0">
                <a:solidFill>
                  <a:srgbClr val="000000"/>
                </a:solidFill>
              </a:rPr>
              <a:t>, Strauss &amp; Corbin, 1990)</a:t>
            </a:r>
            <a:endParaRPr lang="fr-FR" sz="2000" dirty="0">
              <a:solidFill>
                <a:srgbClr val="000000"/>
              </a:solidFill>
            </a:endParaRPr>
          </a:p>
        </p:txBody>
      </p:sp>
      <p:sp>
        <p:nvSpPr>
          <p:cNvPr id="3" name="Espace réservé du contenu 2"/>
          <p:cNvSpPr>
            <a:spLocks noGrp="1"/>
          </p:cNvSpPr>
          <p:nvPr>
            <p:ph idx="1"/>
          </p:nvPr>
        </p:nvSpPr>
        <p:spPr>
          <a:xfrm>
            <a:off x="430307" y="1618864"/>
            <a:ext cx="7974105" cy="4577378"/>
          </a:xfrm>
        </p:spPr>
        <p:txBody>
          <a:bodyPr>
            <a:noAutofit/>
          </a:bodyPr>
          <a:lstStyle/>
          <a:p>
            <a:r>
              <a:rPr lang="en-GB" sz="2000" b="1" dirty="0" smtClean="0"/>
              <a:t>Description emotional moment:</a:t>
            </a:r>
          </a:p>
          <a:p>
            <a:r>
              <a:rPr lang="en-GB" sz="1600" i="1" dirty="0" smtClean="0"/>
              <a:t>I wanted to work the high pass technique with my students. Often they are only motivated when playing Basketball. Thus, I was concerned how my lessons on high pass would happen. I was  positively surprised during the first lesson because I created an uncertainty amongst the students. They understood that what I wanted to teach made sense and the result was that the lessons were great. </a:t>
            </a:r>
            <a:endParaRPr lang="en-GB" sz="1600" i="1" dirty="0" smtClean="0"/>
          </a:p>
          <a:p>
            <a:r>
              <a:rPr lang="en-AU" sz="1600" b="1" dirty="0" smtClean="0"/>
              <a:t>Sharing </a:t>
            </a:r>
            <a:r>
              <a:rPr lang="en-AU" sz="1600" b="1" dirty="0" smtClean="0"/>
              <a:t>with others</a:t>
            </a:r>
            <a:r>
              <a:rPr lang="en-AU" sz="1600" dirty="0" smtClean="0"/>
              <a:t>: spouse, parents</a:t>
            </a:r>
            <a:endParaRPr lang="en-GB" sz="1600" i="1" dirty="0" smtClean="0"/>
          </a:p>
          <a:p>
            <a:r>
              <a:rPr lang="en-GB" sz="1600" b="1" i="1" dirty="0" smtClean="0"/>
              <a:t>Effect 3</a:t>
            </a:r>
            <a:r>
              <a:rPr lang="en-GB" sz="1600" i="1" dirty="0" smtClean="0"/>
              <a:t>: I realized that my students are able to do everything as long as learning made sense for them. If they understand my expectations, they are pleased to participate and are engaged in the learning. </a:t>
            </a:r>
          </a:p>
          <a:p>
            <a:r>
              <a:rPr lang="en-GB" sz="2000" b="1" dirty="0" smtClean="0"/>
              <a:t>In vivo coding: </a:t>
            </a:r>
            <a:r>
              <a:rPr lang="en-GB" sz="1600" dirty="0" smtClean="0"/>
              <a:t>Understanding from the students about what is expected from the PETT and what makes sense</a:t>
            </a:r>
          </a:p>
          <a:p>
            <a:r>
              <a:rPr lang="en-GB" sz="2000" b="1" dirty="0" smtClean="0"/>
              <a:t>Axial coding one: </a:t>
            </a:r>
            <a:r>
              <a:rPr lang="en-GB" sz="1600" dirty="0" smtClean="0"/>
              <a:t>Motivated students because of the framework implemented from PETT</a:t>
            </a:r>
          </a:p>
          <a:p>
            <a:r>
              <a:rPr lang="en-GB" sz="2000" b="1" dirty="0" smtClean="0"/>
              <a:t>Axial coding two: </a:t>
            </a:r>
            <a:r>
              <a:rPr lang="en-GB" sz="1600" dirty="0" smtClean="0"/>
              <a:t>Engaged students</a:t>
            </a:r>
          </a:p>
          <a:p>
            <a:r>
              <a:rPr lang="en-GB" sz="2000" b="1" dirty="0" smtClean="0"/>
              <a:t>Selective coding: </a:t>
            </a:r>
            <a:r>
              <a:rPr lang="en-GB" sz="1600" dirty="0" smtClean="0"/>
              <a:t>Feeling of empowerment</a:t>
            </a:r>
            <a:endParaRPr lang="en-GB" sz="1600" dirty="0"/>
          </a:p>
        </p:txBody>
      </p:sp>
    </p:spTree>
    <p:extLst>
      <p:ext uri="{BB962C8B-B14F-4D97-AF65-F5344CB8AC3E}">
        <p14:creationId xmlns:p14="http://schemas.microsoft.com/office/powerpoint/2010/main" val="6369707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1195947" y="564788"/>
            <a:ext cx="7261972" cy="892552"/>
          </a:xfrm>
          <a:prstGeom prst="rect">
            <a:avLst/>
          </a:prstGeom>
          <a:noFill/>
        </p:spPr>
        <p:txBody>
          <a:bodyPr wrap="square" rtlCol="0">
            <a:spAutoFit/>
          </a:bodyPr>
          <a:lstStyle/>
          <a:p>
            <a:pPr algn="ctr"/>
            <a:r>
              <a:rPr lang="en-GB" sz="3200" dirty="0">
                <a:solidFill>
                  <a:srgbClr val="000000"/>
                </a:solidFill>
              </a:rPr>
              <a:t>Axial coding example </a:t>
            </a:r>
            <a:br>
              <a:rPr lang="en-GB" sz="3200" dirty="0">
                <a:solidFill>
                  <a:srgbClr val="000000"/>
                </a:solidFill>
              </a:rPr>
            </a:br>
            <a:r>
              <a:rPr lang="fr-FR" sz="2000" dirty="0">
                <a:solidFill>
                  <a:srgbClr val="000000"/>
                </a:solidFill>
              </a:rPr>
              <a:t>(</a:t>
            </a:r>
            <a:r>
              <a:rPr lang="fr-FR" sz="2000" i="1" dirty="0" err="1">
                <a:solidFill>
                  <a:srgbClr val="000000"/>
                </a:solidFill>
              </a:rPr>
              <a:t>Grounded</a:t>
            </a:r>
            <a:r>
              <a:rPr lang="fr-FR" sz="2000" i="1" dirty="0">
                <a:solidFill>
                  <a:srgbClr val="000000"/>
                </a:solidFill>
              </a:rPr>
              <a:t> </a:t>
            </a:r>
            <a:r>
              <a:rPr lang="fr-FR" sz="2000" i="1" dirty="0" err="1">
                <a:solidFill>
                  <a:srgbClr val="000000"/>
                </a:solidFill>
              </a:rPr>
              <a:t>Theory</a:t>
            </a:r>
            <a:r>
              <a:rPr lang="fr-FR" sz="2000" dirty="0">
                <a:solidFill>
                  <a:srgbClr val="000000"/>
                </a:solidFill>
              </a:rPr>
              <a:t>, Strauss &amp; Corbin, 1990)</a:t>
            </a:r>
            <a:endParaRPr lang="fr-FR" sz="2000" i="1" dirty="0">
              <a:solidFill>
                <a:srgbClr val="000000"/>
              </a:solidFill>
              <a:latin typeface="+mj-lt"/>
            </a:endParaRPr>
          </a:p>
        </p:txBody>
      </p:sp>
      <p:sp>
        <p:nvSpPr>
          <p:cNvPr id="2" name="Rectangle 1"/>
          <p:cNvSpPr/>
          <p:nvPr/>
        </p:nvSpPr>
        <p:spPr>
          <a:xfrm>
            <a:off x="658906" y="1520983"/>
            <a:ext cx="7799013" cy="4832092"/>
          </a:xfrm>
          <a:prstGeom prst="rect">
            <a:avLst/>
          </a:prstGeom>
        </p:spPr>
        <p:txBody>
          <a:bodyPr wrap="square">
            <a:spAutoFit/>
          </a:bodyPr>
          <a:lstStyle/>
          <a:p>
            <a:r>
              <a:rPr lang="en-GB" sz="2000" b="1" dirty="0"/>
              <a:t>Description emotional moment:</a:t>
            </a:r>
          </a:p>
          <a:p>
            <a:r>
              <a:rPr lang="en-GB" sz="1600" i="1" dirty="0"/>
              <a:t>S</a:t>
            </a:r>
            <a:r>
              <a:rPr lang="en-GB" sz="1600" i="1" dirty="0" smtClean="0"/>
              <a:t>econd week full time, I had to substitute my tutor in a class of boys which I had already observed once, but never taught. The theme was endurance, a preparation of a twelve minutes test. The students were not attentive and did not respect my </a:t>
            </a:r>
            <a:r>
              <a:rPr lang="en-GB" sz="1600" i="1" dirty="0" smtClean="0"/>
              <a:t>instructions. </a:t>
            </a:r>
            <a:r>
              <a:rPr lang="en-GB" sz="1600" i="1" dirty="0" smtClean="0"/>
              <a:t>I quickly lost control of the class. We can say that the students took control and the objective was not achieved.</a:t>
            </a:r>
          </a:p>
          <a:p>
            <a:r>
              <a:rPr lang="en-AU" sz="1600" b="1" dirty="0"/>
              <a:t>Sharing with others</a:t>
            </a:r>
            <a:r>
              <a:rPr lang="en-AU" sz="1600" dirty="0"/>
              <a:t>: Colleague, tutor, </a:t>
            </a:r>
            <a:r>
              <a:rPr lang="en-AU" sz="1600" dirty="0" smtClean="0"/>
              <a:t>spouse</a:t>
            </a:r>
            <a:endParaRPr lang="en-GB" sz="1600" i="1" dirty="0"/>
          </a:p>
          <a:p>
            <a:r>
              <a:rPr lang="en-GB" sz="1400" b="1" i="1" dirty="0"/>
              <a:t>Effect </a:t>
            </a:r>
            <a:r>
              <a:rPr lang="en-GB" sz="1400" b="1" i="1" dirty="0" smtClean="0"/>
              <a:t>2</a:t>
            </a:r>
            <a:r>
              <a:rPr lang="en-GB" sz="1600" b="1" i="1" dirty="0" smtClean="0"/>
              <a:t>: </a:t>
            </a:r>
            <a:r>
              <a:rPr lang="en-GB" sz="1600" i="1" dirty="0"/>
              <a:t>I </a:t>
            </a:r>
            <a:r>
              <a:rPr lang="en-GB" sz="1600" i="1" dirty="0" smtClean="0"/>
              <a:t>take more time at the beginning of the lesson to explain my expectations and my goals. When a situation escalates a little out of control, I stop the lesson and bring together all the students to set the record straight before they can restart. During preparation of the lesson plan, I anticipate the needs according to the type of classes/students. This can result in more or less exercises, adapted instructions, time</a:t>
            </a:r>
            <a:r>
              <a:rPr lang="is-IS" sz="1600" i="1" dirty="0" smtClean="0"/>
              <a:t>…</a:t>
            </a:r>
            <a:r>
              <a:rPr lang="en-GB" sz="1600" i="1" dirty="0" smtClean="0"/>
              <a:t> </a:t>
            </a:r>
            <a:r>
              <a:rPr lang="en-GB" sz="2000" b="1" dirty="0" smtClean="0"/>
              <a:t>In </a:t>
            </a:r>
            <a:r>
              <a:rPr lang="en-GB" sz="2000" b="1" dirty="0"/>
              <a:t>vivo coding</a:t>
            </a:r>
            <a:r>
              <a:rPr lang="en-GB" sz="2000" b="1" dirty="0" smtClean="0"/>
              <a:t>: </a:t>
            </a:r>
            <a:r>
              <a:rPr lang="en-GB" sz="1600" dirty="0" smtClean="0"/>
              <a:t>Loss of control of the class. Students taking control</a:t>
            </a:r>
            <a:endParaRPr lang="en-GB" sz="1600" dirty="0"/>
          </a:p>
          <a:p>
            <a:r>
              <a:rPr lang="en-GB" sz="2000" b="1" dirty="0"/>
              <a:t>Axial coding </a:t>
            </a:r>
            <a:r>
              <a:rPr lang="en-GB" sz="2000" b="1" dirty="0" smtClean="0"/>
              <a:t>one: </a:t>
            </a:r>
            <a:r>
              <a:rPr lang="en-GB" sz="1600" dirty="0" smtClean="0"/>
              <a:t>Transgression to environment of collective opposition</a:t>
            </a:r>
            <a:endParaRPr lang="en-GB" sz="1600" dirty="0"/>
          </a:p>
          <a:p>
            <a:r>
              <a:rPr lang="en-GB" sz="2000" b="1" dirty="0"/>
              <a:t>Axial coding </a:t>
            </a:r>
            <a:r>
              <a:rPr lang="en-GB" sz="2000" b="1" dirty="0" smtClean="0"/>
              <a:t>two:</a:t>
            </a:r>
            <a:endParaRPr lang="en-GB" sz="2000" b="1" dirty="0"/>
          </a:p>
          <a:p>
            <a:r>
              <a:rPr lang="en-GB" sz="1600" dirty="0" smtClean="0"/>
              <a:t>Rules transgression from one or more students</a:t>
            </a:r>
            <a:endParaRPr lang="en-GB" sz="1600" dirty="0"/>
          </a:p>
          <a:p>
            <a:r>
              <a:rPr lang="en-GB" sz="2000" b="1" dirty="0"/>
              <a:t>Selective coding</a:t>
            </a:r>
          </a:p>
          <a:p>
            <a:r>
              <a:rPr lang="en-GB" sz="1600" dirty="0"/>
              <a:t>Feeling of </a:t>
            </a:r>
            <a:r>
              <a:rPr lang="en-GB" sz="1600" dirty="0" smtClean="0"/>
              <a:t>helplessness</a:t>
            </a:r>
            <a:endParaRPr lang="en-GB" sz="1600" dirty="0"/>
          </a:p>
        </p:txBody>
      </p:sp>
    </p:spTree>
    <p:extLst>
      <p:ext uri="{BB962C8B-B14F-4D97-AF65-F5344CB8AC3E}">
        <p14:creationId xmlns:p14="http://schemas.microsoft.com/office/powerpoint/2010/main" val="14682515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230744619"/>
              </p:ext>
            </p:extLst>
          </p:nvPr>
        </p:nvGraphicFramePr>
        <p:xfrm>
          <a:off x="0" y="-2"/>
          <a:ext cx="9144000" cy="7046953"/>
        </p:xfrm>
        <a:graphic>
          <a:graphicData uri="http://schemas.openxmlformats.org/drawingml/2006/table">
            <a:tbl>
              <a:tblPr firstRow="1" firstCol="1" bandRow="1">
                <a:tableStyleId>{5C22544A-7EE6-4342-B048-85BDC9FD1C3A}</a:tableStyleId>
              </a:tblPr>
              <a:tblGrid>
                <a:gridCol w="5204012"/>
                <a:gridCol w="3200400"/>
                <a:gridCol w="739588"/>
              </a:tblGrid>
              <a:tr h="313748">
                <a:tc>
                  <a:txBody>
                    <a:bodyPr/>
                    <a:lstStyle/>
                    <a:p>
                      <a:pPr>
                        <a:spcAft>
                          <a:spcPts val="0"/>
                        </a:spcAft>
                      </a:pPr>
                      <a:r>
                        <a:rPr lang="en-GB" sz="2000" noProof="0" dirty="0" smtClean="0">
                          <a:effectLst/>
                        </a:rPr>
                        <a:t>Axial coding</a:t>
                      </a:r>
                      <a:r>
                        <a:rPr lang="en-GB" sz="2000" baseline="0" noProof="0" dirty="0" smtClean="0">
                          <a:effectLst/>
                        </a:rPr>
                        <a:t> second level</a:t>
                      </a:r>
                      <a:endParaRPr lang="en-GB" sz="2000" noProof="0" dirty="0">
                        <a:effectLst/>
                        <a:latin typeface="Calibri" charset="0"/>
                        <a:ea typeface="Calibri" charset="0"/>
                        <a:cs typeface="Times New Roman" charset="0"/>
                      </a:endParaRPr>
                    </a:p>
                  </a:txBody>
                  <a:tcPr marL="52853" marR="52853" marT="0" marB="0"/>
                </a:tc>
                <a:tc>
                  <a:txBody>
                    <a:bodyPr/>
                    <a:lstStyle/>
                    <a:p>
                      <a:pPr>
                        <a:spcAft>
                          <a:spcPts val="0"/>
                        </a:spcAft>
                      </a:pPr>
                      <a:r>
                        <a:rPr lang="en-GB" sz="2000" noProof="0" dirty="0" smtClean="0">
                          <a:effectLst/>
                        </a:rPr>
                        <a:t>Selective coding</a:t>
                      </a:r>
                      <a:endParaRPr lang="en-GB" sz="2000" noProof="0" dirty="0">
                        <a:effectLst/>
                        <a:latin typeface="Calibri" charset="0"/>
                        <a:ea typeface="Calibri" charset="0"/>
                        <a:cs typeface="Times New Roman" charset="0"/>
                      </a:endParaRPr>
                    </a:p>
                  </a:txBody>
                  <a:tcPr marL="52853" marR="52853" marT="0" marB="0"/>
                </a:tc>
                <a:tc>
                  <a:txBody>
                    <a:bodyPr/>
                    <a:lstStyle/>
                    <a:p>
                      <a:pPr>
                        <a:spcAft>
                          <a:spcPts val="0"/>
                        </a:spcAft>
                      </a:pPr>
                      <a:r>
                        <a:rPr lang="fr-CH" sz="2000" dirty="0" smtClean="0">
                          <a:effectLst/>
                        </a:rPr>
                        <a:t>Total</a:t>
                      </a:r>
                      <a:endParaRPr lang="fr-FR" sz="2000" dirty="0">
                        <a:effectLst/>
                        <a:latin typeface="Calibri" charset="0"/>
                        <a:ea typeface="Calibri" charset="0"/>
                        <a:cs typeface="Times New Roman" charset="0"/>
                      </a:endParaRPr>
                    </a:p>
                  </a:txBody>
                  <a:tcPr marL="52853" marR="52853" marT="0" marB="0"/>
                </a:tc>
              </a:tr>
              <a:tr h="599500">
                <a:tc>
                  <a:txBody>
                    <a:bodyPr/>
                    <a:lstStyle/>
                    <a:p>
                      <a:pPr>
                        <a:spcAft>
                          <a:spcPts val="0"/>
                        </a:spcAft>
                      </a:pPr>
                      <a:r>
                        <a:rPr lang="en-GB" sz="2000" noProof="0" dirty="0" smtClean="0">
                          <a:effectLst/>
                        </a:rPr>
                        <a:t>1</a:t>
                      </a:r>
                      <a:r>
                        <a:rPr lang="en-GB" sz="2000" noProof="0" dirty="0" smtClean="0">
                          <a:solidFill>
                            <a:schemeClr val="bg1"/>
                          </a:solidFill>
                          <a:effectLst/>
                        </a:rPr>
                        <a:t>. Gap with the teamwork</a:t>
                      </a:r>
                      <a:endParaRPr lang="en-GB" sz="2000" noProof="0" dirty="0">
                        <a:solidFill>
                          <a:schemeClr val="bg1"/>
                        </a:solidFill>
                        <a:effectLst/>
                        <a:latin typeface="Calibri" charset="0"/>
                        <a:ea typeface="Calibri" charset="0"/>
                        <a:cs typeface="Times New Roman" charset="0"/>
                      </a:endParaRPr>
                    </a:p>
                  </a:txBody>
                  <a:tcPr marL="52853" marR="52853" marT="0" marB="0"/>
                </a:tc>
                <a:tc>
                  <a:txBody>
                    <a:bodyPr/>
                    <a:lstStyle/>
                    <a:p>
                      <a:pPr>
                        <a:spcAft>
                          <a:spcPts val="0"/>
                        </a:spcAft>
                      </a:pPr>
                      <a:r>
                        <a:rPr lang="en-GB" sz="1800" noProof="0" dirty="0" smtClean="0">
                          <a:solidFill>
                            <a:srgbClr val="00B050"/>
                          </a:solidFill>
                          <a:effectLst/>
                        </a:rPr>
                        <a:t>Lack of</a:t>
                      </a:r>
                      <a:r>
                        <a:rPr lang="is-IS" sz="1800" noProof="0" dirty="0" smtClean="0">
                          <a:solidFill>
                            <a:srgbClr val="00B050"/>
                          </a:solidFill>
                          <a:effectLst/>
                        </a:rPr>
                        <a:t> </a:t>
                      </a:r>
                      <a:r>
                        <a:rPr lang="en-GB" sz="1800" baseline="0" noProof="0" dirty="0" smtClean="0">
                          <a:solidFill>
                            <a:srgbClr val="00B050"/>
                          </a:solidFill>
                          <a:effectLst/>
                        </a:rPr>
                        <a:t>recognition</a:t>
                      </a:r>
                      <a:endParaRPr lang="en-GB" sz="1800" noProof="0" dirty="0">
                        <a:solidFill>
                          <a:srgbClr val="00B050"/>
                        </a:solidFill>
                        <a:effectLst/>
                        <a:latin typeface="Calibri" charset="0"/>
                        <a:ea typeface="Calibri" charset="0"/>
                        <a:cs typeface="Times New Roman" charset="0"/>
                      </a:endParaRPr>
                    </a:p>
                  </a:txBody>
                  <a:tcPr marL="52853" marR="52853" marT="0" marB="0">
                    <a:solidFill>
                      <a:schemeClr val="accent6">
                        <a:lumMod val="20000"/>
                        <a:lumOff val="80000"/>
                      </a:schemeClr>
                    </a:solidFill>
                  </a:tcPr>
                </a:tc>
                <a:tc>
                  <a:txBody>
                    <a:bodyPr/>
                    <a:lstStyle/>
                    <a:p>
                      <a:pPr>
                        <a:spcAft>
                          <a:spcPts val="0"/>
                        </a:spcAft>
                      </a:pPr>
                      <a:r>
                        <a:rPr lang="fr-CH" sz="1800" dirty="0">
                          <a:effectLst/>
                        </a:rPr>
                        <a:t>3</a:t>
                      </a:r>
                      <a:endParaRPr lang="fr-FR" sz="1800" dirty="0">
                        <a:effectLst/>
                        <a:latin typeface="Calibri" charset="0"/>
                        <a:ea typeface="Calibri" charset="0"/>
                        <a:cs typeface="Times New Roman" charset="0"/>
                      </a:endParaRPr>
                    </a:p>
                  </a:txBody>
                  <a:tcPr marL="52853" marR="52853" marT="0" marB="0">
                    <a:solidFill>
                      <a:schemeClr val="accent6">
                        <a:lumMod val="20000"/>
                        <a:lumOff val="80000"/>
                      </a:schemeClr>
                    </a:solidFill>
                  </a:tcPr>
                </a:tc>
              </a:tr>
              <a:tr h="627495">
                <a:tc>
                  <a:txBody>
                    <a:bodyPr/>
                    <a:lstStyle/>
                    <a:p>
                      <a:pPr>
                        <a:spcAft>
                          <a:spcPts val="0"/>
                        </a:spcAft>
                      </a:pPr>
                      <a:r>
                        <a:rPr lang="en-GB" sz="2000" noProof="0" dirty="0" smtClean="0">
                          <a:effectLst/>
                        </a:rPr>
                        <a:t>2. Lack of complicity between the PETT and the students</a:t>
                      </a:r>
                      <a:endParaRPr lang="en-GB" sz="2000" noProof="0" dirty="0">
                        <a:effectLst/>
                        <a:latin typeface="Calibri" charset="0"/>
                        <a:ea typeface="Calibri" charset="0"/>
                        <a:cs typeface="Times New Roman" charset="0"/>
                      </a:endParaRPr>
                    </a:p>
                  </a:txBody>
                  <a:tcPr marL="52853" marR="52853" marT="0" marB="0"/>
                </a:tc>
                <a:tc>
                  <a:txBody>
                    <a:bodyPr/>
                    <a:lstStyle/>
                    <a:p>
                      <a:pPr>
                        <a:spcAft>
                          <a:spcPts val="0"/>
                        </a:spcAft>
                      </a:pPr>
                      <a:r>
                        <a:rPr lang="en-GB" sz="1800" noProof="0" dirty="0" smtClean="0">
                          <a:solidFill>
                            <a:srgbClr val="00B050"/>
                          </a:solidFill>
                          <a:effectLst/>
                        </a:rPr>
                        <a:t>Lack of</a:t>
                      </a:r>
                      <a:r>
                        <a:rPr lang="en-GB" sz="1800" baseline="0" noProof="0" dirty="0" smtClean="0">
                          <a:solidFill>
                            <a:srgbClr val="00B050"/>
                          </a:solidFill>
                          <a:effectLst/>
                        </a:rPr>
                        <a:t> recognition</a:t>
                      </a:r>
                      <a:endParaRPr lang="en-GB" sz="1800" noProof="0" dirty="0">
                        <a:solidFill>
                          <a:srgbClr val="00B050"/>
                        </a:solidFill>
                        <a:effectLst/>
                        <a:latin typeface="Calibri" charset="0"/>
                        <a:ea typeface="Calibri" charset="0"/>
                        <a:cs typeface="Times New Roman" charset="0"/>
                      </a:endParaRPr>
                    </a:p>
                  </a:txBody>
                  <a:tcPr marL="52853" marR="52853" marT="0" marB="0">
                    <a:solidFill>
                      <a:schemeClr val="accent6">
                        <a:lumMod val="20000"/>
                        <a:lumOff val="80000"/>
                      </a:schemeClr>
                    </a:solidFill>
                  </a:tcPr>
                </a:tc>
                <a:tc>
                  <a:txBody>
                    <a:bodyPr/>
                    <a:lstStyle/>
                    <a:p>
                      <a:pPr>
                        <a:spcAft>
                          <a:spcPts val="0"/>
                        </a:spcAft>
                      </a:pPr>
                      <a:r>
                        <a:rPr lang="fr-CH" sz="1800" dirty="0">
                          <a:effectLst/>
                        </a:rPr>
                        <a:t>7</a:t>
                      </a:r>
                      <a:endParaRPr lang="fr-FR" sz="1800" dirty="0">
                        <a:effectLst/>
                        <a:latin typeface="Calibri" charset="0"/>
                        <a:ea typeface="Calibri" charset="0"/>
                        <a:cs typeface="Times New Roman" charset="0"/>
                      </a:endParaRPr>
                    </a:p>
                  </a:txBody>
                  <a:tcPr marL="52853" marR="52853" marT="0" marB="0">
                    <a:solidFill>
                      <a:schemeClr val="accent6">
                        <a:lumMod val="20000"/>
                        <a:lumOff val="80000"/>
                      </a:schemeClr>
                    </a:solidFill>
                  </a:tcPr>
                </a:tc>
              </a:tr>
              <a:tr h="424951">
                <a:tc>
                  <a:txBody>
                    <a:bodyPr/>
                    <a:lstStyle/>
                    <a:p>
                      <a:pPr>
                        <a:spcAft>
                          <a:spcPts val="0"/>
                        </a:spcAft>
                      </a:pPr>
                      <a:r>
                        <a:rPr lang="en-GB" sz="2000" noProof="0" dirty="0" smtClean="0">
                          <a:effectLst/>
                        </a:rPr>
                        <a:t>3</a:t>
                      </a:r>
                      <a:r>
                        <a:rPr lang="en-GB" sz="2000" noProof="0" dirty="0" smtClean="0">
                          <a:solidFill>
                            <a:schemeClr val="bg1"/>
                          </a:solidFill>
                          <a:effectLst/>
                        </a:rPr>
                        <a:t>. Inclusion with the teamwork</a:t>
                      </a:r>
                      <a:endParaRPr lang="en-GB" sz="2000" noProof="0" dirty="0">
                        <a:solidFill>
                          <a:schemeClr val="bg1"/>
                        </a:solidFill>
                        <a:effectLst/>
                        <a:latin typeface="Calibri" charset="0"/>
                        <a:ea typeface="Calibri" charset="0"/>
                        <a:cs typeface="Times New Roman" charset="0"/>
                      </a:endParaRPr>
                    </a:p>
                  </a:txBody>
                  <a:tcPr marL="52853" marR="52853" marT="0" marB="0"/>
                </a:tc>
                <a:tc>
                  <a:txBody>
                    <a:bodyPr/>
                    <a:lstStyle/>
                    <a:p>
                      <a:pPr>
                        <a:spcAft>
                          <a:spcPts val="0"/>
                        </a:spcAft>
                      </a:pPr>
                      <a:r>
                        <a:rPr lang="en-GB" sz="1800" noProof="0" dirty="0" smtClean="0">
                          <a:solidFill>
                            <a:schemeClr val="tx1"/>
                          </a:solidFill>
                          <a:effectLst/>
                        </a:rPr>
                        <a:t>Recognition</a:t>
                      </a:r>
                      <a:endParaRPr lang="en-GB" sz="1800" noProof="0" dirty="0">
                        <a:solidFill>
                          <a:schemeClr val="tx1"/>
                        </a:solidFill>
                        <a:effectLst/>
                        <a:latin typeface="Calibri" charset="0"/>
                        <a:ea typeface="Calibri" charset="0"/>
                        <a:cs typeface="Times New Roman" charset="0"/>
                      </a:endParaRPr>
                    </a:p>
                  </a:txBody>
                  <a:tcPr marL="52853" marR="52853" marT="0" marB="0">
                    <a:solidFill>
                      <a:schemeClr val="accent6">
                        <a:lumMod val="60000"/>
                        <a:lumOff val="40000"/>
                      </a:schemeClr>
                    </a:solidFill>
                  </a:tcPr>
                </a:tc>
                <a:tc>
                  <a:txBody>
                    <a:bodyPr/>
                    <a:lstStyle/>
                    <a:p>
                      <a:pPr>
                        <a:spcAft>
                          <a:spcPts val="0"/>
                        </a:spcAft>
                      </a:pPr>
                      <a:r>
                        <a:rPr lang="fr-CH" sz="1800">
                          <a:effectLst/>
                        </a:rPr>
                        <a:t>2</a:t>
                      </a:r>
                      <a:endParaRPr lang="fr-FR" sz="1800">
                        <a:effectLst/>
                        <a:latin typeface="Calibri" charset="0"/>
                        <a:ea typeface="Calibri" charset="0"/>
                        <a:cs typeface="Times New Roman" charset="0"/>
                      </a:endParaRPr>
                    </a:p>
                  </a:txBody>
                  <a:tcPr marL="52853" marR="52853" marT="0" marB="0">
                    <a:solidFill>
                      <a:schemeClr val="accent6">
                        <a:lumMod val="60000"/>
                        <a:lumOff val="40000"/>
                      </a:schemeClr>
                    </a:solidFill>
                  </a:tcPr>
                </a:tc>
              </a:tr>
              <a:tr h="420649">
                <a:tc>
                  <a:txBody>
                    <a:bodyPr/>
                    <a:lstStyle/>
                    <a:p>
                      <a:pPr>
                        <a:spcAft>
                          <a:spcPts val="0"/>
                        </a:spcAft>
                      </a:pPr>
                      <a:r>
                        <a:rPr lang="en-GB" sz="2000" noProof="0" dirty="0" smtClean="0">
                          <a:effectLst/>
                        </a:rPr>
                        <a:t>4. Complicity between the PETT and the students</a:t>
                      </a:r>
                      <a:endParaRPr lang="en-GB" sz="2000" noProof="0" dirty="0">
                        <a:effectLst/>
                        <a:latin typeface="Calibri" charset="0"/>
                        <a:ea typeface="Calibri" charset="0"/>
                        <a:cs typeface="Times New Roman" charset="0"/>
                      </a:endParaRPr>
                    </a:p>
                  </a:txBody>
                  <a:tcPr marL="52853" marR="52853"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noProof="0" dirty="0" smtClean="0">
                          <a:solidFill>
                            <a:schemeClr val="tx1"/>
                          </a:solidFill>
                          <a:effectLst/>
                        </a:rPr>
                        <a:t>Recognition</a:t>
                      </a:r>
                      <a:endParaRPr lang="en-GB" sz="1800" noProof="0" dirty="0" smtClean="0">
                        <a:solidFill>
                          <a:schemeClr val="tx1"/>
                        </a:solidFill>
                        <a:effectLst/>
                        <a:latin typeface="Calibri" charset="0"/>
                        <a:ea typeface="Calibri" charset="0"/>
                        <a:cs typeface="Times New Roman" charset="0"/>
                      </a:endParaRPr>
                    </a:p>
                    <a:p>
                      <a:pPr>
                        <a:spcAft>
                          <a:spcPts val="0"/>
                        </a:spcAft>
                      </a:pPr>
                      <a:endParaRPr lang="en-GB" sz="1800" noProof="0" dirty="0">
                        <a:solidFill>
                          <a:schemeClr val="tx1"/>
                        </a:solidFill>
                        <a:effectLst/>
                        <a:latin typeface="Calibri" charset="0"/>
                        <a:ea typeface="Calibri" charset="0"/>
                        <a:cs typeface="Times New Roman" charset="0"/>
                      </a:endParaRPr>
                    </a:p>
                  </a:txBody>
                  <a:tcPr marL="52853" marR="52853" marT="0" marB="0">
                    <a:solidFill>
                      <a:schemeClr val="accent6">
                        <a:lumMod val="60000"/>
                        <a:lumOff val="40000"/>
                      </a:schemeClr>
                    </a:solidFill>
                  </a:tcPr>
                </a:tc>
                <a:tc>
                  <a:txBody>
                    <a:bodyPr/>
                    <a:lstStyle/>
                    <a:p>
                      <a:pPr>
                        <a:spcAft>
                          <a:spcPts val="0"/>
                        </a:spcAft>
                      </a:pPr>
                      <a:r>
                        <a:rPr lang="fr-CH" sz="1800" dirty="0">
                          <a:effectLst/>
                        </a:rPr>
                        <a:t>7</a:t>
                      </a:r>
                      <a:endParaRPr lang="fr-FR" sz="1800" dirty="0">
                        <a:effectLst/>
                        <a:latin typeface="Calibri" charset="0"/>
                        <a:ea typeface="Calibri" charset="0"/>
                        <a:cs typeface="Times New Roman" charset="0"/>
                      </a:endParaRPr>
                    </a:p>
                  </a:txBody>
                  <a:tcPr marL="52853" marR="52853" marT="0" marB="0">
                    <a:solidFill>
                      <a:schemeClr val="accent6">
                        <a:lumMod val="60000"/>
                        <a:lumOff val="40000"/>
                      </a:schemeClr>
                    </a:solidFill>
                  </a:tcPr>
                </a:tc>
              </a:tr>
              <a:tr h="1129492">
                <a:tc>
                  <a:txBody>
                    <a:bodyPr/>
                    <a:lstStyle/>
                    <a:p>
                      <a:pPr>
                        <a:spcAft>
                          <a:spcPts val="0"/>
                        </a:spcAft>
                      </a:pPr>
                      <a:r>
                        <a:rPr lang="en-GB" sz="2000" noProof="0" dirty="0" smtClean="0">
                          <a:effectLst/>
                        </a:rPr>
                        <a:t>5. Event implicating physical integrity</a:t>
                      </a:r>
                      <a:endParaRPr lang="en-GB" sz="2000" noProof="0" dirty="0">
                        <a:effectLst/>
                        <a:latin typeface="Calibri" charset="0"/>
                        <a:ea typeface="Calibri" charset="0"/>
                        <a:cs typeface="Times New Roman" charset="0"/>
                      </a:endParaRPr>
                    </a:p>
                  </a:txBody>
                  <a:tcPr marL="52853" marR="52853" marT="0" marB="0"/>
                </a:tc>
                <a:tc>
                  <a:txBody>
                    <a:bodyPr/>
                    <a:lstStyle/>
                    <a:p>
                      <a:pPr>
                        <a:spcAft>
                          <a:spcPts val="0"/>
                        </a:spcAft>
                      </a:pPr>
                      <a:r>
                        <a:rPr lang="en-GB" sz="1800" noProof="0" dirty="0" smtClean="0">
                          <a:effectLst/>
                        </a:rPr>
                        <a:t>Feeling of helplessness</a:t>
                      </a:r>
                    </a:p>
                    <a:p>
                      <a:pPr>
                        <a:spcAft>
                          <a:spcPts val="0"/>
                        </a:spcAft>
                      </a:pPr>
                      <a:r>
                        <a:rPr lang="en-GB" sz="1800" noProof="0" dirty="0" smtClean="0">
                          <a:solidFill>
                            <a:srgbClr val="FF0000"/>
                          </a:solidFill>
                          <a:effectLst/>
                        </a:rPr>
                        <a:t>* except 1x (from negative to positive, it’s feeling of empowerment</a:t>
                      </a:r>
                      <a:endParaRPr lang="en-GB" sz="1800" noProof="0" dirty="0">
                        <a:solidFill>
                          <a:srgbClr val="FF0000"/>
                        </a:solidFill>
                        <a:effectLst/>
                        <a:latin typeface="Calibri" charset="0"/>
                        <a:ea typeface="Calibri" charset="0"/>
                        <a:cs typeface="Times New Roman" charset="0"/>
                      </a:endParaRPr>
                    </a:p>
                  </a:txBody>
                  <a:tcPr marL="52853" marR="52853" marT="0" marB="0">
                    <a:solidFill>
                      <a:schemeClr val="accent4">
                        <a:lumMod val="40000"/>
                        <a:lumOff val="60000"/>
                      </a:schemeClr>
                    </a:solidFill>
                  </a:tcPr>
                </a:tc>
                <a:tc>
                  <a:txBody>
                    <a:bodyPr/>
                    <a:lstStyle/>
                    <a:p>
                      <a:pPr>
                        <a:spcAft>
                          <a:spcPts val="0"/>
                        </a:spcAft>
                      </a:pPr>
                      <a:r>
                        <a:rPr lang="fr-CH" sz="1800" dirty="0">
                          <a:effectLst/>
                        </a:rPr>
                        <a:t>43</a:t>
                      </a:r>
                      <a:endParaRPr lang="fr-FR" sz="1800" dirty="0">
                        <a:effectLst/>
                      </a:endParaRPr>
                    </a:p>
                    <a:p>
                      <a:pPr>
                        <a:spcAft>
                          <a:spcPts val="0"/>
                        </a:spcAft>
                      </a:pPr>
                      <a:r>
                        <a:rPr lang="fr-CH" sz="1800" dirty="0">
                          <a:effectLst/>
                        </a:rPr>
                        <a:t> </a:t>
                      </a:r>
                      <a:r>
                        <a:rPr lang="fr-CH" sz="1800" dirty="0" smtClean="0">
                          <a:solidFill>
                            <a:srgbClr val="FF0000"/>
                          </a:solidFill>
                          <a:effectLst/>
                        </a:rPr>
                        <a:t>1</a:t>
                      </a:r>
                      <a:endParaRPr lang="fr-FR" sz="1800" dirty="0">
                        <a:solidFill>
                          <a:srgbClr val="FF0000"/>
                        </a:solidFill>
                        <a:effectLst/>
                        <a:latin typeface="Calibri" charset="0"/>
                        <a:ea typeface="Calibri" charset="0"/>
                        <a:cs typeface="Times New Roman" charset="0"/>
                      </a:endParaRPr>
                    </a:p>
                  </a:txBody>
                  <a:tcPr marL="52853" marR="52853" marT="0" marB="0">
                    <a:solidFill>
                      <a:schemeClr val="accent4">
                        <a:lumMod val="40000"/>
                        <a:lumOff val="60000"/>
                      </a:schemeClr>
                    </a:solidFill>
                  </a:tcPr>
                </a:tc>
              </a:tr>
              <a:tr h="471870">
                <a:tc>
                  <a:txBody>
                    <a:bodyPr/>
                    <a:lstStyle/>
                    <a:p>
                      <a:pPr>
                        <a:spcAft>
                          <a:spcPts val="0"/>
                        </a:spcAft>
                      </a:pPr>
                      <a:r>
                        <a:rPr lang="en-GB" sz="2000" noProof="0" dirty="0" smtClean="0">
                          <a:effectLst/>
                        </a:rPr>
                        <a:t>6. Unmotivated students</a:t>
                      </a:r>
                      <a:endParaRPr lang="en-GB" sz="2000" noProof="0" dirty="0">
                        <a:effectLst/>
                      </a:endParaRPr>
                    </a:p>
                  </a:txBody>
                  <a:tcPr marL="52853" marR="52853" marT="0" marB="0"/>
                </a:tc>
                <a:tc>
                  <a:txBody>
                    <a:bodyPr/>
                    <a:lstStyle/>
                    <a:p>
                      <a:pPr>
                        <a:spcAft>
                          <a:spcPts val="0"/>
                        </a:spcAft>
                      </a:pPr>
                      <a:r>
                        <a:rPr lang="en-GB" sz="1800" noProof="0" dirty="0" smtClean="0">
                          <a:effectLst/>
                        </a:rPr>
                        <a:t>Feeling of helplessness</a:t>
                      </a:r>
                    </a:p>
                  </a:txBody>
                  <a:tcPr marL="52853" marR="52853" marT="0" marB="0">
                    <a:solidFill>
                      <a:schemeClr val="accent4">
                        <a:lumMod val="40000"/>
                        <a:lumOff val="60000"/>
                      </a:schemeClr>
                    </a:solidFill>
                  </a:tcPr>
                </a:tc>
                <a:tc>
                  <a:txBody>
                    <a:bodyPr/>
                    <a:lstStyle/>
                    <a:p>
                      <a:pPr>
                        <a:spcAft>
                          <a:spcPts val="0"/>
                        </a:spcAft>
                      </a:pPr>
                      <a:r>
                        <a:rPr lang="fr-CH" sz="1800">
                          <a:effectLst/>
                        </a:rPr>
                        <a:t>6</a:t>
                      </a:r>
                      <a:endParaRPr lang="fr-FR" sz="1800">
                        <a:effectLst/>
                        <a:latin typeface="Calibri" charset="0"/>
                        <a:ea typeface="Calibri" charset="0"/>
                        <a:cs typeface="Times New Roman" charset="0"/>
                      </a:endParaRPr>
                    </a:p>
                  </a:txBody>
                  <a:tcPr marL="52853" marR="52853" marT="0" marB="0">
                    <a:solidFill>
                      <a:schemeClr val="accent4">
                        <a:lumMod val="40000"/>
                        <a:lumOff val="60000"/>
                      </a:schemeClr>
                    </a:solidFill>
                  </a:tcPr>
                </a:tc>
              </a:tr>
              <a:tr h="663145">
                <a:tc>
                  <a:txBody>
                    <a:bodyPr/>
                    <a:lstStyle/>
                    <a:p>
                      <a:pPr>
                        <a:spcAft>
                          <a:spcPts val="0"/>
                        </a:spcAft>
                      </a:pPr>
                      <a:r>
                        <a:rPr lang="en-GB" sz="2000" noProof="0" dirty="0" smtClean="0">
                          <a:effectLst/>
                        </a:rPr>
                        <a:t>7. Unpredictability</a:t>
                      </a:r>
                      <a:endParaRPr lang="en-GB" sz="2000" noProof="0" dirty="0">
                        <a:effectLst/>
                        <a:latin typeface="Calibri" charset="0"/>
                        <a:ea typeface="Calibri" charset="0"/>
                        <a:cs typeface="Times New Roman" charset="0"/>
                      </a:endParaRPr>
                    </a:p>
                  </a:txBody>
                  <a:tcPr marL="52853" marR="52853" marT="0" marB="0"/>
                </a:tc>
                <a:tc>
                  <a:txBody>
                    <a:bodyPr/>
                    <a:lstStyle/>
                    <a:p>
                      <a:pPr>
                        <a:spcAft>
                          <a:spcPts val="0"/>
                        </a:spcAft>
                      </a:pPr>
                      <a:r>
                        <a:rPr lang="en-GB" sz="1800" noProof="0" dirty="0" smtClean="0">
                          <a:effectLst/>
                        </a:rPr>
                        <a:t>Feeling of helplessness</a:t>
                      </a:r>
                    </a:p>
                    <a:p>
                      <a:pPr>
                        <a:spcAft>
                          <a:spcPts val="0"/>
                        </a:spcAft>
                      </a:pPr>
                      <a:r>
                        <a:rPr lang="en-GB" sz="1800" noProof="0" dirty="0" smtClean="0">
                          <a:solidFill>
                            <a:srgbClr val="FF0000"/>
                          </a:solidFill>
                          <a:effectLst/>
                        </a:rPr>
                        <a:t>*</a:t>
                      </a:r>
                      <a:endParaRPr lang="en-GB" sz="1800" noProof="0" dirty="0">
                        <a:solidFill>
                          <a:srgbClr val="FF0000"/>
                        </a:solidFill>
                        <a:effectLst/>
                        <a:latin typeface="Calibri" charset="0"/>
                        <a:ea typeface="Calibri" charset="0"/>
                        <a:cs typeface="Times New Roman" charset="0"/>
                      </a:endParaRPr>
                    </a:p>
                  </a:txBody>
                  <a:tcPr marL="52853" marR="52853" marT="0" marB="0">
                    <a:solidFill>
                      <a:schemeClr val="accent4">
                        <a:lumMod val="40000"/>
                        <a:lumOff val="60000"/>
                      </a:schemeClr>
                    </a:solidFill>
                  </a:tcPr>
                </a:tc>
                <a:tc>
                  <a:txBody>
                    <a:bodyPr/>
                    <a:lstStyle/>
                    <a:p>
                      <a:pPr>
                        <a:spcAft>
                          <a:spcPts val="0"/>
                        </a:spcAft>
                      </a:pPr>
                      <a:r>
                        <a:rPr lang="fr-CH" sz="1800" dirty="0">
                          <a:effectLst/>
                        </a:rPr>
                        <a:t>3</a:t>
                      </a:r>
                      <a:endParaRPr lang="fr-FR" sz="1800" dirty="0">
                        <a:effectLst/>
                      </a:endParaRPr>
                    </a:p>
                    <a:p>
                      <a:pPr>
                        <a:spcAft>
                          <a:spcPts val="0"/>
                        </a:spcAft>
                      </a:pPr>
                      <a:r>
                        <a:rPr lang="fr-CH" sz="1800" dirty="0">
                          <a:solidFill>
                            <a:srgbClr val="FF0000"/>
                          </a:solidFill>
                          <a:effectLst/>
                        </a:rPr>
                        <a:t>1</a:t>
                      </a:r>
                      <a:endParaRPr lang="fr-FR" sz="1800" dirty="0">
                        <a:solidFill>
                          <a:srgbClr val="FF0000"/>
                        </a:solidFill>
                        <a:effectLst/>
                        <a:latin typeface="Calibri" charset="0"/>
                        <a:ea typeface="Calibri" charset="0"/>
                        <a:cs typeface="Times New Roman" charset="0"/>
                      </a:endParaRPr>
                    </a:p>
                  </a:txBody>
                  <a:tcPr marL="52853" marR="52853" marT="0" marB="0">
                    <a:solidFill>
                      <a:schemeClr val="accent4">
                        <a:lumMod val="40000"/>
                        <a:lumOff val="60000"/>
                      </a:schemeClr>
                    </a:solidFill>
                  </a:tcPr>
                </a:tc>
              </a:tr>
              <a:tr h="664407">
                <a:tc>
                  <a:txBody>
                    <a:bodyPr/>
                    <a:lstStyle/>
                    <a:p>
                      <a:pPr>
                        <a:spcAft>
                          <a:spcPts val="0"/>
                        </a:spcAft>
                      </a:pPr>
                      <a:r>
                        <a:rPr lang="en-GB" sz="2000" noProof="0" dirty="0" smtClean="0">
                          <a:effectLst/>
                        </a:rPr>
                        <a:t>8. Rules transgression from one or more students</a:t>
                      </a:r>
                      <a:endParaRPr lang="en-GB" sz="2000" noProof="0" dirty="0">
                        <a:effectLst/>
                        <a:latin typeface="Calibri" charset="0"/>
                        <a:ea typeface="Calibri" charset="0"/>
                        <a:cs typeface="Times New Roman" charset="0"/>
                      </a:endParaRPr>
                    </a:p>
                  </a:txBody>
                  <a:tcPr marL="52853" marR="52853" marT="0" marB="0"/>
                </a:tc>
                <a:tc>
                  <a:txBody>
                    <a:bodyPr/>
                    <a:lstStyle/>
                    <a:p>
                      <a:pPr>
                        <a:spcAft>
                          <a:spcPts val="0"/>
                        </a:spcAft>
                      </a:pPr>
                      <a:r>
                        <a:rPr lang="en-GB" sz="1800" noProof="0" dirty="0" smtClean="0">
                          <a:effectLst/>
                        </a:rPr>
                        <a:t>Feeling of helplessness</a:t>
                      </a:r>
                    </a:p>
                    <a:p>
                      <a:pPr>
                        <a:spcAft>
                          <a:spcPts val="0"/>
                        </a:spcAft>
                      </a:pPr>
                      <a:r>
                        <a:rPr lang="en-GB" sz="1800" noProof="0" dirty="0" smtClean="0">
                          <a:solidFill>
                            <a:srgbClr val="FF0000"/>
                          </a:solidFill>
                          <a:effectLst/>
                        </a:rPr>
                        <a:t>*</a:t>
                      </a:r>
                      <a:endParaRPr lang="en-GB" sz="1800" noProof="0" dirty="0">
                        <a:solidFill>
                          <a:srgbClr val="FF0000"/>
                        </a:solidFill>
                        <a:effectLst/>
                        <a:latin typeface="Calibri" charset="0"/>
                        <a:ea typeface="Calibri" charset="0"/>
                        <a:cs typeface="Times New Roman" charset="0"/>
                      </a:endParaRPr>
                    </a:p>
                  </a:txBody>
                  <a:tcPr marL="52853" marR="52853" marT="0" marB="0">
                    <a:solidFill>
                      <a:schemeClr val="accent4">
                        <a:lumMod val="40000"/>
                        <a:lumOff val="60000"/>
                      </a:schemeClr>
                    </a:solidFill>
                  </a:tcPr>
                </a:tc>
                <a:tc>
                  <a:txBody>
                    <a:bodyPr/>
                    <a:lstStyle/>
                    <a:p>
                      <a:pPr>
                        <a:spcAft>
                          <a:spcPts val="0"/>
                        </a:spcAft>
                      </a:pPr>
                      <a:r>
                        <a:rPr lang="fr-CH" sz="1800" dirty="0">
                          <a:effectLst/>
                        </a:rPr>
                        <a:t>53</a:t>
                      </a:r>
                      <a:endParaRPr lang="fr-FR" sz="1800" dirty="0">
                        <a:effectLst/>
                      </a:endParaRPr>
                    </a:p>
                    <a:p>
                      <a:pPr>
                        <a:spcAft>
                          <a:spcPts val="0"/>
                        </a:spcAft>
                      </a:pPr>
                      <a:r>
                        <a:rPr lang="fr-CH" sz="1800" dirty="0">
                          <a:effectLst/>
                        </a:rPr>
                        <a:t> </a:t>
                      </a:r>
                      <a:r>
                        <a:rPr lang="fr-CH" sz="1800" dirty="0" smtClean="0">
                          <a:solidFill>
                            <a:srgbClr val="FF0000"/>
                          </a:solidFill>
                          <a:effectLst/>
                        </a:rPr>
                        <a:t>3</a:t>
                      </a:r>
                      <a:endParaRPr lang="fr-FR" sz="1800" dirty="0">
                        <a:solidFill>
                          <a:srgbClr val="FF0000"/>
                        </a:solidFill>
                        <a:effectLst/>
                        <a:latin typeface="Calibri" charset="0"/>
                        <a:ea typeface="Calibri" charset="0"/>
                        <a:cs typeface="Times New Roman" charset="0"/>
                      </a:endParaRPr>
                    </a:p>
                  </a:txBody>
                  <a:tcPr marL="52853" marR="52853" marT="0" marB="0">
                    <a:solidFill>
                      <a:schemeClr val="accent4">
                        <a:lumMod val="40000"/>
                        <a:lumOff val="60000"/>
                      </a:schemeClr>
                    </a:solidFill>
                  </a:tcPr>
                </a:tc>
              </a:tr>
              <a:tr h="299750">
                <a:tc rowSpan="2">
                  <a:txBody>
                    <a:bodyPr/>
                    <a:lstStyle/>
                    <a:p>
                      <a:pPr>
                        <a:spcAft>
                          <a:spcPts val="0"/>
                        </a:spcAft>
                      </a:pPr>
                      <a:r>
                        <a:rPr lang="en-GB" sz="2000" noProof="0" dirty="0" smtClean="0">
                          <a:effectLst/>
                        </a:rPr>
                        <a:t>9. Differentiation from PETT</a:t>
                      </a:r>
                      <a:endParaRPr lang="en-GB" sz="2000" noProof="0" dirty="0">
                        <a:effectLst/>
                        <a:latin typeface="Calibri" charset="0"/>
                        <a:ea typeface="Calibri" charset="0"/>
                        <a:cs typeface="Times New Roman" charset="0"/>
                      </a:endParaRPr>
                    </a:p>
                  </a:txBody>
                  <a:tcPr marL="52853" marR="52853"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noProof="0" dirty="0" smtClean="0">
                          <a:effectLst/>
                        </a:rPr>
                        <a:t>Feeling of helplessness</a:t>
                      </a:r>
                      <a:r>
                        <a:rPr lang="en-GB" sz="1800" baseline="0" noProof="0" dirty="0" smtClean="0">
                          <a:effectLst/>
                        </a:rPr>
                        <a:t> </a:t>
                      </a:r>
                      <a:r>
                        <a:rPr lang="en-GB" sz="1800" noProof="0" dirty="0" smtClean="0">
                          <a:effectLst/>
                        </a:rPr>
                        <a:t>(13) </a:t>
                      </a:r>
                      <a:endParaRPr lang="en-GB" sz="1800" noProof="0" dirty="0">
                        <a:effectLst/>
                        <a:latin typeface="Calibri" charset="0"/>
                        <a:ea typeface="Calibri" charset="0"/>
                        <a:cs typeface="Times New Roman" charset="0"/>
                      </a:endParaRPr>
                    </a:p>
                  </a:txBody>
                  <a:tcPr marL="52853" marR="52853" marT="0" marB="0">
                    <a:solidFill>
                      <a:schemeClr val="accent4">
                        <a:lumMod val="40000"/>
                        <a:lumOff val="60000"/>
                      </a:schemeClr>
                    </a:solidFill>
                  </a:tcPr>
                </a:tc>
                <a:tc>
                  <a:txBody>
                    <a:bodyPr/>
                    <a:lstStyle/>
                    <a:p>
                      <a:pPr>
                        <a:spcAft>
                          <a:spcPts val="0"/>
                        </a:spcAft>
                      </a:pPr>
                      <a:r>
                        <a:rPr lang="fr-CH" sz="1800" dirty="0">
                          <a:effectLst/>
                        </a:rPr>
                        <a:t>13</a:t>
                      </a:r>
                      <a:endParaRPr lang="fr-FR" sz="1800" dirty="0">
                        <a:effectLst/>
                        <a:latin typeface="Calibri" charset="0"/>
                        <a:ea typeface="Calibri" charset="0"/>
                        <a:cs typeface="Times New Roman" charset="0"/>
                      </a:endParaRPr>
                    </a:p>
                  </a:txBody>
                  <a:tcPr marL="52853" marR="52853" marT="0" marB="0">
                    <a:solidFill>
                      <a:schemeClr val="accent4">
                        <a:lumMod val="40000"/>
                        <a:lumOff val="60000"/>
                      </a:schemeClr>
                    </a:solidFill>
                  </a:tcPr>
                </a:tc>
              </a:tr>
              <a:tr h="299750">
                <a:tc vMerge="1">
                  <a:txBody>
                    <a:bodyPr/>
                    <a:lstStyle/>
                    <a:p>
                      <a:endParaRPr lang="fr-F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noProof="0" dirty="0" smtClean="0">
                          <a:effectLst/>
                        </a:rPr>
                        <a:t>Feeling</a:t>
                      </a:r>
                      <a:r>
                        <a:rPr lang="en-GB" sz="1800" baseline="0" noProof="0" dirty="0" smtClean="0">
                          <a:effectLst/>
                        </a:rPr>
                        <a:t> of e</a:t>
                      </a:r>
                      <a:r>
                        <a:rPr lang="en-GB" sz="1800" noProof="0" dirty="0" smtClean="0">
                          <a:effectLst/>
                        </a:rPr>
                        <a:t>mpowerment</a:t>
                      </a:r>
                      <a:r>
                        <a:rPr lang="en-GB" sz="1800" baseline="0" noProof="0" dirty="0" smtClean="0">
                          <a:effectLst/>
                          <a:latin typeface="Calibri" charset="0"/>
                          <a:ea typeface="Calibri" charset="0"/>
                          <a:cs typeface="Times New Roman" charset="0"/>
                        </a:rPr>
                        <a:t> </a:t>
                      </a:r>
                      <a:r>
                        <a:rPr lang="en-GB" sz="1800" noProof="0" dirty="0" smtClean="0">
                          <a:effectLst/>
                        </a:rPr>
                        <a:t>(6)</a:t>
                      </a:r>
                      <a:endParaRPr lang="en-GB" sz="1800" noProof="0" dirty="0">
                        <a:effectLst/>
                        <a:latin typeface="Calibri" charset="0"/>
                        <a:ea typeface="Calibri" charset="0"/>
                        <a:cs typeface="Times New Roman" charset="0"/>
                      </a:endParaRPr>
                    </a:p>
                  </a:txBody>
                  <a:tcPr marL="52853" marR="52853" marT="0" marB="0">
                    <a:solidFill>
                      <a:schemeClr val="accent4">
                        <a:lumMod val="60000"/>
                        <a:lumOff val="40000"/>
                      </a:schemeClr>
                    </a:solidFill>
                  </a:tcPr>
                </a:tc>
                <a:tc>
                  <a:txBody>
                    <a:bodyPr/>
                    <a:lstStyle/>
                    <a:p>
                      <a:pPr>
                        <a:spcAft>
                          <a:spcPts val="0"/>
                        </a:spcAft>
                      </a:pPr>
                      <a:r>
                        <a:rPr lang="fr-CH" sz="1800" dirty="0">
                          <a:effectLst/>
                        </a:rPr>
                        <a:t>6</a:t>
                      </a:r>
                      <a:endParaRPr lang="fr-FR" sz="1800" dirty="0">
                        <a:effectLst/>
                        <a:latin typeface="Calibri" charset="0"/>
                        <a:ea typeface="Calibri" charset="0"/>
                        <a:cs typeface="Times New Roman" charset="0"/>
                      </a:endParaRPr>
                    </a:p>
                  </a:txBody>
                  <a:tcPr marL="52853" marR="52853" marT="0" marB="0">
                    <a:solidFill>
                      <a:schemeClr val="accent4">
                        <a:lumMod val="60000"/>
                        <a:lumOff val="40000"/>
                      </a:schemeClr>
                    </a:solidFill>
                  </a:tcPr>
                </a:tc>
              </a:tr>
              <a:tr h="313748">
                <a:tc>
                  <a:txBody>
                    <a:bodyPr/>
                    <a:lstStyle/>
                    <a:p>
                      <a:pPr>
                        <a:spcAft>
                          <a:spcPts val="0"/>
                        </a:spcAft>
                      </a:pPr>
                      <a:r>
                        <a:rPr lang="en-GB" sz="2000" noProof="0" dirty="0" smtClean="0">
                          <a:effectLst/>
                        </a:rPr>
                        <a:t>10. Motivated students</a:t>
                      </a:r>
                      <a:endParaRPr lang="en-GB" sz="2000" noProof="0" dirty="0">
                        <a:effectLst/>
                        <a:latin typeface="Calibri" charset="0"/>
                        <a:ea typeface="Calibri" charset="0"/>
                        <a:cs typeface="Times New Roman" charset="0"/>
                      </a:endParaRPr>
                    </a:p>
                  </a:txBody>
                  <a:tcPr marL="52853" marR="52853" marT="0" marB="0"/>
                </a:tc>
                <a:tc>
                  <a:txBody>
                    <a:bodyPr/>
                    <a:lstStyle/>
                    <a:p>
                      <a:pPr>
                        <a:spcAft>
                          <a:spcPts val="0"/>
                        </a:spcAft>
                      </a:pPr>
                      <a:r>
                        <a:rPr lang="en-GB" sz="1800" noProof="0" dirty="0" smtClean="0">
                          <a:effectLst/>
                        </a:rPr>
                        <a:t>Feeling</a:t>
                      </a:r>
                      <a:r>
                        <a:rPr lang="en-GB" sz="1800" baseline="0" noProof="0" dirty="0" smtClean="0">
                          <a:effectLst/>
                        </a:rPr>
                        <a:t> of e</a:t>
                      </a:r>
                      <a:r>
                        <a:rPr lang="en-GB" sz="1800" noProof="0" dirty="0" smtClean="0">
                          <a:effectLst/>
                        </a:rPr>
                        <a:t>mpowerment</a:t>
                      </a:r>
                      <a:r>
                        <a:rPr lang="en-GB" sz="1800" baseline="0" noProof="0" dirty="0" smtClean="0">
                          <a:effectLst/>
                          <a:latin typeface="Calibri" charset="0"/>
                          <a:ea typeface="Calibri" charset="0"/>
                          <a:cs typeface="Times New Roman" charset="0"/>
                        </a:rPr>
                        <a:t> </a:t>
                      </a:r>
                      <a:endParaRPr lang="en-GB" sz="1800" noProof="0" dirty="0">
                        <a:effectLst/>
                        <a:latin typeface="Calibri" charset="0"/>
                        <a:ea typeface="Calibri" charset="0"/>
                        <a:cs typeface="Times New Roman" charset="0"/>
                      </a:endParaRPr>
                    </a:p>
                  </a:txBody>
                  <a:tcPr marL="52853" marR="52853" marT="0" marB="0">
                    <a:solidFill>
                      <a:schemeClr val="accent4">
                        <a:lumMod val="60000"/>
                        <a:lumOff val="40000"/>
                      </a:schemeClr>
                    </a:solidFill>
                  </a:tcPr>
                </a:tc>
                <a:tc>
                  <a:txBody>
                    <a:bodyPr/>
                    <a:lstStyle/>
                    <a:p>
                      <a:pPr>
                        <a:spcAft>
                          <a:spcPts val="0"/>
                        </a:spcAft>
                      </a:pPr>
                      <a:r>
                        <a:rPr lang="fr-CH" sz="1800" dirty="0">
                          <a:effectLst/>
                        </a:rPr>
                        <a:t>27</a:t>
                      </a:r>
                      <a:endParaRPr lang="fr-FR" sz="1800" dirty="0">
                        <a:effectLst/>
                        <a:latin typeface="Calibri" charset="0"/>
                        <a:ea typeface="Calibri" charset="0"/>
                        <a:cs typeface="Times New Roman" charset="0"/>
                      </a:endParaRPr>
                    </a:p>
                  </a:txBody>
                  <a:tcPr marL="52853" marR="52853" marT="0" marB="0">
                    <a:solidFill>
                      <a:schemeClr val="accent4">
                        <a:lumMod val="60000"/>
                        <a:lumOff val="40000"/>
                      </a:schemeClr>
                    </a:solidFill>
                  </a:tcPr>
                </a:tc>
              </a:tr>
              <a:tr h="315749">
                <a:tc>
                  <a:txBody>
                    <a:bodyPr/>
                    <a:lstStyle/>
                    <a:p>
                      <a:pPr>
                        <a:spcAft>
                          <a:spcPts val="0"/>
                        </a:spcAft>
                      </a:pPr>
                      <a:r>
                        <a:rPr lang="en-GB" sz="2000" noProof="0" dirty="0" smtClean="0">
                          <a:effectLst/>
                        </a:rPr>
                        <a:t>11. Students learning</a:t>
                      </a:r>
                      <a:endParaRPr lang="en-GB" sz="2000" noProof="0" dirty="0">
                        <a:effectLst/>
                        <a:latin typeface="Calibri" charset="0"/>
                        <a:ea typeface="Calibri" charset="0"/>
                        <a:cs typeface="Times New Roman" charset="0"/>
                      </a:endParaRPr>
                    </a:p>
                  </a:txBody>
                  <a:tcPr marL="52853" marR="52853" marT="0" marB="0"/>
                </a:tc>
                <a:tc>
                  <a:txBody>
                    <a:bodyPr/>
                    <a:lstStyle/>
                    <a:p>
                      <a:pPr>
                        <a:spcAft>
                          <a:spcPts val="0"/>
                        </a:spcAft>
                      </a:pPr>
                      <a:r>
                        <a:rPr lang="en-GB" sz="1800" noProof="0" dirty="0" smtClean="0">
                          <a:effectLst/>
                        </a:rPr>
                        <a:t>Feeling</a:t>
                      </a:r>
                      <a:r>
                        <a:rPr lang="en-GB" sz="1800" baseline="0" noProof="0" dirty="0" smtClean="0">
                          <a:effectLst/>
                        </a:rPr>
                        <a:t> of e</a:t>
                      </a:r>
                      <a:r>
                        <a:rPr lang="en-GB" sz="1800" noProof="0" dirty="0" smtClean="0">
                          <a:effectLst/>
                        </a:rPr>
                        <a:t>mpowerment</a:t>
                      </a:r>
                      <a:r>
                        <a:rPr lang="en-GB" sz="1800" baseline="0" noProof="0" dirty="0" smtClean="0">
                          <a:effectLst/>
                          <a:latin typeface="Calibri" charset="0"/>
                          <a:ea typeface="Calibri" charset="0"/>
                          <a:cs typeface="Times New Roman" charset="0"/>
                        </a:rPr>
                        <a:t> </a:t>
                      </a:r>
                      <a:endParaRPr lang="en-GB" sz="1800" noProof="0" dirty="0">
                        <a:effectLst/>
                        <a:latin typeface="Calibri" charset="0"/>
                        <a:ea typeface="Calibri" charset="0"/>
                        <a:cs typeface="Times New Roman" charset="0"/>
                      </a:endParaRPr>
                    </a:p>
                  </a:txBody>
                  <a:tcPr marL="52853" marR="52853" marT="0" marB="0">
                    <a:solidFill>
                      <a:schemeClr val="accent4">
                        <a:lumMod val="60000"/>
                        <a:lumOff val="40000"/>
                      </a:schemeClr>
                    </a:solidFill>
                  </a:tcPr>
                </a:tc>
                <a:tc>
                  <a:txBody>
                    <a:bodyPr/>
                    <a:lstStyle/>
                    <a:p>
                      <a:pPr>
                        <a:spcAft>
                          <a:spcPts val="0"/>
                        </a:spcAft>
                      </a:pPr>
                      <a:r>
                        <a:rPr lang="fr-CH" sz="1800" dirty="0">
                          <a:effectLst/>
                        </a:rPr>
                        <a:t>20</a:t>
                      </a:r>
                      <a:endParaRPr lang="fr-FR" sz="1800" dirty="0">
                        <a:effectLst/>
                        <a:latin typeface="Calibri" charset="0"/>
                        <a:ea typeface="Calibri" charset="0"/>
                        <a:cs typeface="Times New Roman" charset="0"/>
                      </a:endParaRPr>
                    </a:p>
                  </a:txBody>
                  <a:tcPr marL="52853" marR="52853" marT="0" marB="0">
                    <a:solidFill>
                      <a:schemeClr val="accent4">
                        <a:lumMod val="60000"/>
                        <a:lumOff val="40000"/>
                      </a:schemeClr>
                    </a:solidFill>
                  </a:tcPr>
                </a:tc>
              </a:tr>
              <a:tr h="313748">
                <a:tc>
                  <a:txBody>
                    <a:bodyPr/>
                    <a:lstStyle/>
                    <a:p>
                      <a:pPr>
                        <a:spcAft>
                          <a:spcPts val="0"/>
                        </a:spcAft>
                      </a:pPr>
                      <a:r>
                        <a:rPr lang="en-GB" sz="2000" noProof="0" dirty="0" smtClean="0">
                          <a:effectLst/>
                        </a:rPr>
                        <a:t>12. No unpredictability</a:t>
                      </a:r>
                      <a:endParaRPr lang="en-GB" sz="2000" noProof="0" dirty="0">
                        <a:effectLst/>
                        <a:latin typeface="Calibri" charset="0"/>
                        <a:ea typeface="Calibri" charset="0"/>
                        <a:cs typeface="Times New Roman" charset="0"/>
                      </a:endParaRPr>
                    </a:p>
                  </a:txBody>
                  <a:tcPr marL="52853" marR="52853" marT="0" marB="0"/>
                </a:tc>
                <a:tc>
                  <a:txBody>
                    <a:bodyPr/>
                    <a:lstStyle/>
                    <a:p>
                      <a:pPr>
                        <a:spcAft>
                          <a:spcPts val="0"/>
                        </a:spcAft>
                      </a:pPr>
                      <a:r>
                        <a:rPr lang="en-GB" sz="1800" noProof="0" dirty="0" smtClean="0">
                          <a:effectLst/>
                        </a:rPr>
                        <a:t>Feeling</a:t>
                      </a:r>
                      <a:r>
                        <a:rPr lang="en-GB" sz="1800" baseline="0" noProof="0" dirty="0" smtClean="0">
                          <a:effectLst/>
                        </a:rPr>
                        <a:t> of e</a:t>
                      </a:r>
                      <a:r>
                        <a:rPr lang="en-GB" sz="1800" noProof="0" dirty="0" smtClean="0">
                          <a:effectLst/>
                        </a:rPr>
                        <a:t>mpowerment</a:t>
                      </a:r>
                      <a:r>
                        <a:rPr lang="en-GB" sz="1800" baseline="0" noProof="0" dirty="0" smtClean="0">
                          <a:effectLst/>
                          <a:latin typeface="Calibri" charset="0"/>
                          <a:ea typeface="Calibri" charset="0"/>
                          <a:cs typeface="Times New Roman" charset="0"/>
                        </a:rPr>
                        <a:t> </a:t>
                      </a:r>
                      <a:endParaRPr lang="en-GB" sz="1800" noProof="0" dirty="0">
                        <a:effectLst/>
                        <a:latin typeface="Calibri" charset="0"/>
                        <a:ea typeface="Calibri" charset="0"/>
                        <a:cs typeface="Times New Roman" charset="0"/>
                      </a:endParaRPr>
                    </a:p>
                  </a:txBody>
                  <a:tcPr marL="52853" marR="52853" marT="0" marB="0">
                    <a:solidFill>
                      <a:schemeClr val="accent4">
                        <a:lumMod val="60000"/>
                        <a:lumOff val="40000"/>
                      </a:schemeClr>
                    </a:solidFill>
                  </a:tcPr>
                </a:tc>
                <a:tc>
                  <a:txBody>
                    <a:bodyPr/>
                    <a:lstStyle/>
                    <a:p>
                      <a:pPr>
                        <a:spcAft>
                          <a:spcPts val="0"/>
                        </a:spcAft>
                      </a:pPr>
                      <a:r>
                        <a:rPr lang="fr-CH" sz="1800" dirty="0">
                          <a:effectLst/>
                        </a:rPr>
                        <a:t>1</a:t>
                      </a:r>
                      <a:endParaRPr lang="fr-FR" sz="1800" dirty="0">
                        <a:effectLst/>
                        <a:latin typeface="Calibri" charset="0"/>
                        <a:ea typeface="Calibri" charset="0"/>
                        <a:cs typeface="Times New Roman" charset="0"/>
                      </a:endParaRPr>
                    </a:p>
                  </a:txBody>
                  <a:tcPr marL="52853" marR="52853" marT="0" marB="0">
                    <a:solidFill>
                      <a:schemeClr val="accent4">
                        <a:lumMod val="60000"/>
                        <a:lumOff val="40000"/>
                      </a:schemeClr>
                    </a:solidFill>
                  </a:tcPr>
                </a:tc>
              </a:tr>
            </a:tbl>
          </a:graphicData>
        </a:graphic>
      </p:graphicFrame>
    </p:spTree>
    <p:extLst>
      <p:ext uri="{BB962C8B-B14F-4D97-AF65-F5344CB8AC3E}">
        <p14:creationId xmlns:p14="http://schemas.microsoft.com/office/powerpoint/2010/main" val="1931852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02823" y="556880"/>
            <a:ext cx="6965245" cy="967121"/>
          </a:xfrm>
        </p:spPr>
        <p:txBody>
          <a:bodyPr>
            <a:normAutofit/>
          </a:bodyPr>
          <a:lstStyle/>
          <a:p>
            <a:r>
              <a:rPr lang="en-GB" sz="3200" i="1" dirty="0" smtClean="0">
                <a:solidFill>
                  <a:srgbClr val="000000"/>
                </a:solidFill>
              </a:rPr>
              <a:t>Core</a:t>
            </a:r>
            <a:r>
              <a:rPr lang="en-GB" sz="3200" dirty="0" smtClean="0">
                <a:solidFill>
                  <a:srgbClr val="000000"/>
                </a:solidFill>
              </a:rPr>
              <a:t> category</a:t>
            </a:r>
            <a:endParaRPr lang="en-GB" sz="3200" dirty="0">
              <a:solidFill>
                <a:srgbClr val="000000"/>
              </a:solidFill>
            </a:endParaRPr>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49534714"/>
              </p:ext>
            </p:extLst>
          </p:nvPr>
        </p:nvGraphicFramePr>
        <p:xfrm>
          <a:off x="793375" y="1524001"/>
          <a:ext cx="7584142" cy="4734306"/>
        </p:xfrm>
        <a:graphic>
          <a:graphicData uri="http://schemas.openxmlformats.org/drawingml/2006/table">
            <a:tbl>
              <a:tblPr firstRow="1" firstCol="1" bandRow="1">
                <a:tableStyleId>{5C22544A-7EE6-4342-B048-85BDC9FD1C3A}</a:tableStyleId>
              </a:tblPr>
              <a:tblGrid>
                <a:gridCol w="2918012"/>
                <a:gridCol w="1992826"/>
                <a:gridCol w="2673304"/>
              </a:tblGrid>
              <a:tr h="762632">
                <a:tc>
                  <a:txBody>
                    <a:bodyPr/>
                    <a:lstStyle/>
                    <a:p>
                      <a:pPr>
                        <a:spcAft>
                          <a:spcPts val="0"/>
                        </a:spcAft>
                      </a:pPr>
                      <a:r>
                        <a:rPr lang="en-GB" sz="2800" noProof="0" dirty="0" smtClean="0">
                          <a:solidFill>
                            <a:schemeClr val="tx1"/>
                          </a:solidFill>
                          <a:effectLst/>
                        </a:rPr>
                        <a:t>Selective coding</a:t>
                      </a:r>
                      <a:endParaRPr lang="en-GB" sz="2800" noProof="0" dirty="0">
                        <a:solidFill>
                          <a:schemeClr val="tx1"/>
                        </a:solidFill>
                        <a:effectLst/>
                        <a:latin typeface="Calibri" charset="0"/>
                        <a:ea typeface="Calibri" charset="0"/>
                        <a:cs typeface="Times New Roman" charset="0"/>
                      </a:endParaRPr>
                    </a:p>
                  </a:txBody>
                  <a:tcPr marL="44246" marR="44246" marT="0" marB="0"/>
                </a:tc>
                <a:tc>
                  <a:txBody>
                    <a:bodyPr/>
                    <a:lstStyle/>
                    <a:p>
                      <a:pPr>
                        <a:spcAft>
                          <a:spcPts val="0"/>
                        </a:spcAft>
                      </a:pPr>
                      <a:r>
                        <a:rPr lang="en-GB" sz="2800" noProof="0" dirty="0" smtClean="0">
                          <a:solidFill>
                            <a:schemeClr val="tx1"/>
                          </a:solidFill>
                          <a:effectLst/>
                        </a:rPr>
                        <a:t>Occurrences</a:t>
                      </a:r>
                      <a:endParaRPr lang="en-GB" sz="2800" noProof="0" dirty="0">
                        <a:solidFill>
                          <a:schemeClr val="tx1"/>
                        </a:solidFill>
                        <a:effectLst/>
                        <a:latin typeface="Calibri" charset="0"/>
                        <a:ea typeface="Calibri" charset="0"/>
                        <a:cs typeface="Times New Roman" charset="0"/>
                      </a:endParaRPr>
                    </a:p>
                  </a:txBody>
                  <a:tcPr marL="44246" marR="44246" marT="0" marB="0"/>
                </a:tc>
                <a:tc>
                  <a:txBody>
                    <a:bodyPr/>
                    <a:lstStyle/>
                    <a:p>
                      <a:pPr>
                        <a:spcAft>
                          <a:spcPts val="0"/>
                        </a:spcAft>
                      </a:pPr>
                      <a:r>
                        <a:rPr lang="en-GB" sz="2800" noProof="0" dirty="0" smtClean="0">
                          <a:solidFill>
                            <a:schemeClr val="tx1"/>
                          </a:solidFill>
                          <a:effectLst/>
                        </a:rPr>
                        <a:t>Percentages</a:t>
                      </a:r>
                      <a:endParaRPr lang="en-GB" sz="2800" noProof="0" dirty="0">
                        <a:solidFill>
                          <a:schemeClr val="tx1"/>
                        </a:solidFill>
                        <a:effectLst/>
                        <a:latin typeface="Calibri" charset="0"/>
                        <a:ea typeface="Calibri" charset="0"/>
                        <a:cs typeface="Times New Roman" charset="0"/>
                      </a:endParaRPr>
                    </a:p>
                  </a:txBody>
                  <a:tcPr marL="44246" marR="44246" marT="0" marB="0"/>
                </a:tc>
              </a:tr>
              <a:tr h="705677">
                <a:tc>
                  <a:txBody>
                    <a:bodyPr/>
                    <a:lstStyle/>
                    <a:p>
                      <a:pPr>
                        <a:spcAft>
                          <a:spcPts val="0"/>
                        </a:spcAft>
                      </a:pPr>
                      <a:r>
                        <a:rPr lang="en-GB" sz="2800" noProof="0" dirty="0" smtClean="0">
                          <a:effectLst/>
                        </a:rPr>
                        <a:t>Feeling of helplessness</a:t>
                      </a:r>
                      <a:endParaRPr lang="en-GB" sz="2800" noProof="0" dirty="0">
                        <a:effectLst/>
                        <a:latin typeface="Calibri" charset="0"/>
                        <a:ea typeface="Calibri" charset="0"/>
                        <a:cs typeface="Times New Roman" charset="0"/>
                      </a:endParaRPr>
                    </a:p>
                  </a:txBody>
                  <a:tcPr marL="44246" marR="44246" marT="0" marB="0"/>
                </a:tc>
                <a:tc>
                  <a:txBody>
                    <a:bodyPr/>
                    <a:lstStyle/>
                    <a:p>
                      <a:pPr>
                        <a:spcAft>
                          <a:spcPts val="0"/>
                        </a:spcAft>
                      </a:pPr>
                      <a:r>
                        <a:rPr lang="en-GB" sz="2800" noProof="0" dirty="0" smtClean="0">
                          <a:effectLst/>
                        </a:rPr>
                        <a:t>128</a:t>
                      </a:r>
                      <a:endParaRPr lang="en-GB" sz="2800" noProof="0" dirty="0">
                        <a:effectLst/>
                        <a:latin typeface="Calibri" charset="0"/>
                        <a:ea typeface="Calibri" charset="0"/>
                        <a:cs typeface="Times New Roman" charset="0"/>
                      </a:endParaRPr>
                    </a:p>
                  </a:txBody>
                  <a:tcPr marL="44246" marR="44246" marT="0" marB="0"/>
                </a:tc>
                <a:tc>
                  <a:txBody>
                    <a:bodyPr/>
                    <a:lstStyle/>
                    <a:p>
                      <a:pPr>
                        <a:spcAft>
                          <a:spcPts val="0"/>
                        </a:spcAft>
                      </a:pPr>
                      <a:r>
                        <a:rPr lang="en-GB" sz="2800" noProof="0" dirty="0" smtClean="0">
                          <a:effectLst/>
                        </a:rPr>
                        <a:t>65.31 %</a:t>
                      </a:r>
                      <a:endParaRPr lang="en-GB" sz="2800" noProof="0" dirty="0">
                        <a:effectLst/>
                        <a:latin typeface="Calibri" charset="0"/>
                        <a:ea typeface="Calibri" charset="0"/>
                        <a:cs typeface="Times New Roman" charset="0"/>
                      </a:endParaRPr>
                    </a:p>
                  </a:txBody>
                  <a:tcPr marL="44246" marR="44246" marT="0" marB="0"/>
                </a:tc>
              </a:tr>
              <a:tr h="811124">
                <a:tc>
                  <a:txBody>
                    <a:bodyPr/>
                    <a:lstStyle/>
                    <a:p>
                      <a:pPr>
                        <a:spcAft>
                          <a:spcPts val="0"/>
                        </a:spcAft>
                      </a:pPr>
                      <a:r>
                        <a:rPr lang="en-GB" sz="2800" noProof="0" dirty="0" smtClean="0">
                          <a:effectLst/>
                        </a:rPr>
                        <a:t>Lack of recognition</a:t>
                      </a:r>
                      <a:endParaRPr lang="en-GB" sz="2800" noProof="0" dirty="0">
                        <a:effectLst/>
                        <a:latin typeface="Calibri" charset="0"/>
                        <a:ea typeface="Calibri" charset="0"/>
                        <a:cs typeface="Times New Roman" charset="0"/>
                      </a:endParaRPr>
                    </a:p>
                  </a:txBody>
                  <a:tcPr marL="44246" marR="44246" marT="0" marB="0"/>
                </a:tc>
                <a:tc>
                  <a:txBody>
                    <a:bodyPr/>
                    <a:lstStyle/>
                    <a:p>
                      <a:pPr>
                        <a:spcAft>
                          <a:spcPts val="0"/>
                        </a:spcAft>
                      </a:pPr>
                      <a:r>
                        <a:rPr lang="en-GB" sz="2800" noProof="0" dirty="0" smtClean="0">
                          <a:effectLst/>
                        </a:rPr>
                        <a:t>3</a:t>
                      </a:r>
                      <a:endParaRPr lang="en-GB" sz="2800" noProof="0" dirty="0">
                        <a:effectLst/>
                        <a:latin typeface="Calibri" charset="0"/>
                        <a:ea typeface="Calibri" charset="0"/>
                        <a:cs typeface="Times New Roman" charset="0"/>
                      </a:endParaRPr>
                    </a:p>
                  </a:txBody>
                  <a:tcPr marL="44246" marR="44246" marT="0" marB="0"/>
                </a:tc>
                <a:tc>
                  <a:txBody>
                    <a:bodyPr/>
                    <a:lstStyle/>
                    <a:p>
                      <a:pPr>
                        <a:spcAft>
                          <a:spcPts val="0"/>
                        </a:spcAft>
                      </a:pPr>
                      <a:r>
                        <a:rPr lang="en-GB" sz="2800" noProof="0" dirty="0" smtClean="0">
                          <a:effectLst/>
                        </a:rPr>
                        <a:t>1.53 %</a:t>
                      </a:r>
                      <a:endParaRPr lang="en-GB" sz="2800" noProof="0" dirty="0">
                        <a:effectLst/>
                        <a:latin typeface="Calibri" charset="0"/>
                        <a:ea typeface="Calibri" charset="0"/>
                        <a:cs typeface="Times New Roman" charset="0"/>
                      </a:endParaRPr>
                    </a:p>
                  </a:txBody>
                  <a:tcPr marL="44246" marR="44246" marT="0" marB="0"/>
                </a:tc>
              </a:tr>
              <a:tr h="734517">
                <a:tc>
                  <a:txBody>
                    <a:bodyPr/>
                    <a:lstStyle/>
                    <a:p>
                      <a:pPr>
                        <a:spcAft>
                          <a:spcPts val="0"/>
                        </a:spcAft>
                      </a:pPr>
                      <a:r>
                        <a:rPr lang="en-GB" sz="2800" noProof="0" dirty="0" smtClean="0">
                          <a:effectLst/>
                        </a:rPr>
                        <a:t>Feeling of empowerment</a:t>
                      </a:r>
                      <a:endParaRPr lang="en-GB" sz="2800" noProof="0" dirty="0">
                        <a:effectLst/>
                        <a:latin typeface="Calibri" charset="0"/>
                        <a:ea typeface="Calibri" charset="0"/>
                        <a:cs typeface="Times New Roman" charset="0"/>
                      </a:endParaRPr>
                    </a:p>
                  </a:txBody>
                  <a:tcPr marL="44246" marR="44246" marT="0" marB="0"/>
                </a:tc>
                <a:tc>
                  <a:txBody>
                    <a:bodyPr/>
                    <a:lstStyle/>
                    <a:p>
                      <a:pPr>
                        <a:spcAft>
                          <a:spcPts val="0"/>
                        </a:spcAft>
                      </a:pPr>
                      <a:r>
                        <a:rPr lang="en-GB" sz="2800" noProof="0" dirty="0" smtClean="0">
                          <a:effectLst/>
                        </a:rPr>
                        <a:t>56</a:t>
                      </a:r>
                      <a:endParaRPr lang="en-GB" sz="2800" noProof="0" dirty="0">
                        <a:effectLst/>
                        <a:latin typeface="Calibri" charset="0"/>
                        <a:ea typeface="Calibri" charset="0"/>
                        <a:cs typeface="Times New Roman" charset="0"/>
                      </a:endParaRPr>
                    </a:p>
                  </a:txBody>
                  <a:tcPr marL="44246" marR="44246" marT="0" marB="0"/>
                </a:tc>
                <a:tc>
                  <a:txBody>
                    <a:bodyPr/>
                    <a:lstStyle/>
                    <a:p>
                      <a:pPr>
                        <a:spcAft>
                          <a:spcPts val="0"/>
                        </a:spcAft>
                      </a:pPr>
                      <a:r>
                        <a:rPr lang="en-GB" sz="2800" noProof="0" dirty="0" smtClean="0">
                          <a:effectLst/>
                        </a:rPr>
                        <a:t>28.57 %</a:t>
                      </a:r>
                      <a:endParaRPr lang="en-GB" sz="2800" noProof="0" dirty="0">
                        <a:effectLst/>
                        <a:latin typeface="Calibri" charset="0"/>
                        <a:ea typeface="Calibri" charset="0"/>
                        <a:cs typeface="Times New Roman" charset="0"/>
                      </a:endParaRPr>
                    </a:p>
                  </a:txBody>
                  <a:tcPr marL="44246" marR="44246" marT="0" marB="0"/>
                </a:tc>
              </a:tr>
              <a:tr h="705677">
                <a:tc>
                  <a:txBody>
                    <a:bodyPr/>
                    <a:lstStyle/>
                    <a:p>
                      <a:pPr>
                        <a:spcAft>
                          <a:spcPts val="0"/>
                        </a:spcAft>
                      </a:pPr>
                      <a:r>
                        <a:rPr lang="en-GB" sz="2800" noProof="0" dirty="0" smtClean="0">
                          <a:solidFill>
                            <a:schemeClr val="bg1"/>
                          </a:solidFill>
                          <a:effectLst/>
                        </a:rPr>
                        <a:t>Recognition</a:t>
                      </a:r>
                      <a:endParaRPr lang="en-GB" sz="2800" noProof="0" dirty="0">
                        <a:solidFill>
                          <a:schemeClr val="bg1"/>
                        </a:solidFill>
                        <a:effectLst/>
                        <a:latin typeface="Calibri" charset="0"/>
                        <a:ea typeface="Calibri" charset="0"/>
                        <a:cs typeface="Times New Roman" charset="0"/>
                      </a:endParaRPr>
                    </a:p>
                  </a:txBody>
                  <a:tcPr marL="44246" marR="44246" marT="0" marB="0"/>
                </a:tc>
                <a:tc>
                  <a:txBody>
                    <a:bodyPr/>
                    <a:lstStyle/>
                    <a:p>
                      <a:pPr>
                        <a:spcAft>
                          <a:spcPts val="0"/>
                        </a:spcAft>
                      </a:pPr>
                      <a:r>
                        <a:rPr lang="en-GB" sz="2800" noProof="0" dirty="0" smtClean="0">
                          <a:effectLst/>
                        </a:rPr>
                        <a:t>9</a:t>
                      </a:r>
                      <a:endParaRPr lang="en-GB" sz="2800" noProof="0" dirty="0">
                        <a:effectLst/>
                        <a:latin typeface="Calibri" charset="0"/>
                        <a:ea typeface="Calibri" charset="0"/>
                        <a:cs typeface="Times New Roman" charset="0"/>
                      </a:endParaRPr>
                    </a:p>
                  </a:txBody>
                  <a:tcPr marL="44246" marR="44246" marT="0" marB="0"/>
                </a:tc>
                <a:tc>
                  <a:txBody>
                    <a:bodyPr/>
                    <a:lstStyle/>
                    <a:p>
                      <a:pPr>
                        <a:spcAft>
                          <a:spcPts val="0"/>
                        </a:spcAft>
                      </a:pPr>
                      <a:r>
                        <a:rPr lang="en-GB" sz="2800" noProof="0" dirty="0" smtClean="0">
                          <a:effectLst/>
                        </a:rPr>
                        <a:t>4.59 %</a:t>
                      </a:r>
                      <a:endParaRPr lang="en-GB" sz="2800" noProof="0" dirty="0">
                        <a:effectLst/>
                        <a:latin typeface="Calibri" charset="0"/>
                        <a:ea typeface="Calibri" charset="0"/>
                        <a:cs typeface="Times New Roman" charset="0"/>
                      </a:endParaRPr>
                    </a:p>
                  </a:txBody>
                  <a:tcPr marL="44246" marR="44246" marT="0" marB="0"/>
                </a:tc>
              </a:tr>
              <a:tr h="705677">
                <a:tc>
                  <a:txBody>
                    <a:bodyPr/>
                    <a:lstStyle/>
                    <a:p>
                      <a:pPr>
                        <a:spcAft>
                          <a:spcPts val="0"/>
                        </a:spcAft>
                      </a:pPr>
                      <a:r>
                        <a:rPr lang="en-GB" sz="2800" noProof="0" dirty="0" smtClean="0">
                          <a:effectLst/>
                        </a:rPr>
                        <a:t>Total</a:t>
                      </a:r>
                      <a:endParaRPr lang="en-GB" sz="2800" noProof="0" dirty="0">
                        <a:effectLst/>
                        <a:latin typeface="Calibri" charset="0"/>
                        <a:ea typeface="Calibri" charset="0"/>
                        <a:cs typeface="Times New Roman" charset="0"/>
                      </a:endParaRPr>
                    </a:p>
                  </a:txBody>
                  <a:tcPr marL="44246" marR="44246" marT="0" marB="0"/>
                </a:tc>
                <a:tc>
                  <a:txBody>
                    <a:bodyPr/>
                    <a:lstStyle/>
                    <a:p>
                      <a:pPr>
                        <a:spcAft>
                          <a:spcPts val="0"/>
                        </a:spcAft>
                      </a:pPr>
                      <a:r>
                        <a:rPr lang="en-GB" sz="2800" noProof="0" dirty="0" smtClean="0">
                          <a:effectLst/>
                        </a:rPr>
                        <a:t>196</a:t>
                      </a:r>
                      <a:endParaRPr lang="en-GB" sz="2800" noProof="0" dirty="0">
                        <a:effectLst/>
                        <a:latin typeface="Calibri" charset="0"/>
                        <a:ea typeface="Calibri" charset="0"/>
                        <a:cs typeface="Times New Roman" charset="0"/>
                      </a:endParaRPr>
                    </a:p>
                  </a:txBody>
                  <a:tcPr marL="44246" marR="44246" marT="0" marB="0"/>
                </a:tc>
                <a:tc>
                  <a:txBody>
                    <a:bodyPr/>
                    <a:lstStyle/>
                    <a:p>
                      <a:pPr>
                        <a:spcAft>
                          <a:spcPts val="0"/>
                        </a:spcAft>
                      </a:pPr>
                      <a:r>
                        <a:rPr lang="en-GB" sz="2800" noProof="0" dirty="0" smtClean="0">
                          <a:effectLst/>
                        </a:rPr>
                        <a:t>100%</a:t>
                      </a:r>
                      <a:endParaRPr lang="en-GB" sz="2800" noProof="0" dirty="0">
                        <a:effectLst/>
                        <a:latin typeface="Calibri" charset="0"/>
                        <a:ea typeface="Calibri" charset="0"/>
                        <a:cs typeface="Times New Roman" charset="0"/>
                      </a:endParaRPr>
                    </a:p>
                  </a:txBody>
                  <a:tcPr marL="44246" marR="44246" marT="0" marB="0"/>
                </a:tc>
              </a:tr>
            </a:tbl>
          </a:graphicData>
        </a:graphic>
      </p:graphicFrame>
    </p:spTree>
    <p:extLst>
      <p:ext uri="{BB962C8B-B14F-4D97-AF65-F5344CB8AC3E}">
        <p14:creationId xmlns:p14="http://schemas.microsoft.com/office/powerpoint/2010/main" val="7741374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54741" y="685800"/>
            <a:ext cx="7409330" cy="5459505"/>
          </a:xfrm>
        </p:spPr>
      </p:pic>
    </p:spTree>
    <p:extLst>
      <p:ext uri="{BB962C8B-B14F-4D97-AF65-F5344CB8AC3E}">
        <p14:creationId xmlns:p14="http://schemas.microsoft.com/office/powerpoint/2010/main" val="18951247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1029494" y="894174"/>
            <a:ext cx="6963568" cy="490538"/>
          </a:xfrm>
        </p:spPr>
        <p:txBody>
          <a:bodyPr>
            <a:noAutofit/>
          </a:bodyPr>
          <a:lstStyle/>
          <a:p>
            <a:pPr algn="ctr"/>
            <a:r>
              <a:rPr lang="fr-FR" sz="3200" i="1" dirty="0" err="1" smtClean="0"/>
              <a:t>Core</a:t>
            </a:r>
            <a:r>
              <a:rPr lang="fr-FR" sz="3200" dirty="0" smtClean="0"/>
              <a:t> </a:t>
            </a:r>
            <a:r>
              <a:rPr lang="fr-FR" sz="3200" dirty="0" err="1" smtClean="0"/>
              <a:t>category</a:t>
            </a:r>
            <a:endParaRPr lang="fr-FR" sz="3200" dirty="0"/>
          </a:p>
        </p:txBody>
      </p:sp>
      <p:sp>
        <p:nvSpPr>
          <p:cNvPr id="35849" name="Oval 9"/>
          <p:cNvSpPr>
            <a:spLocks noChangeArrowheads="1"/>
          </p:cNvSpPr>
          <p:nvPr/>
        </p:nvSpPr>
        <p:spPr bwMode="auto">
          <a:xfrm>
            <a:off x="1187450" y="2852738"/>
            <a:ext cx="5832475" cy="2376487"/>
          </a:xfrm>
          <a:prstGeom prst="ellipse">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fr-FR" b="1"/>
          </a:p>
        </p:txBody>
      </p:sp>
      <p:sp>
        <p:nvSpPr>
          <p:cNvPr id="35852" name="Oval 12"/>
          <p:cNvSpPr>
            <a:spLocks noChangeArrowheads="1"/>
          </p:cNvSpPr>
          <p:nvPr/>
        </p:nvSpPr>
        <p:spPr bwMode="auto">
          <a:xfrm>
            <a:off x="1187450" y="2289340"/>
            <a:ext cx="3097212" cy="1295400"/>
          </a:xfrm>
          <a:prstGeom prst="ellipse">
            <a:avLst/>
          </a:prstGeom>
          <a:noFill/>
          <a:ln w="38100">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fr-FR" b="1"/>
          </a:p>
        </p:txBody>
      </p:sp>
      <p:sp>
        <p:nvSpPr>
          <p:cNvPr id="35853" name="Oval 13"/>
          <p:cNvSpPr>
            <a:spLocks noChangeArrowheads="1"/>
          </p:cNvSpPr>
          <p:nvPr/>
        </p:nvSpPr>
        <p:spPr bwMode="auto">
          <a:xfrm>
            <a:off x="796043" y="4407779"/>
            <a:ext cx="3240087" cy="1584325"/>
          </a:xfrm>
          <a:prstGeom prst="ellipse">
            <a:avLst/>
          </a:prstGeom>
          <a:noFill/>
          <a:ln w="38100">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fr-FR" b="1"/>
          </a:p>
        </p:txBody>
      </p:sp>
      <p:sp>
        <p:nvSpPr>
          <p:cNvPr id="35854" name="Oval 14"/>
          <p:cNvSpPr>
            <a:spLocks noChangeArrowheads="1"/>
          </p:cNvSpPr>
          <p:nvPr/>
        </p:nvSpPr>
        <p:spPr bwMode="auto">
          <a:xfrm>
            <a:off x="5124321" y="4540493"/>
            <a:ext cx="3097213" cy="1439862"/>
          </a:xfrm>
          <a:prstGeom prst="ellipse">
            <a:avLst/>
          </a:prstGeom>
          <a:noFill/>
          <a:ln w="38100">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fr-FR" b="1"/>
          </a:p>
        </p:txBody>
      </p:sp>
      <p:sp>
        <p:nvSpPr>
          <p:cNvPr id="35855" name="Oval 15"/>
          <p:cNvSpPr>
            <a:spLocks noChangeArrowheads="1"/>
          </p:cNvSpPr>
          <p:nvPr/>
        </p:nvSpPr>
        <p:spPr bwMode="auto">
          <a:xfrm>
            <a:off x="4751387" y="2272589"/>
            <a:ext cx="3241675" cy="1368425"/>
          </a:xfrm>
          <a:prstGeom prst="ellipse">
            <a:avLst/>
          </a:prstGeom>
          <a:noFill/>
          <a:ln w="38100">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fr-FR" b="1"/>
          </a:p>
        </p:txBody>
      </p:sp>
      <p:sp>
        <p:nvSpPr>
          <p:cNvPr id="35860" name="Line 20"/>
          <p:cNvSpPr>
            <a:spLocks noChangeShapeType="1"/>
          </p:cNvSpPr>
          <p:nvPr/>
        </p:nvSpPr>
        <p:spPr bwMode="auto">
          <a:xfrm>
            <a:off x="3746420" y="3438597"/>
            <a:ext cx="1570373" cy="1433729"/>
          </a:xfrm>
          <a:prstGeom prst="line">
            <a:avLst/>
          </a:prstGeom>
          <a:noFill/>
          <a:ln w="381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fr-FR" b="1"/>
          </a:p>
        </p:txBody>
      </p:sp>
      <p:sp>
        <p:nvSpPr>
          <p:cNvPr id="35861" name="Line 21"/>
          <p:cNvSpPr>
            <a:spLocks noChangeShapeType="1"/>
          </p:cNvSpPr>
          <p:nvPr/>
        </p:nvSpPr>
        <p:spPr bwMode="auto">
          <a:xfrm flipH="1">
            <a:off x="3823509" y="3584740"/>
            <a:ext cx="1676745" cy="1208009"/>
          </a:xfrm>
          <a:prstGeom prst="line">
            <a:avLst/>
          </a:prstGeom>
          <a:noFill/>
          <a:ln w="381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fr-FR" b="1"/>
          </a:p>
        </p:txBody>
      </p:sp>
      <p:sp>
        <p:nvSpPr>
          <p:cNvPr id="35862" name="Text Box 22"/>
          <p:cNvSpPr txBox="1">
            <a:spLocks noChangeArrowheads="1"/>
          </p:cNvSpPr>
          <p:nvPr/>
        </p:nvSpPr>
        <p:spPr bwMode="auto">
          <a:xfrm>
            <a:off x="1189037" y="2664328"/>
            <a:ext cx="3095625" cy="4247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marL="342900" indent="-342900">
              <a:defRPr>
                <a:solidFill>
                  <a:schemeClr val="tx1"/>
                </a:solidFill>
                <a:latin typeface="Arial" charset="0"/>
                <a:ea typeface="ＭＳ Ｐゴシック" charset="0"/>
              </a:defRPr>
            </a:lvl1pPr>
            <a:lvl2pPr>
              <a:defRPr>
                <a:solidFill>
                  <a:schemeClr val="tx1"/>
                </a:solidFill>
                <a:latin typeface="Arial" charset="0"/>
                <a:ea typeface="ＭＳ Ｐゴシック" charset="0"/>
              </a:defRPr>
            </a:lvl2pPr>
            <a:lvl3pPr>
              <a:defRPr>
                <a:solidFill>
                  <a:schemeClr val="tx1"/>
                </a:solidFill>
                <a:latin typeface="Arial" charset="0"/>
                <a:ea typeface="ＭＳ Ｐゴシック" charset="0"/>
              </a:defRPr>
            </a:lvl3pPr>
            <a:lvl4pPr>
              <a:defRPr>
                <a:solidFill>
                  <a:schemeClr val="tx1"/>
                </a:solidFill>
                <a:latin typeface="Arial" charset="0"/>
                <a:ea typeface="ＭＳ Ｐゴシック" charset="0"/>
              </a:defRPr>
            </a:lvl4pPr>
            <a:lvl5pPr>
              <a:defRPr>
                <a:solidFill>
                  <a:schemeClr val="tx1"/>
                </a:solidFill>
                <a:latin typeface="Arial" charset="0"/>
                <a:ea typeface="ＭＳ Ｐゴシック" charset="0"/>
              </a:defRPr>
            </a:lvl5pPr>
            <a:lvl6pPr fontAlgn="base">
              <a:spcBef>
                <a:spcPct val="0"/>
              </a:spcBef>
              <a:spcAft>
                <a:spcPct val="0"/>
              </a:spcAft>
              <a:defRPr>
                <a:solidFill>
                  <a:schemeClr val="tx1"/>
                </a:solidFill>
                <a:latin typeface="Arial" charset="0"/>
                <a:ea typeface="ＭＳ Ｐゴシック" charset="0"/>
              </a:defRPr>
            </a:lvl6pPr>
            <a:lvl7pPr fontAlgn="base">
              <a:spcBef>
                <a:spcPct val="0"/>
              </a:spcBef>
              <a:spcAft>
                <a:spcPct val="0"/>
              </a:spcAft>
              <a:defRPr>
                <a:solidFill>
                  <a:schemeClr val="tx1"/>
                </a:solidFill>
                <a:latin typeface="Arial" charset="0"/>
                <a:ea typeface="ＭＳ Ｐゴシック" charset="0"/>
              </a:defRPr>
            </a:lvl7pPr>
            <a:lvl8pPr fontAlgn="base">
              <a:spcBef>
                <a:spcPct val="0"/>
              </a:spcBef>
              <a:spcAft>
                <a:spcPct val="0"/>
              </a:spcAft>
              <a:defRPr>
                <a:solidFill>
                  <a:schemeClr val="tx1"/>
                </a:solidFill>
                <a:latin typeface="Arial" charset="0"/>
                <a:ea typeface="ＭＳ Ｐゴシック" charset="0"/>
              </a:defRPr>
            </a:lvl8pPr>
            <a:lvl9pPr fontAlgn="base">
              <a:spcBef>
                <a:spcPct val="0"/>
              </a:spcBef>
              <a:spcAft>
                <a:spcPct val="0"/>
              </a:spcAft>
              <a:defRPr>
                <a:solidFill>
                  <a:schemeClr val="tx1"/>
                </a:solidFill>
                <a:latin typeface="Arial" charset="0"/>
                <a:ea typeface="ＭＳ Ｐゴシック" charset="0"/>
              </a:defRPr>
            </a:lvl9pPr>
          </a:lstStyle>
          <a:p>
            <a:pPr algn="ctr">
              <a:lnSpc>
                <a:spcPct val="90000"/>
              </a:lnSpc>
              <a:spcBef>
                <a:spcPct val="50000"/>
              </a:spcBef>
            </a:pPr>
            <a:r>
              <a:rPr lang="fr-CH" sz="2400" b="1" dirty="0" smtClean="0"/>
              <a:t>Recognition </a:t>
            </a:r>
            <a:endParaRPr lang="fr-FR" sz="2400" b="1" dirty="0"/>
          </a:p>
        </p:txBody>
      </p:sp>
      <p:sp>
        <p:nvSpPr>
          <p:cNvPr id="21" name="Text Box 22"/>
          <p:cNvSpPr txBox="1">
            <a:spLocks noChangeArrowheads="1"/>
          </p:cNvSpPr>
          <p:nvPr/>
        </p:nvSpPr>
        <p:spPr bwMode="auto">
          <a:xfrm>
            <a:off x="5125909" y="4934590"/>
            <a:ext cx="3095625" cy="4247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marL="342900" indent="-342900">
              <a:defRPr>
                <a:solidFill>
                  <a:schemeClr val="tx1"/>
                </a:solidFill>
                <a:latin typeface="Arial" charset="0"/>
                <a:ea typeface="ＭＳ Ｐゴシック" charset="0"/>
              </a:defRPr>
            </a:lvl1pPr>
            <a:lvl2pPr>
              <a:defRPr>
                <a:solidFill>
                  <a:schemeClr val="tx1"/>
                </a:solidFill>
                <a:latin typeface="Arial" charset="0"/>
                <a:ea typeface="ＭＳ Ｐゴシック" charset="0"/>
              </a:defRPr>
            </a:lvl2pPr>
            <a:lvl3pPr>
              <a:defRPr>
                <a:solidFill>
                  <a:schemeClr val="tx1"/>
                </a:solidFill>
                <a:latin typeface="Arial" charset="0"/>
                <a:ea typeface="ＭＳ Ｐゴシック" charset="0"/>
              </a:defRPr>
            </a:lvl3pPr>
            <a:lvl4pPr>
              <a:defRPr>
                <a:solidFill>
                  <a:schemeClr val="tx1"/>
                </a:solidFill>
                <a:latin typeface="Arial" charset="0"/>
                <a:ea typeface="ＭＳ Ｐゴシック" charset="0"/>
              </a:defRPr>
            </a:lvl4pPr>
            <a:lvl5pPr>
              <a:defRPr>
                <a:solidFill>
                  <a:schemeClr val="tx1"/>
                </a:solidFill>
                <a:latin typeface="Arial" charset="0"/>
                <a:ea typeface="ＭＳ Ｐゴシック" charset="0"/>
              </a:defRPr>
            </a:lvl5pPr>
            <a:lvl6pPr fontAlgn="base">
              <a:spcBef>
                <a:spcPct val="0"/>
              </a:spcBef>
              <a:spcAft>
                <a:spcPct val="0"/>
              </a:spcAft>
              <a:defRPr>
                <a:solidFill>
                  <a:schemeClr val="tx1"/>
                </a:solidFill>
                <a:latin typeface="Arial" charset="0"/>
                <a:ea typeface="ＭＳ Ｐゴシック" charset="0"/>
              </a:defRPr>
            </a:lvl6pPr>
            <a:lvl7pPr fontAlgn="base">
              <a:spcBef>
                <a:spcPct val="0"/>
              </a:spcBef>
              <a:spcAft>
                <a:spcPct val="0"/>
              </a:spcAft>
              <a:defRPr>
                <a:solidFill>
                  <a:schemeClr val="tx1"/>
                </a:solidFill>
                <a:latin typeface="Arial" charset="0"/>
                <a:ea typeface="ＭＳ Ｐゴシック" charset="0"/>
              </a:defRPr>
            </a:lvl7pPr>
            <a:lvl8pPr fontAlgn="base">
              <a:spcBef>
                <a:spcPct val="0"/>
              </a:spcBef>
              <a:spcAft>
                <a:spcPct val="0"/>
              </a:spcAft>
              <a:defRPr>
                <a:solidFill>
                  <a:schemeClr val="tx1"/>
                </a:solidFill>
                <a:latin typeface="Arial" charset="0"/>
                <a:ea typeface="ＭＳ Ｐゴシック" charset="0"/>
              </a:defRPr>
            </a:lvl8pPr>
            <a:lvl9pPr fontAlgn="base">
              <a:spcBef>
                <a:spcPct val="0"/>
              </a:spcBef>
              <a:spcAft>
                <a:spcPct val="0"/>
              </a:spcAft>
              <a:defRPr>
                <a:solidFill>
                  <a:schemeClr val="tx1"/>
                </a:solidFill>
                <a:latin typeface="Arial" charset="0"/>
                <a:ea typeface="ＭＳ Ｐゴシック" charset="0"/>
              </a:defRPr>
            </a:lvl9pPr>
          </a:lstStyle>
          <a:p>
            <a:pPr algn="ctr">
              <a:lnSpc>
                <a:spcPct val="90000"/>
              </a:lnSpc>
              <a:spcBef>
                <a:spcPct val="50000"/>
              </a:spcBef>
            </a:pPr>
            <a:r>
              <a:rPr lang="fr-CH" sz="2400" b="1" dirty="0" smtClean="0"/>
              <a:t>Lack of recognition </a:t>
            </a:r>
            <a:endParaRPr lang="fr-FR" sz="2400" b="1" dirty="0"/>
          </a:p>
        </p:txBody>
      </p:sp>
      <p:sp>
        <p:nvSpPr>
          <p:cNvPr id="22" name="Text Box 22"/>
          <p:cNvSpPr txBox="1">
            <a:spLocks noChangeArrowheads="1"/>
          </p:cNvSpPr>
          <p:nvPr/>
        </p:nvSpPr>
        <p:spPr bwMode="auto">
          <a:xfrm>
            <a:off x="4897437" y="2679613"/>
            <a:ext cx="2626691" cy="76328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lvl1pPr marL="342900" indent="-342900">
              <a:defRPr>
                <a:solidFill>
                  <a:schemeClr val="tx1"/>
                </a:solidFill>
                <a:latin typeface="Arial" charset="0"/>
                <a:ea typeface="ＭＳ Ｐゴシック" charset="0"/>
              </a:defRPr>
            </a:lvl1pPr>
            <a:lvl2pPr>
              <a:defRPr>
                <a:solidFill>
                  <a:schemeClr val="tx1"/>
                </a:solidFill>
                <a:latin typeface="Arial" charset="0"/>
                <a:ea typeface="ＭＳ Ｐゴシック" charset="0"/>
              </a:defRPr>
            </a:lvl2pPr>
            <a:lvl3pPr>
              <a:defRPr>
                <a:solidFill>
                  <a:schemeClr val="tx1"/>
                </a:solidFill>
                <a:latin typeface="Arial" charset="0"/>
                <a:ea typeface="ＭＳ Ｐゴシック" charset="0"/>
              </a:defRPr>
            </a:lvl3pPr>
            <a:lvl4pPr>
              <a:defRPr>
                <a:solidFill>
                  <a:schemeClr val="tx1"/>
                </a:solidFill>
                <a:latin typeface="Arial" charset="0"/>
                <a:ea typeface="ＭＳ Ｐゴシック" charset="0"/>
              </a:defRPr>
            </a:lvl4pPr>
            <a:lvl5pPr>
              <a:defRPr>
                <a:solidFill>
                  <a:schemeClr val="tx1"/>
                </a:solidFill>
                <a:latin typeface="Arial" charset="0"/>
                <a:ea typeface="ＭＳ Ｐゴシック" charset="0"/>
              </a:defRPr>
            </a:lvl5pPr>
            <a:lvl6pPr fontAlgn="base">
              <a:spcBef>
                <a:spcPct val="0"/>
              </a:spcBef>
              <a:spcAft>
                <a:spcPct val="0"/>
              </a:spcAft>
              <a:defRPr>
                <a:solidFill>
                  <a:schemeClr val="tx1"/>
                </a:solidFill>
                <a:latin typeface="Arial" charset="0"/>
                <a:ea typeface="ＭＳ Ｐゴシック" charset="0"/>
              </a:defRPr>
            </a:lvl6pPr>
            <a:lvl7pPr fontAlgn="base">
              <a:spcBef>
                <a:spcPct val="0"/>
              </a:spcBef>
              <a:spcAft>
                <a:spcPct val="0"/>
              </a:spcAft>
              <a:defRPr>
                <a:solidFill>
                  <a:schemeClr val="tx1"/>
                </a:solidFill>
                <a:latin typeface="Arial" charset="0"/>
                <a:ea typeface="ＭＳ Ｐゴシック" charset="0"/>
              </a:defRPr>
            </a:lvl7pPr>
            <a:lvl8pPr fontAlgn="base">
              <a:spcBef>
                <a:spcPct val="0"/>
              </a:spcBef>
              <a:spcAft>
                <a:spcPct val="0"/>
              </a:spcAft>
              <a:defRPr>
                <a:solidFill>
                  <a:schemeClr val="tx1"/>
                </a:solidFill>
                <a:latin typeface="Arial" charset="0"/>
                <a:ea typeface="ＭＳ Ｐゴシック" charset="0"/>
              </a:defRPr>
            </a:lvl8pPr>
            <a:lvl9pPr fontAlgn="base">
              <a:spcBef>
                <a:spcPct val="0"/>
              </a:spcBef>
              <a:spcAft>
                <a:spcPct val="0"/>
              </a:spcAft>
              <a:defRPr>
                <a:solidFill>
                  <a:schemeClr val="tx1"/>
                </a:solidFill>
                <a:latin typeface="Arial" charset="0"/>
                <a:ea typeface="ＭＳ Ｐゴシック" charset="0"/>
              </a:defRPr>
            </a:lvl9pPr>
          </a:lstStyle>
          <a:p>
            <a:pPr algn="ctr">
              <a:lnSpc>
                <a:spcPct val="90000"/>
              </a:lnSpc>
              <a:spcBef>
                <a:spcPct val="50000"/>
              </a:spcBef>
            </a:pPr>
            <a:r>
              <a:rPr lang="fr-CH" sz="2400" b="1" dirty="0" smtClean="0"/>
              <a:t>Feeling of helplessness</a:t>
            </a:r>
            <a:endParaRPr lang="fr-FR" sz="2400" b="1" dirty="0"/>
          </a:p>
        </p:txBody>
      </p:sp>
      <p:sp>
        <p:nvSpPr>
          <p:cNvPr id="23" name="Text Box 22"/>
          <p:cNvSpPr txBox="1">
            <a:spLocks noChangeArrowheads="1"/>
          </p:cNvSpPr>
          <p:nvPr/>
        </p:nvSpPr>
        <p:spPr bwMode="auto">
          <a:xfrm>
            <a:off x="749211" y="4779680"/>
            <a:ext cx="3095625" cy="7571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marL="342900" indent="-342900">
              <a:defRPr>
                <a:solidFill>
                  <a:schemeClr val="tx1"/>
                </a:solidFill>
                <a:latin typeface="Arial" charset="0"/>
                <a:ea typeface="ＭＳ Ｐゴシック" charset="0"/>
              </a:defRPr>
            </a:lvl1pPr>
            <a:lvl2pPr>
              <a:defRPr>
                <a:solidFill>
                  <a:schemeClr val="tx1"/>
                </a:solidFill>
                <a:latin typeface="Arial" charset="0"/>
                <a:ea typeface="ＭＳ Ｐゴシック" charset="0"/>
              </a:defRPr>
            </a:lvl2pPr>
            <a:lvl3pPr>
              <a:defRPr>
                <a:solidFill>
                  <a:schemeClr val="tx1"/>
                </a:solidFill>
                <a:latin typeface="Arial" charset="0"/>
                <a:ea typeface="ＭＳ Ｐゴシック" charset="0"/>
              </a:defRPr>
            </a:lvl3pPr>
            <a:lvl4pPr>
              <a:defRPr>
                <a:solidFill>
                  <a:schemeClr val="tx1"/>
                </a:solidFill>
                <a:latin typeface="Arial" charset="0"/>
                <a:ea typeface="ＭＳ Ｐゴシック" charset="0"/>
              </a:defRPr>
            </a:lvl4pPr>
            <a:lvl5pPr>
              <a:defRPr>
                <a:solidFill>
                  <a:schemeClr val="tx1"/>
                </a:solidFill>
                <a:latin typeface="Arial" charset="0"/>
                <a:ea typeface="ＭＳ Ｐゴシック" charset="0"/>
              </a:defRPr>
            </a:lvl5pPr>
            <a:lvl6pPr fontAlgn="base">
              <a:spcBef>
                <a:spcPct val="0"/>
              </a:spcBef>
              <a:spcAft>
                <a:spcPct val="0"/>
              </a:spcAft>
              <a:defRPr>
                <a:solidFill>
                  <a:schemeClr val="tx1"/>
                </a:solidFill>
                <a:latin typeface="Arial" charset="0"/>
                <a:ea typeface="ＭＳ Ｐゴシック" charset="0"/>
              </a:defRPr>
            </a:lvl6pPr>
            <a:lvl7pPr fontAlgn="base">
              <a:spcBef>
                <a:spcPct val="0"/>
              </a:spcBef>
              <a:spcAft>
                <a:spcPct val="0"/>
              </a:spcAft>
              <a:defRPr>
                <a:solidFill>
                  <a:schemeClr val="tx1"/>
                </a:solidFill>
                <a:latin typeface="Arial" charset="0"/>
                <a:ea typeface="ＭＳ Ｐゴシック" charset="0"/>
              </a:defRPr>
            </a:lvl7pPr>
            <a:lvl8pPr fontAlgn="base">
              <a:spcBef>
                <a:spcPct val="0"/>
              </a:spcBef>
              <a:spcAft>
                <a:spcPct val="0"/>
              </a:spcAft>
              <a:defRPr>
                <a:solidFill>
                  <a:schemeClr val="tx1"/>
                </a:solidFill>
                <a:latin typeface="Arial" charset="0"/>
                <a:ea typeface="ＭＳ Ｐゴシック" charset="0"/>
              </a:defRPr>
            </a:lvl8pPr>
            <a:lvl9pPr fontAlgn="base">
              <a:spcBef>
                <a:spcPct val="0"/>
              </a:spcBef>
              <a:spcAft>
                <a:spcPct val="0"/>
              </a:spcAft>
              <a:defRPr>
                <a:solidFill>
                  <a:schemeClr val="tx1"/>
                </a:solidFill>
                <a:latin typeface="Arial" charset="0"/>
                <a:ea typeface="ＭＳ Ｐゴシック" charset="0"/>
              </a:defRPr>
            </a:lvl9pPr>
          </a:lstStyle>
          <a:p>
            <a:pPr algn="ctr">
              <a:lnSpc>
                <a:spcPct val="90000"/>
              </a:lnSpc>
              <a:spcBef>
                <a:spcPct val="50000"/>
              </a:spcBef>
            </a:pPr>
            <a:r>
              <a:rPr lang="fr-CH" sz="2400" b="1" dirty="0" smtClean="0"/>
              <a:t>Feeling of empowerment</a:t>
            </a:r>
            <a:endParaRPr lang="fr-FR" sz="2400" b="1" dirty="0"/>
          </a:p>
        </p:txBody>
      </p:sp>
    </p:spTree>
    <p:extLst>
      <p:ext uri="{BB962C8B-B14F-4D97-AF65-F5344CB8AC3E}">
        <p14:creationId xmlns:p14="http://schemas.microsoft.com/office/powerpoint/2010/main" val="3842692925"/>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20212" y="508300"/>
            <a:ext cx="6965245" cy="1202485"/>
          </a:xfrm>
        </p:spPr>
        <p:txBody>
          <a:bodyPr>
            <a:normAutofit/>
          </a:bodyPr>
          <a:lstStyle/>
          <a:p>
            <a:r>
              <a:rPr lang="en-GB" sz="3200" dirty="0" smtClean="0"/>
              <a:t>Answer </a:t>
            </a:r>
            <a:r>
              <a:rPr lang="en-GB" sz="3200" dirty="0"/>
              <a:t>r</a:t>
            </a:r>
            <a:r>
              <a:rPr lang="en-GB" sz="3200" dirty="0" smtClean="0"/>
              <a:t>esearch questions</a:t>
            </a:r>
            <a:endParaRPr lang="en-GB" sz="3200" dirty="0"/>
          </a:p>
        </p:txBody>
      </p:sp>
      <p:sp>
        <p:nvSpPr>
          <p:cNvPr id="3" name="Espace réservé du contenu 2"/>
          <p:cNvSpPr>
            <a:spLocks noGrp="1"/>
          </p:cNvSpPr>
          <p:nvPr>
            <p:ph idx="1"/>
          </p:nvPr>
        </p:nvSpPr>
        <p:spPr>
          <a:xfrm>
            <a:off x="591671" y="1710786"/>
            <a:ext cx="7893423" cy="4542098"/>
          </a:xfrm>
        </p:spPr>
        <p:txBody>
          <a:bodyPr>
            <a:normAutofit/>
          </a:bodyPr>
          <a:lstStyle/>
          <a:p>
            <a:pPr lvl="0"/>
            <a:r>
              <a:rPr lang="en-GB" b="1" dirty="0" smtClean="0"/>
              <a:t>1. What types of emotional moments are present by the PETT in a class setting during their first year at the University of teacher education?</a:t>
            </a:r>
          </a:p>
          <a:p>
            <a:pPr lvl="0"/>
            <a:r>
              <a:rPr lang="en-GB" dirty="0" smtClean="0">
                <a:solidFill>
                  <a:srgbClr val="FF0000"/>
                </a:solidFill>
              </a:rPr>
              <a:t>Negative emotional moments:</a:t>
            </a:r>
          </a:p>
          <a:p>
            <a:r>
              <a:rPr lang="en-GB" dirty="0" smtClean="0">
                <a:solidFill>
                  <a:srgbClr val="FF0000"/>
                </a:solidFill>
              </a:rPr>
              <a:t>Rules </a:t>
            </a:r>
            <a:r>
              <a:rPr lang="en-GB" dirty="0">
                <a:solidFill>
                  <a:srgbClr val="FF0000"/>
                </a:solidFill>
              </a:rPr>
              <a:t>transgression from one or more </a:t>
            </a:r>
            <a:r>
              <a:rPr lang="en-GB" dirty="0" smtClean="0">
                <a:solidFill>
                  <a:srgbClr val="FF0000"/>
                </a:solidFill>
              </a:rPr>
              <a:t>students (56/ 196)</a:t>
            </a:r>
          </a:p>
          <a:p>
            <a:r>
              <a:rPr lang="en-GB" dirty="0">
                <a:solidFill>
                  <a:srgbClr val="FF0000"/>
                </a:solidFill>
              </a:rPr>
              <a:t>Event implicating physical integrity (</a:t>
            </a:r>
            <a:r>
              <a:rPr lang="en-GB" dirty="0" smtClean="0">
                <a:solidFill>
                  <a:srgbClr val="FF0000"/>
                </a:solidFill>
              </a:rPr>
              <a:t>44/196)</a:t>
            </a:r>
          </a:p>
          <a:p>
            <a:r>
              <a:rPr lang="en-GB" dirty="0" smtClean="0">
                <a:solidFill>
                  <a:srgbClr val="00B050"/>
                </a:solidFill>
              </a:rPr>
              <a:t>Positive emotional moments:</a:t>
            </a:r>
          </a:p>
          <a:p>
            <a:r>
              <a:rPr lang="en-GB" dirty="0" smtClean="0">
                <a:solidFill>
                  <a:srgbClr val="00B050"/>
                </a:solidFill>
              </a:rPr>
              <a:t>Motivated students (27/196)</a:t>
            </a:r>
          </a:p>
          <a:p>
            <a:r>
              <a:rPr lang="en-GB" dirty="0" smtClean="0">
                <a:solidFill>
                  <a:srgbClr val="00B050"/>
                </a:solidFill>
              </a:rPr>
              <a:t>Students learning (20/196)</a:t>
            </a:r>
            <a:endParaRPr lang="en-GB" dirty="0">
              <a:latin typeface="Calibri" charset="0"/>
              <a:ea typeface="Calibri" charset="0"/>
              <a:cs typeface="Times New Roman" charset="0"/>
            </a:endParaRPr>
          </a:p>
          <a:p>
            <a:endParaRPr lang="en-GB" dirty="0" smtClean="0"/>
          </a:p>
          <a:p>
            <a:endParaRPr lang="en-GB" dirty="0">
              <a:latin typeface="Calibri" charset="0"/>
              <a:ea typeface="Calibri" charset="0"/>
              <a:cs typeface="Times New Roman" charset="0"/>
            </a:endParaRPr>
          </a:p>
          <a:p>
            <a:pPr lvl="0"/>
            <a:endParaRPr lang="en-GB" dirty="0"/>
          </a:p>
          <a:p>
            <a:pPr lvl="0"/>
            <a:endParaRPr lang="en-GB" dirty="0" smtClean="0"/>
          </a:p>
        </p:txBody>
      </p:sp>
    </p:spTree>
    <p:extLst>
      <p:ext uri="{BB962C8B-B14F-4D97-AF65-F5344CB8AC3E}">
        <p14:creationId xmlns:p14="http://schemas.microsoft.com/office/powerpoint/2010/main" val="1970441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83673" y="651165"/>
            <a:ext cx="7315200" cy="5569526"/>
          </a:xfrm>
        </p:spPr>
      </p:pic>
    </p:spTree>
    <p:extLst>
      <p:ext uri="{BB962C8B-B14F-4D97-AF65-F5344CB8AC3E}">
        <p14:creationId xmlns:p14="http://schemas.microsoft.com/office/powerpoint/2010/main" val="108670237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20212" y="508300"/>
            <a:ext cx="6965245" cy="1202485"/>
          </a:xfrm>
        </p:spPr>
        <p:txBody>
          <a:bodyPr>
            <a:normAutofit/>
          </a:bodyPr>
          <a:lstStyle/>
          <a:p>
            <a:r>
              <a:rPr lang="en-GB" sz="3200" dirty="0" smtClean="0"/>
              <a:t>Answer </a:t>
            </a:r>
            <a:r>
              <a:rPr lang="en-GB" sz="3200" dirty="0"/>
              <a:t>r</a:t>
            </a:r>
            <a:r>
              <a:rPr lang="en-GB" sz="3200" dirty="0" smtClean="0"/>
              <a:t>esearch questions</a:t>
            </a:r>
            <a:endParaRPr lang="en-GB" sz="3200" dirty="0"/>
          </a:p>
        </p:txBody>
      </p:sp>
      <p:sp>
        <p:nvSpPr>
          <p:cNvPr id="3" name="Espace réservé du contenu 2"/>
          <p:cNvSpPr>
            <a:spLocks noGrp="1"/>
          </p:cNvSpPr>
          <p:nvPr>
            <p:ph idx="1"/>
          </p:nvPr>
        </p:nvSpPr>
        <p:spPr>
          <a:xfrm>
            <a:off x="773953" y="1555377"/>
            <a:ext cx="7664823" cy="4226859"/>
          </a:xfrm>
        </p:spPr>
        <p:txBody>
          <a:bodyPr>
            <a:normAutofit/>
          </a:bodyPr>
          <a:lstStyle/>
          <a:p>
            <a:pPr lvl="0"/>
            <a:r>
              <a:rPr lang="en-GB" dirty="0" smtClean="0"/>
              <a:t>2. What links exist between those emotional moments and the different types and different intensities of emotions ?</a:t>
            </a:r>
          </a:p>
          <a:p>
            <a:pPr marL="0" marR="0" lvl="0" indent="0" defTabSz="914400" eaLnBrk="1" fontAlgn="auto" latinLnBrk="0" hangingPunct="1">
              <a:lnSpc>
                <a:spcPct val="100000"/>
              </a:lnSpc>
              <a:spcBef>
                <a:spcPts val="0"/>
              </a:spcBef>
              <a:spcAft>
                <a:spcPts val="0"/>
              </a:spcAft>
              <a:buClrTx/>
              <a:buSzTx/>
              <a:buFontTx/>
              <a:buNone/>
              <a:tabLst/>
              <a:defRPr/>
            </a:pPr>
            <a:endParaRPr lang="fr-FR" dirty="0"/>
          </a:p>
        </p:txBody>
      </p:sp>
      <p:sp>
        <p:nvSpPr>
          <p:cNvPr id="5" name="ZoneTexte 4"/>
          <p:cNvSpPr txBox="1"/>
          <p:nvPr/>
        </p:nvSpPr>
        <p:spPr>
          <a:xfrm>
            <a:off x="1139511" y="2976308"/>
            <a:ext cx="2781325" cy="1384995"/>
          </a:xfrm>
          <a:prstGeom prst="rect">
            <a:avLst/>
          </a:prstGeom>
          <a:solidFill>
            <a:srgbClr val="FFFF00"/>
          </a:solidFill>
        </p:spPr>
        <p:txBody>
          <a:bodyPr wrap="square" rtlCol="0">
            <a:spAutoFit/>
          </a:bodyPr>
          <a:lstStyle/>
          <a:p>
            <a:r>
              <a:rPr lang="en-GB" sz="2800" b="1" dirty="0" smtClean="0"/>
              <a:t>The surprise is felt more than 80 %</a:t>
            </a:r>
            <a:endParaRPr lang="en-GB" sz="2800" b="1" dirty="0"/>
          </a:p>
        </p:txBody>
      </p:sp>
      <p:sp>
        <p:nvSpPr>
          <p:cNvPr id="6" name="ZoneTexte 5"/>
          <p:cNvSpPr txBox="1"/>
          <p:nvPr/>
        </p:nvSpPr>
        <p:spPr>
          <a:xfrm>
            <a:off x="4606364" y="3237918"/>
            <a:ext cx="3279092" cy="1815882"/>
          </a:xfrm>
          <a:prstGeom prst="rect">
            <a:avLst/>
          </a:prstGeom>
          <a:noFill/>
        </p:spPr>
        <p:txBody>
          <a:bodyPr wrap="square" rtlCol="0">
            <a:spAutoFit/>
          </a:bodyPr>
          <a:lstStyle/>
          <a:p>
            <a:r>
              <a:rPr lang="en-GB" sz="2800" dirty="0" smtClean="0"/>
              <a:t>Anger: 43.36 %</a:t>
            </a:r>
            <a:endParaRPr lang="en-GB" sz="2800" dirty="0"/>
          </a:p>
          <a:p>
            <a:pPr defTabSz="457200">
              <a:defRPr/>
            </a:pPr>
            <a:r>
              <a:rPr lang="en-GB" sz="2800" dirty="0" smtClean="0"/>
              <a:t>Joy: 32.14 %</a:t>
            </a:r>
          </a:p>
          <a:p>
            <a:pPr defTabSz="457200">
              <a:defRPr/>
            </a:pPr>
            <a:r>
              <a:rPr lang="en-GB" sz="2800" dirty="0" smtClean="0"/>
              <a:t>Fear: 27.54 %</a:t>
            </a:r>
          </a:p>
          <a:p>
            <a:pPr defTabSz="457200">
              <a:defRPr/>
            </a:pPr>
            <a:r>
              <a:rPr lang="en-GB" sz="2800" dirty="0" smtClean="0"/>
              <a:t>Sadness: 27.54 %</a:t>
            </a:r>
            <a:endParaRPr lang="en-GB" sz="2800" dirty="0"/>
          </a:p>
        </p:txBody>
      </p:sp>
    </p:spTree>
    <p:extLst>
      <p:ext uri="{BB962C8B-B14F-4D97-AF65-F5344CB8AC3E}">
        <p14:creationId xmlns:p14="http://schemas.microsoft.com/office/powerpoint/2010/main" val="993477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96304" y="512782"/>
            <a:ext cx="6965245" cy="1202485"/>
          </a:xfrm>
        </p:spPr>
        <p:txBody>
          <a:bodyPr>
            <a:normAutofit/>
          </a:bodyPr>
          <a:lstStyle/>
          <a:p>
            <a:r>
              <a:rPr lang="en-GB" sz="3200" dirty="0" smtClean="0"/>
              <a:t>Intensity of emotions</a:t>
            </a:r>
            <a:endParaRPr lang="en-GB" sz="3200" dirty="0"/>
          </a:p>
        </p:txBody>
      </p:sp>
      <p:graphicFrame>
        <p:nvGraphicFramePr>
          <p:cNvPr id="8" name="Espace réservé du contenu 7"/>
          <p:cNvGraphicFramePr>
            <a:graphicFrameLocks noGrp="1"/>
          </p:cNvGraphicFramePr>
          <p:nvPr>
            <p:ph idx="1"/>
            <p:extLst>
              <p:ext uri="{D42A27DB-BD31-4B8C-83A1-F6EECF244321}">
                <p14:modId xmlns:p14="http://schemas.microsoft.com/office/powerpoint/2010/main" val="215183709"/>
              </p:ext>
            </p:extLst>
          </p:nvPr>
        </p:nvGraphicFramePr>
        <p:xfrm>
          <a:off x="886688" y="1495857"/>
          <a:ext cx="7384475" cy="4628436"/>
        </p:xfrm>
        <a:graphic>
          <a:graphicData uri="http://schemas.openxmlformats.org/drawingml/2006/table">
            <a:tbl>
              <a:tblPr firstRow="1" bandRow="1">
                <a:tableStyleId>{5C22544A-7EE6-4342-B048-85BDC9FD1C3A}</a:tableStyleId>
              </a:tblPr>
              <a:tblGrid>
                <a:gridCol w="1476895"/>
                <a:gridCol w="1476895"/>
                <a:gridCol w="1476895"/>
                <a:gridCol w="1476895"/>
                <a:gridCol w="1476895"/>
              </a:tblGrid>
              <a:tr h="497086">
                <a:tc>
                  <a:txBody>
                    <a:bodyPr/>
                    <a:lstStyle/>
                    <a:p>
                      <a:r>
                        <a:rPr lang="en-GB" sz="2400" noProof="0" dirty="0" smtClean="0"/>
                        <a:t>Emotion</a:t>
                      </a:r>
                      <a:endParaRPr lang="en-GB" sz="2400" noProof="0" dirty="0"/>
                    </a:p>
                  </a:txBody>
                  <a:tcPr/>
                </a:tc>
                <a:tc>
                  <a:txBody>
                    <a:bodyPr/>
                    <a:lstStyle/>
                    <a:p>
                      <a:r>
                        <a:rPr lang="en-GB" sz="2400" noProof="0" dirty="0" smtClean="0"/>
                        <a:t>Intensity 1</a:t>
                      </a:r>
                      <a:endParaRPr lang="en-GB" sz="2400" noProof="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400" noProof="0" dirty="0" smtClean="0"/>
                        <a:t>Intensity</a:t>
                      </a:r>
                      <a:r>
                        <a:rPr lang="en-GB" sz="2400" baseline="0" noProof="0" dirty="0" smtClean="0"/>
                        <a:t> 2</a:t>
                      </a:r>
                      <a:endParaRPr lang="en-GB" sz="2400" noProof="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400" noProof="0" dirty="0" smtClean="0"/>
                        <a:t>Intensity 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400" noProof="0" dirty="0" smtClean="0"/>
                        <a:t>Total</a:t>
                      </a:r>
                    </a:p>
                  </a:txBody>
                  <a:tcPr/>
                </a:tc>
              </a:tr>
              <a:tr h="497086">
                <a:tc>
                  <a:txBody>
                    <a:bodyPr/>
                    <a:lstStyle/>
                    <a:p>
                      <a:r>
                        <a:rPr lang="en-GB" sz="2400" noProof="0" dirty="0" smtClean="0"/>
                        <a:t>Surprise</a:t>
                      </a:r>
                      <a:endParaRPr lang="en-GB" sz="2400" noProof="0" dirty="0"/>
                    </a:p>
                  </a:txBody>
                  <a:tcPr/>
                </a:tc>
                <a:tc>
                  <a:txBody>
                    <a:bodyPr/>
                    <a:lstStyle/>
                    <a:p>
                      <a:r>
                        <a:rPr lang="en-GB" sz="2400" noProof="0" dirty="0" smtClean="0"/>
                        <a:t>33</a:t>
                      </a:r>
                      <a:endParaRPr lang="en-GB" sz="2400" noProof="0" dirty="0"/>
                    </a:p>
                  </a:txBody>
                  <a:tcPr/>
                </a:tc>
                <a:tc>
                  <a:txBody>
                    <a:bodyPr/>
                    <a:lstStyle/>
                    <a:p>
                      <a:r>
                        <a:rPr lang="en-GB" sz="2400" b="1" noProof="0" dirty="0" smtClean="0">
                          <a:solidFill>
                            <a:srgbClr val="FF0000"/>
                          </a:solidFill>
                        </a:rPr>
                        <a:t>67</a:t>
                      </a:r>
                      <a:endParaRPr lang="en-GB" sz="2400" b="1" noProof="0" dirty="0">
                        <a:solidFill>
                          <a:srgbClr val="FF0000"/>
                        </a:solidFill>
                      </a:endParaRPr>
                    </a:p>
                  </a:txBody>
                  <a:tcPr/>
                </a:tc>
                <a:tc>
                  <a:txBody>
                    <a:bodyPr/>
                    <a:lstStyle/>
                    <a:p>
                      <a:r>
                        <a:rPr lang="en-GB" sz="2400" noProof="0" dirty="0" smtClean="0"/>
                        <a:t>57</a:t>
                      </a:r>
                      <a:endParaRPr lang="en-GB" sz="2400" noProof="0" dirty="0"/>
                    </a:p>
                  </a:txBody>
                  <a:tcPr/>
                </a:tc>
                <a:tc>
                  <a:txBody>
                    <a:bodyPr/>
                    <a:lstStyle/>
                    <a:p>
                      <a:r>
                        <a:rPr lang="en-GB" sz="2400" noProof="0" dirty="0" smtClean="0"/>
                        <a:t>157 / 196</a:t>
                      </a:r>
                      <a:endParaRPr lang="en-GB" sz="2400" noProof="0" dirty="0"/>
                    </a:p>
                  </a:txBody>
                  <a:tcPr/>
                </a:tc>
              </a:tr>
              <a:tr h="497086">
                <a:tc>
                  <a:txBody>
                    <a:bodyPr/>
                    <a:lstStyle/>
                    <a:p>
                      <a:r>
                        <a:rPr lang="en-GB" sz="2400" noProof="0" dirty="0" smtClean="0"/>
                        <a:t>Anger</a:t>
                      </a:r>
                      <a:endParaRPr lang="en-GB" sz="2400" noProof="0" dirty="0"/>
                    </a:p>
                  </a:txBody>
                  <a:tcPr/>
                </a:tc>
                <a:tc>
                  <a:txBody>
                    <a:bodyPr/>
                    <a:lstStyle/>
                    <a:p>
                      <a:r>
                        <a:rPr lang="en-GB" sz="2400" noProof="0" dirty="0" smtClean="0"/>
                        <a:t>24</a:t>
                      </a:r>
                      <a:endParaRPr lang="en-GB" sz="2400" noProof="0" dirty="0"/>
                    </a:p>
                  </a:txBody>
                  <a:tcPr/>
                </a:tc>
                <a:tc>
                  <a:txBody>
                    <a:bodyPr/>
                    <a:lstStyle/>
                    <a:p>
                      <a:r>
                        <a:rPr lang="en-GB" sz="2400" b="1" noProof="0" dirty="0" smtClean="0">
                          <a:solidFill>
                            <a:srgbClr val="FF0000"/>
                          </a:solidFill>
                        </a:rPr>
                        <a:t>43</a:t>
                      </a:r>
                      <a:endParaRPr lang="en-GB" sz="2400" b="1" noProof="0" dirty="0">
                        <a:solidFill>
                          <a:srgbClr val="FF0000"/>
                        </a:solidFill>
                      </a:endParaRPr>
                    </a:p>
                  </a:txBody>
                  <a:tcPr/>
                </a:tc>
                <a:tc>
                  <a:txBody>
                    <a:bodyPr/>
                    <a:lstStyle/>
                    <a:p>
                      <a:r>
                        <a:rPr lang="en-GB" sz="2400" noProof="0" dirty="0" smtClean="0"/>
                        <a:t>18</a:t>
                      </a:r>
                      <a:endParaRPr lang="en-GB" sz="2400" noProof="0" dirty="0"/>
                    </a:p>
                  </a:txBody>
                  <a:tcPr/>
                </a:tc>
                <a:tc>
                  <a:txBody>
                    <a:bodyPr/>
                    <a:lstStyle/>
                    <a:p>
                      <a:r>
                        <a:rPr lang="en-GB" sz="2400" noProof="0" dirty="0" smtClean="0"/>
                        <a:t>85 / 196</a:t>
                      </a:r>
                      <a:endParaRPr lang="en-GB" sz="2400" noProof="0" dirty="0"/>
                    </a:p>
                  </a:txBody>
                  <a:tcPr/>
                </a:tc>
              </a:tr>
              <a:tr h="497086">
                <a:tc>
                  <a:txBody>
                    <a:bodyPr/>
                    <a:lstStyle/>
                    <a:p>
                      <a:r>
                        <a:rPr lang="en-GB" sz="2400" noProof="0" dirty="0" smtClean="0"/>
                        <a:t>Joy </a:t>
                      </a:r>
                      <a:endParaRPr lang="en-GB" sz="2400" noProof="0" dirty="0"/>
                    </a:p>
                  </a:txBody>
                  <a:tcPr/>
                </a:tc>
                <a:tc>
                  <a:txBody>
                    <a:bodyPr/>
                    <a:lstStyle/>
                    <a:p>
                      <a:r>
                        <a:rPr lang="en-GB" sz="2400" noProof="0" dirty="0" smtClean="0"/>
                        <a:t>2</a:t>
                      </a:r>
                      <a:endParaRPr lang="en-GB" sz="2400" noProof="0" dirty="0"/>
                    </a:p>
                  </a:txBody>
                  <a:tcPr/>
                </a:tc>
                <a:tc>
                  <a:txBody>
                    <a:bodyPr/>
                    <a:lstStyle/>
                    <a:p>
                      <a:r>
                        <a:rPr lang="en-GB" sz="2400" noProof="0" dirty="0" smtClean="0"/>
                        <a:t>19</a:t>
                      </a:r>
                      <a:endParaRPr lang="en-GB" sz="2400" noProof="0" dirty="0"/>
                    </a:p>
                  </a:txBody>
                  <a:tcPr/>
                </a:tc>
                <a:tc>
                  <a:txBody>
                    <a:bodyPr/>
                    <a:lstStyle/>
                    <a:p>
                      <a:r>
                        <a:rPr lang="en-GB" sz="2400" b="1" noProof="0" dirty="0" smtClean="0">
                          <a:solidFill>
                            <a:srgbClr val="FF0000"/>
                          </a:solidFill>
                        </a:rPr>
                        <a:t>42</a:t>
                      </a:r>
                      <a:endParaRPr lang="en-GB" sz="2400" b="1" noProof="0" dirty="0">
                        <a:solidFill>
                          <a:srgbClr val="FF0000"/>
                        </a:solidFill>
                      </a:endParaRPr>
                    </a:p>
                  </a:txBody>
                  <a:tcPr/>
                </a:tc>
                <a:tc>
                  <a:txBody>
                    <a:bodyPr/>
                    <a:lstStyle/>
                    <a:p>
                      <a:r>
                        <a:rPr lang="en-GB" sz="2400" noProof="0" dirty="0" smtClean="0"/>
                        <a:t>63 / 196</a:t>
                      </a:r>
                      <a:endParaRPr lang="en-GB" sz="2400" noProof="0" dirty="0"/>
                    </a:p>
                  </a:txBody>
                  <a:tcPr/>
                </a:tc>
              </a:tr>
              <a:tr h="497086">
                <a:tc>
                  <a:txBody>
                    <a:bodyPr/>
                    <a:lstStyle/>
                    <a:p>
                      <a:r>
                        <a:rPr lang="en-GB" sz="2400" noProof="0" dirty="0" smtClean="0"/>
                        <a:t>Fear</a:t>
                      </a:r>
                      <a:endParaRPr lang="en-GB" sz="2400" noProof="0" dirty="0"/>
                    </a:p>
                  </a:txBody>
                  <a:tcPr/>
                </a:tc>
                <a:tc>
                  <a:txBody>
                    <a:bodyPr/>
                    <a:lstStyle/>
                    <a:p>
                      <a:r>
                        <a:rPr lang="en-GB" sz="2400" noProof="0" dirty="0" smtClean="0"/>
                        <a:t>19</a:t>
                      </a:r>
                      <a:endParaRPr lang="en-GB" sz="2400" noProof="0" dirty="0"/>
                    </a:p>
                  </a:txBody>
                  <a:tcPr/>
                </a:tc>
                <a:tc>
                  <a:txBody>
                    <a:bodyPr/>
                    <a:lstStyle/>
                    <a:p>
                      <a:r>
                        <a:rPr lang="en-GB" sz="2400" noProof="0" dirty="0" smtClean="0"/>
                        <a:t>21</a:t>
                      </a:r>
                      <a:endParaRPr lang="en-GB" sz="2400" noProof="0" dirty="0"/>
                    </a:p>
                  </a:txBody>
                  <a:tcPr/>
                </a:tc>
                <a:tc>
                  <a:txBody>
                    <a:bodyPr/>
                    <a:lstStyle/>
                    <a:p>
                      <a:r>
                        <a:rPr lang="en-GB" sz="2400" noProof="0" dirty="0" smtClean="0"/>
                        <a:t>14</a:t>
                      </a:r>
                      <a:endParaRPr lang="en-GB" sz="2400" noProof="0" dirty="0"/>
                    </a:p>
                  </a:txBody>
                  <a:tcPr/>
                </a:tc>
                <a:tc>
                  <a:txBody>
                    <a:bodyPr/>
                    <a:lstStyle/>
                    <a:p>
                      <a:r>
                        <a:rPr lang="en-GB" sz="2400" noProof="0" dirty="0" smtClean="0"/>
                        <a:t>54 / 196</a:t>
                      </a:r>
                      <a:endParaRPr lang="en-GB" sz="2400" noProof="0" dirty="0"/>
                    </a:p>
                  </a:txBody>
                  <a:tcPr/>
                </a:tc>
              </a:tr>
              <a:tr h="497086">
                <a:tc>
                  <a:txBody>
                    <a:bodyPr/>
                    <a:lstStyle/>
                    <a:p>
                      <a:r>
                        <a:rPr lang="en-GB" sz="2400" noProof="0" dirty="0" smtClean="0"/>
                        <a:t>Sadness</a:t>
                      </a:r>
                      <a:endParaRPr lang="en-GB" sz="2400" noProof="0" dirty="0"/>
                    </a:p>
                  </a:txBody>
                  <a:tcPr/>
                </a:tc>
                <a:tc>
                  <a:txBody>
                    <a:bodyPr/>
                    <a:lstStyle/>
                    <a:p>
                      <a:r>
                        <a:rPr lang="en-GB" sz="2400" b="1" noProof="0" dirty="0" smtClean="0">
                          <a:solidFill>
                            <a:srgbClr val="FF0000"/>
                          </a:solidFill>
                        </a:rPr>
                        <a:t>24</a:t>
                      </a:r>
                      <a:endParaRPr lang="en-GB" sz="2400" b="1" noProof="0" dirty="0">
                        <a:solidFill>
                          <a:srgbClr val="FF0000"/>
                        </a:solidFill>
                      </a:endParaRPr>
                    </a:p>
                  </a:txBody>
                  <a:tcPr/>
                </a:tc>
                <a:tc>
                  <a:txBody>
                    <a:bodyPr/>
                    <a:lstStyle/>
                    <a:p>
                      <a:r>
                        <a:rPr lang="en-GB" sz="2400" noProof="0" dirty="0" smtClean="0"/>
                        <a:t>19</a:t>
                      </a:r>
                      <a:endParaRPr lang="en-GB" sz="2400" noProof="0" dirty="0"/>
                    </a:p>
                  </a:txBody>
                  <a:tcPr/>
                </a:tc>
                <a:tc>
                  <a:txBody>
                    <a:bodyPr/>
                    <a:lstStyle/>
                    <a:p>
                      <a:r>
                        <a:rPr lang="en-GB" sz="2400" noProof="0" dirty="0" smtClean="0"/>
                        <a:t>11</a:t>
                      </a:r>
                      <a:endParaRPr lang="en-GB" sz="2400" noProof="0" dirty="0"/>
                    </a:p>
                  </a:txBody>
                  <a:tcPr/>
                </a:tc>
                <a:tc>
                  <a:txBody>
                    <a:bodyPr/>
                    <a:lstStyle/>
                    <a:p>
                      <a:r>
                        <a:rPr lang="en-GB" sz="2400" noProof="0" dirty="0" smtClean="0"/>
                        <a:t>54 / 196</a:t>
                      </a:r>
                      <a:endParaRPr lang="en-GB" sz="2400" noProof="0" dirty="0"/>
                    </a:p>
                  </a:txBody>
                  <a:tcPr/>
                </a:tc>
              </a:tr>
              <a:tr h="497086">
                <a:tc>
                  <a:txBody>
                    <a:bodyPr/>
                    <a:lstStyle/>
                    <a:p>
                      <a:endParaRPr lang="en-GB" sz="2400" noProof="0" dirty="0"/>
                    </a:p>
                  </a:txBody>
                  <a:tcPr/>
                </a:tc>
                <a:tc>
                  <a:txBody>
                    <a:bodyPr/>
                    <a:lstStyle/>
                    <a:p>
                      <a:endParaRPr lang="en-GB" sz="2400" b="1" noProof="0" dirty="0">
                        <a:solidFill>
                          <a:srgbClr val="FF0000"/>
                        </a:solidFill>
                      </a:endParaRPr>
                    </a:p>
                  </a:txBody>
                  <a:tcPr/>
                </a:tc>
                <a:tc>
                  <a:txBody>
                    <a:bodyPr/>
                    <a:lstStyle/>
                    <a:p>
                      <a:endParaRPr lang="en-GB" sz="2400" noProof="0" dirty="0"/>
                    </a:p>
                  </a:txBody>
                  <a:tcPr/>
                </a:tc>
                <a:tc>
                  <a:txBody>
                    <a:bodyPr/>
                    <a:lstStyle/>
                    <a:p>
                      <a:endParaRPr lang="en-GB" sz="2400" noProof="0" dirty="0"/>
                    </a:p>
                  </a:txBody>
                  <a:tcPr/>
                </a:tc>
                <a:tc>
                  <a:txBody>
                    <a:bodyPr/>
                    <a:lstStyle/>
                    <a:p>
                      <a:endParaRPr lang="en-GB" sz="2400" noProof="0" dirty="0"/>
                    </a:p>
                  </a:txBody>
                  <a:tcPr/>
                </a:tc>
              </a:tr>
              <a:tr h="497086">
                <a:tc>
                  <a:txBody>
                    <a:bodyPr/>
                    <a:lstStyle/>
                    <a:p>
                      <a:r>
                        <a:rPr lang="en-GB" sz="2400" noProof="0" dirty="0" smtClean="0"/>
                        <a:t>Total</a:t>
                      </a:r>
                      <a:endParaRPr lang="en-GB" sz="2400" noProof="0" dirty="0"/>
                    </a:p>
                  </a:txBody>
                  <a:tcPr/>
                </a:tc>
                <a:tc>
                  <a:txBody>
                    <a:bodyPr/>
                    <a:lstStyle/>
                    <a:p>
                      <a:r>
                        <a:rPr lang="en-GB" sz="2400" noProof="0" dirty="0" smtClean="0"/>
                        <a:t>120</a:t>
                      </a:r>
                      <a:endParaRPr lang="en-GB" sz="2400" noProof="0" dirty="0"/>
                    </a:p>
                  </a:txBody>
                  <a:tcPr/>
                </a:tc>
                <a:tc>
                  <a:txBody>
                    <a:bodyPr/>
                    <a:lstStyle/>
                    <a:p>
                      <a:r>
                        <a:rPr lang="en-GB" sz="2400" noProof="0" dirty="0" smtClean="0"/>
                        <a:t>162</a:t>
                      </a:r>
                      <a:endParaRPr lang="en-GB" sz="2400" noProof="0" dirty="0"/>
                    </a:p>
                  </a:txBody>
                  <a:tcPr/>
                </a:tc>
                <a:tc>
                  <a:txBody>
                    <a:bodyPr/>
                    <a:lstStyle/>
                    <a:p>
                      <a:r>
                        <a:rPr lang="en-GB" sz="2400" noProof="0" dirty="0" smtClean="0"/>
                        <a:t>152</a:t>
                      </a:r>
                      <a:endParaRPr lang="en-GB" sz="2400" noProof="0" dirty="0"/>
                    </a:p>
                  </a:txBody>
                  <a:tcPr/>
                </a:tc>
                <a:tc>
                  <a:txBody>
                    <a:bodyPr/>
                    <a:lstStyle/>
                    <a:p>
                      <a:endParaRPr lang="en-GB" sz="2400" noProof="0" dirty="0"/>
                    </a:p>
                  </a:txBody>
                  <a:tcPr>
                    <a:solidFill>
                      <a:schemeClr val="bg1">
                        <a:lumMod val="85000"/>
                      </a:schemeClr>
                    </a:solidFill>
                  </a:tcPr>
                </a:tc>
              </a:tr>
            </a:tbl>
          </a:graphicData>
        </a:graphic>
      </p:graphicFrame>
    </p:spTree>
    <p:extLst>
      <p:ext uri="{BB962C8B-B14F-4D97-AF65-F5344CB8AC3E}">
        <p14:creationId xmlns:p14="http://schemas.microsoft.com/office/powerpoint/2010/main" val="12892995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en-GB" sz="3200" dirty="0" smtClean="0"/>
              <a:t>Presentation plan</a:t>
            </a:r>
            <a:endParaRPr lang="en-GB" sz="3200" dirty="0"/>
          </a:p>
        </p:txBody>
      </p:sp>
      <p:sp>
        <p:nvSpPr>
          <p:cNvPr id="3" name="Espace réservé du contenu 2"/>
          <p:cNvSpPr>
            <a:spLocks noGrp="1"/>
          </p:cNvSpPr>
          <p:nvPr>
            <p:ph idx="1"/>
          </p:nvPr>
        </p:nvSpPr>
        <p:spPr/>
        <p:txBody>
          <a:bodyPr>
            <a:normAutofit/>
          </a:bodyPr>
          <a:lstStyle/>
          <a:p>
            <a:r>
              <a:rPr lang="en-GB" dirty="0" smtClean="0"/>
              <a:t>1. Introduction</a:t>
            </a:r>
          </a:p>
          <a:p>
            <a:r>
              <a:rPr lang="en-GB" dirty="0" smtClean="0"/>
              <a:t>2. The PETT and the emotional aspects of the teaching profession</a:t>
            </a:r>
          </a:p>
          <a:p>
            <a:r>
              <a:rPr lang="en-GB" dirty="0" smtClean="0"/>
              <a:t>3. Research questions</a:t>
            </a:r>
          </a:p>
          <a:p>
            <a:r>
              <a:rPr lang="en-GB" dirty="0" smtClean="0"/>
              <a:t>4. Method </a:t>
            </a:r>
          </a:p>
          <a:p>
            <a:r>
              <a:rPr lang="en-GB" dirty="0" smtClean="0"/>
              <a:t>5. Data analysis</a:t>
            </a:r>
          </a:p>
          <a:p>
            <a:r>
              <a:rPr lang="en-GB" dirty="0" smtClean="0"/>
              <a:t>6. Results</a:t>
            </a:r>
          </a:p>
          <a:p>
            <a:r>
              <a:rPr lang="en-GB" dirty="0" smtClean="0"/>
              <a:t>7. Synthesis and discussion</a:t>
            </a:r>
          </a:p>
        </p:txBody>
      </p:sp>
    </p:spTree>
    <p:extLst>
      <p:ext uri="{BB962C8B-B14F-4D97-AF65-F5344CB8AC3E}">
        <p14:creationId xmlns:p14="http://schemas.microsoft.com/office/powerpoint/2010/main" val="196499267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20212" y="508300"/>
            <a:ext cx="6965245" cy="1202485"/>
          </a:xfrm>
        </p:spPr>
        <p:txBody>
          <a:bodyPr>
            <a:normAutofit/>
          </a:bodyPr>
          <a:lstStyle/>
          <a:p>
            <a:r>
              <a:rPr lang="en-GB" sz="3200" dirty="0" smtClean="0"/>
              <a:t>Answer </a:t>
            </a:r>
            <a:r>
              <a:rPr lang="en-GB" sz="3200" dirty="0"/>
              <a:t>r</a:t>
            </a:r>
            <a:r>
              <a:rPr lang="en-GB" sz="3200" dirty="0" smtClean="0"/>
              <a:t>esearch questions</a:t>
            </a:r>
            <a:endParaRPr lang="en-GB" sz="3200" dirty="0"/>
          </a:p>
        </p:txBody>
      </p:sp>
      <p:sp>
        <p:nvSpPr>
          <p:cNvPr id="3" name="Espace réservé du contenu 2"/>
          <p:cNvSpPr>
            <a:spLocks noGrp="1"/>
          </p:cNvSpPr>
          <p:nvPr>
            <p:ph idx="1"/>
          </p:nvPr>
        </p:nvSpPr>
        <p:spPr>
          <a:xfrm>
            <a:off x="747059" y="2026024"/>
            <a:ext cx="7664823" cy="4226859"/>
          </a:xfrm>
        </p:spPr>
        <p:txBody>
          <a:bodyPr>
            <a:normAutofit/>
          </a:bodyPr>
          <a:lstStyle/>
          <a:p>
            <a:pPr lvl="0"/>
            <a:r>
              <a:rPr lang="en-GB" b="1" dirty="0" smtClean="0"/>
              <a:t>3. With whom those emotional moments are discussed ?</a:t>
            </a:r>
          </a:p>
          <a:p>
            <a:pPr lvl="0"/>
            <a:r>
              <a:rPr lang="en-GB" dirty="0" smtClean="0"/>
              <a:t>184 / 196 emotional moments lived by PETT are shared with others</a:t>
            </a:r>
          </a:p>
          <a:p>
            <a:pPr lvl="0"/>
            <a:r>
              <a:rPr lang="en-GB" dirty="0" smtClean="0"/>
              <a:t>With the tutor:	101 / 196 	(51.5 %)</a:t>
            </a:r>
          </a:p>
          <a:p>
            <a:pPr lvl="0"/>
            <a:r>
              <a:rPr lang="en-GB" dirty="0" smtClean="0"/>
              <a:t>With colleague: 	</a:t>
            </a:r>
            <a:r>
              <a:rPr lang="en-GB" dirty="0"/>
              <a:t>101 / </a:t>
            </a:r>
            <a:r>
              <a:rPr lang="en-GB" dirty="0" smtClean="0"/>
              <a:t>196 	(</a:t>
            </a:r>
            <a:r>
              <a:rPr lang="en-GB" dirty="0"/>
              <a:t>51.5 </a:t>
            </a:r>
            <a:r>
              <a:rPr lang="en-GB" dirty="0" smtClean="0"/>
              <a:t>%)</a:t>
            </a:r>
          </a:p>
          <a:p>
            <a:pPr lvl="0"/>
            <a:r>
              <a:rPr lang="en-GB" dirty="0" smtClean="0"/>
              <a:t>With the hierarchy:	26 / 196 	(13.3 %)</a:t>
            </a:r>
          </a:p>
          <a:p>
            <a:pPr lvl="0"/>
            <a:r>
              <a:rPr lang="en-GB" dirty="0" smtClean="0"/>
              <a:t>With the spouse: 	70 / 196	(35.7%)</a:t>
            </a:r>
          </a:p>
          <a:p>
            <a:pPr lvl="0"/>
            <a:r>
              <a:rPr lang="en-GB" dirty="0" smtClean="0"/>
              <a:t>With a friend: 	60 / 196	(30.6 %)</a:t>
            </a:r>
          </a:p>
          <a:p>
            <a:pPr lvl="0"/>
            <a:endParaRPr lang="en-GB" dirty="0" smtClean="0"/>
          </a:p>
        </p:txBody>
      </p:sp>
    </p:spTree>
    <p:extLst>
      <p:ext uri="{BB962C8B-B14F-4D97-AF65-F5344CB8AC3E}">
        <p14:creationId xmlns:p14="http://schemas.microsoft.com/office/powerpoint/2010/main" val="383464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Espace réservé du contenu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89709" y="623455"/>
            <a:ext cx="7592291" cy="5597236"/>
          </a:xfrm>
        </p:spPr>
      </p:pic>
    </p:spTree>
    <p:extLst>
      <p:ext uri="{BB962C8B-B14F-4D97-AF65-F5344CB8AC3E}">
        <p14:creationId xmlns:p14="http://schemas.microsoft.com/office/powerpoint/2010/main" val="2667195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20212" y="508300"/>
            <a:ext cx="6965245" cy="1202485"/>
          </a:xfrm>
        </p:spPr>
        <p:txBody>
          <a:bodyPr>
            <a:normAutofit/>
          </a:bodyPr>
          <a:lstStyle/>
          <a:p>
            <a:r>
              <a:rPr lang="en-GB" sz="3200" dirty="0" smtClean="0"/>
              <a:t>Answer </a:t>
            </a:r>
            <a:r>
              <a:rPr lang="en-GB" sz="3200" dirty="0"/>
              <a:t>r</a:t>
            </a:r>
            <a:r>
              <a:rPr lang="en-GB" sz="3200" dirty="0" smtClean="0"/>
              <a:t>esearch questions</a:t>
            </a:r>
            <a:endParaRPr lang="en-GB" sz="3200" dirty="0"/>
          </a:p>
        </p:txBody>
      </p:sp>
      <p:sp>
        <p:nvSpPr>
          <p:cNvPr id="3" name="Espace réservé du contenu 2"/>
          <p:cNvSpPr>
            <a:spLocks noGrp="1"/>
          </p:cNvSpPr>
          <p:nvPr>
            <p:ph idx="1"/>
          </p:nvPr>
        </p:nvSpPr>
        <p:spPr>
          <a:xfrm>
            <a:off x="747059" y="2026024"/>
            <a:ext cx="7664823" cy="4226859"/>
          </a:xfrm>
        </p:spPr>
        <p:txBody>
          <a:bodyPr>
            <a:normAutofit/>
          </a:bodyPr>
          <a:lstStyle/>
          <a:p>
            <a:pPr lvl="0"/>
            <a:r>
              <a:rPr lang="en-GB" dirty="0" smtClean="0"/>
              <a:t>4. What effect those emotional moments on the PETT?</a:t>
            </a:r>
          </a:p>
          <a:p>
            <a:pPr lvl="0"/>
            <a:r>
              <a:rPr lang="en-GB" dirty="0" smtClean="0"/>
              <a:t>163 </a:t>
            </a:r>
            <a:r>
              <a:rPr lang="en-GB" dirty="0" smtClean="0"/>
              <a:t>emotional moments lived by PETTs have an influence on the continuation of the teacher profession</a:t>
            </a:r>
          </a:p>
          <a:p>
            <a:pPr lvl="0"/>
            <a:r>
              <a:rPr lang="en-GB" dirty="0" smtClean="0"/>
              <a:t>Intensity effect 1: 63</a:t>
            </a:r>
          </a:p>
          <a:p>
            <a:pPr lvl="0"/>
            <a:r>
              <a:rPr lang="en-GB" dirty="0"/>
              <a:t>Intensity effect </a:t>
            </a:r>
            <a:r>
              <a:rPr lang="en-GB" dirty="0" smtClean="0"/>
              <a:t>2: 65</a:t>
            </a:r>
            <a:endParaRPr lang="en-GB" dirty="0"/>
          </a:p>
          <a:p>
            <a:pPr lvl="0"/>
            <a:r>
              <a:rPr lang="en-GB" dirty="0" smtClean="0"/>
              <a:t>Intensity </a:t>
            </a:r>
            <a:r>
              <a:rPr lang="en-GB" dirty="0"/>
              <a:t>effect </a:t>
            </a:r>
            <a:r>
              <a:rPr lang="en-GB" dirty="0" smtClean="0"/>
              <a:t>3: 35</a:t>
            </a:r>
          </a:p>
          <a:p>
            <a:pPr lvl="0"/>
            <a:endParaRPr lang="en-GB" dirty="0"/>
          </a:p>
          <a:p>
            <a:r>
              <a:rPr lang="is-IS" dirty="0"/>
              <a:t>The PEETs react mostly positively after what happened</a:t>
            </a:r>
            <a:endParaRPr lang="fr-FR" dirty="0"/>
          </a:p>
          <a:p>
            <a:pPr lvl="0"/>
            <a:endParaRPr lang="fr-FR" dirty="0"/>
          </a:p>
        </p:txBody>
      </p:sp>
    </p:spTree>
    <p:extLst>
      <p:ext uri="{BB962C8B-B14F-4D97-AF65-F5344CB8AC3E}">
        <p14:creationId xmlns:p14="http://schemas.microsoft.com/office/powerpoint/2010/main" val="1504168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72837" y="748145"/>
            <a:ext cx="7495308" cy="5472546"/>
          </a:xfrm>
        </p:spPr>
      </p:pic>
    </p:spTree>
    <p:extLst>
      <p:ext uri="{BB962C8B-B14F-4D97-AF65-F5344CB8AC3E}">
        <p14:creationId xmlns:p14="http://schemas.microsoft.com/office/powerpoint/2010/main" val="125112823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98041" y="581892"/>
            <a:ext cx="6965245" cy="775854"/>
          </a:xfrm>
        </p:spPr>
        <p:txBody>
          <a:bodyPr>
            <a:normAutofit/>
          </a:bodyPr>
          <a:lstStyle/>
          <a:p>
            <a:r>
              <a:rPr lang="en-GB" sz="3200" dirty="0" smtClean="0"/>
              <a:t>7. Synthesis results and discussion</a:t>
            </a:r>
            <a:endParaRPr lang="en-GB" sz="3200" dirty="0"/>
          </a:p>
        </p:txBody>
      </p:sp>
      <p:sp>
        <p:nvSpPr>
          <p:cNvPr id="3" name="Espace réservé du contenu 2"/>
          <p:cNvSpPr>
            <a:spLocks noGrp="1"/>
          </p:cNvSpPr>
          <p:nvPr>
            <p:ph idx="1"/>
          </p:nvPr>
        </p:nvSpPr>
        <p:spPr>
          <a:xfrm>
            <a:off x="806824" y="1535158"/>
            <a:ext cx="7557247" cy="4768659"/>
          </a:xfrm>
        </p:spPr>
        <p:txBody>
          <a:bodyPr>
            <a:normAutofit fontScale="92500" lnSpcReduction="20000"/>
          </a:bodyPr>
          <a:lstStyle/>
          <a:p>
            <a:r>
              <a:rPr lang="en-GB" dirty="0" smtClean="0">
                <a:solidFill>
                  <a:srgbClr val="000000"/>
                </a:solidFill>
              </a:rPr>
              <a:t>The actions of trainee teacher are a crossroad of intense emotions (Schutz, 2014)</a:t>
            </a:r>
            <a:endParaRPr lang="en-GB" dirty="0" smtClean="0"/>
          </a:p>
          <a:p>
            <a:r>
              <a:rPr lang="en-GB" dirty="0" smtClean="0"/>
              <a:t>Most of the emotional moments lived by PETTs are negative and linked with classroom situations. There are also a lot of positive (1/3).</a:t>
            </a:r>
          </a:p>
          <a:p>
            <a:r>
              <a:rPr lang="en-GB" b="1" dirty="0" smtClean="0">
                <a:solidFill>
                  <a:srgbClr val="FF0000"/>
                </a:solidFill>
              </a:rPr>
              <a:t>Chen (2016) found that most pleasant emotions are related to classroom and collegial interactions, whereas the unpleasant ones are associated with educational policy, changes, and imbalance in teachers’ lives -&gt; this study shows that negative emotions are all linked with classroom situations</a:t>
            </a:r>
            <a:endParaRPr lang="en-GB" dirty="0" smtClean="0">
              <a:solidFill>
                <a:srgbClr val="FF0000"/>
              </a:solidFill>
            </a:endParaRPr>
          </a:p>
          <a:p>
            <a:r>
              <a:rPr lang="en-GB" dirty="0"/>
              <a:t>The surprise is strongly present in the trainee teachers activity (Ria, 2005). It leads to the </a:t>
            </a:r>
            <a:r>
              <a:rPr lang="en-GB" b="1" dirty="0"/>
              <a:t>shock of reality </a:t>
            </a:r>
            <a:r>
              <a:rPr lang="en-GB" dirty="0"/>
              <a:t>(Kim &amp; Cho, 2014, De Mauro &amp; Jennings, 2016</a:t>
            </a:r>
            <a:r>
              <a:rPr lang="en-GB" dirty="0" smtClean="0"/>
              <a:t>), to</a:t>
            </a:r>
            <a:r>
              <a:rPr lang="en-GB" dirty="0"/>
              <a:t> </a:t>
            </a:r>
            <a:r>
              <a:rPr lang="en-GB" b="1" dirty="0"/>
              <a:t>unpredictability </a:t>
            </a:r>
            <a:r>
              <a:rPr lang="en-GB" dirty="0"/>
              <a:t>(</a:t>
            </a:r>
            <a:r>
              <a:rPr lang="en-GB" dirty="0" err="1"/>
              <a:t>Bullough</a:t>
            </a:r>
            <a:r>
              <a:rPr lang="en-GB" dirty="0"/>
              <a:t>, 2009). PETTs need to adapt themselves to the lived situation. </a:t>
            </a:r>
            <a:endParaRPr lang="en-GB" dirty="0" smtClean="0">
              <a:solidFill>
                <a:srgbClr val="000000"/>
              </a:solidFill>
            </a:endParaRPr>
          </a:p>
        </p:txBody>
      </p:sp>
    </p:spTree>
    <p:extLst>
      <p:ext uri="{BB962C8B-B14F-4D97-AF65-F5344CB8AC3E}">
        <p14:creationId xmlns:p14="http://schemas.microsoft.com/office/powerpoint/2010/main" val="1472104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98041" y="581892"/>
            <a:ext cx="6965245" cy="775854"/>
          </a:xfrm>
        </p:spPr>
        <p:txBody>
          <a:bodyPr>
            <a:normAutofit/>
          </a:bodyPr>
          <a:lstStyle/>
          <a:p>
            <a:r>
              <a:rPr lang="en-GB" sz="3200" dirty="0" smtClean="0"/>
              <a:t>Synthesis results and discussion</a:t>
            </a:r>
            <a:endParaRPr lang="en-GB" sz="3200" dirty="0"/>
          </a:p>
        </p:txBody>
      </p:sp>
      <p:sp>
        <p:nvSpPr>
          <p:cNvPr id="3" name="Espace réservé du contenu 2"/>
          <p:cNvSpPr>
            <a:spLocks noGrp="1"/>
          </p:cNvSpPr>
          <p:nvPr>
            <p:ph idx="1"/>
          </p:nvPr>
        </p:nvSpPr>
        <p:spPr>
          <a:xfrm>
            <a:off x="806824" y="1535158"/>
            <a:ext cx="7557247" cy="4768659"/>
          </a:xfrm>
        </p:spPr>
        <p:txBody>
          <a:bodyPr>
            <a:normAutofit fontScale="92500"/>
          </a:bodyPr>
          <a:lstStyle/>
          <a:p>
            <a:r>
              <a:rPr lang="en-GB" dirty="0"/>
              <a:t>Primary emotions (Parrott, 2001) are felt more or less.  Joy is felt when students are engaged (Chen, 2016), when students learn and when they growth (</a:t>
            </a:r>
            <a:r>
              <a:rPr lang="en-GB" dirty="0" err="1">
                <a:solidFill>
                  <a:srgbClr val="000000"/>
                </a:solidFill>
              </a:rPr>
              <a:t>Hagenauer</a:t>
            </a:r>
            <a:r>
              <a:rPr lang="en-GB" dirty="0">
                <a:solidFill>
                  <a:srgbClr val="000000"/>
                </a:solidFill>
              </a:rPr>
              <a:t> &amp; </a:t>
            </a:r>
            <a:r>
              <a:rPr lang="en-GB" dirty="0" err="1">
                <a:solidFill>
                  <a:srgbClr val="000000"/>
                </a:solidFill>
              </a:rPr>
              <a:t>Volet</a:t>
            </a:r>
            <a:r>
              <a:rPr lang="en-GB" dirty="0">
                <a:solidFill>
                  <a:srgbClr val="000000"/>
                </a:solidFill>
              </a:rPr>
              <a:t>, 2014)</a:t>
            </a:r>
            <a:endParaRPr lang="en-GB" dirty="0"/>
          </a:p>
          <a:p>
            <a:r>
              <a:rPr lang="en-GB" dirty="0"/>
              <a:t>Those moments lead to </a:t>
            </a:r>
            <a:r>
              <a:rPr lang="en-GB" dirty="0" smtClean="0"/>
              <a:t>dilemmas </a:t>
            </a:r>
            <a:r>
              <a:rPr lang="en-GB" dirty="0">
                <a:solidFill>
                  <a:srgbClr val="000000"/>
                </a:solidFill>
              </a:rPr>
              <a:t>(</a:t>
            </a:r>
            <a:r>
              <a:rPr lang="en-GB" dirty="0" err="1">
                <a:solidFill>
                  <a:srgbClr val="000000"/>
                </a:solidFill>
              </a:rPr>
              <a:t>Lassila</a:t>
            </a:r>
            <a:r>
              <a:rPr lang="en-GB" dirty="0">
                <a:solidFill>
                  <a:srgbClr val="000000"/>
                </a:solidFill>
              </a:rPr>
              <a:t> &amp; </a:t>
            </a:r>
            <a:r>
              <a:rPr lang="en-GB" dirty="0" err="1">
                <a:solidFill>
                  <a:srgbClr val="000000"/>
                </a:solidFill>
              </a:rPr>
              <a:t>Uitto</a:t>
            </a:r>
            <a:r>
              <a:rPr lang="en-GB" dirty="0">
                <a:solidFill>
                  <a:srgbClr val="000000"/>
                </a:solidFill>
              </a:rPr>
              <a:t>, 2016; McKay, 2016) : should the PETTs manage the students or engaged them in the learning? Or both?</a:t>
            </a:r>
            <a:endParaRPr lang="en-GB" dirty="0"/>
          </a:p>
          <a:p>
            <a:r>
              <a:rPr lang="en-GB" dirty="0"/>
              <a:t>Sharing with others seems here to be very important (</a:t>
            </a:r>
            <a:r>
              <a:rPr lang="en-GB" dirty="0" err="1"/>
              <a:t>Lindqvist</a:t>
            </a:r>
            <a:r>
              <a:rPr lang="en-GB" dirty="0"/>
              <a:t>, 2017). </a:t>
            </a:r>
            <a:r>
              <a:rPr lang="en-GB" b="1" dirty="0" err="1">
                <a:solidFill>
                  <a:srgbClr val="FF0000"/>
                </a:solidFill>
              </a:rPr>
              <a:t>Jokikokko</a:t>
            </a:r>
            <a:r>
              <a:rPr lang="en-GB" b="1" dirty="0">
                <a:solidFill>
                  <a:srgbClr val="FF0000"/>
                </a:solidFill>
              </a:rPr>
              <a:t> (2017) found that beginning teachers adopt the strategy of silence when they live an emotional situation. </a:t>
            </a:r>
            <a:r>
              <a:rPr lang="en-GB" b="1" dirty="0" err="1">
                <a:solidFill>
                  <a:srgbClr val="FF0000"/>
                </a:solidFill>
              </a:rPr>
              <a:t>Lassila</a:t>
            </a:r>
            <a:r>
              <a:rPr lang="en-GB" b="1" dirty="0">
                <a:solidFill>
                  <a:srgbClr val="FF0000"/>
                </a:solidFill>
              </a:rPr>
              <a:t> (2016) told that relationship with a senior colleague can be source for tensions</a:t>
            </a:r>
            <a:r>
              <a:rPr lang="en-GB" b="1" dirty="0" smtClean="0">
                <a:solidFill>
                  <a:srgbClr val="FF0000"/>
                </a:solidFill>
              </a:rPr>
              <a:t>. This study shows that sharing with others is part of profession.</a:t>
            </a:r>
            <a:endParaRPr lang="en-GB" b="1" dirty="0">
              <a:solidFill>
                <a:srgbClr val="FF0000"/>
              </a:solidFill>
            </a:endParaRPr>
          </a:p>
        </p:txBody>
      </p:sp>
    </p:spTree>
    <p:extLst>
      <p:ext uri="{BB962C8B-B14F-4D97-AF65-F5344CB8AC3E}">
        <p14:creationId xmlns:p14="http://schemas.microsoft.com/office/powerpoint/2010/main" val="688734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3200" dirty="0" smtClean="0"/>
              <a:t>Conclusion </a:t>
            </a:r>
            <a:endParaRPr lang="fr-FR" sz="3200" dirty="0"/>
          </a:p>
        </p:txBody>
      </p:sp>
      <p:sp>
        <p:nvSpPr>
          <p:cNvPr id="3" name="Espace réservé du contenu 2"/>
          <p:cNvSpPr>
            <a:spLocks noGrp="1"/>
          </p:cNvSpPr>
          <p:nvPr>
            <p:ph idx="1"/>
          </p:nvPr>
        </p:nvSpPr>
        <p:spPr>
          <a:xfrm>
            <a:off x="997527" y="1759527"/>
            <a:ext cx="7245927" cy="4475018"/>
          </a:xfrm>
        </p:spPr>
        <p:txBody>
          <a:bodyPr/>
          <a:lstStyle/>
          <a:p>
            <a:r>
              <a:rPr lang="en-GB" dirty="0" smtClean="0"/>
              <a:t>This study is a photography about emotional moments lived by the PETTs in early carrier</a:t>
            </a:r>
          </a:p>
          <a:p>
            <a:r>
              <a:rPr lang="en-GB" dirty="0" smtClean="0"/>
              <a:t>Emotions are always present by teaching (Hargreaves, 1998). What is really interesting now is to understand how this subjective emotional part of the profession contribute to the PETTs professional development</a:t>
            </a:r>
          </a:p>
          <a:p>
            <a:r>
              <a:rPr lang="en-GB" dirty="0" smtClean="0">
                <a:sym typeface="Wingdings"/>
              </a:rPr>
              <a:t> qualitative longitudinal study with the follow up of 5 PETTs during one year allows the researcher to know more about the PETTs professional development</a:t>
            </a:r>
          </a:p>
          <a:p>
            <a:endParaRPr lang="en-GB" dirty="0"/>
          </a:p>
        </p:txBody>
      </p:sp>
    </p:spTree>
    <p:extLst>
      <p:ext uri="{BB962C8B-B14F-4D97-AF65-F5344CB8AC3E}">
        <p14:creationId xmlns:p14="http://schemas.microsoft.com/office/powerpoint/2010/main" val="3128396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21933" y="387277"/>
            <a:ext cx="6965245" cy="1202485"/>
          </a:xfrm>
        </p:spPr>
        <p:txBody>
          <a:bodyPr/>
          <a:lstStyle/>
          <a:p>
            <a:r>
              <a:rPr lang="fr-FR" sz="3200" dirty="0" smtClean="0"/>
              <a:t>Bibliographie</a:t>
            </a:r>
            <a:endParaRPr lang="fr-FR" sz="3200" dirty="0"/>
          </a:p>
        </p:txBody>
      </p:sp>
      <p:sp>
        <p:nvSpPr>
          <p:cNvPr id="3" name="Espace réservé du contenu 2"/>
          <p:cNvSpPr>
            <a:spLocks noGrp="1"/>
          </p:cNvSpPr>
          <p:nvPr>
            <p:ph idx="1"/>
          </p:nvPr>
        </p:nvSpPr>
        <p:spPr>
          <a:xfrm>
            <a:off x="735075" y="1423508"/>
            <a:ext cx="7868598" cy="5012744"/>
          </a:xfrm>
        </p:spPr>
        <p:txBody>
          <a:bodyPr>
            <a:normAutofit fontScale="40000" lnSpcReduction="20000"/>
          </a:bodyPr>
          <a:lstStyle/>
          <a:p>
            <a:r>
              <a:rPr lang="en-GB" sz="3000" dirty="0" err="1" smtClean="0"/>
              <a:t>Bullough</a:t>
            </a:r>
            <a:r>
              <a:rPr lang="en-GB" sz="3000" dirty="0" smtClean="0"/>
              <a:t>, R. V. (2009). Seeking Eudaimonia: The emotions in learning to teach and to mentor. In P. A. Schutz, &amp; M. S. </a:t>
            </a:r>
            <a:r>
              <a:rPr lang="en-GB" sz="3000" dirty="0" err="1" smtClean="0"/>
              <a:t>Zembylas</a:t>
            </a:r>
            <a:r>
              <a:rPr lang="en-GB" sz="3000" dirty="0" smtClean="0"/>
              <a:t> (Eds.), Advances in teacher emotion research, 33–53.Dordrecht: Springer. </a:t>
            </a:r>
          </a:p>
          <a:p>
            <a:r>
              <a:rPr lang="en-US" sz="3000" dirty="0"/>
              <a:t>Chen, J. (2016). Understanding teacher emotions: The development of a teacher emotion inventory. </a:t>
            </a:r>
            <a:r>
              <a:rPr lang="fr-FR" sz="3000" i="1" dirty="0" err="1"/>
              <a:t>Teaching</a:t>
            </a:r>
            <a:r>
              <a:rPr lang="fr-FR" sz="3000" i="1" dirty="0"/>
              <a:t> and Teacher Education, 55</a:t>
            </a:r>
            <a:r>
              <a:rPr lang="fr-FR" sz="3000" dirty="0"/>
              <a:t>, 68-77.</a:t>
            </a:r>
          </a:p>
          <a:p>
            <a:r>
              <a:rPr lang="en-GB" sz="3000" dirty="0" smtClean="0"/>
              <a:t>De Mauro A.A &amp; Jennings, P.A. (2016). Pre-service teachers’ efficacy beliefs and emotional states. </a:t>
            </a:r>
            <a:r>
              <a:rPr lang="en-GB" sz="3000" i="1" dirty="0" smtClean="0"/>
              <a:t>Emotional and Behavioural Difficulties, 21(1)</a:t>
            </a:r>
            <a:r>
              <a:rPr lang="en-GB" sz="3000" dirty="0" smtClean="0"/>
              <a:t>, 119-132. </a:t>
            </a:r>
          </a:p>
          <a:p>
            <a:r>
              <a:rPr lang="en-GB" sz="3000" dirty="0" err="1"/>
              <a:t>Hagenauer</a:t>
            </a:r>
            <a:r>
              <a:rPr lang="en-GB" sz="3000" dirty="0"/>
              <a:t>, G., &amp; </a:t>
            </a:r>
            <a:r>
              <a:rPr lang="en-GB" sz="3000" dirty="0" err="1"/>
              <a:t>Volet</a:t>
            </a:r>
            <a:r>
              <a:rPr lang="en-GB" sz="3000" dirty="0"/>
              <a:t>, S. E. (2014). I don't hide my feelings, even though I try to: insight into teacher educator emotion display. </a:t>
            </a:r>
            <a:r>
              <a:rPr lang="en-GB" sz="3000" i="1" dirty="0"/>
              <a:t>Australian Educational Researcher, 41</a:t>
            </a:r>
            <a:r>
              <a:rPr lang="en-GB" sz="3000" dirty="0"/>
              <a:t>, 261-281. </a:t>
            </a:r>
            <a:endParaRPr lang="en-GB" sz="3000" dirty="0" smtClean="0"/>
          </a:p>
          <a:p>
            <a:r>
              <a:rPr lang="en-GB" sz="2900" dirty="0" smtClean="0"/>
              <a:t>Hargreaves, A (1998</a:t>
            </a:r>
            <a:r>
              <a:rPr lang="en-GB" sz="3000" dirty="0" smtClean="0"/>
              <a:t>). Hargreaves, A. (1998). The emotional practice of teaching. </a:t>
            </a:r>
            <a:r>
              <a:rPr lang="en-GB" sz="3000" i="1" dirty="0" smtClean="0"/>
              <a:t>Teaching and Teacher Education, 14(8), </a:t>
            </a:r>
            <a:r>
              <a:rPr lang="en-GB" sz="3000" dirty="0" smtClean="0"/>
              <a:t>835-854.</a:t>
            </a:r>
            <a:endParaRPr lang="en-GB" sz="2900" dirty="0" smtClean="0"/>
          </a:p>
          <a:p>
            <a:r>
              <a:rPr lang="en-GB" sz="2900" dirty="0" err="1" smtClean="0"/>
              <a:t>Hascher</a:t>
            </a:r>
            <a:r>
              <a:rPr lang="en-GB" sz="2900" dirty="0" smtClean="0"/>
              <a:t>, T. &amp; </a:t>
            </a:r>
            <a:r>
              <a:rPr lang="en-GB" sz="2900" dirty="0" err="1" smtClean="0"/>
              <a:t>Hagenauer</a:t>
            </a:r>
            <a:r>
              <a:rPr lang="en-GB" sz="2900" dirty="0" smtClean="0"/>
              <a:t>, G. (2016). Openness to theory and its importance for pre-service teachers’ self-efficacy, emotions, and classroom </a:t>
            </a:r>
            <a:r>
              <a:rPr lang="en-GB" sz="2900" dirty="0" err="1" smtClean="0"/>
              <a:t>behavior</a:t>
            </a:r>
            <a:r>
              <a:rPr lang="en-GB" sz="2900" dirty="0" smtClean="0"/>
              <a:t> in the teaching practicum. </a:t>
            </a:r>
            <a:r>
              <a:rPr lang="en-GB" sz="2900" i="1" dirty="0" smtClean="0"/>
              <a:t>International Journal of Educational Research, 77</a:t>
            </a:r>
            <a:r>
              <a:rPr lang="en-GB" sz="2900" dirty="0" smtClean="0"/>
              <a:t>, 15-25.</a:t>
            </a:r>
          </a:p>
          <a:p>
            <a:r>
              <a:rPr lang="en-GB" sz="2900" dirty="0" err="1" smtClean="0"/>
              <a:t>Jokikokko</a:t>
            </a:r>
            <a:r>
              <a:rPr lang="en-GB" sz="2900" dirty="0" smtClean="0"/>
              <a:t>, K., </a:t>
            </a:r>
            <a:r>
              <a:rPr lang="en-GB" sz="2900" dirty="0" err="1" smtClean="0"/>
              <a:t>Uitto</a:t>
            </a:r>
            <a:r>
              <a:rPr lang="en-GB" sz="2900" dirty="0" smtClean="0"/>
              <a:t>, M., </a:t>
            </a:r>
            <a:r>
              <a:rPr lang="en-GB" sz="2900" dirty="0" err="1" smtClean="0"/>
              <a:t>Deketelaere</a:t>
            </a:r>
            <a:r>
              <a:rPr lang="en-GB" sz="2900" dirty="0" smtClean="0"/>
              <a:t>, A. &amp; </a:t>
            </a:r>
            <a:r>
              <a:rPr lang="en-GB" sz="2900" dirty="0" err="1" smtClean="0"/>
              <a:t>Estola</a:t>
            </a:r>
            <a:r>
              <a:rPr lang="en-GB" sz="2900" dirty="0" smtClean="0"/>
              <a:t>, E. (2017). A beginning teacher in </a:t>
            </a:r>
            <a:r>
              <a:rPr lang="en-GB" sz="2900" dirty="0" err="1" smtClean="0"/>
              <a:t>emotionaly</a:t>
            </a:r>
            <a:r>
              <a:rPr lang="en-GB" sz="2900" dirty="0" smtClean="0"/>
              <a:t> intensive </a:t>
            </a:r>
            <a:r>
              <a:rPr lang="en-GB" sz="2900" dirty="0" err="1" smtClean="0"/>
              <a:t>micropolitical</a:t>
            </a:r>
            <a:r>
              <a:rPr lang="en-GB" sz="2900" dirty="0" smtClean="0"/>
              <a:t> situations. </a:t>
            </a:r>
            <a:r>
              <a:rPr lang="en-GB" sz="2900" i="1" dirty="0" smtClean="0"/>
              <a:t>International Journal of Educational Research, 81</a:t>
            </a:r>
            <a:r>
              <a:rPr lang="en-GB" sz="2900" dirty="0" smtClean="0"/>
              <a:t>, 61-70.</a:t>
            </a:r>
          </a:p>
          <a:p>
            <a:r>
              <a:rPr lang="en-GB" sz="2900" dirty="0" smtClean="0"/>
              <a:t>Kim, H., &amp; Cho, Y. (2014). “Pre-Service Teachers’ Motivation, Sense of Teaching Efficacy, and Expectation of Reality Shock.” </a:t>
            </a:r>
            <a:r>
              <a:rPr lang="en-GB" sz="2900" i="1" dirty="0" smtClean="0"/>
              <a:t>Asia-Pacific Journal of Teacher Education, 42(1)</a:t>
            </a:r>
            <a:r>
              <a:rPr lang="en-GB" sz="2900" dirty="0" smtClean="0"/>
              <a:t>, 67–81 </a:t>
            </a:r>
          </a:p>
          <a:p>
            <a:r>
              <a:rPr lang="en-GB" sz="2900" dirty="0" err="1" smtClean="0"/>
              <a:t>Lassila</a:t>
            </a:r>
            <a:r>
              <a:rPr lang="en-GB" sz="2900" dirty="0" smtClean="0"/>
              <a:t>, E. &amp; </a:t>
            </a:r>
            <a:r>
              <a:rPr lang="en-GB" sz="2900" dirty="0" err="1" smtClean="0"/>
              <a:t>Uitto</a:t>
            </a:r>
            <a:r>
              <a:rPr lang="en-GB" sz="2900" dirty="0" smtClean="0"/>
              <a:t>, M. (2016). The tensions between the ideal and experienced: teacher–student relationships in stories told by beginning Japanese teachers. </a:t>
            </a:r>
            <a:r>
              <a:rPr lang="en-GB" sz="2900" i="1" dirty="0" smtClean="0"/>
              <a:t>Pedagogy, Culture &amp; Society, 24(2)</a:t>
            </a:r>
            <a:r>
              <a:rPr lang="en-GB" sz="2900" dirty="0" smtClean="0"/>
              <a:t>, 205-219. </a:t>
            </a:r>
          </a:p>
          <a:p>
            <a:r>
              <a:rPr lang="en-GB" sz="3000" dirty="0" err="1" smtClean="0"/>
              <a:t>Lindqvist</a:t>
            </a:r>
            <a:r>
              <a:rPr lang="en-GB" sz="3000" dirty="0" smtClean="0"/>
              <a:t>, H., </a:t>
            </a:r>
            <a:r>
              <a:rPr lang="en-GB" sz="3000" dirty="0" err="1" smtClean="0"/>
              <a:t>Weurlander</a:t>
            </a:r>
            <a:r>
              <a:rPr lang="en-GB" sz="3000" dirty="0" smtClean="0"/>
              <a:t>, M., </a:t>
            </a:r>
            <a:r>
              <a:rPr lang="en-GB" sz="3000" dirty="0" err="1" smtClean="0"/>
              <a:t>Wernerson</a:t>
            </a:r>
            <a:r>
              <a:rPr lang="en-GB" sz="3000" dirty="0" smtClean="0"/>
              <a:t>, A. &amp; </a:t>
            </a:r>
            <a:r>
              <a:rPr lang="en-GB" sz="3000" dirty="0" err="1" smtClean="0"/>
              <a:t>Thornberg</a:t>
            </a:r>
            <a:r>
              <a:rPr lang="en-GB" sz="3000" dirty="0" smtClean="0"/>
              <a:t>, R. (2017). Resolving feelings of professional inadequacy: Student teachers’ coping with distressful situations. </a:t>
            </a:r>
            <a:r>
              <a:rPr lang="en-GB" sz="3000" i="1" dirty="0" smtClean="0"/>
              <a:t>Teaching and Teacher Education, 64</a:t>
            </a:r>
            <a:r>
              <a:rPr lang="en-GB" sz="3000" dirty="0" smtClean="0"/>
              <a:t>, 270-279.</a:t>
            </a:r>
          </a:p>
          <a:p>
            <a:r>
              <a:rPr lang="en-GB" sz="3000" dirty="0" smtClean="0"/>
              <a:t>Mac Kay, L.  Loraine (2016). Beginning teachers and inclusive education: frustrations, dilemmas and growth, </a:t>
            </a:r>
            <a:r>
              <a:rPr lang="en-GB" sz="3000" i="1" dirty="0" smtClean="0"/>
              <a:t>International Journal of Inclusive Education, 20,(4), </a:t>
            </a:r>
            <a:r>
              <a:rPr lang="en-GB" sz="3000" dirty="0" smtClean="0"/>
              <a:t>383-396.</a:t>
            </a:r>
            <a:endParaRPr lang="en-GB" sz="2900" dirty="0" smtClean="0"/>
          </a:p>
          <a:p>
            <a:r>
              <a:rPr lang="en-US" sz="3000" dirty="0"/>
              <a:t>Parrott, W. (2001), </a:t>
            </a:r>
            <a:r>
              <a:rPr lang="en-US" sz="3000" i="1" dirty="0"/>
              <a:t>Emotions in Social Psychology</a:t>
            </a:r>
            <a:r>
              <a:rPr lang="en-US" sz="3000" dirty="0"/>
              <a:t>, Psychology Press, Philadelphia </a:t>
            </a:r>
            <a:endParaRPr lang="en-US" sz="3000" dirty="0" smtClean="0"/>
          </a:p>
          <a:p>
            <a:r>
              <a:rPr lang="en-GB" sz="3000" dirty="0" smtClean="0"/>
              <a:t>Ria, L. (2005), </a:t>
            </a:r>
            <a:r>
              <a:rPr lang="en-GB" sz="3000" dirty="0" err="1" smtClean="0"/>
              <a:t>coordonné</a:t>
            </a:r>
            <a:r>
              <a:rPr lang="en-GB" sz="3000" dirty="0" smtClean="0"/>
              <a:t> par Ria. </a:t>
            </a:r>
            <a:r>
              <a:rPr lang="en-GB" sz="3000" i="1" dirty="0" smtClean="0"/>
              <a:t>Les </a:t>
            </a:r>
            <a:r>
              <a:rPr lang="en-GB" sz="3000" i="1" dirty="0" err="1" smtClean="0"/>
              <a:t>émotions</a:t>
            </a:r>
            <a:r>
              <a:rPr lang="en-GB" sz="3000" dirty="0" smtClean="0"/>
              <a:t>. Pour </a:t>
            </a:r>
            <a:r>
              <a:rPr lang="en-GB" sz="3000" dirty="0" err="1" smtClean="0"/>
              <a:t>l’action</a:t>
            </a:r>
            <a:r>
              <a:rPr lang="en-GB" sz="3000" dirty="0" smtClean="0"/>
              <a:t>.</a:t>
            </a:r>
          </a:p>
          <a:p>
            <a:r>
              <a:rPr lang="en-GB" sz="3000" dirty="0" smtClean="0"/>
              <a:t>Schutz, P. A. (2014). Inquiry on teachers' emotion</a:t>
            </a:r>
            <a:r>
              <a:rPr lang="en-GB" sz="2900" dirty="0" smtClean="0"/>
              <a:t>. </a:t>
            </a:r>
            <a:r>
              <a:rPr lang="en-GB" sz="2900" i="1" dirty="0" smtClean="0"/>
              <a:t>Educational Psychologist, 49</a:t>
            </a:r>
            <a:r>
              <a:rPr lang="en-GB" sz="2900" dirty="0" smtClean="0"/>
              <a:t>(1), 1-12. </a:t>
            </a:r>
          </a:p>
          <a:p>
            <a:r>
              <a:rPr lang="en-GB" sz="2900" dirty="0" smtClean="0"/>
              <a:t>Strauss, A.L., Corbin, J. (1990).</a:t>
            </a:r>
            <a:r>
              <a:rPr lang="en-GB" sz="2900" i="1" dirty="0" smtClean="0"/>
              <a:t> Basics of Qualitative Research: Grounded theory Procedures and Techniques. </a:t>
            </a:r>
            <a:r>
              <a:rPr lang="en-GB" sz="2900" dirty="0" smtClean="0"/>
              <a:t>Newbury  Park: Sage.</a:t>
            </a:r>
          </a:p>
          <a:p>
            <a:r>
              <a:rPr lang="en-GB" sz="2900" dirty="0" err="1" smtClean="0"/>
              <a:t>Vygotski</a:t>
            </a:r>
            <a:r>
              <a:rPr lang="en-GB" sz="2900" dirty="0" smtClean="0"/>
              <a:t>, L.- S. (1930-31/1960). </a:t>
            </a:r>
            <a:r>
              <a:rPr lang="en-GB" sz="2900" i="1" dirty="0" smtClean="0"/>
              <a:t>Histoire du </a:t>
            </a:r>
            <a:r>
              <a:rPr lang="en-GB" sz="2900" i="1" dirty="0" err="1" smtClean="0"/>
              <a:t>développement</a:t>
            </a:r>
            <a:r>
              <a:rPr lang="en-GB" sz="2900" i="1" dirty="0" smtClean="0"/>
              <a:t> des </a:t>
            </a:r>
            <a:r>
              <a:rPr lang="en-GB" sz="2900" i="1" dirty="0" err="1" smtClean="0"/>
              <a:t>fonctions</a:t>
            </a:r>
            <a:r>
              <a:rPr lang="en-GB" sz="2900" i="1" dirty="0" smtClean="0"/>
              <a:t> </a:t>
            </a:r>
            <a:r>
              <a:rPr lang="en-GB" sz="2900" i="1" dirty="0" err="1" smtClean="0"/>
              <a:t>psychiques</a:t>
            </a:r>
            <a:r>
              <a:rPr lang="en-GB" sz="2900" i="1" dirty="0" smtClean="0"/>
              <a:t> </a:t>
            </a:r>
            <a:r>
              <a:rPr lang="en-GB" sz="2900" i="1" dirty="0" err="1" smtClean="0"/>
              <a:t>supérieures</a:t>
            </a:r>
            <a:r>
              <a:rPr lang="en-GB" sz="2900" dirty="0" smtClean="0"/>
              <a:t>. </a:t>
            </a:r>
            <a:r>
              <a:rPr lang="en-GB" sz="2900" dirty="0" err="1" smtClean="0"/>
              <a:t>Moscou</a:t>
            </a:r>
            <a:r>
              <a:rPr lang="en-GB" sz="2900" dirty="0" smtClean="0"/>
              <a:t>.</a:t>
            </a:r>
            <a:r>
              <a:rPr lang="fr-FR" sz="2900" dirty="0"/>
              <a:t> </a:t>
            </a:r>
          </a:p>
          <a:p>
            <a:endParaRPr lang="fr-FR" dirty="0"/>
          </a:p>
          <a:p>
            <a:endParaRPr lang="fr-FR" dirty="0"/>
          </a:p>
        </p:txBody>
      </p:sp>
    </p:spTree>
    <p:extLst>
      <p:ext uri="{BB962C8B-B14F-4D97-AF65-F5344CB8AC3E}">
        <p14:creationId xmlns:p14="http://schemas.microsoft.com/office/powerpoint/2010/main" val="1660301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84186" y="332673"/>
            <a:ext cx="6965245" cy="1202485"/>
          </a:xfrm>
        </p:spPr>
        <p:txBody>
          <a:bodyPr/>
          <a:lstStyle/>
          <a:p>
            <a:r>
              <a:rPr lang="fr-FR" dirty="0" smtClean="0">
                <a:solidFill>
                  <a:srgbClr val="000000"/>
                </a:solidFill>
              </a:rPr>
              <a:t>1. </a:t>
            </a:r>
            <a:r>
              <a:rPr lang="fr-FR" sz="3200" dirty="0" smtClean="0">
                <a:solidFill>
                  <a:srgbClr val="000000"/>
                </a:solidFill>
              </a:rPr>
              <a:t>Introduction</a:t>
            </a:r>
            <a:endParaRPr lang="fr-FR" sz="3200" dirty="0">
              <a:solidFill>
                <a:srgbClr val="000000"/>
              </a:solidFill>
            </a:endParaRPr>
          </a:p>
        </p:txBody>
      </p:sp>
      <p:sp>
        <p:nvSpPr>
          <p:cNvPr id="3" name="Espace réservé du contenu 2"/>
          <p:cNvSpPr>
            <a:spLocks noGrp="1"/>
          </p:cNvSpPr>
          <p:nvPr>
            <p:ph idx="1"/>
          </p:nvPr>
        </p:nvSpPr>
        <p:spPr>
          <a:xfrm>
            <a:off x="739588" y="1801906"/>
            <a:ext cx="7678271" cy="4437529"/>
          </a:xfrm>
        </p:spPr>
        <p:txBody>
          <a:bodyPr>
            <a:normAutofit/>
          </a:bodyPr>
          <a:lstStyle/>
          <a:p>
            <a:r>
              <a:rPr lang="en-GB" dirty="0"/>
              <a:t>The present study is part of </a:t>
            </a:r>
            <a:r>
              <a:rPr lang="en-GB" dirty="0" smtClean="0"/>
              <a:t>a </a:t>
            </a:r>
            <a:r>
              <a:rPr lang="en-GB" dirty="0"/>
              <a:t>research </a:t>
            </a:r>
            <a:r>
              <a:rPr lang="en-GB" dirty="0" smtClean="0"/>
              <a:t>program which </a:t>
            </a:r>
          </a:p>
          <a:p>
            <a:pPr marL="0" indent="0">
              <a:buNone/>
            </a:pPr>
            <a:r>
              <a:rPr lang="en-GB" dirty="0" smtClean="0"/>
              <a:t>	-aims to </a:t>
            </a:r>
            <a:r>
              <a:rPr lang="en-GB" dirty="0"/>
              <a:t>better understand the professional development of PETTs through emotional moments during the PE </a:t>
            </a:r>
            <a:r>
              <a:rPr lang="en-GB" dirty="0" smtClean="0"/>
              <a:t>lessons</a:t>
            </a:r>
          </a:p>
          <a:p>
            <a:pPr marL="0" indent="0">
              <a:buNone/>
            </a:pPr>
            <a:r>
              <a:rPr lang="en-GB" dirty="0"/>
              <a:t>	</a:t>
            </a:r>
            <a:r>
              <a:rPr lang="en-GB" dirty="0" smtClean="0"/>
              <a:t>-is based on the clinical activity (</a:t>
            </a:r>
            <a:r>
              <a:rPr lang="en-GB" dirty="0" err="1" smtClean="0"/>
              <a:t>Vygotski</a:t>
            </a:r>
            <a:r>
              <a:rPr lang="en-GB" dirty="0" smtClean="0"/>
              <a:t>, 1960) and on the French ergonomics</a:t>
            </a:r>
          </a:p>
          <a:p>
            <a:r>
              <a:rPr lang="en-GB" dirty="0" smtClean="0"/>
              <a:t> This study lies on qualitative data issue from questionnaires. Its specific purpose is to analyse on a large scale the types of emotional moments lived by PETTs and the emotions felt</a:t>
            </a:r>
          </a:p>
          <a:p>
            <a:r>
              <a:rPr lang="en-GB" dirty="0" smtClean="0"/>
              <a:t>Method: Grounded Theory (Strauss &amp; Corbin, 1990)</a:t>
            </a:r>
          </a:p>
          <a:p>
            <a:endParaRPr lang="en-GB" dirty="0"/>
          </a:p>
        </p:txBody>
      </p:sp>
    </p:spTree>
    <p:extLst>
      <p:ext uri="{BB962C8B-B14F-4D97-AF65-F5344CB8AC3E}">
        <p14:creationId xmlns:p14="http://schemas.microsoft.com/office/powerpoint/2010/main" val="1790942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58907" y="669664"/>
            <a:ext cx="7799294" cy="1202485"/>
          </a:xfrm>
        </p:spPr>
        <p:txBody>
          <a:bodyPr>
            <a:normAutofit/>
          </a:bodyPr>
          <a:lstStyle/>
          <a:p>
            <a:r>
              <a:rPr lang="en-GB" sz="3200" dirty="0">
                <a:solidFill>
                  <a:srgbClr val="000000"/>
                </a:solidFill>
              </a:rPr>
              <a:t>2</a:t>
            </a:r>
            <a:r>
              <a:rPr lang="en-GB" sz="3200" dirty="0" smtClean="0">
                <a:solidFill>
                  <a:srgbClr val="000000"/>
                </a:solidFill>
              </a:rPr>
              <a:t>. The </a:t>
            </a:r>
            <a:r>
              <a:rPr lang="en-GB" sz="3200" dirty="0">
                <a:solidFill>
                  <a:srgbClr val="000000"/>
                </a:solidFill>
              </a:rPr>
              <a:t>PETT and the emotional aspects of the teaching profession</a:t>
            </a:r>
          </a:p>
        </p:txBody>
      </p:sp>
      <p:sp>
        <p:nvSpPr>
          <p:cNvPr id="3" name="Espace réservé du contenu 2"/>
          <p:cNvSpPr>
            <a:spLocks noGrp="1"/>
          </p:cNvSpPr>
          <p:nvPr>
            <p:ph idx="1"/>
          </p:nvPr>
        </p:nvSpPr>
        <p:spPr>
          <a:xfrm>
            <a:off x="658907" y="1721224"/>
            <a:ext cx="7799294" cy="4598894"/>
          </a:xfrm>
        </p:spPr>
        <p:txBody>
          <a:bodyPr>
            <a:normAutofit fontScale="92500" lnSpcReduction="20000"/>
          </a:bodyPr>
          <a:lstStyle/>
          <a:p>
            <a:pPr>
              <a:lnSpc>
                <a:spcPct val="150000"/>
              </a:lnSpc>
            </a:pPr>
            <a:r>
              <a:rPr lang="en-GB" sz="2000" dirty="0" smtClean="0"/>
              <a:t> </a:t>
            </a:r>
            <a:r>
              <a:rPr lang="en-GB" sz="2200" dirty="0" smtClean="0"/>
              <a:t>The actions of a </a:t>
            </a:r>
            <a:r>
              <a:rPr lang="en-GB" sz="2200" dirty="0"/>
              <a:t>trainee teacher are </a:t>
            </a:r>
            <a:r>
              <a:rPr lang="en-GB" sz="2200" dirty="0" smtClean="0"/>
              <a:t>most influenced by </a:t>
            </a:r>
            <a:r>
              <a:rPr lang="en-GB" sz="2200" b="1" dirty="0" smtClean="0">
                <a:solidFill>
                  <a:srgbClr val="7030A0"/>
                </a:solidFill>
              </a:rPr>
              <a:t>emotional moments </a:t>
            </a:r>
            <a:r>
              <a:rPr lang="en-GB" sz="2200" dirty="0" smtClean="0"/>
              <a:t>from interactions with students and less by their course studies  (</a:t>
            </a:r>
            <a:r>
              <a:rPr lang="en-GB" sz="2200" dirty="0" err="1" smtClean="0"/>
              <a:t>Hascher</a:t>
            </a:r>
            <a:r>
              <a:rPr lang="en-GB" sz="2200" dirty="0" smtClean="0"/>
              <a:t> &amp; </a:t>
            </a:r>
            <a:r>
              <a:rPr lang="en-GB" sz="2200" dirty="0" err="1" smtClean="0"/>
              <a:t>Hagenauer</a:t>
            </a:r>
            <a:r>
              <a:rPr lang="en-GB" sz="2200" dirty="0" smtClean="0"/>
              <a:t>, 2016)</a:t>
            </a:r>
          </a:p>
          <a:p>
            <a:pPr>
              <a:lnSpc>
                <a:spcPct val="150000"/>
              </a:lnSpc>
            </a:pPr>
            <a:r>
              <a:rPr lang="en-GB" sz="2200" dirty="0" smtClean="0"/>
              <a:t> Many authors emphasize that trainee teacher react </a:t>
            </a:r>
            <a:r>
              <a:rPr lang="en-GB" sz="2200" b="1" dirty="0" smtClean="0">
                <a:solidFill>
                  <a:srgbClr val="7030A0"/>
                </a:solidFill>
              </a:rPr>
              <a:t>emotionally </a:t>
            </a:r>
            <a:r>
              <a:rPr lang="en-GB" sz="2200" dirty="0" smtClean="0"/>
              <a:t>to interactive classroom experiences (</a:t>
            </a:r>
            <a:r>
              <a:rPr lang="en-GB" sz="2200" dirty="0" err="1" smtClean="0"/>
              <a:t>Jokikokko</a:t>
            </a:r>
            <a:r>
              <a:rPr lang="en-GB" sz="2200" dirty="0" smtClean="0"/>
              <a:t>, </a:t>
            </a:r>
            <a:r>
              <a:rPr lang="en-GB" sz="2200" dirty="0" err="1" smtClean="0"/>
              <a:t>Uitto</a:t>
            </a:r>
            <a:r>
              <a:rPr lang="en-GB" sz="2200" dirty="0" smtClean="0"/>
              <a:t>, </a:t>
            </a:r>
            <a:r>
              <a:rPr lang="en-GB" sz="2200" dirty="0" err="1" smtClean="0"/>
              <a:t>Deketelaere</a:t>
            </a:r>
            <a:r>
              <a:rPr lang="en-GB" sz="2200" dirty="0" smtClean="0"/>
              <a:t> &amp; </a:t>
            </a:r>
            <a:r>
              <a:rPr lang="en-GB" sz="2200" dirty="0" err="1" smtClean="0"/>
              <a:t>Estola</a:t>
            </a:r>
            <a:r>
              <a:rPr lang="en-GB" sz="2200" dirty="0" smtClean="0"/>
              <a:t>, 2017) </a:t>
            </a:r>
          </a:p>
          <a:p>
            <a:pPr>
              <a:lnSpc>
                <a:spcPct val="150000"/>
              </a:lnSpc>
            </a:pPr>
            <a:r>
              <a:rPr lang="en-GB" sz="2200" dirty="0" smtClean="0"/>
              <a:t> The actions of trainee teacher are a crossroad of intense emotions (Schutz, 2014), most notably those related to </a:t>
            </a:r>
            <a:r>
              <a:rPr lang="en-GB" sz="2200" b="1" dirty="0" smtClean="0">
                <a:solidFill>
                  <a:srgbClr val="7030A0"/>
                </a:solidFill>
              </a:rPr>
              <a:t>dilemmas</a:t>
            </a:r>
            <a:r>
              <a:rPr lang="en-GB" sz="2200" dirty="0" smtClean="0"/>
              <a:t>  (</a:t>
            </a:r>
            <a:r>
              <a:rPr lang="en-GB" sz="2200" dirty="0" err="1" smtClean="0"/>
              <a:t>Lassila</a:t>
            </a:r>
            <a:r>
              <a:rPr lang="en-GB" sz="2200" dirty="0" smtClean="0"/>
              <a:t> &amp; </a:t>
            </a:r>
            <a:r>
              <a:rPr lang="en-GB" sz="2200" dirty="0" err="1" smtClean="0"/>
              <a:t>Uitto</a:t>
            </a:r>
            <a:r>
              <a:rPr lang="en-GB" sz="2200" dirty="0" smtClean="0"/>
              <a:t>, 2016; McKay, 2016), to </a:t>
            </a:r>
            <a:r>
              <a:rPr lang="en-GB" sz="2200" b="1" dirty="0" smtClean="0">
                <a:solidFill>
                  <a:srgbClr val="7030A0"/>
                </a:solidFill>
              </a:rPr>
              <a:t>unpredictability </a:t>
            </a:r>
            <a:r>
              <a:rPr lang="en-GB" sz="2200" dirty="0" smtClean="0"/>
              <a:t>(</a:t>
            </a:r>
            <a:r>
              <a:rPr lang="en-GB" sz="2200" dirty="0" err="1" smtClean="0"/>
              <a:t>Bullough</a:t>
            </a:r>
            <a:r>
              <a:rPr lang="en-GB" sz="2200" dirty="0" smtClean="0"/>
              <a:t>, 2009) and to the </a:t>
            </a:r>
            <a:r>
              <a:rPr lang="en-GB" sz="2200" b="1" dirty="0" smtClean="0">
                <a:solidFill>
                  <a:srgbClr val="7030A0"/>
                </a:solidFill>
              </a:rPr>
              <a:t>shock of reality</a:t>
            </a:r>
            <a:r>
              <a:rPr lang="en-GB" sz="2200" b="1" dirty="0" smtClean="0"/>
              <a:t> </a:t>
            </a:r>
            <a:r>
              <a:rPr lang="en-GB" sz="2200" dirty="0" smtClean="0"/>
              <a:t>(Kim &amp; Cho, 2014, De Mauro &amp; Jennings, 2016).</a:t>
            </a:r>
          </a:p>
          <a:p>
            <a:endParaRPr lang="en-GB" dirty="0"/>
          </a:p>
        </p:txBody>
      </p:sp>
    </p:spTree>
    <p:extLst>
      <p:ext uri="{BB962C8B-B14F-4D97-AF65-F5344CB8AC3E}">
        <p14:creationId xmlns:p14="http://schemas.microsoft.com/office/powerpoint/2010/main" val="285830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20212" y="508300"/>
            <a:ext cx="6965245" cy="1202485"/>
          </a:xfrm>
        </p:spPr>
        <p:txBody>
          <a:bodyPr>
            <a:normAutofit/>
          </a:bodyPr>
          <a:lstStyle/>
          <a:p>
            <a:r>
              <a:rPr lang="en-GB" sz="3200" dirty="0" smtClean="0">
                <a:solidFill>
                  <a:srgbClr val="000000"/>
                </a:solidFill>
              </a:rPr>
              <a:t>3. Research questions of this study</a:t>
            </a:r>
            <a:endParaRPr lang="en-GB" sz="3200" dirty="0">
              <a:solidFill>
                <a:srgbClr val="000000"/>
              </a:solidFill>
            </a:endParaRPr>
          </a:p>
        </p:txBody>
      </p:sp>
      <p:sp>
        <p:nvSpPr>
          <p:cNvPr id="3" name="Espace réservé du contenu 2"/>
          <p:cNvSpPr>
            <a:spLocks noGrp="1"/>
          </p:cNvSpPr>
          <p:nvPr>
            <p:ph idx="1"/>
          </p:nvPr>
        </p:nvSpPr>
        <p:spPr>
          <a:xfrm>
            <a:off x="747059" y="2026024"/>
            <a:ext cx="7664823" cy="4226859"/>
          </a:xfrm>
        </p:spPr>
        <p:txBody>
          <a:bodyPr>
            <a:normAutofit/>
          </a:bodyPr>
          <a:lstStyle/>
          <a:p>
            <a:pPr lvl="0"/>
            <a:r>
              <a:rPr lang="en-GB" dirty="0" smtClean="0"/>
              <a:t>1. What types of emotional moments live the PETTs in a class setting during their first year at the University of teacher education?</a:t>
            </a:r>
          </a:p>
          <a:p>
            <a:pPr lvl="0"/>
            <a:r>
              <a:rPr lang="en-GB" dirty="0" smtClean="0"/>
              <a:t>2. What links exist between those emotional moments and the different types and different intensities of emotions ?</a:t>
            </a:r>
          </a:p>
          <a:p>
            <a:pPr lvl="0"/>
            <a:r>
              <a:rPr lang="en-GB" dirty="0" smtClean="0"/>
              <a:t>3. With whom those emotional moments are discussed ?</a:t>
            </a:r>
          </a:p>
          <a:p>
            <a:pPr lvl="0"/>
            <a:r>
              <a:rPr lang="en-GB" dirty="0" smtClean="0"/>
              <a:t>4. What effect those emotional moments on the PETT?</a:t>
            </a:r>
          </a:p>
          <a:p>
            <a:pPr marL="0" marR="0" lvl="0" indent="0" defTabSz="914400" eaLnBrk="1" fontAlgn="auto" latinLnBrk="0" hangingPunct="1">
              <a:lnSpc>
                <a:spcPct val="100000"/>
              </a:lnSpc>
              <a:spcBef>
                <a:spcPts val="0"/>
              </a:spcBef>
              <a:spcAft>
                <a:spcPts val="0"/>
              </a:spcAft>
              <a:buClrTx/>
              <a:buSzTx/>
              <a:buFontTx/>
              <a:buNone/>
              <a:tabLst/>
              <a:defRPr/>
            </a:pPr>
            <a:endParaRPr lang="fr-FR" dirty="0"/>
          </a:p>
        </p:txBody>
      </p:sp>
    </p:spTree>
    <p:extLst>
      <p:ext uri="{BB962C8B-B14F-4D97-AF65-F5344CB8AC3E}">
        <p14:creationId xmlns:p14="http://schemas.microsoft.com/office/powerpoint/2010/main" val="2718585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759112" y="1810308"/>
            <a:ext cx="7605706" cy="4438173"/>
          </a:xfrm>
        </p:spPr>
        <p:txBody>
          <a:bodyPr>
            <a:normAutofit/>
          </a:bodyPr>
          <a:lstStyle/>
          <a:p>
            <a:r>
              <a:rPr lang="fr-FR" dirty="0" smtClean="0"/>
              <a:t> </a:t>
            </a:r>
            <a:r>
              <a:rPr lang="en-GB" dirty="0" smtClean="0"/>
              <a:t>Participants and context: </a:t>
            </a:r>
          </a:p>
          <a:p>
            <a:pPr lvl="1"/>
            <a:r>
              <a:rPr lang="en-GB" dirty="0" smtClean="0"/>
              <a:t> to date, </a:t>
            </a:r>
            <a:r>
              <a:rPr lang="en-GB" b="1" dirty="0" smtClean="0">
                <a:solidFill>
                  <a:srgbClr val="7030A0"/>
                </a:solidFill>
              </a:rPr>
              <a:t>98 </a:t>
            </a:r>
            <a:r>
              <a:rPr lang="en-GB" b="1" dirty="0" smtClean="0">
                <a:solidFill>
                  <a:srgbClr val="7030A0"/>
                </a:solidFill>
              </a:rPr>
              <a:t>PETTs</a:t>
            </a:r>
            <a:r>
              <a:rPr lang="en-GB" dirty="0" smtClean="0"/>
              <a:t>, </a:t>
            </a:r>
            <a:r>
              <a:rPr lang="en-GB" dirty="0" smtClean="0"/>
              <a:t>students of the HEP</a:t>
            </a:r>
          </a:p>
          <a:p>
            <a:pPr lvl="1"/>
            <a:r>
              <a:rPr lang="en-GB" dirty="0"/>
              <a:t>a</a:t>
            </a:r>
            <a:r>
              <a:rPr lang="en-GB" dirty="0" smtClean="0"/>
              <a:t>lternative education school</a:t>
            </a:r>
          </a:p>
          <a:p>
            <a:pPr lvl="1"/>
            <a:endParaRPr lang="en-GB" dirty="0" smtClean="0"/>
          </a:p>
          <a:p>
            <a:r>
              <a:rPr lang="en-GB" dirty="0" smtClean="0"/>
              <a:t> Questionnaire (30 minutes):</a:t>
            </a:r>
          </a:p>
          <a:p>
            <a:pPr lvl="1"/>
            <a:r>
              <a:rPr lang="en-GB" dirty="0" smtClean="0"/>
              <a:t> relate</a:t>
            </a:r>
            <a:r>
              <a:rPr lang="en-GB" baseline="0" dirty="0" smtClean="0"/>
              <a:t> 2 emotional moments during a PE lesson </a:t>
            </a:r>
            <a:r>
              <a:rPr lang="en-GB" dirty="0" smtClean="0"/>
              <a:t>        (</a:t>
            </a:r>
            <a:r>
              <a:rPr lang="en-GB" b="1" dirty="0" smtClean="0">
                <a:solidFill>
                  <a:srgbClr val="7030A0"/>
                </a:solidFill>
              </a:rPr>
              <a:t>196 emotional moments</a:t>
            </a:r>
            <a:r>
              <a:rPr lang="en-GB" dirty="0" smtClean="0"/>
              <a:t>)</a:t>
            </a:r>
          </a:p>
          <a:p>
            <a:pPr lvl="1"/>
            <a:r>
              <a:rPr lang="en-GB" dirty="0" smtClean="0"/>
              <a:t> identify</a:t>
            </a:r>
            <a:r>
              <a:rPr lang="en-GB" baseline="0" dirty="0" smtClean="0"/>
              <a:t> the emotion and the intensity felt</a:t>
            </a:r>
            <a:endParaRPr lang="en-GB" dirty="0" smtClean="0"/>
          </a:p>
          <a:p>
            <a:pPr lvl="1"/>
            <a:r>
              <a:rPr lang="en-GB" dirty="0" smtClean="0"/>
              <a:t> was</a:t>
            </a:r>
            <a:r>
              <a:rPr lang="en-GB" baseline="0" dirty="0" smtClean="0"/>
              <a:t> this experience discussed with others </a:t>
            </a:r>
            <a:r>
              <a:rPr lang="en-GB" dirty="0" smtClean="0"/>
              <a:t>(who?)</a:t>
            </a:r>
          </a:p>
          <a:p>
            <a:pPr lvl="1"/>
            <a:r>
              <a:rPr lang="en-GB" dirty="0" smtClean="0"/>
              <a:t> did this experience</a:t>
            </a:r>
            <a:r>
              <a:rPr lang="en-GB" baseline="0" dirty="0" smtClean="0"/>
              <a:t> have an effect on your teaching?</a:t>
            </a:r>
            <a:endParaRPr lang="en-GB" dirty="0" smtClean="0"/>
          </a:p>
          <a:p>
            <a:pPr lvl="1"/>
            <a:endParaRPr lang="fr-FR" dirty="0"/>
          </a:p>
          <a:p>
            <a:pPr lvl="1"/>
            <a:endParaRPr lang="fr-FR" dirty="0" smtClean="0"/>
          </a:p>
          <a:p>
            <a:pPr lvl="1"/>
            <a:endParaRPr lang="fr-FR" dirty="0"/>
          </a:p>
          <a:p>
            <a:pPr lvl="1"/>
            <a:endParaRPr lang="fr-FR" dirty="0"/>
          </a:p>
        </p:txBody>
      </p:sp>
      <p:sp>
        <p:nvSpPr>
          <p:cNvPr id="4" name="Titre 1"/>
          <p:cNvSpPr>
            <a:spLocks noGrp="1"/>
          </p:cNvSpPr>
          <p:nvPr>
            <p:ph type="title"/>
          </p:nvPr>
        </p:nvSpPr>
        <p:spPr>
          <a:xfrm>
            <a:off x="597747" y="817582"/>
            <a:ext cx="7900794" cy="992726"/>
          </a:xfrm>
        </p:spPr>
        <p:txBody>
          <a:bodyPr>
            <a:normAutofit/>
          </a:bodyPr>
          <a:lstStyle/>
          <a:p>
            <a:r>
              <a:rPr lang="en-GB" sz="3200" dirty="0" smtClean="0">
                <a:solidFill>
                  <a:srgbClr val="000000"/>
                </a:solidFill>
              </a:rPr>
              <a:t>4. Method based on questionnaires </a:t>
            </a:r>
            <a:endParaRPr lang="en-GB" sz="3200" dirty="0">
              <a:solidFill>
                <a:srgbClr val="000000"/>
              </a:solidFill>
            </a:endParaRPr>
          </a:p>
        </p:txBody>
      </p:sp>
    </p:spTree>
    <p:extLst>
      <p:ext uri="{BB962C8B-B14F-4D97-AF65-F5344CB8AC3E}">
        <p14:creationId xmlns:p14="http://schemas.microsoft.com/office/powerpoint/2010/main" val="765414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en-GB" sz="3200" dirty="0" smtClean="0">
                <a:solidFill>
                  <a:srgbClr val="000000"/>
                </a:solidFill>
              </a:rPr>
              <a:t>5. Data analysis</a:t>
            </a:r>
            <a:endParaRPr lang="en-GB" sz="3200" dirty="0">
              <a:solidFill>
                <a:srgbClr val="000000"/>
              </a:solidFill>
            </a:endParaRPr>
          </a:p>
        </p:txBody>
      </p:sp>
      <p:sp>
        <p:nvSpPr>
          <p:cNvPr id="3" name="Espace réservé du contenu 2"/>
          <p:cNvSpPr>
            <a:spLocks noGrp="1"/>
          </p:cNvSpPr>
          <p:nvPr>
            <p:ph idx="1"/>
          </p:nvPr>
        </p:nvSpPr>
        <p:spPr>
          <a:xfrm>
            <a:off x="866588" y="2119256"/>
            <a:ext cx="7395883" cy="4160773"/>
          </a:xfrm>
        </p:spPr>
        <p:txBody>
          <a:bodyPr/>
          <a:lstStyle/>
          <a:p>
            <a:r>
              <a:rPr lang="en-GB" dirty="0" smtClean="0"/>
              <a:t>Coding emotional moments (</a:t>
            </a:r>
            <a:r>
              <a:rPr lang="en-GB" i="1" dirty="0" smtClean="0"/>
              <a:t>Grounded Theory</a:t>
            </a:r>
            <a:r>
              <a:rPr lang="en-GB" dirty="0" smtClean="0"/>
              <a:t>, Strauss &amp; Corbin, 1990): open coding-&gt; axial coding   -&gt; selective coding</a:t>
            </a:r>
          </a:p>
          <a:p>
            <a:r>
              <a:rPr lang="en-GB" dirty="0" smtClean="0"/>
              <a:t> Links between the emotion, intensity</a:t>
            </a:r>
            <a:r>
              <a:rPr lang="en-GB" baseline="0" dirty="0" smtClean="0"/>
              <a:t> and the type of emotional moment?</a:t>
            </a:r>
            <a:endParaRPr lang="en-GB" dirty="0" smtClean="0"/>
          </a:p>
          <a:p>
            <a:r>
              <a:rPr lang="en-GB" dirty="0" smtClean="0"/>
              <a:t> Follow up effects</a:t>
            </a:r>
            <a:r>
              <a:rPr lang="en-GB" baseline="0" dirty="0" smtClean="0"/>
              <a:t> from the lived emotional moments</a:t>
            </a:r>
            <a:r>
              <a:rPr lang="en-GB" dirty="0" smtClean="0"/>
              <a:t>?</a:t>
            </a:r>
          </a:p>
          <a:p>
            <a:pPr marL="0" indent="0">
              <a:buNone/>
            </a:pPr>
            <a:r>
              <a:rPr lang="en-GB" dirty="0" smtClean="0">
                <a:sym typeface="Wingdings"/>
              </a:rPr>
              <a:t> </a:t>
            </a:r>
            <a:r>
              <a:rPr lang="en-GB" dirty="0" smtClean="0"/>
              <a:t>This part allows, on a large</a:t>
            </a:r>
            <a:r>
              <a:rPr lang="en-GB" baseline="0" dirty="0" smtClean="0"/>
              <a:t> scale, to know the types of emotional moments that PETTs live in PE lessons, the emotions that are associated with and if those</a:t>
            </a:r>
            <a:r>
              <a:rPr lang="en-GB" dirty="0" smtClean="0"/>
              <a:t> emotional moments are </a:t>
            </a:r>
            <a:r>
              <a:rPr lang="en-GB" baseline="0" dirty="0" smtClean="0"/>
              <a:t>shared with others</a:t>
            </a:r>
            <a:r>
              <a:rPr lang="en-GB" dirty="0" smtClean="0"/>
              <a:t>.</a:t>
            </a:r>
            <a:endParaRPr lang="en-GB" dirty="0"/>
          </a:p>
        </p:txBody>
      </p:sp>
    </p:spTree>
    <p:extLst>
      <p:ext uri="{BB962C8B-B14F-4D97-AF65-F5344CB8AC3E}">
        <p14:creationId xmlns:p14="http://schemas.microsoft.com/office/powerpoint/2010/main" val="1641076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69207" y="564777"/>
            <a:ext cx="6965245" cy="1202485"/>
          </a:xfrm>
        </p:spPr>
        <p:txBody>
          <a:bodyPr>
            <a:normAutofit/>
          </a:bodyPr>
          <a:lstStyle/>
          <a:p>
            <a:r>
              <a:rPr lang="en-GB" sz="3200" dirty="0" smtClean="0">
                <a:solidFill>
                  <a:srgbClr val="000000"/>
                </a:solidFill>
              </a:rPr>
              <a:t>6. Results: emotional moments written by </a:t>
            </a:r>
            <a:r>
              <a:rPr lang="en-GB" sz="3200" dirty="0" smtClean="0">
                <a:solidFill>
                  <a:srgbClr val="000000"/>
                </a:solidFill>
              </a:rPr>
              <a:t>PETTs</a:t>
            </a:r>
            <a:endParaRPr lang="en-GB" sz="3200" dirty="0">
              <a:solidFill>
                <a:srgbClr val="000000"/>
              </a:solidFill>
            </a:endParaRPr>
          </a:p>
        </p:txBody>
      </p:sp>
      <p:sp>
        <p:nvSpPr>
          <p:cNvPr id="5" name="Rectangle 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8"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6" name="Espace réservé du contenu 5"/>
          <p:cNvGraphicFramePr>
            <a:graphicFrameLocks noGrp="1"/>
          </p:cNvGraphicFramePr>
          <p:nvPr>
            <p:ph idx="1"/>
            <p:extLst>
              <p:ext uri="{D42A27DB-BD31-4B8C-83A1-F6EECF244321}">
                <p14:modId xmlns:p14="http://schemas.microsoft.com/office/powerpoint/2010/main" val="2009771589"/>
              </p:ext>
            </p:extLst>
          </p:nvPr>
        </p:nvGraphicFramePr>
        <p:xfrm>
          <a:off x="739589" y="2116885"/>
          <a:ext cx="7624482" cy="3826714"/>
        </p:xfrm>
        <a:graphic>
          <a:graphicData uri="http://schemas.openxmlformats.org/drawingml/2006/table">
            <a:tbl>
              <a:tblPr firstRow="1" firstCol="1" bandRow="1">
                <a:tableStyleId>{5C22544A-7EE6-4342-B048-85BDC9FD1C3A}</a:tableStyleId>
              </a:tblPr>
              <a:tblGrid>
                <a:gridCol w="5190564"/>
                <a:gridCol w="1102659"/>
                <a:gridCol w="1331259"/>
              </a:tblGrid>
              <a:tr h="952956">
                <a:tc>
                  <a:txBody>
                    <a:bodyPr/>
                    <a:lstStyle/>
                    <a:p>
                      <a:pPr>
                        <a:spcAft>
                          <a:spcPts val="0"/>
                        </a:spcAft>
                      </a:pPr>
                      <a:r>
                        <a:rPr lang="en-GB" sz="2800" noProof="0" dirty="0" smtClean="0">
                          <a:effectLst/>
                        </a:rPr>
                        <a:t>Positive emotional moments</a:t>
                      </a:r>
                      <a:endParaRPr lang="en-GB" sz="2800" noProof="0" dirty="0">
                        <a:effectLst/>
                        <a:latin typeface="Calibri" charset="0"/>
                        <a:ea typeface="Calibri" charset="0"/>
                        <a:cs typeface="Times New Roman" charset="0"/>
                      </a:endParaRPr>
                    </a:p>
                  </a:txBody>
                  <a:tcPr marL="68580" marR="68580" marT="0" marB="0"/>
                </a:tc>
                <a:tc>
                  <a:txBody>
                    <a:bodyPr/>
                    <a:lstStyle/>
                    <a:p>
                      <a:pPr>
                        <a:spcAft>
                          <a:spcPts val="0"/>
                        </a:spcAft>
                      </a:pPr>
                      <a:r>
                        <a:rPr lang="en-GB" sz="2800" b="1" noProof="0" dirty="0" smtClean="0">
                          <a:solidFill>
                            <a:schemeClr val="tx1"/>
                          </a:solidFill>
                          <a:effectLst/>
                        </a:rPr>
                        <a:t>53</a:t>
                      </a:r>
                    </a:p>
                    <a:p>
                      <a:pPr>
                        <a:spcAft>
                          <a:spcPts val="0"/>
                        </a:spcAft>
                      </a:pPr>
                      <a:r>
                        <a:rPr lang="en-GB" sz="2800" b="1" noProof="0" dirty="0" smtClean="0">
                          <a:solidFill>
                            <a:schemeClr val="tx1"/>
                          </a:solidFill>
                          <a:effectLst/>
                        </a:rPr>
                        <a:t> </a:t>
                      </a:r>
                      <a:endParaRPr lang="en-GB" sz="2800" b="1" noProof="0" dirty="0">
                        <a:solidFill>
                          <a:schemeClr val="tx1"/>
                        </a:solidFill>
                        <a:effectLst/>
                        <a:latin typeface="Calibri" charset="0"/>
                        <a:ea typeface="Calibri" charset="0"/>
                        <a:cs typeface="Times New Roman" charset="0"/>
                      </a:endParaRPr>
                    </a:p>
                  </a:txBody>
                  <a:tcPr marL="68580" marR="68580" marT="0" marB="0">
                    <a:solidFill>
                      <a:schemeClr val="tx2">
                        <a:lumMod val="40000"/>
                        <a:lumOff val="60000"/>
                      </a:schemeClr>
                    </a:solidFill>
                  </a:tcPr>
                </a:tc>
                <a:tc>
                  <a:txBody>
                    <a:bodyPr/>
                    <a:lstStyle/>
                    <a:p>
                      <a:pPr>
                        <a:spcAft>
                          <a:spcPts val="0"/>
                        </a:spcAft>
                      </a:pPr>
                      <a:r>
                        <a:rPr lang="en-GB" sz="2800" b="1" noProof="0" dirty="0" smtClean="0">
                          <a:solidFill>
                            <a:schemeClr val="tx1"/>
                          </a:solidFill>
                          <a:effectLst/>
                        </a:rPr>
                        <a:t>27.55%</a:t>
                      </a:r>
                      <a:endParaRPr lang="en-GB" sz="2800" b="1" noProof="0" dirty="0">
                        <a:solidFill>
                          <a:schemeClr val="tx1"/>
                        </a:solidFill>
                        <a:effectLst/>
                        <a:latin typeface="Calibri" charset="0"/>
                        <a:ea typeface="Calibri" charset="0"/>
                        <a:cs typeface="Times New Roman" charset="0"/>
                      </a:endParaRPr>
                    </a:p>
                  </a:txBody>
                  <a:tcPr marL="68580" marR="68580" marT="0" marB="0">
                    <a:solidFill>
                      <a:schemeClr val="tx2">
                        <a:lumMod val="40000"/>
                        <a:lumOff val="60000"/>
                      </a:schemeClr>
                    </a:solidFill>
                  </a:tcPr>
                </a:tc>
              </a:tr>
              <a:tr h="952956">
                <a:tc>
                  <a:txBody>
                    <a:bodyPr/>
                    <a:lstStyle/>
                    <a:p>
                      <a:pPr>
                        <a:spcAft>
                          <a:spcPts val="0"/>
                        </a:spcAft>
                      </a:pPr>
                      <a:r>
                        <a:rPr lang="en-GB" sz="2800" noProof="0" dirty="0" smtClean="0">
                          <a:effectLst/>
                        </a:rPr>
                        <a:t>Negative emotional moments</a:t>
                      </a:r>
                      <a:endParaRPr lang="en-GB" sz="2800" noProof="0" dirty="0">
                        <a:effectLst/>
                        <a:latin typeface="Calibri" charset="0"/>
                        <a:ea typeface="Calibri" charset="0"/>
                        <a:cs typeface="Times New Roman" charset="0"/>
                      </a:endParaRPr>
                    </a:p>
                  </a:txBody>
                  <a:tcPr marL="68580" marR="68580" marT="0" marB="0"/>
                </a:tc>
                <a:tc>
                  <a:txBody>
                    <a:bodyPr/>
                    <a:lstStyle/>
                    <a:p>
                      <a:pPr>
                        <a:spcAft>
                          <a:spcPts val="0"/>
                        </a:spcAft>
                      </a:pPr>
                      <a:r>
                        <a:rPr lang="en-GB" sz="2800" b="1" noProof="0" dirty="0" smtClean="0">
                          <a:solidFill>
                            <a:schemeClr val="tx1"/>
                          </a:solidFill>
                          <a:effectLst/>
                        </a:rPr>
                        <a:t>128</a:t>
                      </a:r>
                    </a:p>
                    <a:p>
                      <a:pPr>
                        <a:spcAft>
                          <a:spcPts val="0"/>
                        </a:spcAft>
                      </a:pPr>
                      <a:r>
                        <a:rPr lang="en-GB" sz="2800" b="1" noProof="0" dirty="0" smtClean="0">
                          <a:solidFill>
                            <a:schemeClr val="tx1"/>
                          </a:solidFill>
                          <a:effectLst/>
                        </a:rPr>
                        <a:t> </a:t>
                      </a:r>
                      <a:endParaRPr lang="en-GB" sz="2800" b="1" noProof="0" dirty="0">
                        <a:solidFill>
                          <a:schemeClr val="tx1"/>
                        </a:solidFill>
                        <a:effectLst/>
                        <a:latin typeface="Calibri" charset="0"/>
                        <a:ea typeface="Calibri" charset="0"/>
                        <a:cs typeface="Times New Roman" charset="0"/>
                      </a:endParaRPr>
                    </a:p>
                  </a:txBody>
                  <a:tcPr marL="68580" marR="68580" marT="0" marB="0">
                    <a:solidFill>
                      <a:schemeClr val="tx2">
                        <a:lumMod val="40000"/>
                        <a:lumOff val="60000"/>
                      </a:schemeClr>
                    </a:solidFill>
                  </a:tcPr>
                </a:tc>
                <a:tc>
                  <a:txBody>
                    <a:bodyPr/>
                    <a:lstStyle/>
                    <a:p>
                      <a:pPr>
                        <a:spcAft>
                          <a:spcPts val="0"/>
                        </a:spcAft>
                      </a:pPr>
                      <a:r>
                        <a:rPr lang="en-GB" sz="2800" b="1" noProof="0" dirty="0" smtClean="0">
                          <a:solidFill>
                            <a:schemeClr val="tx1"/>
                          </a:solidFill>
                          <a:effectLst/>
                        </a:rPr>
                        <a:t>64.80%</a:t>
                      </a:r>
                      <a:endParaRPr lang="en-GB" sz="2800" b="1" noProof="0" dirty="0">
                        <a:solidFill>
                          <a:schemeClr val="tx1"/>
                        </a:solidFill>
                        <a:effectLst/>
                        <a:latin typeface="Calibri" charset="0"/>
                        <a:ea typeface="Calibri" charset="0"/>
                        <a:cs typeface="Times New Roman" charset="0"/>
                      </a:endParaRPr>
                    </a:p>
                  </a:txBody>
                  <a:tcPr marL="68580" marR="68580" marT="0" marB="0">
                    <a:solidFill>
                      <a:schemeClr val="tx2">
                        <a:lumMod val="40000"/>
                        <a:lumOff val="60000"/>
                      </a:schemeClr>
                    </a:solidFill>
                  </a:tcPr>
                </a:tc>
              </a:tr>
              <a:tr h="952956">
                <a:tc>
                  <a:txBody>
                    <a:bodyPr/>
                    <a:lstStyle/>
                    <a:p>
                      <a:pPr>
                        <a:spcAft>
                          <a:spcPts val="0"/>
                        </a:spcAft>
                      </a:pPr>
                      <a:r>
                        <a:rPr lang="en-GB" sz="2800" noProof="0" dirty="0" smtClean="0">
                          <a:effectLst/>
                        </a:rPr>
                        <a:t>Emotional moment</a:t>
                      </a:r>
                      <a:r>
                        <a:rPr lang="en-GB" sz="2800" baseline="0" noProof="0" dirty="0" smtClean="0">
                          <a:effectLst/>
                        </a:rPr>
                        <a:t>, first negative, then positive</a:t>
                      </a:r>
                      <a:endParaRPr lang="en-GB" sz="2800" noProof="0" dirty="0">
                        <a:effectLst/>
                        <a:latin typeface="Calibri" charset="0"/>
                        <a:ea typeface="Calibri" charset="0"/>
                        <a:cs typeface="Times New Roman" charset="0"/>
                      </a:endParaRPr>
                    </a:p>
                  </a:txBody>
                  <a:tcPr marL="68580" marR="68580" marT="0" marB="0"/>
                </a:tc>
                <a:tc>
                  <a:txBody>
                    <a:bodyPr/>
                    <a:lstStyle/>
                    <a:p>
                      <a:pPr>
                        <a:spcAft>
                          <a:spcPts val="0"/>
                        </a:spcAft>
                      </a:pPr>
                      <a:r>
                        <a:rPr lang="en-GB" sz="2800" b="1" noProof="0" dirty="0" smtClean="0">
                          <a:solidFill>
                            <a:schemeClr val="tx1"/>
                          </a:solidFill>
                          <a:effectLst/>
                        </a:rPr>
                        <a:t>15</a:t>
                      </a:r>
                    </a:p>
                    <a:p>
                      <a:pPr>
                        <a:spcAft>
                          <a:spcPts val="0"/>
                        </a:spcAft>
                      </a:pPr>
                      <a:r>
                        <a:rPr lang="en-GB" sz="2800" b="1" noProof="0" dirty="0" smtClean="0">
                          <a:solidFill>
                            <a:schemeClr val="tx1"/>
                          </a:solidFill>
                          <a:effectLst/>
                        </a:rPr>
                        <a:t> </a:t>
                      </a:r>
                      <a:endParaRPr lang="en-GB" sz="2800" b="1" noProof="0" dirty="0">
                        <a:solidFill>
                          <a:schemeClr val="tx1"/>
                        </a:solidFill>
                        <a:effectLst/>
                        <a:latin typeface="Calibri" charset="0"/>
                        <a:ea typeface="Calibri" charset="0"/>
                        <a:cs typeface="Times New Roman" charset="0"/>
                      </a:endParaRPr>
                    </a:p>
                  </a:txBody>
                  <a:tcPr marL="68580" marR="68580" marT="0" marB="0">
                    <a:solidFill>
                      <a:schemeClr val="tx2">
                        <a:lumMod val="40000"/>
                        <a:lumOff val="60000"/>
                      </a:schemeClr>
                    </a:solidFill>
                  </a:tcPr>
                </a:tc>
                <a:tc>
                  <a:txBody>
                    <a:bodyPr/>
                    <a:lstStyle/>
                    <a:p>
                      <a:pPr>
                        <a:spcAft>
                          <a:spcPts val="0"/>
                        </a:spcAft>
                      </a:pPr>
                      <a:r>
                        <a:rPr lang="en-GB" sz="2800" b="1" noProof="0" dirty="0" smtClean="0">
                          <a:solidFill>
                            <a:schemeClr val="tx1"/>
                          </a:solidFill>
                          <a:effectLst/>
                        </a:rPr>
                        <a:t>7.65%</a:t>
                      </a:r>
                      <a:endParaRPr lang="en-GB" sz="2800" b="1" noProof="0" dirty="0">
                        <a:solidFill>
                          <a:schemeClr val="tx1"/>
                        </a:solidFill>
                        <a:effectLst/>
                        <a:latin typeface="Calibri" charset="0"/>
                        <a:ea typeface="Calibri" charset="0"/>
                        <a:cs typeface="Times New Roman" charset="0"/>
                      </a:endParaRPr>
                    </a:p>
                  </a:txBody>
                  <a:tcPr marL="68580" marR="68580" marT="0" marB="0">
                    <a:solidFill>
                      <a:schemeClr val="tx2">
                        <a:lumMod val="40000"/>
                        <a:lumOff val="60000"/>
                      </a:schemeClr>
                    </a:solidFill>
                  </a:tcPr>
                </a:tc>
              </a:tr>
              <a:tr h="967846">
                <a:tc>
                  <a:txBody>
                    <a:bodyPr/>
                    <a:lstStyle/>
                    <a:p>
                      <a:pPr>
                        <a:spcAft>
                          <a:spcPts val="0"/>
                        </a:spcAft>
                      </a:pPr>
                      <a:endParaRPr lang="en-GB" sz="2800" noProof="0" dirty="0" smtClean="0">
                        <a:effectLst/>
                      </a:endParaRPr>
                    </a:p>
                    <a:p>
                      <a:pPr>
                        <a:spcAft>
                          <a:spcPts val="0"/>
                        </a:spcAft>
                      </a:pPr>
                      <a:r>
                        <a:rPr lang="en-GB" sz="2800" noProof="0" dirty="0" smtClean="0">
                          <a:effectLst/>
                        </a:rPr>
                        <a:t>Total</a:t>
                      </a:r>
                      <a:endParaRPr lang="en-GB" sz="2800" noProof="0" dirty="0">
                        <a:effectLst/>
                        <a:latin typeface="Calibri" charset="0"/>
                        <a:ea typeface="Calibri" charset="0"/>
                        <a:cs typeface="Times New Roman" charset="0"/>
                      </a:endParaRPr>
                    </a:p>
                  </a:txBody>
                  <a:tcPr marL="68580" marR="68580" marT="0" marB="0"/>
                </a:tc>
                <a:tc>
                  <a:txBody>
                    <a:bodyPr/>
                    <a:lstStyle/>
                    <a:p>
                      <a:pPr>
                        <a:spcAft>
                          <a:spcPts val="0"/>
                        </a:spcAft>
                      </a:pPr>
                      <a:r>
                        <a:rPr lang="en-GB" sz="2800" b="1" noProof="0" dirty="0" smtClean="0">
                          <a:solidFill>
                            <a:schemeClr val="tx1"/>
                          </a:solidFill>
                          <a:effectLst/>
                        </a:rPr>
                        <a:t> </a:t>
                      </a:r>
                    </a:p>
                    <a:p>
                      <a:pPr>
                        <a:spcAft>
                          <a:spcPts val="0"/>
                        </a:spcAft>
                      </a:pPr>
                      <a:r>
                        <a:rPr lang="en-GB" sz="2800" b="1" noProof="0" dirty="0" smtClean="0">
                          <a:solidFill>
                            <a:schemeClr val="tx1"/>
                          </a:solidFill>
                          <a:effectLst/>
                        </a:rPr>
                        <a:t>196</a:t>
                      </a:r>
                      <a:endParaRPr lang="en-GB" sz="2800" b="1" noProof="0" dirty="0">
                        <a:solidFill>
                          <a:schemeClr val="tx1"/>
                        </a:solidFill>
                        <a:effectLst/>
                        <a:latin typeface="Calibri" charset="0"/>
                        <a:ea typeface="Calibri" charset="0"/>
                        <a:cs typeface="Times New Roman" charset="0"/>
                      </a:endParaRPr>
                    </a:p>
                  </a:txBody>
                  <a:tcPr marL="68580" marR="68580" marT="0" marB="0">
                    <a:solidFill>
                      <a:schemeClr val="tx2">
                        <a:lumMod val="40000"/>
                        <a:lumOff val="60000"/>
                      </a:schemeClr>
                    </a:solidFill>
                  </a:tcPr>
                </a:tc>
                <a:tc>
                  <a:txBody>
                    <a:bodyPr/>
                    <a:lstStyle/>
                    <a:p>
                      <a:pPr>
                        <a:spcAft>
                          <a:spcPts val="0"/>
                        </a:spcAft>
                      </a:pPr>
                      <a:r>
                        <a:rPr lang="en-GB" sz="2800" b="1" noProof="0" dirty="0" smtClean="0">
                          <a:solidFill>
                            <a:schemeClr val="tx1"/>
                          </a:solidFill>
                          <a:effectLst/>
                        </a:rPr>
                        <a:t> </a:t>
                      </a:r>
                    </a:p>
                    <a:p>
                      <a:pPr>
                        <a:spcAft>
                          <a:spcPts val="0"/>
                        </a:spcAft>
                      </a:pPr>
                      <a:r>
                        <a:rPr lang="en-GB" sz="2800" b="1" noProof="0" dirty="0" smtClean="0">
                          <a:solidFill>
                            <a:schemeClr val="tx1"/>
                          </a:solidFill>
                          <a:effectLst/>
                        </a:rPr>
                        <a:t>100%</a:t>
                      </a:r>
                      <a:endParaRPr lang="en-GB" sz="2800" b="1" noProof="0" dirty="0">
                        <a:solidFill>
                          <a:schemeClr val="tx1"/>
                        </a:solidFill>
                        <a:effectLst/>
                        <a:latin typeface="Calibri" charset="0"/>
                        <a:ea typeface="Calibri" charset="0"/>
                        <a:cs typeface="Times New Roman" charset="0"/>
                      </a:endParaRPr>
                    </a:p>
                  </a:txBody>
                  <a:tcPr marL="68580" marR="68580" marT="0" marB="0">
                    <a:solidFill>
                      <a:schemeClr val="tx2">
                        <a:lumMod val="40000"/>
                        <a:lumOff val="60000"/>
                      </a:schemeClr>
                    </a:solidFill>
                  </a:tcPr>
                </a:tc>
              </a:tr>
            </a:tbl>
          </a:graphicData>
        </a:graphic>
      </p:graphicFrame>
    </p:spTree>
    <p:extLst>
      <p:ext uri="{BB962C8B-B14F-4D97-AF65-F5344CB8AC3E}">
        <p14:creationId xmlns:p14="http://schemas.microsoft.com/office/powerpoint/2010/main" val="17502233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137225" y="698500"/>
            <a:ext cx="6855262" cy="5486400"/>
          </a:xfrm>
        </p:spPr>
      </p:pic>
    </p:spTree>
    <p:extLst>
      <p:ext uri="{BB962C8B-B14F-4D97-AF65-F5344CB8AC3E}">
        <p14:creationId xmlns:p14="http://schemas.microsoft.com/office/powerpoint/2010/main" val="190504327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Punais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ushpin">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extLst>
    <a:ext uri="{05A4C25C-085E-4340-85A3-A5531E510DB2}">
      <thm15:themeFamily xmlns:thm15="http://schemas.microsoft.com/office/thememl/2012/main" name="Séminaire de recherche HPE 7 juin 2017" id="{2B31253E-4CC8-6C4C-ABCC-F2C8D3B84A72}" vid="{205F48FB-30FC-084D-B19D-5AE9DDB5C5CC}"/>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Séminaire de recherche ISSUL 29 juin 2017</Template>
  <TotalTime>7364</TotalTime>
  <Words>2811</Words>
  <Application>Microsoft Macintosh PowerPoint</Application>
  <PresentationFormat>Présentation à l'écran (4:3)</PresentationFormat>
  <Paragraphs>347</Paragraphs>
  <Slides>27</Slides>
  <Notes>27</Notes>
  <HiddenSlides>0</HiddenSlides>
  <MMClips>0</MMClips>
  <ScaleCrop>false</ScaleCrop>
  <HeadingPairs>
    <vt:vector size="6" baseType="variant">
      <vt:variant>
        <vt:lpstr>Polices utilisées</vt:lpstr>
      </vt:variant>
      <vt:variant>
        <vt:i4>9</vt:i4>
      </vt:variant>
      <vt:variant>
        <vt:lpstr>Thème</vt:lpstr>
      </vt:variant>
      <vt:variant>
        <vt:i4>1</vt:i4>
      </vt:variant>
      <vt:variant>
        <vt:lpstr>Titres des diapositives</vt:lpstr>
      </vt:variant>
      <vt:variant>
        <vt:i4>27</vt:i4>
      </vt:variant>
    </vt:vector>
  </HeadingPairs>
  <TitlesOfParts>
    <vt:vector size="37" baseType="lpstr">
      <vt:lpstr>Brush Script MT</vt:lpstr>
      <vt:lpstr>Calibri</vt:lpstr>
      <vt:lpstr>Constantia</vt:lpstr>
      <vt:lpstr>Franklin Gothic Book</vt:lpstr>
      <vt:lpstr>ＭＳ Ｐゴシック</vt:lpstr>
      <vt:lpstr>Rage Italic</vt:lpstr>
      <vt:lpstr>Times New Roman</vt:lpstr>
      <vt:lpstr>Wingdings</vt:lpstr>
      <vt:lpstr>Arial</vt:lpstr>
      <vt:lpstr>Punaise</vt:lpstr>
      <vt:lpstr>The emotional aspects regarding the professional development of physical education teachers in training (PETTs): Methodology and results</vt:lpstr>
      <vt:lpstr>Presentation plan</vt:lpstr>
      <vt:lpstr>1. Introduction</vt:lpstr>
      <vt:lpstr>2. The PETT and the emotional aspects of the teaching profession</vt:lpstr>
      <vt:lpstr>3. Research questions of this study</vt:lpstr>
      <vt:lpstr>4. Method based on questionnaires </vt:lpstr>
      <vt:lpstr>5. Data analysis</vt:lpstr>
      <vt:lpstr>6. Results: emotional moments written by PETTs</vt:lpstr>
      <vt:lpstr>Présentation PowerPoint</vt:lpstr>
      <vt:lpstr>Axial coding example  (Grounded Theory, Strauss &amp; Corbin, 1990)</vt:lpstr>
      <vt:lpstr>Présentation PowerPoint</vt:lpstr>
      <vt:lpstr>Présentation PowerPoint</vt:lpstr>
      <vt:lpstr>Core category</vt:lpstr>
      <vt:lpstr>Présentation PowerPoint</vt:lpstr>
      <vt:lpstr>Core category</vt:lpstr>
      <vt:lpstr>Answer research questions</vt:lpstr>
      <vt:lpstr>Présentation PowerPoint</vt:lpstr>
      <vt:lpstr>Answer research questions</vt:lpstr>
      <vt:lpstr>Intensity of emotions</vt:lpstr>
      <vt:lpstr>Answer research questions</vt:lpstr>
      <vt:lpstr>Présentation PowerPoint</vt:lpstr>
      <vt:lpstr>Answer research questions</vt:lpstr>
      <vt:lpstr>Présentation PowerPoint</vt:lpstr>
      <vt:lpstr>7. Synthesis results and discussion</vt:lpstr>
      <vt:lpstr>Synthesis results and discussion</vt:lpstr>
      <vt:lpstr>Conclusion </vt:lpstr>
      <vt:lpstr>Bibliographie</vt:lpstr>
    </vt:vector>
  </TitlesOfParts>
  <Company/>
  <LinksUpToDate>false</LinksUpToDate>
  <SharedDoc>false</SharedDoc>
  <HyperlinksChanged>false</HyperlinksChanged>
  <AppVersion>15.0036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Analyse du développement des enseignants novices d’EPS à partir de moments d’auto-affectation</dc:title>
  <dc:creator>Utilisateur de Microsoft Office</dc:creator>
  <cp:lastModifiedBy>Utilisateur de Microsoft Office</cp:lastModifiedBy>
  <cp:revision>187</cp:revision>
  <cp:lastPrinted>2017-09-13T06:50:25Z</cp:lastPrinted>
  <dcterms:created xsi:type="dcterms:W3CDTF">2017-06-28T11:10:05Z</dcterms:created>
  <dcterms:modified xsi:type="dcterms:W3CDTF">2017-09-13T08:43:45Z</dcterms:modified>
</cp:coreProperties>
</file>