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63" r:id="rId4"/>
    <p:sldId id="262" r:id="rId5"/>
    <p:sldId id="264" r:id="rId6"/>
    <p:sldId id="265" r:id="rId7"/>
    <p:sldId id="270" r:id="rId8"/>
    <p:sldId id="259" r:id="rId9"/>
    <p:sldId id="269" r:id="rId10"/>
    <p:sldId id="260" r:id="rId11"/>
    <p:sldId id="261" r:id="rId12"/>
    <p:sldId id="272" r:id="rId13"/>
    <p:sldId id="273" r:id="rId14"/>
    <p:sldId id="271" r:id="rId15"/>
    <p:sldId id="266" r:id="rId16"/>
    <p:sldId id="267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55"/>
    <p:restoredTop sz="90073"/>
  </p:normalViewPr>
  <p:slideViewPr>
    <p:cSldViewPr snapToGrid="0" snapToObjects="1">
      <p:cViewPr varScale="1">
        <p:scale>
          <a:sx n="102" d="100"/>
          <a:sy n="102" d="100"/>
        </p:scale>
        <p:origin x="18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276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dirty="0"/>
              <a:t>Faire de son enseignement un objet de recherche : le défi de l’écriture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3157C-92F2-544D-9B1A-D63DE28D0673}" type="datetime1">
              <a:rPr lang="fr-CH" smtClean="0"/>
              <a:t>18.05.18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dirty="0"/>
              <a:t>Amaury Daele </a:t>
            </a:r>
            <a:r>
              <a:rPr lang="mr-IN" dirty="0"/>
              <a:t>–</a:t>
            </a:r>
            <a:r>
              <a:rPr lang="fr-FR" dirty="0"/>
              <a:t> HEP Vaud</a:t>
            </a:r>
          </a:p>
          <a:p>
            <a:r>
              <a:rPr lang="fr-FR" dirty="0" err="1"/>
              <a:t>amaury.daele@hepl.ch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C7C43-5530-7A43-A226-AC8718522D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46507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dirty="0"/>
              <a:t>Faire de son enseignement un objet de recherche : le défi de l’écriture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BFCD3E-5BA6-9449-A165-AE3095FC05E0}" type="datetime1">
              <a:rPr lang="fr-CH" smtClean="0"/>
              <a:t>18.05.18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dirty="0"/>
              <a:t>Amaury Daele </a:t>
            </a:r>
            <a:r>
              <a:rPr lang="mr-IN" dirty="0"/>
              <a:t>–</a:t>
            </a:r>
            <a:r>
              <a:rPr lang="fr-FR" dirty="0"/>
              <a:t> HEP Vaud</a:t>
            </a:r>
          </a:p>
          <a:p>
            <a:r>
              <a:rPr lang="fr-FR" dirty="0" err="1"/>
              <a:t>amaury.daele@hepl.ch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EED5F-B7FC-3D4B-8CE9-BDE9009DB0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7750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ACE5D75-00FF-8243-8A74-36D2A1A202B8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10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CB495E-A18A-6645-A574-677E8BCC107B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8619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11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B454DD0-33F1-9A49-9AF2-897DFF5D8D20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3225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12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7FE90A-91D8-1848-9888-6BE8F61ECFBC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2447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67C7818-3326-F84B-8741-B0D5CD32F864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36882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B3700E-5844-1746-850B-AF10D863F0BF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9987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15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A077C45-F1B0-8A47-9873-033B457A269E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97262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16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E8908E6-74A0-EF43-A78E-4A3D43637DAC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8263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B145948-6D04-EA4E-B872-B9C9EC031C01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10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238174-9F6A-C445-84A5-7F815CD4C5BA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5289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E8F7775-4C7F-CA43-A363-4FF50C01A26C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4732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 altLang="fr-FR">
              <a:ea typeface="ヒラギノ角ゴ Pro W3" charset="-128"/>
            </a:endParaRPr>
          </a:p>
        </p:txBody>
      </p:sp>
      <p:sp>
        <p:nvSpPr>
          <p:cNvPr id="2457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fld id="{BA6CC057-359D-9C45-8C07-AE3342A2DCEC}" type="slidenum">
              <a:rPr lang="fr-FR" altLang="fr-FR" sz="1200"/>
              <a:pPr/>
              <a:t>5</a:t>
            </a:fld>
            <a:endParaRPr lang="fr-FR" altLang="fr-FR" sz="120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F3ECCAB-C0F4-7946-8AD1-33733D8F7813}" type="datetime1">
              <a:rPr lang="fr-CH" smtClean="0"/>
              <a:t>18.05.18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4" name="Espace réservé de l’en-tête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6005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C9458F2-4CEB-B940-B082-765BD64B6A14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7471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5A4D97A-55B2-0B46-A3D0-81480D17632E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7885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D694552-6B66-804F-B175-4D13D31F80C4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2709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EED5F-B7FC-3D4B-8CE9-BDE9009DB0C3}" type="slidenum">
              <a:rPr lang="fr-FR" smtClean="0"/>
              <a:t>9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05D3EAF-DDFF-8444-AAF3-998524AC8A64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Amaury Daele </a:t>
            </a:r>
            <a:r>
              <a:rPr lang="mr-IN"/>
              <a:t>–</a:t>
            </a:r>
            <a:r>
              <a:rPr lang="fr-FR"/>
              <a:t> HEP Vaud</a:t>
            </a:r>
          </a:p>
          <a:p>
            <a:r>
              <a:rPr lang="fr-FR"/>
              <a:t>amaury.daele@hepl.ch</a:t>
            </a:r>
            <a:endParaRPr lang="fr-FR" dirty="0"/>
          </a:p>
        </p:txBody>
      </p:sp>
      <p:sp>
        <p:nvSpPr>
          <p:cNvPr id="7" name="Espace réservé de l’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/>
              <a:t>Faire de son enseignement un objet de recherche : le défi de l’écriture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851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AA4D-CAAD-8A49-AB1B-969E726D2CFF}" type="datetime1">
              <a:rPr lang="fr-CH" smtClean="0"/>
              <a:t>18.05.18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67" y="188938"/>
            <a:ext cx="2686049" cy="8413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75D3-036B-A141-BCF7-FC4181642274}" type="datetime1">
              <a:rPr lang="fr-CH" smtClean="0"/>
              <a:t>18.05.18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AE6D9-D6B1-B84D-9422-EB8945E10358}" type="datetime1">
              <a:rPr lang="fr-CH" smtClean="0"/>
              <a:t>18.05.18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5AA7-37B5-6048-A10C-B0BEA5B094BB}" type="datetime1">
              <a:rPr lang="fr-CH" smtClean="0"/>
              <a:t>18.05.18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15" y="106736"/>
            <a:ext cx="1419385" cy="4445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680D-150F-D34B-8397-C33F16CC3CB7}" type="datetime1">
              <a:rPr lang="fr-CH" smtClean="0"/>
              <a:t>18.05.18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A451-3A9D-6F41-9AC4-E6CF26ED94CE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2A59-48A1-BC49-98E7-62770988D992}" type="datetime1">
              <a:rPr lang="fr-CH" smtClean="0"/>
              <a:t>18.05.18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7343-74A1-3549-8173-B92F62949B8C}" type="datetime1">
              <a:rPr lang="fr-CH" smtClean="0"/>
              <a:t>18.05.18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2141-ACC3-CA42-BC41-C5789177A3C9}" type="datetime1">
              <a:rPr lang="fr-CH" smtClean="0"/>
              <a:t>18.05.18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ADDC-E7EE-E14F-8E46-8914E09DD249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6B1B-7102-404B-9E93-7D8693418AA5}" type="datetime1">
              <a:rPr lang="fr-CH" smtClean="0"/>
              <a:t>18.05.18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7FAFB-6DDA-474B-8700-2BFE07C38925}" type="datetime1">
              <a:rPr lang="fr-CH" smtClean="0"/>
              <a:t>18.05.18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9FBE6-DBCE-1946-93E7-DC43D7213F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maury.daele@hepl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r.lib.uwo.ca/cjsotl_rcacea/vol1/iss2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20429/ijsotl.2014.080213" TargetMode="External"/><Relationship Id="rId4" Type="http://schemas.openxmlformats.org/officeDocument/2006/relationships/hyperlink" Target="http://ripes.revues.org/96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9437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fr-FR" dirty="0"/>
              <a:t>Faire de son enseignement un objet de recherche : se défier par l’écriture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4556195"/>
            <a:ext cx="6858000" cy="1655762"/>
          </a:xfrm>
        </p:spPr>
        <p:txBody>
          <a:bodyPr anchor="ctr">
            <a:normAutofit/>
          </a:bodyPr>
          <a:lstStyle/>
          <a:p>
            <a:r>
              <a:rPr lang="fr-FR" dirty="0"/>
              <a:t>Amaury Daele (HEP Vaud)</a:t>
            </a:r>
          </a:p>
          <a:p>
            <a:r>
              <a:rPr lang="fr-FR" dirty="0">
                <a:hlinkClick r:id="rId3"/>
              </a:rPr>
              <a:t>amaury.daele@hepl.ch</a:t>
            </a:r>
            <a:endParaRPr lang="fr-FR" dirty="0"/>
          </a:p>
          <a:p>
            <a:r>
              <a:rPr lang="fr-FR" dirty="0"/>
              <a:t>21-24/05/2018 </a:t>
            </a:r>
            <a:r>
              <a:rPr lang="mr-IN" dirty="0"/>
              <a:t>–</a:t>
            </a:r>
            <a:r>
              <a:rPr lang="fr-FR" dirty="0"/>
              <a:t> AIPU 2018 – Cotonou</a:t>
            </a: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Echauffement (5’)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fr-FR" dirty="0"/>
              <a:t>Quand j’enseigne, j’aime ____________.</a:t>
            </a:r>
          </a:p>
          <a:p>
            <a:r>
              <a:rPr lang="fr-FR" dirty="0"/>
              <a:t>Quand j’enseigne, je déteste ____________.</a:t>
            </a:r>
          </a:p>
          <a:p>
            <a:r>
              <a:rPr lang="fr-FR" dirty="0"/>
              <a:t>Quand j’enseigne, les </a:t>
            </a:r>
            <a:r>
              <a:rPr lang="fr-FR" dirty="0" err="1"/>
              <a:t>étudiant·e·s</a:t>
            </a:r>
            <a:r>
              <a:rPr lang="fr-FR" dirty="0"/>
              <a:t> aiment ____________.</a:t>
            </a:r>
          </a:p>
          <a:p>
            <a:r>
              <a:rPr lang="fr-FR" dirty="0"/>
              <a:t>Quand j’enseigne, les </a:t>
            </a:r>
            <a:r>
              <a:rPr lang="fr-FR" dirty="0" err="1"/>
              <a:t>étudiant·e·s</a:t>
            </a:r>
            <a:r>
              <a:rPr lang="fr-FR" dirty="0"/>
              <a:t> détestent ____________.</a:t>
            </a:r>
          </a:p>
          <a:p>
            <a:r>
              <a:rPr lang="fr-FR" dirty="0"/>
              <a:t>Quand j’enseigne, j’aimerais que les </a:t>
            </a:r>
            <a:r>
              <a:rPr lang="fr-FR" dirty="0" err="1"/>
              <a:t>étudiant·e·s</a:t>
            </a:r>
            <a:r>
              <a:rPr lang="fr-FR" dirty="0"/>
              <a:t> ____________.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878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033436" cy="1325563"/>
          </a:xfrm>
        </p:spPr>
        <p:txBody>
          <a:bodyPr>
            <a:normAutofit/>
          </a:bodyPr>
          <a:lstStyle/>
          <a:p>
            <a:r>
              <a:rPr lang="fr-FR" sz="4000" dirty="0"/>
              <a:t>2. </a:t>
            </a:r>
            <a:r>
              <a:rPr lang="fr-FR" sz="4000" i="1" dirty="0" err="1"/>
              <a:t>Teaching</a:t>
            </a:r>
            <a:r>
              <a:rPr lang="fr-FR" sz="4000" i="1" dirty="0"/>
              <a:t> </a:t>
            </a:r>
            <a:r>
              <a:rPr lang="fr-FR" sz="4000" i="1" dirty="0" err="1"/>
              <a:t>philosophy</a:t>
            </a:r>
            <a:r>
              <a:rPr lang="fr-FR" sz="4000" i="1" dirty="0"/>
              <a:t> </a:t>
            </a:r>
            <a:r>
              <a:rPr lang="fr-FR" sz="4000" i="1" dirty="0" err="1"/>
              <a:t>statement</a:t>
            </a:r>
            <a:r>
              <a:rPr lang="fr-FR" sz="4000" i="1" dirty="0"/>
              <a:t> </a:t>
            </a:r>
            <a:r>
              <a:rPr lang="fr-FR" sz="4000" dirty="0"/>
              <a:t>(10’)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fr-FR" dirty="0"/>
              <a:t>Ecrire un texte de 10 à 15 phrases maximum qui présente votre « conception de l’enseignement » :</a:t>
            </a:r>
          </a:p>
          <a:p>
            <a:pPr algn="ctr"/>
            <a:r>
              <a:rPr lang="fr-FR" dirty="0"/>
              <a:t>Quels sont les aspects les plus importants pour vous dans vos enseignements ?</a:t>
            </a:r>
          </a:p>
          <a:p>
            <a:pPr algn="ctr"/>
            <a:r>
              <a:rPr lang="fr-FR" dirty="0"/>
              <a:t>Que voulez-vous « transmettre » de plus important à vos </a:t>
            </a:r>
            <a:r>
              <a:rPr lang="fr-FR" dirty="0" err="1"/>
              <a:t>étudiant·e·s</a:t>
            </a:r>
            <a:r>
              <a:rPr lang="fr-FR" dirty="0"/>
              <a:t> (connaissances, savoir-être, savoir-faire, attitudes, etc.) ?</a:t>
            </a:r>
          </a:p>
          <a:p>
            <a:pPr algn="ctr"/>
            <a:r>
              <a:rPr lang="fr-FR" dirty="0"/>
              <a:t>Pourquoi est-ce important pour vous 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359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 Lettre à </a:t>
            </a:r>
            <a:r>
              <a:rPr lang="fr-FR" dirty="0" err="1"/>
              <a:t>un·e</a:t>
            </a:r>
            <a:r>
              <a:rPr lang="fr-FR" dirty="0"/>
              <a:t> </a:t>
            </a:r>
            <a:r>
              <a:rPr lang="fr-FR" dirty="0" err="1"/>
              <a:t>étudiant·e</a:t>
            </a:r>
            <a:r>
              <a:rPr lang="fr-FR" dirty="0"/>
              <a:t> (8’)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dirty="0"/>
              <a:t>Voici trois exemples de commentaires écrits par des </a:t>
            </a:r>
            <a:r>
              <a:rPr lang="fr-FR" dirty="0" err="1"/>
              <a:t>étudiant·e·s</a:t>
            </a:r>
            <a:r>
              <a:rPr lang="fr-FR" dirty="0"/>
              <a:t> dans une EEE d’</a:t>
            </a:r>
            <a:r>
              <a:rPr lang="fr-FR" dirty="0" err="1"/>
              <a:t>un·e</a:t>
            </a:r>
            <a:r>
              <a:rPr lang="fr-FR" dirty="0"/>
              <a:t> de vos collègues :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1600" dirty="0"/>
              <a:t>Je trouve peu adéquat de demander un travail d’évaluation sans préciser clairement, par écrit, les critères évaluation. Qu'est-ce qui doit figurer au minimum dans ce travail ? En outre, on nous a dit que nous recevrions notre note sans commentaires. Comment dans ce cas savoir ce qu'il nous reste à améliorer, à corriger ?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1600" dirty="0"/>
              <a:t>J'ai souvent été surprise que le travail demandé lors des séances de cours n'était pas fait pour le prochain cours, donc, souvent nous n'étions que le quart des participants à faire notre travail. Cela était incorrect et portait à conséquence sur le travail devant être fait par la suite. Cela devrait être obligatoire pour la certification de chaque module.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1600" dirty="0"/>
              <a:t>C’était trop long. Les contenus sont pour la plupart déjà évoqués dans d’autres cours.</a:t>
            </a:r>
          </a:p>
          <a:p>
            <a:pPr marL="0" indent="0" algn="ctr">
              <a:buNone/>
            </a:pPr>
            <a:r>
              <a:rPr lang="fr-FR" dirty="0"/>
              <a:t>Choisissez un des commentaires et rédigez en 5 à 10 phrases une réponse que votre collègue pourrait faire aux </a:t>
            </a:r>
            <a:r>
              <a:rPr lang="fr-FR" dirty="0" err="1"/>
              <a:t>étudiant·e·s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Réponse à </a:t>
            </a:r>
            <a:r>
              <a:rPr lang="fr-FR" dirty="0" err="1"/>
              <a:t>un·e</a:t>
            </a:r>
            <a:r>
              <a:rPr lang="fr-FR" dirty="0"/>
              <a:t> collègue (5’)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fr-FR" dirty="0"/>
              <a:t>1. Pour cet exercice, travaillez avec </a:t>
            </a:r>
            <a:r>
              <a:rPr lang="fr-FR" dirty="0" err="1"/>
              <a:t>un·e</a:t>
            </a:r>
            <a:r>
              <a:rPr lang="fr-FR" dirty="0"/>
              <a:t> collègue qui n’a pas répondu au même commentaire d’</a:t>
            </a:r>
            <a:r>
              <a:rPr lang="fr-FR" dirty="0" err="1"/>
              <a:t>étudiant·e</a:t>
            </a:r>
            <a:r>
              <a:rPr lang="fr-FR" dirty="0"/>
              <a:t> que vous (voir exercice 3).</a:t>
            </a:r>
          </a:p>
          <a:p>
            <a:pPr marL="0" indent="0" algn="ctr">
              <a:buNone/>
            </a:pPr>
            <a:r>
              <a:rPr lang="fr-FR" dirty="0"/>
              <a:t>2. Echangez à deux votre écrit de l’exercice 3 et répondez à ce message en commençant par</a:t>
            </a:r>
            <a:br>
              <a:rPr lang="fr-FR" dirty="0"/>
            </a:br>
            <a:r>
              <a:rPr lang="fr-FR" dirty="0"/>
              <a:t>« Cher/Chère collègue, merci pour ta suggestion de réponse aux </a:t>
            </a:r>
            <a:r>
              <a:rPr lang="fr-FR" dirty="0" err="1"/>
              <a:t>étudiant·e·s</a:t>
            </a:r>
            <a:r>
              <a:rPr lang="fr-FR" dirty="0"/>
              <a:t>. Néanmoins, ______________. »</a:t>
            </a:r>
          </a:p>
          <a:p>
            <a:pPr marL="0" indent="0" algn="ctr">
              <a:buNone/>
            </a:pPr>
            <a:r>
              <a:rPr lang="fr-FR" dirty="0"/>
              <a:t>3. Rédigez 4-5 phrases de réponse maximum.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500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5. Synthèse personnelle (3’)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fr-FR" dirty="0"/>
              <a:t>Rédigez deux post-</a:t>
            </a:r>
            <a:r>
              <a:rPr lang="fr-FR" dirty="0" err="1"/>
              <a:t>its</a:t>
            </a:r>
            <a:r>
              <a:rPr lang="fr-FR" dirty="0"/>
              <a:t> 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fr-FR" dirty="0"/>
              <a:t>En 5-6 mots, ce que vous retenez de l’atelier.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fr-FR" dirty="0"/>
              <a:t>Une question ou problématique de recherche que vous voudriez traiter par rapport à un de vos enseignements : quel sera le titre de votre article </a:t>
            </a:r>
            <a:r>
              <a:rPr lang="fr-FR" dirty="0" err="1"/>
              <a:t>SoTL</a:t>
            </a:r>
            <a:r>
              <a:rPr lang="fr-FR" dirty="0"/>
              <a:t> ?</a:t>
            </a:r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/>
              <a:t>Partagez vos post-</a:t>
            </a:r>
            <a:r>
              <a:rPr lang="fr-FR" dirty="0" err="1"/>
              <a:t>its</a:t>
            </a:r>
            <a:r>
              <a:rPr lang="fr-FR" dirty="0"/>
              <a:t> sur le tableau.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80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/>
              <a:t>En conclusion, quelques défis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anchor="ctr"/>
          <a:lstStyle/>
          <a:p>
            <a:pPr eaLnBrk="1" hangingPunct="1"/>
            <a:r>
              <a:rPr lang="fr-FR" altLang="fr-FR" dirty="0"/>
              <a:t>Elaborer un (mini-)projet de recherche</a:t>
            </a:r>
          </a:p>
          <a:p>
            <a:pPr eaLnBrk="1" hangingPunct="1"/>
            <a:r>
              <a:rPr lang="fr-FR" altLang="fr-FR" dirty="0"/>
              <a:t>S’adresser à/Ecrire pour un public qui n’est pas de sa discipline</a:t>
            </a:r>
          </a:p>
          <a:p>
            <a:pPr eaLnBrk="1" hangingPunct="1"/>
            <a:r>
              <a:rPr lang="fr-FR" altLang="fr-FR" dirty="0"/>
              <a:t>Prendre du recul par rapport à sa propre action</a:t>
            </a:r>
          </a:p>
          <a:p>
            <a:pPr eaLnBrk="1" hangingPunct="1"/>
            <a:r>
              <a:rPr lang="fr-FR" altLang="fr-FR" dirty="0"/>
              <a:t>Rechercher de la littérature dans un domaine qui n’est pas nécessairement le sien</a:t>
            </a:r>
          </a:p>
          <a:p>
            <a:pPr eaLnBrk="1" hangingPunct="1"/>
            <a:r>
              <a:rPr lang="fr-FR" altLang="fr-FR" dirty="0"/>
              <a:t>Mener un projet pendant une année (en plus du reste…)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39E95D-ACD0-F546-920F-89B87D8B5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61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re 1"/>
          <p:cNvSpPr>
            <a:spLocks noGrp="1"/>
          </p:cNvSpPr>
          <p:nvPr>
            <p:ph type="title"/>
          </p:nvPr>
        </p:nvSpPr>
        <p:spPr>
          <a:xfrm>
            <a:off x="228600" y="559618"/>
            <a:ext cx="8686800" cy="990600"/>
          </a:xfrm>
        </p:spPr>
        <p:txBody>
          <a:bodyPr/>
          <a:lstStyle/>
          <a:p>
            <a:r>
              <a:rPr lang="fr-FR" altLang="fr-FR" dirty="0"/>
              <a:t>Références</a:t>
            </a:r>
          </a:p>
        </p:txBody>
      </p:sp>
      <p:sp>
        <p:nvSpPr>
          <p:cNvPr id="47106" name="Espace réservé du contenu 2"/>
          <p:cNvSpPr>
            <a:spLocks noGrp="1"/>
          </p:cNvSpPr>
          <p:nvPr>
            <p:ph idx="1"/>
          </p:nvPr>
        </p:nvSpPr>
        <p:spPr>
          <a:xfrm>
            <a:off x="228600" y="1626418"/>
            <a:ext cx="8686800" cy="4343400"/>
          </a:xfrm>
        </p:spPr>
        <p:txBody>
          <a:bodyPr>
            <a:normAutofit lnSpcReduction="10000"/>
          </a:bodyPr>
          <a:lstStyle/>
          <a:p>
            <a:r>
              <a:rPr lang="fr-FR" altLang="fr-FR" sz="1800" dirty="0"/>
              <a:t>Bélanger, C. (2010). Une perspective </a:t>
            </a:r>
            <a:r>
              <a:rPr lang="fr-FR" altLang="fr-FR" sz="1800" dirty="0" err="1"/>
              <a:t>SoTL</a:t>
            </a:r>
            <a:r>
              <a:rPr lang="fr-FR" altLang="fr-FR" sz="1800" dirty="0"/>
              <a:t> au développement professionnel des enseignants au supérieur : Qu’est-ce que cela signifie pour le conseil pédagogique ? </a:t>
            </a:r>
            <a:r>
              <a:rPr lang="fr-FR" altLang="fr-FR" sz="1800" i="1" dirty="0"/>
              <a:t>The Canadian Journal for the </a:t>
            </a:r>
            <a:r>
              <a:rPr lang="fr-FR" altLang="fr-FR" sz="1800" i="1" dirty="0" err="1"/>
              <a:t>Scholarship</a:t>
            </a:r>
            <a:r>
              <a:rPr lang="fr-FR" altLang="fr-FR" sz="1800" i="1" dirty="0"/>
              <a:t> of </a:t>
            </a:r>
            <a:r>
              <a:rPr lang="fr-FR" altLang="fr-FR" sz="1800" i="1" dirty="0" err="1"/>
              <a:t>Teaching</a:t>
            </a:r>
            <a:r>
              <a:rPr lang="fr-FR" altLang="fr-FR" sz="1800" i="1" dirty="0"/>
              <a:t> and Learning</a:t>
            </a:r>
            <a:r>
              <a:rPr lang="fr-FR" altLang="fr-FR" sz="1800" dirty="0"/>
              <a:t>, </a:t>
            </a:r>
            <a:r>
              <a:rPr lang="fr-FR" altLang="fr-FR" sz="1800" i="1" dirty="0"/>
              <a:t>1</a:t>
            </a:r>
            <a:r>
              <a:rPr lang="fr-FR" altLang="fr-FR" sz="1800" dirty="0"/>
              <a:t>(2), </a:t>
            </a:r>
            <a:r>
              <a:rPr lang="fr-FR" altLang="fr-FR" sz="1800" dirty="0">
                <a:hlinkClick r:id="rId3"/>
              </a:rPr>
              <a:t>http://ir.lib.uwo.ca/cjsotl_rcacea/vol1/iss2/</a:t>
            </a:r>
            <a:r>
              <a:rPr lang="fr-FR" altLang="fr-FR" sz="1800" dirty="0"/>
              <a:t>.</a:t>
            </a:r>
          </a:p>
          <a:p>
            <a:r>
              <a:rPr lang="fr-FR" altLang="fr-FR" sz="1800" dirty="0" err="1"/>
              <a:t>Biémar</a:t>
            </a:r>
            <a:r>
              <a:rPr lang="fr-FR" altLang="fr-FR" sz="1800" dirty="0"/>
              <a:t>, S., Daele, A., </a:t>
            </a:r>
            <a:r>
              <a:rPr lang="fr-FR" altLang="fr-FR" sz="1800" dirty="0" err="1"/>
              <a:t>Malengrez</a:t>
            </a:r>
            <a:r>
              <a:rPr lang="fr-FR" altLang="fr-FR" sz="1800" dirty="0"/>
              <a:t>, D., &amp; Oger, L. (2015). Le “</a:t>
            </a:r>
            <a:r>
              <a:rPr lang="fr-FR" altLang="fr-FR" sz="1800" dirty="0" err="1"/>
              <a:t>Scholarship</a:t>
            </a:r>
            <a:r>
              <a:rPr lang="fr-FR" altLang="fr-FR" sz="1800" dirty="0"/>
              <a:t> of </a:t>
            </a:r>
            <a:r>
              <a:rPr lang="fr-FR" altLang="fr-FR" sz="1800" dirty="0" err="1"/>
              <a:t>Teaching</a:t>
            </a:r>
            <a:r>
              <a:rPr lang="fr-FR" altLang="fr-FR" sz="1800" dirty="0"/>
              <a:t> and Learning” (</a:t>
            </a:r>
            <a:r>
              <a:rPr lang="fr-FR" altLang="fr-FR" sz="1800" dirty="0" err="1"/>
              <a:t>SoTL</a:t>
            </a:r>
            <a:r>
              <a:rPr lang="fr-FR" altLang="fr-FR" sz="1800" dirty="0"/>
              <a:t>). Proposition d’un cadre pour l’accompagnement des enseignants par les conseillers pédagogiques. </a:t>
            </a:r>
            <a:r>
              <a:rPr lang="fr-FR" altLang="fr-FR" sz="1800" i="1" dirty="0"/>
              <a:t>Revue Internationale de Pédagogie de l’Enseignement Supérieur, 31</a:t>
            </a:r>
            <a:r>
              <a:rPr lang="fr-FR" altLang="fr-FR" sz="1800" dirty="0"/>
              <a:t>(2), </a:t>
            </a:r>
            <a:r>
              <a:rPr lang="fr-FR" altLang="fr-FR" sz="1800" dirty="0">
                <a:hlinkClick r:id="rId4"/>
              </a:rPr>
              <a:t>http://ripes.revues.org/966</a:t>
            </a:r>
            <a:r>
              <a:rPr lang="fr-FR" altLang="fr-FR" sz="1800" dirty="0"/>
              <a:t>.</a:t>
            </a:r>
          </a:p>
          <a:p>
            <a:r>
              <a:rPr lang="fr-FR" altLang="fr-FR" sz="1800" dirty="0" err="1"/>
              <a:t>Brew</a:t>
            </a:r>
            <a:r>
              <a:rPr lang="fr-FR" altLang="fr-FR" sz="1800" dirty="0"/>
              <a:t>, A. (2011). </a:t>
            </a:r>
            <a:r>
              <a:rPr lang="fr-FR" altLang="fr-FR" sz="1800" dirty="0" err="1"/>
              <a:t>Higher</a:t>
            </a:r>
            <a:r>
              <a:rPr lang="fr-FR" altLang="fr-FR" sz="1800" dirty="0"/>
              <a:t> </a:t>
            </a:r>
            <a:r>
              <a:rPr lang="fr-FR" altLang="fr-FR" sz="1800" dirty="0" err="1"/>
              <a:t>education</a:t>
            </a:r>
            <a:r>
              <a:rPr lang="fr-FR" altLang="fr-FR" sz="1800" dirty="0"/>
              <a:t> </a:t>
            </a:r>
            <a:r>
              <a:rPr lang="fr-FR" altLang="fr-FR" sz="1800" dirty="0" err="1"/>
              <a:t>research</a:t>
            </a:r>
            <a:r>
              <a:rPr lang="fr-FR" altLang="fr-FR" sz="1800" dirty="0"/>
              <a:t> and the </a:t>
            </a:r>
            <a:r>
              <a:rPr lang="fr-FR" altLang="fr-FR" sz="1800" dirty="0" err="1"/>
              <a:t>scholarship</a:t>
            </a:r>
            <a:r>
              <a:rPr lang="fr-FR" altLang="fr-FR" sz="1800" dirty="0"/>
              <a:t> of </a:t>
            </a:r>
            <a:r>
              <a:rPr lang="fr-FR" altLang="fr-FR" sz="1800" dirty="0" err="1"/>
              <a:t>teaching</a:t>
            </a:r>
            <a:r>
              <a:rPr lang="fr-FR" altLang="fr-FR" sz="1800" dirty="0"/>
              <a:t> and </a:t>
            </a:r>
            <a:r>
              <a:rPr lang="fr-FR" altLang="fr-FR" sz="1800" dirty="0" err="1"/>
              <a:t>learning</a:t>
            </a:r>
            <a:r>
              <a:rPr lang="fr-FR" altLang="fr-FR" sz="1800" dirty="0"/>
              <a:t>: The </a:t>
            </a:r>
            <a:r>
              <a:rPr lang="fr-FR" altLang="fr-FR" sz="1800" dirty="0" err="1"/>
              <a:t>pursuit</a:t>
            </a:r>
            <a:r>
              <a:rPr lang="fr-FR" altLang="fr-FR" sz="1800" dirty="0"/>
              <a:t> of excellence. </a:t>
            </a:r>
            <a:r>
              <a:rPr lang="fr-FR" altLang="fr-FR" sz="1800" i="1" dirty="0"/>
              <a:t>Center for Excellence in </a:t>
            </a:r>
            <a:r>
              <a:rPr lang="fr-FR" altLang="fr-FR" sz="1800" i="1" dirty="0" err="1"/>
              <a:t>Teaching</a:t>
            </a:r>
            <a:r>
              <a:rPr lang="fr-FR" altLang="fr-FR" sz="1800" i="1" dirty="0"/>
              <a:t> at Georgia </a:t>
            </a:r>
            <a:r>
              <a:rPr lang="fr-FR" altLang="fr-FR" sz="1800" i="1" dirty="0" err="1"/>
              <a:t>Southern</a:t>
            </a:r>
            <a:r>
              <a:rPr lang="fr-FR" altLang="fr-FR" sz="1800" i="1" dirty="0"/>
              <a:t> </a:t>
            </a:r>
            <a:r>
              <a:rPr lang="fr-FR" altLang="fr-FR" sz="1800" i="1" dirty="0" err="1"/>
              <a:t>University</a:t>
            </a:r>
            <a:r>
              <a:rPr lang="fr-FR" altLang="fr-FR" sz="1800" i="1" dirty="0"/>
              <a:t>, Statesboro, Georgia, USA</a:t>
            </a:r>
            <a:r>
              <a:rPr lang="fr-FR" altLang="fr-FR" sz="1800" dirty="0"/>
              <a:t>.</a:t>
            </a:r>
          </a:p>
          <a:p>
            <a:r>
              <a:rPr lang="fr-FR" sz="1800" dirty="0"/>
              <a:t>Chick, N., Cornell-</a:t>
            </a:r>
            <a:r>
              <a:rPr lang="fr-FR" sz="1800" dirty="0" err="1"/>
              <a:t>Swanson</a:t>
            </a:r>
            <a:r>
              <a:rPr lang="fr-FR" sz="1800" dirty="0"/>
              <a:t>, L. V., </a:t>
            </a:r>
            <a:r>
              <a:rPr lang="fr-FR" sz="1800" dirty="0" err="1"/>
              <a:t>Lazarides</a:t>
            </a:r>
            <a:r>
              <a:rPr lang="fr-FR" sz="1800" dirty="0"/>
              <a:t>, K., &amp; </a:t>
            </a:r>
            <a:r>
              <a:rPr lang="fr-FR" sz="1800" dirty="0" err="1"/>
              <a:t>Meyers</a:t>
            </a:r>
            <a:r>
              <a:rPr lang="fr-FR" sz="1800" dirty="0"/>
              <a:t>, R. (2014). </a:t>
            </a:r>
            <a:r>
              <a:rPr lang="fr-FR" sz="1800" dirty="0" err="1"/>
              <a:t>Reconciling</a:t>
            </a:r>
            <a:r>
              <a:rPr lang="fr-FR" sz="1800" dirty="0"/>
              <a:t> </a:t>
            </a:r>
            <a:r>
              <a:rPr lang="fr-FR" sz="1800" dirty="0" err="1"/>
              <a:t>Apples</a:t>
            </a:r>
            <a:r>
              <a:rPr lang="fr-FR" sz="1800" dirty="0"/>
              <a:t> &amp; Oranges: A </a:t>
            </a:r>
            <a:r>
              <a:rPr lang="fr-FR" sz="1800" dirty="0" err="1"/>
              <a:t>Constructivist</a:t>
            </a:r>
            <a:r>
              <a:rPr lang="fr-FR" sz="1800" dirty="0"/>
              <a:t> </a:t>
            </a:r>
            <a:r>
              <a:rPr lang="fr-FR" sz="1800" dirty="0" err="1"/>
              <a:t>SoTL</a:t>
            </a:r>
            <a:r>
              <a:rPr lang="fr-FR" sz="1800" dirty="0"/>
              <a:t> </a:t>
            </a:r>
            <a:r>
              <a:rPr lang="fr-FR" sz="1800" dirty="0" err="1"/>
              <a:t>Writing</a:t>
            </a:r>
            <a:r>
              <a:rPr lang="fr-FR" sz="1800" dirty="0"/>
              <a:t> Program. </a:t>
            </a:r>
            <a:r>
              <a:rPr lang="fr-FR" sz="1800" i="1" dirty="0"/>
              <a:t>International Journal for the </a:t>
            </a:r>
            <a:r>
              <a:rPr lang="fr-FR" sz="1800" i="1" dirty="0" err="1"/>
              <a:t>Scholarship</a:t>
            </a:r>
            <a:r>
              <a:rPr lang="fr-FR" sz="1800" i="1" dirty="0"/>
              <a:t> of </a:t>
            </a:r>
            <a:r>
              <a:rPr lang="fr-FR" sz="1800" i="1" dirty="0" err="1"/>
              <a:t>Teaching</a:t>
            </a:r>
            <a:r>
              <a:rPr lang="fr-FR" sz="1800" i="1" dirty="0"/>
              <a:t> and Learning</a:t>
            </a:r>
            <a:r>
              <a:rPr lang="fr-FR" sz="1800" dirty="0"/>
              <a:t>, </a:t>
            </a:r>
            <a:r>
              <a:rPr lang="fr-FR" sz="1800" i="1" dirty="0"/>
              <a:t>8</a:t>
            </a:r>
            <a:r>
              <a:rPr lang="fr-FR" sz="1800" dirty="0"/>
              <a:t>(2). </a:t>
            </a:r>
            <a:r>
              <a:rPr lang="fr-FR" sz="1800" dirty="0">
                <a:hlinkClick r:id="rId5"/>
              </a:rPr>
              <a:t>https://doi.org/10.20429/ijsotl.2014.080213</a:t>
            </a:r>
            <a:endParaRPr lang="fr-FR" sz="1800" dirty="0"/>
          </a:p>
          <a:p>
            <a:r>
              <a:rPr lang="fr-FR" sz="1800" dirty="0" err="1"/>
              <a:t>Handal</a:t>
            </a:r>
            <a:r>
              <a:rPr lang="fr-FR" sz="1800" dirty="0"/>
              <a:t>, G. (1999). Consultation </a:t>
            </a:r>
            <a:r>
              <a:rPr lang="fr-FR" sz="1800" dirty="0" err="1"/>
              <a:t>using</a:t>
            </a:r>
            <a:r>
              <a:rPr lang="fr-FR" sz="1800" dirty="0"/>
              <a:t> </a:t>
            </a:r>
            <a:r>
              <a:rPr lang="fr-FR" sz="1800" dirty="0" err="1"/>
              <a:t>critical</a:t>
            </a:r>
            <a:r>
              <a:rPr lang="fr-FR" sz="1800" dirty="0"/>
              <a:t> </a:t>
            </a:r>
            <a:r>
              <a:rPr lang="fr-FR" sz="1800" dirty="0" err="1"/>
              <a:t>friends</a:t>
            </a:r>
            <a:r>
              <a:rPr lang="fr-FR" sz="1800" dirty="0"/>
              <a:t>. </a:t>
            </a:r>
            <a:r>
              <a:rPr lang="fr-FR" sz="1800" i="1" dirty="0"/>
              <a:t>New Directions for </a:t>
            </a:r>
            <a:r>
              <a:rPr lang="fr-FR" sz="1800" i="1" dirty="0" err="1"/>
              <a:t>Teaching</a:t>
            </a:r>
            <a:r>
              <a:rPr lang="fr-FR" sz="1800" i="1" dirty="0"/>
              <a:t> and Learning</a:t>
            </a:r>
            <a:r>
              <a:rPr lang="fr-FR" sz="1800" dirty="0"/>
              <a:t>, </a:t>
            </a:r>
            <a:r>
              <a:rPr lang="fr-FR" sz="1800" i="1" dirty="0"/>
              <a:t>79</a:t>
            </a:r>
            <a:r>
              <a:rPr lang="fr-FR" sz="1800" dirty="0"/>
              <a:t>(</a:t>
            </a:r>
            <a:r>
              <a:rPr lang="fr-FR" sz="1800" dirty="0" err="1"/>
              <a:t>Fall</a:t>
            </a:r>
            <a:r>
              <a:rPr lang="fr-FR" sz="1800" dirty="0"/>
              <a:t> 1999), 59‑70.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F694B34-B7DE-1F4C-926D-946F623B4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717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Intentions</a:t>
            </a:r>
            <a:r>
              <a:rPr lang="mr-IN" dirty="0"/>
              <a:t>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fr-FR" dirty="0"/>
              <a:t>Définir brièvement l’approche du </a:t>
            </a:r>
            <a:r>
              <a:rPr lang="fr-FR" i="1" dirty="0" err="1"/>
              <a:t>Scholarship</a:t>
            </a:r>
            <a:r>
              <a:rPr lang="fr-FR" i="1" dirty="0"/>
              <a:t> of </a:t>
            </a:r>
            <a:r>
              <a:rPr lang="fr-FR" i="1" dirty="0" err="1"/>
              <a:t>Teaching</a:t>
            </a:r>
            <a:r>
              <a:rPr lang="fr-FR" i="1" dirty="0"/>
              <a:t> and Learning</a:t>
            </a:r>
            <a:endParaRPr lang="fr-CH" dirty="0"/>
          </a:p>
          <a:p>
            <a:r>
              <a:rPr lang="fr-CH" dirty="0"/>
              <a:t>Envisager une étude à propos de ses enseignements ou des apprentissages de ses </a:t>
            </a:r>
            <a:r>
              <a:rPr lang="fr-CH" dirty="0" err="1"/>
              <a:t>étudiant·e·s</a:t>
            </a:r>
            <a:endParaRPr lang="fr-CH" dirty="0"/>
          </a:p>
          <a:p>
            <a:r>
              <a:rPr lang="fr-CH" dirty="0"/>
              <a:t>Se laisser guider par l’écriture pour identifier une thématique d’étude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860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re 1"/>
          <p:cNvSpPr>
            <a:spLocks noGrp="1"/>
          </p:cNvSpPr>
          <p:nvPr>
            <p:ph type="title"/>
          </p:nvPr>
        </p:nvSpPr>
        <p:spPr>
          <a:xfrm>
            <a:off x="628650" y="537402"/>
            <a:ext cx="7886700" cy="1325563"/>
          </a:xfrm>
        </p:spPr>
        <p:txBody>
          <a:bodyPr/>
          <a:lstStyle/>
          <a:p>
            <a:r>
              <a:rPr lang="en-GB" altLang="fr-FR" dirty="0" err="1"/>
              <a:t>Définition</a:t>
            </a:r>
            <a:r>
              <a:rPr lang="en-GB" altLang="fr-FR" dirty="0"/>
              <a:t> du </a:t>
            </a:r>
            <a:r>
              <a:rPr lang="en-GB" altLang="fr-FR" i="1" dirty="0"/>
              <a:t>Scholarship of Teaching and Learning</a:t>
            </a:r>
            <a:r>
              <a:rPr lang="en-GB" altLang="fr-FR" dirty="0"/>
              <a:t> (</a:t>
            </a:r>
            <a:r>
              <a:rPr lang="en-GB" altLang="fr-FR" dirty="0" err="1"/>
              <a:t>SoTL</a:t>
            </a:r>
            <a:r>
              <a:rPr lang="en-GB" altLang="fr-FR" dirty="0"/>
              <a:t>)</a:t>
            </a:r>
          </a:p>
        </p:txBody>
      </p:sp>
      <p:sp>
        <p:nvSpPr>
          <p:cNvPr id="22530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FontTx/>
              <a:buNone/>
            </a:pPr>
            <a:r>
              <a:rPr lang="fr-FR" altLang="fr-FR" sz="3200" dirty="0" err="1"/>
              <a:t>SoTL</a:t>
            </a:r>
            <a:r>
              <a:rPr lang="fr-FR" altLang="fr-FR" sz="3200" dirty="0"/>
              <a:t> = processus de développement et de valorisation de l’expertise des </a:t>
            </a:r>
            <a:r>
              <a:rPr lang="fr-FR" altLang="fr-FR" sz="3200" dirty="0" err="1"/>
              <a:t>enseignant·e·s</a:t>
            </a:r>
            <a:r>
              <a:rPr lang="fr-FR" altLang="fr-FR" sz="3200" dirty="0"/>
              <a:t> de l’enseignement supérieur en matière d’enseignement et à propos de l’apprentissage des </a:t>
            </a:r>
            <a:r>
              <a:rPr lang="fr-FR" altLang="fr-FR" sz="3200" dirty="0" err="1"/>
              <a:t>étudiant·e·s</a:t>
            </a:r>
            <a:r>
              <a:rPr lang="fr-FR" altLang="fr-FR" sz="3200" dirty="0"/>
              <a:t> (</a:t>
            </a:r>
            <a:r>
              <a:rPr lang="fr-FR" altLang="fr-FR" sz="3200" dirty="0" err="1"/>
              <a:t>Biémar</a:t>
            </a:r>
            <a:r>
              <a:rPr lang="fr-FR" altLang="fr-FR" sz="3200" dirty="0"/>
              <a:t>, Daele, </a:t>
            </a:r>
            <a:r>
              <a:rPr lang="fr-FR" altLang="fr-FR" sz="3200" dirty="0" err="1"/>
              <a:t>Malengrez</a:t>
            </a:r>
            <a:r>
              <a:rPr lang="fr-FR" altLang="fr-FR" sz="3200" dirty="0"/>
              <a:t>, &amp; Oger, 2015, p. 1)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6B40F78-551E-914D-9539-6D7FC4BC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8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/>
              <a:t>Intentions de l’approche </a:t>
            </a:r>
            <a:r>
              <a:rPr lang="fr-FR" altLang="fr-FR" dirty="0" err="1"/>
              <a:t>SoTL</a:t>
            </a:r>
            <a:endParaRPr lang="fr-FR" altLang="fr-FR" dirty="0"/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fr-FR" altLang="fr-FR" dirty="0"/>
              <a:t>Encourager le développement de l’expertise en enseignement des </a:t>
            </a:r>
            <a:r>
              <a:rPr lang="fr-FR" altLang="fr-FR" dirty="0" err="1"/>
              <a:t>enseignant·e·s</a:t>
            </a:r>
            <a:r>
              <a:rPr lang="fr-FR" altLang="fr-FR" dirty="0"/>
              <a:t> du supérieur</a:t>
            </a:r>
          </a:p>
          <a:p>
            <a:r>
              <a:rPr lang="fr-FR" altLang="fr-FR" dirty="0"/>
              <a:t>Valoriser les projets et études sur l’enseignement supérieur / sur la formation initiale/continue des </a:t>
            </a:r>
            <a:r>
              <a:rPr lang="fr-FR" altLang="fr-FR" dirty="0" err="1"/>
              <a:t>enseignant·e·s</a:t>
            </a:r>
            <a:endParaRPr lang="fr-FR" altLang="fr-FR" dirty="0"/>
          </a:p>
          <a:p>
            <a:r>
              <a:rPr lang="fr-FR" altLang="fr-FR" dirty="0"/>
              <a:t>Diffuser les résultats des projets et études menées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37C741A-D8D1-F344-B332-A4C3F3EC4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Enjeux / bénéfices attendus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8475" y="1981200"/>
            <a:ext cx="7967663" cy="39687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dirty="0">
                <a:sym typeface="Wingdings"/>
              </a:rPr>
              <a:t>Encourage les </a:t>
            </a:r>
            <a:r>
              <a:rPr lang="fr-FR" dirty="0" err="1">
                <a:sym typeface="Wingdings"/>
              </a:rPr>
              <a:t>enseignant·e·s</a:t>
            </a:r>
            <a:r>
              <a:rPr lang="fr-FR" dirty="0">
                <a:sym typeface="Wingdings"/>
              </a:rPr>
              <a:t> à pratiquer l’analyse réflexive</a:t>
            </a:r>
          </a:p>
          <a:p>
            <a:pPr>
              <a:defRPr/>
            </a:pPr>
            <a:r>
              <a:rPr lang="fr-FR" dirty="0">
                <a:sym typeface="Wingdings"/>
              </a:rPr>
              <a:t>Favorise un esprit de questionnement, d’investigation</a:t>
            </a:r>
          </a:p>
          <a:p>
            <a:pPr>
              <a:defRPr/>
            </a:pPr>
            <a:r>
              <a:rPr lang="fr-FR" dirty="0">
                <a:sym typeface="Wingdings"/>
              </a:rPr>
              <a:t>Encourage l’utilisation de résultats de recherche</a:t>
            </a:r>
          </a:p>
          <a:p>
            <a:pPr>
              <a:defRPr/>
            </a:pPr>
            <a:r>
              <a:rPr lang="fr-FR" dirty="0">
                <a:sym typeface="Wingdings"/>
              </a:rPr>
              <a:t>Promeut le partage de pratiques</a:t>
            </a:r>
          </a:p>
          <a:p>
            <a:pPr marL="0" indent="0">
              <a:buFontTx/>
              <a:buNone/>
              <a:defRPr/>
            </a:pPr>
            <a:r>
              <a:rPr lang="fr-FR" dirty="0">
                <a:sym typeface="Wingdings"/>
              </a:rPr>
              <a:t>(Bélanger, 2010 ; </a:t>
            </a:r>
            <a:r>
              <a:rPr lang="fr-FR" dirty="0" err="1">
                <a:sym typeface="Wingdings"/>
              </a:rPr>
              <a:t>Brew</a:t>
            </a:r>
            <a:r>
              <a:rPr lang="fr-FR" dirty="0">
                <a:sym typeface="Wingdings"/>
              </a:rPr>
              <a:t>, 2011)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18AB649-290E-3B4B-BDB3-678104634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Questions générales…</a:t>
            </a:r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fr-FR" altLang="fr-FR" dirty="0" err="1"/>
              <a:t>Brew</a:t>
            </a:r>
            <a:r>
              <a:rPr lang="fr-FR" altLang="fr-FR" dirty="0"/>
              <a:t> (2011) :</a:t>
            </a:r>
          </a:p>
          <a:p>
            <a:pPr>
              <a:defRPr/>
            </a:pPr>
            <a:r>
              <a:rPr lang="fr-FR" altLang="fr-FR" sz="2400" dirty="0"/>
              <a:t>Quelles sont les pratiques pédagogiques qui soutiennent efficacement l’apprentissage des étudiants ?</a:t>
            </a:r>
          </a:p>
          <a:p>
            <a:pPr>
              <a:defRPr/>
            </a:pPr>
            <a:r>
              <a:rPr lang="fr-FR" altLang="fr-FR" sz="2400" dirty="0"/>
              <a:t>Qu’est-ce que l’expérience d’apprentissage des étudiants dans l’enseignement supérieur ?</a:t>
            </a:r>
          </a:p>
          <a:p>
            <a:pPr>
              <a:defRPr/>
            </a:pPr>
            <a:r>
              <a:rPr lang="fr-FR" altLang="fr-FR" sz="2400" dirty="0"/>
              <a:t>Quelles sont les pratiques d’enseignement possibles (avec ou sans usages de technologies) dans un contexte propre à chaque programme de formation ? Pourquoi ?</a:t>
            </a:r>
          </a:p>
          <a:p>
            <a:pPr>
              <a:defRPr/>
            </a:pPr>
            <a:r>
              <a:rPr lang="fr-FR" altLang="fr-FR" sz="2400" dirty="0"/>
              <a:t>Quelles sont mes compétences en enseignement ? Comment les développer ?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8305864-9E1A-8648-A5D3-823286956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558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698760"/>
            <a:ext cx="7886700" cy="1325563"/>
          </a:xfrm>
        </p:spPr>
        <p:txBody>
          <a:bodyPr/>
          <a:lstStyle/>
          <a:p>
            <a:r>
              <a:rPr lang="fr-FR" dirty="0"/>
              <a:t>Problématique principale de la démarche </a:t>
            </a:r>
            <a:r>
              <a:rPr lang="fr-FR" dirty="0" err="1"/>
              <a:t>SoTL</a:t>
            </a:r>
            <a:r>
              <a:rPr lang="fr-FR" dirty="0"/>
              <a:t> : écrire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fr-FR" dirty="0"/>
              <a:t>4 stratégies (Chick, Cornell-</a:t>
            </a:r>
            <a:r>
              <a:rPr lang="fr-FR" dirty="0" err="1"/>
              <a:t>Swanson</a:t>
            </a:r>
            <a:r>
              <a:rPr lang="fr-FR" dirty="0"/>
              <a:t>, </a:t>
            </a:r>
            <a:r>
              <a:rPr lang="fr-FR" dirty="0" err="1"/>
              <a:t>Lazarides</a:t>
            </a:r>
            <a:r>
              <a:rPr lang="fr-FR" dirty="0"/>
              <a:t>, &amp; </a:t>
            </a:r>
            <a:r>
              <a:rPr lang="fr-FR" dirty="0" err="1"/>
              <a:t>Meyers</a:t>
            </a:r>
            <a:r>
              <a:rPr lang="fr-FR" dirty="0"/>
              <a:t>, 2014) :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Retraites résidentielles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Cours avec </a:t>
            </a:r>
            <a:r>
              <a:rPr lang="fr-FR" dirty="0" err="1"/>
              <a:t>un·e</a:t>
            </a:r>
            <a:r>
              <a:rPr lang="fr-FR" dirty="0"/>
              <a:t> </a:t>
            </a:r>
            <a:r>
              <a:rPr lang="fr-FR" dirty="0" err="1"/>
              <a:t>formateur·trice</a:t>
            </a: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Cercles informels d’écriture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Coaching personnalisé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161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537402"/>
            <a:ext cx="7886700" cy="1325563"/>
          </a:xfrm>
        </p:spPr>
        <p:txBody>
          <a:bodyPr>
            <a:normAutofit/>
          </a:bodyPr>
          <a:lstStyle/>
          <a:p>
            <a:r>
              <a:rPr lang="fr-FR" sz="4000" dirty="0"/>
              <a:t>Quelques exercices (très) brefs d’écriture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997901"/>
            <a:ext cx="78867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/>
              <a:t>Echauffement (5’)</a:t>
            </a:r>
          </a:p>
          <a:p>
            <a:pPr marL="514350" indent="-514350">
              <a:buFont typeface="+mj-lt"/>
              <a:buAutoNum type="arabicPeriod"/>
            </a:pPr>
            <a:r>
              <a:rPr lang="fr-FR" i="1" dirty="0" err="1"/>
              <a:t>Teaching</a:t>
            </a:r>
            <a:r>
              <a:rPr lang="fr-FR" i="1" dirty="0"/>
              <a:t> </a:t>
            </a:r>
            <a:r>
              <a:rPr lang="fr-FR" i="1" dirty="0" err="1"/>
              <a:t>philosophy</a:t>
            </a:r>
            <a:r>
              <a:rPr lang="fr-FR" i="1" dirty="0"/>
              <a:t> </a:t>
            </a:r>
            <a:r>
              <a:rPr lang="fr-FR" i="1" dirty="0" err="1"/>
              <a:t>statement</a:t>
            </a:r>
            <a:r>
              <a:rPr lang="fr-FR" dirty="0"/>
              <a:t> (10’)</a:t>
            </a:r>
            <a:endParaRPr lang="fr-FR" i="1" dirty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Lettre à </a:t>
            </a:r>
            <a:r>
              <a:rPr lang="fr-FR" dirty="0" err="1"/>
              <a:t>un·e</a:t>
            </a:r>
            <a:r>
              <a:rPr lang="fr-FR" dirty="0"/>
              <a:t> </a:t>
            </a:r>
            <a:r>
              <a:rPr lang="fr-FR" dirty="0" err="1"/>
              <a:t>étudiant·e</a:t>
            </a:r>
            <a:r>
              <a:rPr lang="fr-FR" dirty="0"/>
              <a:t> (8’)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Réponse à </a:t>
            </a:r>
            <a:r>
              <a:rPr lang="fr-FR" dirty="0" err="1"/>
              <a:t>un·e</a:t>
            </a:r>
            <a:r>
              <a:rPr lang="fr-FR" dirty="0"/>
              <a:t> collègue (5’)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Synthèse personnelle (5’)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780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303315" cy="1325563"/>
          </a:xfrm>
        </p:spPr>
        <p:txBody>
          <a:bodyPr>
            <a:normAutofit/>
          </a:bodyPr>
          <a:lstStyle/>
          <a:p>
            <a:r>
              <a:rPr lang="fr-FR" sz="4000" dirty="0"/>
              <a:t>Quelques règles de fonctionnement</a:t>
            </a:r>
            <a:r>
              <a:rPr lang="mr-IN" sz="4000" dirty="0"/>
              <a:t>…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0"/>
            <a:r>
              <a:rPr lang="fr-CH" dirty="0"/>
              <a:t>Ce qui se dit ici reste ici</a:t>
            </a:r>
            <a:endParaRPr lang="fr-FR" dirty="0"/>
          </a:p>
          <a:p>
            <a:pPr lvl="0"/>
            <a:r>
              <a:rPr lang="fr-CH" dirty="0"/>
              <a:t>Ne partagez dans le groupe que ce que vous voulez bien partager</a:t>
            </a:r>
            <a:endParaRPr lang="fr-FR" dirty="0"/>
          </a:p>
          <a:p>
            <a:pPr lvl="0"/>
            <a:r>
              <a:rPr lang="fr-CH" dirty="0"/>
              <a:t>Attitude d’amitié critique (</a:t>
            </a:r>
            <a:r>
              <a:rPr lang="fr-CH" dirty="0" err="1"/>
              <a:t>Handal</a:t>
            </a:r>
            <a:r>
              <a:rPr lang="fr-CH" dirty="0"/>
              <a:t>, 1999)</a:t>
            </a:r>
            <a:endParaRPr lang="fr-FR" dirty="0"/>
          </a:p>
          <a:p>
            <a:r>
              <a:rPr lang="fr-CH" dirty="0"/>
              <a:t>Ecrire des phrases et non des listes</a:t>
            </a:r>
            <a:endParaRPr lang="fr-FR" dirty="0"/>
          </a:p>
          <a:p>
            <a:pPr lvl="0"/>
            <a:r>
              <a:rPr lang="fr-CH" dirty="0"/>
              <a:t>Respect du temps imparti pour chaque exercice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9FBE6-DBCE-1946-93E7-DC43D7213FC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8178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5526</TotalTime>
  <Words>950</Words>
  <Application>Microsoft Macintosh PowerPoint</Application>
  <PresentationFormat>Affichage à l'écran (4:3)</PresentationFormat>
  <Paragraphs>178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ヒラギノ角ゴ Pro W3</vt:lpstr>
      <vt:lpstr>Arial</vt:lpstr>
      <vt:lpstr>Calibri</vt:lpstr>
      <vt:lpstr>Calibri Light</vt:lpstr>
      <vt:lpstr>Mangal</vt:lpstr>
      <vt:lpstr>Wingdings</vt:lpstr>
      <vt:lpstr>Thème Office</vt:lpstr>
      <vt:lpstr>Faire de son enseignement un objet de recherche : se défier par l’écriture</vt:lpstr>
      <vt:lpstr>Intentions…</vt:lpstr>
      <vt:lpstr>Définition du Scholarship of Teaching and Learning (SoTL)</vt:lpstr>
      <vt:lpstr>Intentions de l’approche SoTL</vt:lpstr>
      <vt:lpstr>Enjeux / bénéfices attendus</vt:lpstr>
      <vt:lpstr>Questions générales…</vt:lpstr>
      <vt:lpstr>Problématique principale de la démarche SoTL : écrire</vt:lpstr>
      <vt:lpstr>Quelques exercices (très) brefs d’écriture</vt:lpstr>
      <vt:lpstr>Quelques règles de fonctionnement…</vt:lpstr>
      <vt:lpstr>1. Echauffement (5’)</vt:lpstr>
      <vt:lpstr>2. Teaching philosophy statement (10’)</vt:lpstr>
      <vt:lpstr>3. Lettre à un·e étudiant·e (8’)</vt:lpstr>
      <vt:lpstr>4. Réponse à un·e collègue (5’)</vt:lpstr>
      <vt:lpstr>5. Synthèse personnelle (3’)</vt:lpstr>
      <vt:lpstr>En conclusion, quelques défis</vt:lpstr>
      <vt:lpstr>Références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Pédagogie et innovation dans l’enseignement supérieur (MADEPS3001)</dc:title>
  <dc:creator>Amaury Daele</dc:creator>
  <cp:lastModifiedBy>Amaury Daele</cp:lastModifiedBy>
  <cp:revision>61</cp:revision>
  <cp:lastPrinted>2018-02-15T10:46:40Z</cp:lastPrinted>
  <dcterms:created xsi:type="dcterms:W3CDTF">2018-01-21T09:57:43Z</dcterms:created>
  <dcterms:modified xsi:type="dcterms:W3CDTF">2018-05-18T10:48:01Z</dcterms:modified>
</cp:coreProperties>
</file>