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7" r:id="rId2"/>
    <p:sldId id="262" r:id="rId3"/>
    <p:sldId id="261" r:id="rId4"/>
    <p:sldId id="263" r:id="rId5"/>
    <p:sldId id="275" r:id="rId6"/>
    <p:sldId id="260" r:id="rId7"/>
    <p:sldId id="264" r:id="rId8"/>
    <p:sldId id="265" r:id="rId9"/>
    <p:sldId id="266" r:id="rId10"/>
    <p:sldId id="267" r:id="rId11"/>
    <p:sldId id="268" r:id="rId12"/>
    <p:sldId id="269" r:id="rId13"/>
    <p:sldId id="270" r:id="rId14"/>
    <p:sldId id="272" r:id="rId15"/>
    <p:sldId id="273" r:id="rId16"/>
    <p:sldId id="271" r:id="rId17"/>
    <p:sldId id="274" r:id="rId18"/>
    <p:sldId id="281" r:id="rId19"/>
    <p:sldId id="276" r:id="rId20"/>
    <p:sldId id="282" r:id="rId21"/>
    <p:sldId id="278" r:id="rId22"/>
    <p:sldId id="283" r:id="rId23"/>
    <p:sldId id="277" r:id="rId24"/>
    <p:sldId id="284" r:id="rId25"/>
    <p:sldId id="279" r:id="rId26"/>
    <p:sldId id="280"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86"/>
    <p:restoredTop sz="69529"/>
  </p:normalViewPr>
  <p:slideViewPr>
    <p:cSldViewPr snapToGrid="0" snapToObjects="1">
      <p:cViewPr>
        <p:scale>
          <a:sx n="100" d="100"/>
          <a:sy n="100" d="100"/>
        </p:scale>
        <p:origin x="696" y="-8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58C495-11F5-5340-B4E2-EFAEA918D695}" type="datetimeFigureOut">
              <a:rPr lang="fr-FR" smtClean="0"/>
              <a:t>20/05/2024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81FCB-0B9E-9E48-8033-F98713E5DACB}" type="slidenum">
              <a:rPr lang="fr-FR" smtClean="0"/>
              <a:t>‹N°›</a:t>
            </a:fld>
            <a:endParaRPr lang="fr-FR"/>
          </a:p>
        </p:txBody>
      </p:sp>
    </p:spTree>
    <p:extLst>
      <p:ext uri="{BB962C8B-B14F-4D97-AF65-F5344CB8AC3E}">
        <p14:creationId xmlns:p14="http://schemas.microsoft.com/office/powerpoint/2010/main" val="3432859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sz="1200" dirty="0">
                <a:latin typeface="Garamond" panose="02020404030301010803" pitchFamily="18" charset="0"/>
              </a:rPr>
              <a:t>Bonjour à toutes et tous,</a:t>
            </a:r>
          </a:p>
          <a:p>
            <a:pPr algn="just"/>
            <a:endParaRPr lang="fr-FR" sz="1200" dirty="0">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dirty="0">
                <a:latin typeface="Garamond" panose="02020404030301010803" pitchFamily="18" charset="0"/>
              </a:rPr>
              <a:t>J’espère que vous allez bien en cette fin de semestre. Avant de débuter la présentation, quelques remerciements d’usage s’impose. </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Remerciements à Catherine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Berney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avec qui j’ai d’abord échangé et ensuite à Cécile Pont pour l’organisation de cette journée dédiée à la question des relations entre les familles et les logopédistes.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a:t>
            </a:fld>
            <a:endParaRPr lang="fr-FR"/>
          </a:p>
        </p:txBody>
      </p:sp>
    </p:spTree>
    <p:extLst>
      <p:ext uri="{BB962C8B-B14F-4D97-AF65-F5344CB8AC3E}">
        <p14:creationId xmlns:p14="http://schemas.microsoft.com/office/powerpoint/2010/main" val="3275532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Il faut que plusieurs éléments se mettent en branle et plus déplacements se produisent afin que la prise en compte graduelle des acteurs considérés comme profanes adviennent. Si les débats qui ont occupé les deux premiers tiers du 20</a:t>
            </a:r>
            <a:r>
              <a:rPr lang="fr-CH" sz="1200" kern="100" baseline="300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ème</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siècle ont engagé de nombreux scientifiques, ils n’en étaient pas moins peu centralisés et peu organisés. Il faut attendre le début des années 60 pour que des événements soient organisés autour de cette thématique qui témoigneront de déplacements les manières d’appréhender la dyslexie.</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Garamond" panose="02020404030301010803" pitchFamily="18" charset="0"/>
                <a:ea typeface="Yu Mincho" panose="02020400000000000000" pitchFamily="18" charset="-128"/>
                <a:cs typeface="Times New Roman" panose="02020603050405020304" pitchFamily="18" charset="0"/>
              </a:rPr>
              <a:t>L’</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Invalid</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Children’s</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Aid</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Association </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(ICAA) organise en 1962 une conférence intitulée </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Word-</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Blindness</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or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Specific</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Developmental</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Dyslexia</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 </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dans le but de faire l’état des savoirs au sujet de la dyslexie. Dans la foulée, cette même association crée l’année suivante à Londres, le </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Word Blind Center for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Dyslexic</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Children</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(1963-1972)</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avec pour intention de diagnostiquer et de traiter – dans une approche plus pédagogique que médicale – les enfants dyslexiques. </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Ce centre (ICAA) jette les bases de l’institutionnalisation de la dyslexie et du développement futur de centres de recherche et d’organisations.</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Garamond" panose="02020404030301010803" pitchFamily="18" charset="0"/>
                <a:ea typeface="Yu Mincho" panose="02020400000000000000" pitchFamily="18" charset="-128"/>
                <a:cs typeface="Times New Roman" panose="02020603050405020304" pitchFamily="18" charset="0"/>
              </a:rPr>
              <a:t>En France, si l’étude de la dyslexie s’ancre déjà davantage dans une perspective scolaire que dans les pays anglo-saxons, ce n’est qu’en 1970 que le </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Centre de Recherche de l’Éducation Spécialisée et de l’Adaptation Scolaire</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(CREAS) organise un colloque qui a pour ambition de traiter spécifiquement les difficultés et échecs de l’apprentissage en lecture. Il s’agit de « dépasser les oppositions entre les différentes thèses prétendant expliquer la dyslexie (psychanalytique, pédagogique et neurobiologique) pour dégager des perspectives pédagogiques nouvelles » (Garcia, 2013, p. 59). Plusieurs théories et hypothèses sont alors présentées éclairant les différents points de vue des spécialistes.</a:t>
            </a:r>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Si l’approche du phénomène est multidisciplinaire, ces éléments témoignent d’une </a:t>
            </a:r>
            <a:r>
              <a:rPr lang="fr-FR"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pédagogisation</a:t>
            </a:r>
            <a:r>
              <a:rPr lang="fr-FR"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croissante des troubles du langage écrit qui se réalise notamment grâce aux efforts réalisés par les acteurs du milieu scolaire qui revendique une place plus importante dans la définition du trouble et dans les mesures envisagées. Parallèlement à cette institutionnalisation croissante de la dyslexie (centres de recherche, colloques, articles et livres, etc.), les profanes s’organisent et deviennent peu à peu des acteurs incontournables du débat.</a:t>
            </a:r>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10</a:t>
            </a:fld>
            <a:endParaRPr lang="fr-FR"/>
          </a:p>
        </p:txBody>
      </p:sp>
    </p:spTree>
    <p:extLst>
      <p:ext uri="{BB962C8B-B14F-4D97-AF65-F5344CB8AC3E}">
        <p14:creationId xmlns:p14="http://schemas.microsoft.com/office/powerpoint/2010/main" val="3499765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85750" indent="-285750" algn="just">
              <a:buFontTx/>
              <a:buChar char="-"/>
            </a:pPr>
            <a:r>
              <a:rPr lang="fr-FR" sz="1200" dirty="0">
                <a:effectLst/>
                <a:latin typeface="Garamond" panose="02020404030301010803" pitchFamily="18" charset="0"/>
                <a:ea typeface="Yu Mincho" panose="02020400000000000000" pitchFamily="18" charset="-128"/>
                <a:cs typeface="Times New Roman" panose="02020603050405020304" pitchFamily="18" charset="0"/>
              </a:rPr>
              <a:t>Philip Kirby (2009 – </a:t>
            </a:r>
            <a:r>
              <a:rPr lang="fr-FR" sz="1200" dirty="0" err="1">
                <a:effectLst/>
                <a:latin typeface="Garamond" panose="02020404030301010803" pitchFamily="18" charset="0"/>
                <a:ea typeface="Yu Mincho" panose="02020400000000000000" pitchFamily="18" charset="-128"/>
                <a:cs typeface="Times New Roman" panose="02020603050405020304" pitchFamily="18" charset="0"/>
              </a:rPr>
              <a:t>Worried</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a:t>
            </a:r>
            <a:r>
              <a:rPr lang="fr-FR" sz="1200" dirty="0" err="1">
                <a:effectLst/>
                <a:latin typeface="Garamond" panose="02020404030301010803" pitchFamily="18" charset="0"/>
                <a:ea typeface="Yu Mincho" panose="02020400000000000000" pitchFamily="18" charset="-128"/>
                <a:cs typeface="Times New Roman" panose="02020603050405020304" pitchFamily="18" charset="0"/>
              </a:rPr>
              <a:t>mothers</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 consacre une partie de ses travaux à l’analyse de la création de la célèbre </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British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Dyslexia</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Association</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et au travail de revendication réalisé par les parents – surtout des mères des classes moyennes et supérieures – qui garnissent ses rangs. La </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British </a:t>
            </a:r>
            <a:r>
              <a:rPr lang="fr-FR" sz="1200" i="1" dirty="0" err="1">
                <a:effectLst/>
                <a:latin typeface="Garamond" panose="02020404030301010803" pitchFamily="18" charset="0"/>
                <a:ea typeface="Yu Mincho" panose="02020400000000000000" pitchFamily="18" charset="-128"/>
                <a:cs typeface="Times New Roman" panose="02020603050405020304" pitchFamily="18" charset="0"/>
              </a:rPr>
              <a:t>Dyslexia</a:t>
            </a:r>
            <a:r>
              <a:rPr lang="fr-FR" sz="1200" i="1" dirty="0">
                <a:effectLst/>
                <a:latin typeface="Garamond" panose="02020404030301010803" pitchFamily="18" charset="0"/>
                <a:ea typeface="Yu Mincho" panose="02020400000000000000" pitchFamily="18" charset="-128"/>
                <a:cs typeface="Times New Roman" panose="02020603050405020304" pitchFamily="18" charset="0"/>
              </a:rPr>
              <a:t> Association</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est créée en 1972 dans le but de regrouper plusieurs associations locales précédemment constituées. Scientifiques au bénéfice des premières études « épidémiologiques » et parents d’enfants identifiés dyslexiques œuvrent dès lors à l’interpellation du gouvernement pour une reconnaissance de la dyslexie.</a:t>
            </a:r>
          </a:p>
          <a:p>
            <a:pPr marL="285750" indent="-285750" algn="just">
              <a:buFontTx/>
              <a:buChar char="-"/>
            </a:pPr>
            <a:endParaRPr lang="fr-FR" sz="1200" dirty="0">
              <a:effectLst/>
              <a:latin typeface="Garamond" panose="02020404030301010803" pitchFamily="18" charset="0"/>
              <a:ea typeface="Yu Mincho" panose="02020400000000000000" pitchFamily="18" charset="-128"/>
              <a:cs typeface="Times New Roman" panose="02020603050405020304" pitchFamily="18" charset="0"/>
            </a:endParaRPr>
          </a:p>
          <a:p>
            <a:pPr marL="285750" indent="-285750" algn="just">
              <a:buFontTx/>
              <a:buChar char="-"/>
            </a:pPr>
            <a:r>
              <a:rPr lang="fr-FR" sz="1200" dirty="0">
                <a:effectLst/>
                <a:latin typeface="Garamond" panose="02020404030301010803" pitchFamily="18" charset="0"/>
                <a:ea typeface="Yu Mincho" panose="02020400000000000000" pitchFamily="18" charset="-128"/>
                <a:cs typeface="Times New Roman" panose="02020603050405020304" pitchFamily="18" charset="0"/>
              </a:rPr>
              <a:t>En France, le début des années 1980 marque les prémices de la mobilisation parentale (Garcia, 2013). L’APEDA-Dys (Adultes, Professionnels et Parents d’Enfants Dyslexiques Associés, APEDA France) antenne française de l’association belge portant le même nom est fondée en 1982. Si le travail de cette association est moins apparent que celui réalisé par les associations britanniques, c’est également sous l’influence de association de </a:t>
            </a:r>
            <a:r>
              <a:rPr lang="fr-FR" sz="1200" dirty="0" err="1">
                <a:effectLst/>
                <a:latin typeface="Garamond" panose="02020404030301010803" pitchFamily="18" charset="0"/>
                <a:ea typeface="Yu Mincho" panose="02020400000000000000" pitchFamily="18" charset="-128"/>
                <a:cs typeface="Times New Roman" panose="02020603050405020304" pitchFamily="18" charset="0"/>
              </a:rPr>
              <a:t>patient.e.s</a:t>
            </a:r>
            <a:r>
              <a:rPr lang="fr-FR" sz="1200" dirty="0">
                <a:effectLst/>
                <a:latin typeface="Garamond" panose="02020404030301010803" pitchFamily="18" charset="0"/>
                <a:ea typeface="Yu Mincho" panose="02020400000000000000" pitchFamily="18" charset="-128"/>
                <a:cs typeface="Times New Roman" panose="02020603050405020304" pitchFamily="18" charset="0"/>
              </a:rPr>
              <a:t> que la dyslexie (comme d’autres troubles) est reconnue en tant que handicap. Dans les régions francophones, l’ouvrage de Gisèle Plantier</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(1981) </a:t>
            </a:r>
            <a:r>
              <a:rPr lang="fr-CH" sz="1200" i="1" dirty="0">
                <a:effectLst/>
                <a:latin typeface="Garamond" panose="02020404030301010803" pitchFamily="18" charset="0"/>
                <a:ea typeface="Yu Mincho" panose="02020400000000000000" pitchFamily="18" charset="-128"/>
                <a:cs typeface="Times New Roman" panose="02020603050405020304" pitchFamily="18" charset="0"/>
              </a:rPr>
              <a:t>Les malheurs d’un enfant dyslexique </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peut être vu ici comme un déclencheur d’une montée en puissance des associations parentales qui souhaitent une meilleure prise en considération de leurs savoirs d’expérience, une prise en charge plus adaptée des difficultés de leurs enfants, une définition moins stigmatisante des difficultés de leur enfant.</a:t>
            </a:r>
          </a:p>
          <a:p>
            <a:pPr marL="285750" indent="-285750" algn="just">
              <a:buFontTx/>
              <a:buChar char="-"/>
            </a:pPr>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marL="285750" indent="-285750" algn="just">
              <a:buFontTx/>
              <a:buChar char="-"/>
            </a:pPr>
            <a:r>
              <a:rPr lang="fr-CH" sz="1200" dirty="0">
                <a:effectLst/>
                <a:latin typeface="Garamond" panose="02020404030301010803" pitchFamily="18" charset="0"/>
                <a:ea typeface="Yu Mincho" panose="02020400000000000000" pitchFamily="18" charset="-128"/>
                <a:cs typeface="Times New Roman" panose="02020603050405020304" pitchFamily="18" charset="0"/>
              </a:rPr>
              <a:t>Comme dans le cas par exemple des troubles du spectre autistique (Brigitte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Chamak</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2010 ; Cécile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Méadel</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2006), ces associations de parents d’enfants dyslexiques poursuivent deux revendications. D’abord, une revendication identitaire consistante à se faire entendre une autre voix sur les troubles du langage écrit que celles des professionnels. Ensuite une revendication politique servant à cultiver une forme de scepticisme à l’égard des institutions publiques et à remettre en question les mesures qu’elles proposent. Selon Isabelle Ville et al. (2014), ce qui constitue le dénominateur commun des collectifs qui se constituent autour des personnes handicapées et de leurs familles, c’est une contestation du monopole des pouvoirs publics et de leurs représentants dans la définition de la situation des personnes malades ou handicapées ainsi que leur prise en charge.</a:t>
            </a:r>
            <a:r>
              <a:rPr lang="fr-CH" sz="1200" dirty="0">
                <a:effectLst/>
              </a:rPr>
              <a:t> </a:t>
            </a:r>
            <a:endParaRPr lang="fr-FR" sz="1800" dirty="0">
              <a:effectLst/>
              <a:latin typeface="Garamond" panose="02020404030301010803" pitchFamily="18" charset="0"/>
              <a:ea typeface="Yu Mincho" panose="02020400000000000000" pitchFamily="18" charset="-128"/>
              <a:cs typeface="Times New Roman" panose="02020603050405020304" pitchFamily="18" charset="0"/>
            </a:endParaRP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11</a:t>
            </a:fld>
            <a:endParaRPr lang="fr-FR"/>
          </a:p>
        </p:txBody>
      </p:sp>
    </p:spTree>
    <p:extLst>
      <p:ext uri="{BB962C8B-B14F-4D97-AF65-F5344CB8AC3E}">
        <p14:creationId xmlns:p14="http://schemas.microsoft.com/office/powerpoint/2010/main" val="1805179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CH" sz="1200" dirty="0">
                <a:effectLst/>
                <a:latin typeface="Garamond" panose="02020404030301010803" pitchFamily="18" charset="0"/>
                <a:ea typeface="Yu Mincho" panose="02020400000000000000" pitchFamily="18" charset="-128"/>
                <a:cs typeface="Times New Roman" panose="02020603050405020304" pitchFamily="18" charset="0"/>
              </a:rPr>
              <a:t>Pour se donner les moyens d’être légitimes, elles créent des alliances avec des professionnels susceptibles de partager leur regard et organiser des veilles documentaires leur permettant de se constituer des armes pour régater avec les organisations professionnelles et les institutions. Les grands ennemis de ces associations de parents, ce sont avant tout les explications psychanalytiques et ceux qui les portent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Woollven</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2012). Ce serait donc une erreur d’imaginer que ces organisations expertes et profanes soient ennemies en tout point et jouent sans cesse à la guerre. Elles vont en effet d’une certaine d’une certaine manière converger grâce à l’émergence du mouvement des </a:t>
            </a:r>
            <a:r>
              <a:rPr lang="fr-CH" sz="1200" i="1" dirty="0" err="1">
                <a:effectLst/>
                <a:latin typeface="Garamond" panose="02020404030301010803" pitchFamily="18" charset="0"/>
                <a:ea typeface="Yu Mincho" panose="02020400000000000000" pitchFamily="18" charset="-128"/>
                <a:cs typeface="Times New Roman" panose="02020603050405020304" pitchFamily="18" charset="0"/>
              </a:rPr>
              <a:t>disability</a:t>
            </a:r>
            <a:r>
              <a:rPr lang="fr-CH" sz="1200" i="1" dirty="0">
                <a:effectLst/>
                <a:latin typeface="Garamond" panose="02020404030301010803" pitchFamily="18" charset="0"/>
                <a:ea typeface="Yu Mincho" panose="02020400000000000000" pitchFamily="18" charset="-128"/>
                <a:cs typeface="Times New Roman" panose="02020603050405020304" pitchFamily="18" charset="0"/>
              </a:rPr>
              <a:t> </a:t>
            </a:r>
            <a:r>
              <a:rPr lang="fr-CH" sz="1200" i="1" dirty="0" err="1">
                <a:effectLst/>
                <a:latin typeface="Garamond" panose="02020404030301010803" pitchFamily="18" charset="0"/>
                <a:ea typeface="Yu Mincho" panose="02020400000000000000" pitchFamily="18" charset="-128"/>
                <a:cs typeface="Times New Roman" panose="02020603050405020304" pitchFamily="18" charset="0"/>
              </a:rPr>
              <a:t>studies</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qui prennent une importance croissante au cours des années 70 et 80. </a:t>
            </a:r>
            <a:r>
              <a:rPr lang="fr-FR" sz="1200" dirty="0"/>
              <a:t>Ce courant de recherche qui grandit et prospère dès le début des années 70 rompt avec plusieurs points de vue dominant à l’époque quant au handicap. D’abord, les </a:t>
            </a:r>
            <a:r>
              <a:rPr lang="fr-FR" sz="1200" dirty="0" err="1"/>
              <a:t>sctientifiques</a:t>
            </a:r>
            <a:r>
              <a:rPr lang="fr-FR" sz="1200" dirty="0"/>
              <a:t> travaillant dans ce courant de recherche vont tenter de s’écarter d’une vision </a:t>
            </a:r>
            <a:r>
              <a:rPr lang="fr-FR" sz="1200" dirty="0" err="1"/>
              <a:t>essentialisante</a:t>
            </a:r>
            <a:r>
              <a:rPr lang="fr-FR" sz="1200" dirty="0"/>
              <a:t> du handicap telle qu’elle est défendue notamment par les professionnels de la réadaptation et de la rééducation. Ils chercheront à défendre un modèle social du handicap dans lequel l’environnement est en partie responsable du handicap. Ensuite, ils travaillent de manière interdisciplinaire : anthropologues, sociologues, philosophes se mêlent aux rang des médecins et des psys. Enfin, il y a une dimension militante à leurs travaux de recherche, c’est-à-dire que la finalité est notamment d’avoir des armes pour se battre pour l’amélioration du prise en compte des personnes handicapées dans la société.</a:t>
            </a:r>
          </a:p>
          <a:p>
            <a:pPr algn="just"/>
            <a:endParaRPr lang="fr-FR" sz="1200" dirty="0">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quelques éléments socio-historiques durant cette seconde période témoignent des déplacements qui s’opèrent sur la question des relations parents-professionnels entre les années 60 et 90. Premièrement, il y a une organisation croissante des professionnels marquée par le souci scolaire que posent les troubles du langage écrit. Deuxièmement, les parents, en s’organisant en association ou en fondation vont commencer à peser sur la balance et revendiquer activement une voix au chapitre. Troisièmement, il y a ce mouvement des </a:t>
            </a:r>
            <a:r>
              <a:rPr lang="fr-CH" sz="1200" i="1"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disability</a:t>
            </a:r>
            <a:r>
              <a:rPr lang="fr-CH" sz="1200" i="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t>
            </a:r>
            <a:r>
              <a:rPr lang="fr-CH" sz="1200" i="1"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studies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qui, prenant place sur un fond de critique des inégalités sociales et de revendication pour davantage de justice civile, permettra un terrain de convergence entre ces groupes sociaux. Cette alliance va favoriser l’essor des explications cognitives et pédagogique ainsi que le rejet de la cause psychanalytique.</a:t>
            </a:r>
          </a:p>
          <a:p>
            <a:pPr algn="just"/>
            <a:endParaRPr lang="fr-FR" sz="1200"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12</a:t>
            </a:fld>
            <a:endParaRPr lang="fr-FR"/>
          </a:p>
        </p:txBody>
      </p:sp>
    </p:spTree>
    <p:extLst>
      <p:ext uri="{BB962C8B-B14F-4D97-AF65-F5344CB8AC3E}">
        <p14:creationId xmlns:p14="http://schemas.microsoft.com/office/powerpoint/2010/main" val="1511135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Au cours des années 90, plusieurs éléments vont jouer en faveur des demandes formulées par les associations de parents et accélèrent le rapprochement entre les experts et les profanes au point de faire de cette relation de proximité une norme. Je vous propose de vous arrêter sur le monde scolaire et sur celui de la santé pour tenter de vous montrer comment ce rapprochement devient non seulement imaginable mais se systématise au point de devenir une « forme hégémonique de la vie scolaire et sociale » (Giuliani &amp;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Payet</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2014, p.6).</a:t>
            </a:r>
          </a:p>
          <a:p>
            <a:pPr algn="just"/>
            <a:endParaRPr lang="fr-FR" sz="1200" dirty="0">
              <a:latin typeface="Garamond" panose="02020404030301010803" pitchFamily="18" charset="0"/>
            </a:endParaRPr>
          </a:p>
          <a:p>
            <a:pPr marL="285750" indent="-285750" algn="just">
              <a:buFontTx/>
              <a:buChar char="-"/>
            </a:pPr>
            <a:r>
              <a:rPr lang="fr-CH" sz="1200" dirty="0">
                <a:effectLst/>
                <a:latin typeface="Garamond" panose="02020404030301010803" pitchFamily="18" charset="0"/>
                <a:ea typeface="Yu Mincho" panose="02020400000000000000" pitchFamily="18" charset="-128"/>
                <a:cs typeface="Times New Roman" panose="02020603050405020304" pitchFamily="18" charset="0"/>
              </a:rPr>
              <a:t>Tout, d’abord, l’institution scolaire se confronte de plein fouet dès le début des années 90 à de nouvelles problématiques : manque de débouchés à la sortie de l’école, décrochage scolaire, pression à intégrer en milieu ordinaire des enfants BEP (avec Salamanque de 1994), etc. Il y a dans ce contexte, une insistance croissante des politiques éducatives à faire en sorte que les parents deviennent les partenaires privilégiés des acteurs des acteurs scolaires et ce, particulièrement en cas de manque de familiarité à l’égard normes scolaire ou de besoins éducatifs particuliers. Ces politiques sont par ailleurs soutenues par des recherches qui témoignent dans ces cas-là de la plus-value d’une relation de proximité (e.g. Jeannine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Blomart-Bradfer</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Kathleen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Godfroid</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et Edmond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Robaye</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1983 ; Fowler, Schwartz &amp; Atwater, 1991 ; Tétreault et al., 2001). Nous l’aurons compris cette politique partenariale touche particulièrement deux catégoriques particulières de parents : les parents des classes populaires qu’il s’agirait d’acculturer aux normes scolaires mais également les parents d’enfants présentant des difficultés d’apprentissages et des handicaps avec qui il s’agit de travailler pour accueillir leur enfant en milieu scolaire ordinaire. Ces parents sont en ce sens de plus en plus enjoints à prendre activement part au suivi scolaire de l’enfant pour éviter au maximum l’émergence et l’enkystement de certaines difficultés. En somme, d’un point de vue scolaire, parents et enseignants seraient désormais tenus de travailler ensemble afin de favoriser la réussite scolaire des élèves et l’inclusion des élèves avec des besoins éducatifs particuliers.</a:t>
            </a:r>
            <a:r>
              <a:rPr lang="fr-CH" sz="1200" dirty="0">
                <a:effectLst/>
                <a:latin typeface="Garamond" panose="02020404030301010803" pitchFamily="18" charset="0"/>
              </a:rPr>
              <a:t> </a:t>
            </a:r>
            <a:endParaRPr lang="fr-FR" sz="1200" dirty="0">
              <a:effectLst/>
              <a:latin typeface="Garamond" panose="02020404030301010803" pitchFamily="18" charset="0"/>
            </a:endParaRPr>
          </a:p>
          <a:p>
            <a:pPr marL="171450" marR="0" lvl="0" indent="-171450" algn="just" defTabSz="914400" rtl="0" eaLnBrk="1" fontAlgn="auto" latinLnBrk="0" hangingPunct="1">
              <a:lnSpc>
                <a:spcPct val="100000"/>
              </a:lnSpc>
              <a:spcBef>
                <a:spcPts val="0"/>
              </a:spcBef>
              <a:spcAft>
                <a:spcPts val="0"/>
              </a:spcAft>
              <a:buClrTx/>
              <a:buSzTx/>
              <a:buFontTx/>
              <a:buChar char="-"/>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À ces nouvelles problématiques scolaires s’ajoutent des bouleversements intervenus au cours des mêmes années dans le monde la santé. En effet, il y a dès le début des années 80 un essor des maladies dites chroniques posant à nouveaux frais la question de l’accompagnement des patients et le rôle alloué à leurs proches dans cet accompagnement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Baszanger</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1986). Se substitue alors en partie au modèle de guérison, un modèle de gestion quotidienne de la maladie ou de la déficience dans lequel les professions médicales et paramédicales sont amenés à partager la scène avec les proches. Aux côtés du modèle médical curatif émerge un modèle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réadaptatif</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Ainsi, dès le début des années 90 des appels à l’établissement d’un partenariat entre les soignés, les soignants et leurs familles (Reni Courtney, Elaine Ballard et al., 1996). Les associations de patients ont eu un rôle important à jouer dans cette histoire.</a:t>
            </a:r>
          </a:p>
          <a:p>
            <a:pPr marL="171450" indent="-171450" algn="just">
              <a:buFontTx/>
              <a:buChar char="-"/>
            </a:pPr>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13</a:t>
            </a:fld>
            <a:endParaRPr lang="fr-FR"/>
          </a:p>
        </p:txBody>
      </p:sp>
    </p:spTree>
    <p:extLst>
      <p:ext uri="{BB962C8B-B14F-4D97-AF65-F5344CB8AC3E}">
        <p14:creationId xmlns:p14="http://schemas.microsoft.com/office/powerpoint/2010/main" val="1282765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C’est parce qu’il y a une conjonction de ces problématiques scolaires et médicales que la seule manière d’y répondre dans un contexte de rationalisation budgétaire est de faire travailler ensemble les personnes concernées par un même problème et qui ont une expertise sur ce problème même si elle serait de nature différente. L’instauration d’un rapport de proximité entre les professionnels et les profanes devient alors non seulement imaginable, mais également souhaitable voire incontournable. Pour les enfants BEP, cela s’affirme alors un souci de plus en plus explicite d’élaborer une continuité thérapeutique qui, pour les enfants BEP, se traduit par un dialogue continu entre le cabinet, la salle de classe et la sphère domestique. Les espaces fréquentés par l’enfant devraient être décloisonnés et les adultes devraient autant que possible travailler ensemble pour mettre toutes les chances du côté de l’enfant. Sans surprise, les associations de parents d’enfants vont réagir très favorablement à ces textes qui leur offre un support de légitimité pour prendre plus de place dans l’application des mesures thérapeutiques pour leurs enfants ainsi que dans l’accueil de ceux-ci en école ordinaire.</a:t>
            </a: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14</a:t>
            </a:fld>
            <a:endParaRPr lang="fr-FR"/>
          </a:p>
        </p:txBody>
      </p:sp>
    </p:spTree>
    <p:extLst>
      <p:ext uri="{BB962C8B-B14F-4D97-AF65-F5344CB8AC3E}">
        <p14:creationId xmlns:p14="http://schemas.microsoft.com/office/powerpoint/2010/main" val="4007362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Ainsi, le point essentiel de cette dernière période de notre petite exploration sociohistorique c’est que ce ne sont plus seulement les parents qui choisissent de collaborer avec les professionnels s’occupant de leur enfant deviennent partenaires. Ne sont plus partenaires uniquement ceux qui veulent et qui peuvent… Les parents et les professionnels sont contraints, avant tout au nom du « bien-être » de l’enfant, de jouer leur rôle de partenaires des professionnels, qu’ils soient thérapeutes ou enseignants. L’expansion de cette rhétorique est rendue possible par une évolution de la figure de l’enfance durant le dernier siècle.</a:t>
            </a:r>
          </a:p>
          <a:p>
            <a:pPr algn="just"/>
            <a:endParaRPr lang="fr-FR" dirty="0">
              <a:latin typeface="Garamond" panose="02020404030301010803" pitchFamily="18" charset="0"/>
            </a:endParaRPr>
          </a:p>
          <a:p>
            <a:pPr algn="just"/>
            <a:r>
              <a:rPr lang="fr-FR" dirty="0">
                <a:latin typeface="Garamond" panose="02020404030301010803" pitchFamily="18" charset="0"/>
              </a:rPr>
              <a:t>- </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L’enfant utile, figure de l’enfance des familles il y a un siècle, est souvent représenté comme l’enfant travaillant pour aider à subvenir aux besoins de la famille, il est utile économiquement. Mais l’utilité de l’enfant ne s’arrête pas seulement à cette figure un peu caricaturale. L’enfant, même s’il n’était pas utile économiquement, était utile à la reproduction de la famille, à l’héritage du capital accumulé et à la perpétuation de ce dernier. Actuellement, il est presque impoli de parler publiquement du coût économique d’un enfant, de s’en plaindre. L’enfant n’a pas de prix pour reprendre une formulation du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Zelizer</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Alors comment est-on passé de l’enfant utile à cet enfant sans prix qui justifie la prise en compte de son intérêt supérieur ? Plusieurs éléments qui ne sont présentés dans un ordre chronologique méritent d’être mis en évidence.</a:t>
            </a:r>
          </a:p>
          <a:p>
            <a:pPr algn="just"/>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algn="just"/>
            <a:r>
              <a:rPr lang="fr-CH" sz="1200" dirty="0">
                <a:effectLst/>
                <a:latin typeface="Garamond" panose="02020404030301010803" pitchFamily="18" charset="0"/>
                <a:ea typeface="Yu Mincho" panose="02020400000000000000" pitchFamily="18" charset="-128"/>
                <a:cs typeface="Times New Roman" panose="02020603050405020304" pitchFamily="18" charset="0"/>
              </a:rPr>
              <a:t>- Le premier élément dont je vous ai déjà parlé durant le MAES1COL, c’est la prise en considération du fait que l’enfant a son propre développement, il n’est pas un petit adulte. On découvre toujours plus la richesse du développement d’un enfant avec les sciences psy et neuroscientifiques. Mais surtout, par le biais de ces recherches dans ces domaines, on se rend compte à quel point ce qui se passe au niveau de l’enfance a des conséquences sur le long terme, en positif comme en négatif. L’accumulation de ces connaissances a pour conséquence de faire en sorte que ce soit un âge qui doit non seulement être préservé mais également stimulé.</a:t>
            </a:r>
          </a:p>
          <a:p>
            <a:pPr algn="just"/>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algn="just"/>
            <a:r>
              <a:rPr lang="fr-CH" sz="1200" dirty="0">
                <a:effectLst/>
                <a:latin typeface="Garamond" panose="02020404030301010803" pitchFamily="18" charset="0"/>
                <a:ea typeface="Yu Mincho" panose="02020400000000000000" pitchFamily="18" charset="-128"/>
                <a:cs typeface="Times New Roman" panose="02020603050405020304" pitchFamily="18" charset="0"/>
              </a:rPr>
              <a:t>- Le deuxième élément, dans la lignée du premier, c’est la conscience vive de la singularité de l’enfant, de son unicité. L’enfant est attendu en personne et échappe à l’anonymat. À ce titre, l’évolution de l’imagerie médicale, les possibilités de plus en plus fines pour les parents de se représenter l’enfant participe de cette prise de conscience. D’un point de vue éducatif, il y a tout de même ici une tension qui émerge autour de l’éducation de l’enfant entre « reproduction de la famille » et « production de soi » (de Singly, 2017) dans la mesure où il y a toujours un système d’attente entre les parents et les enfants.</a:t>
            </a:r>
            <a:r>
              <a:rPr lang="fr-CH" dirty="0">
                <a:effectLst/>
              </a:rPr>
              <a:t> </a:t>
            </a:r>
          </a:p>
          <a:p>
            <a:pPr algn="just"/>
            <a:endParaRPr lang="fr-CH" dirty="0">
              <a:effectLst/>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dirty="0">
                <a:effectLst/>
                <a:latin typeface="Garamond" panose="02020404030301010803" pitchFamily="18" charset="0"/>
                <a:ea typeface="Yu Mincho" panose="02020400000000000000" pitchFamily="18" charset="-128"/>
                <a:cs typeface="Times New Roman" panose="02020603050405020304" pitchFamily="18" charset="0"/>
              </a:rPr>
              <a:t>- Le troisième élément il y a un rapport d’inversion de la filiation. C’est n’est plus la famille qui fait l’enfant mais l’enfant qui fait la famille (Déchaux, 2014). Cela est lié aux changement des modalité de procréation</a:t>
            </a:r>
            <a:r>
              <a:rPr lang="fr-FR" sz="1200" dirty="0">
                <a:effectLst/>
                <a:latin typeface="Garamond" panose="02020404030301010803" pitchFamily="18" charset="0"/>
                <a:ea typeface="+mn-ea"/>
                <a:cs typeface="+mn-cs"/>
              </a:rPr>
              <a:t>. </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Avoir un enfant, ce n’est plus seulement le fruit du hasard, c’est un acte généralement délibéré et maîtrisé jusqu’à un très haut degré de précision notamment dans les PMA ou les FIV. La nature du désir de l’enfant a ainsi changé, on ne fait pas d’enfant pour la société ou pour la lignée mais on fait un enfant pour soi.</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15</a:t>
            </a:fld>
            <a:endParaRPr lang="fr-FR"/>
          </a:p>
        </p:txBody>
      </p:sp>
    </p:spTree>
    <p:extLst>
      <p:ext uri="{BB962C8B-B14F-4D97-AF65-F5344CB8AC3E}">
        <p14:creationId xmlns:p14="http://schemas.microsoft.com/office/powerpoint/2010/main" val="681226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8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Je ne prétends pas que la trame socio-historique que je viens de vous proposer soit la seule lecture possible de l’histoire des rapports famille-professionnels, ni même qu’elle soit exacte sur le plan chronologique. J’assume ces approximations qui, je crois, ne modifient rien ce que cette trame peut nous enseigner d’un point de vue sociologique à propos des transformations intervenues dans ces rapports famille-professionnels. Que nous apprennent d’un point de vue sociologique ces transformations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Premièrement, sur une échelle macro les luttes menées par des acteurs sociaux aux intérêts pas toujours convergents afin d’être reconnus comme les « propriétaires » d’un problème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Gusfield</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1989), c’est-à-dire d’être reconnus légitimes pour prendre part à la définition de ce problème, en l’occurrence les troubles du langage, et aux modalités de sa prise en charge.</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Deuxièmement, sur une échelle micro, il y a une transformation du statut conféré au travail thérapeutique qu’il y a à réaliser quotidiennement. Ce dernier ne peut plus être considéré comme une prestation unilatérale et non-questionnée pensée et appliquée au regard des caractéristiques évaluées de l’enfant par les seuls thérapeutes. Le rapport famille-professionnels est devenu « une relation de service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Gadrey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1994) avec toutes les marges de négociation et les tensions afférentes qui s’y rapportent. Cette relation de service déborde ainsi largement des contacts ponctuels entre les parents et les professionnels, elle convoque les ressources que peuvent mobiliser les acteurs pour infléchir la relation au regard de leurs intérêts.</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La condition de possibilité de ces transformations est à chercher du côté d’un changement dans nature sociale des protagonistes impliqués dans ce rapport. En effet, la propriété partagée des troubles du langage et l’émergence d’une relation de service que nous connaissons actuellement sont liées au fait que les parents ne sont plus seulement des « profanes » et les professionnels des « experts ». En grande partie sous la pression des associations, les parents, longtemps considérés comme des « destinataires profanes » ignorés ou uniquement comme des personnes à instruire des bonnes pratiques sont désormais reconnus comme des « usagers experts » qui, en vertu d’une reconnaissance d’une expertise d’expérience, sont invités à avoir voix au chapitre. Les professionnels n’auraient théoriquement plus le monopole de l’expertise légitime, ils ne sont que des experts dont l’expertise, bien que spécialisée et validée par l’obtention d’un diplôme, peut entrer en concurrence avec d’autres.</a:t>
            </a: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16</a:t>
            </a:fld>
            <a:endParaRPr lang="fr-FR"/>
          </a:p>
        </p:txBody>
      </p:sp>
    </p:spTree>
    <p:extLst>
      <p:ext uri="{BB962C8B-B14F-4D97-AF65-F5344CB8AC3E}">
        <p14:creationId xmlns:p14="http://schemas.microsoft.com/office/powerpoint/2010/main" val="2480209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À l’issue de cette brève exploration socio-historique de l’évolution des rapports entre parents et professionnels, j’aimerais désormais dans un second temps attirer votre attention sur le fait que bien que ce rapprochement soit généralement pensé comme un « progrès », comme un « gage d’efficacité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Baluteau</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2017), il n’en soulève pas moins de nombreux enjeux et tend même à accentuer les inégalités entre les parents. Que ce que ça fait aux parents et aux thérapeutes de devoir travailler ensemble autour de la situation d’un enfant ? En deçà des recherches et des déclarations d’intention tendant à soutenir l’évidence que c’est mieux pour l’enfant, qu’est-ce que nous apprennent les acteurs du terrain de cette injonction au partenariat ?</a:t>
            </a: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Afin d’apporter des pistes de réponse à ces questions, je vous propose de poursuivre sur un mode de travail plus interactif à partir d’extraits d’entretien et de traces d’observations récoltés durant mon enquête.</a:t>
            </a: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17</a:t>
            </a:fld>
            <a:endParaRPr lang="fr-FR"/>
          </a:p>
        </p:txBody>
      </p:sp>
    </p:spTree>
    <p:extLst>
      <p:ext uri="{BB962C8B-B14F-4D97-AF65-F5344CB8AC3E}">
        <p14:creationId xmlns:p14="http://schemas.microsoft.com/office/powerpoint/2010/main" val="41748446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extraits nous apprennent deux choses. Tout d’abord, les thérapeutes ont pleinement intégré que l’un des cœurs de leur métier est la relation. Le métier de thérapeute, bien que se définissant toujours en premier lieu par un travail technique sur et avec le corps de l’enfant s’adjoint explicitement d’un travail relationnel avec l’enfant bien sûr mais par extension avec les parents qui demeurent les interlocuteurs principaux. Il s’agit de soigner la relation, d’œuvrer avec les parents. </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Ensuite, en s’identifiant à des « métiers de la relation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Demailly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2008), les thérapeutes opèrent une distinction avec le travail des médecins. Ils se sont appropriés l’injonction à entretenir une relation de proximité et en insistant dessus, les thérapeutes revendiquent ainsi une certaine autonomie à l’égard du monde de la médecine qui est disqualifié pour son manque de « psychologie » et qui est fortement associé à des gestes cliniques. Cette revendication d’autonomie se comprend aussi au regard du fait que ces thérapeutes sont souvent rattachés à des professions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para-médicales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 un préfixe qui en dit quant à leur position de subordination à l’égard des médecins.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18</a:t>
            </a:fld>
            <a:endParaRPr lang="fr-FR"/>
          </a:p>
        </p:txBody>
      </p:sp>
    </p:spTree>
    <p:extLst>
      <p:ext uri="{BB962C8B-B14F-4D97-AF65-F5344CB8AC3E}">
        <p14:creationId xmlns:p14="http://schemas.microsoft.com/office/powerpoint/2010/main" val="3145919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extraits nous apprennent deux choses. Tout d’abord, les thérapeutes ont pleinement intégré que l’un des cœurs de leur métier est la relation. Le métier de thérapeute, bien que se définissant toujours en premier lieu par un travail technique sur et avec le corps de l’enfant s’adjoint explicitement d’un travail relationnel avec l’enfant bien sûr mais par extension avec les parents qui demeurent les interlocuteurs principaux. Il s’agit de soigner la relation, d’œuvrer avec les parents. </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Ensuite, en s’identifiant à des « métiers de la relation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Demailly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2008), les thérapeutes opèrent une distinction avec le travail des médecins. Ils se sont appropriés l’injonction à entretenir une relation de proximité et en insistant dessus, les thérapeutes revendiquent ainsi une certaine autonomie à l’égard du monde de la médecine qui est disqualifié pour son manque de « psychologie » et qui est fortement associé à des gestes cliniques. Cette revendication d’autonomie se comprend aussi au regard du fait que ces thérapeutes sont souvent rattachés à des professions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para-médicales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 un préfixe qui en dit quant à leur position de subordination à l’égard des médecins.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19</a:t>
            </a:fld>
            <a:endParaRPr lang="fr-FR"/>
          </a:p>
        </p:txBody>
      </p:sp>
    </p:spTree>
    <p:extLst>
      <p:ext uri="{BB962C8B-B14F-4D97-AF65-F5344CB8AC3E}">
        <p14:creationId xmlns:p14="http://schemas.microsoft.com/office/powerpoint/2010/main" val="2937065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sz="1200" dirty="0">
                <a:latin typeface="Garamond" panose="02020404030301010803" pitchFamily="18" charset="0"/>
              </a:rPr>
              <a:t>Ayant travaillé dans la petite enfance pendant plusieurs années au cours de mon master en sciences et pratiques de l’éducation, j’ai participé à l’accueil d’enfants à besoins éducatifs particuliers dans ces structures et pour certains de ces enfants à tout le processus de transition vers l’école obligatoire. J’ai donc participé en tant que professionnel à ces réseaux préscolaires qui visent à identifier les modalités de scolarisation les plus adéquates pour ces enfants à BEP. C’est ce qui m’a incité à entamer une recherche sur l’entrée à l’école des enfants à besoins éducatifs particuliers sous l’angle du travail en réseau pour ma thèse de doctorat. </a:t>
            </a:r>
          </a:p>
          <a:p>
            <a:pPr algn="just"/>
            <a:endParaRPr lang="fr-FR" sz="1200" dirty="0">
              <a:latin typeface="Garamond" panose="02020404030301010803" pitchFamily="18" charset="0"/>
            </a:endParaRPr>
          </a:p>
          <a:p>
            <a:pPr algn="just"/>
            <a:r>
              <a:rPr lang="fr-FR" sz="1200" dirty="0">
                <a:latin typeface="Garamond" panose="02020404030301010803" pitchFamily="18" charset="0"/>
              </a:rPr>
              <a:t>J’ai choisi de m’emparer de cette thématique avec un regard sociologique, c’est-à-dire en cherchant à comprendre comment sont orientés les enfants à besoins éducatifs particuliers lorsqu’ils sont en âge d’entrer à l’école à partir des relations et des interactions se déroulant au sein des réseaux. Qu’est-ce qui se passe dans ces réseaux qui permette de comprendre pourquoi certains enfants sont orientés d’emblée vers des structures de pédagogie spécialisée et d’autres vers l’école ordinaire ? À partir des statistiques disponibles sur le canton de Genève notamment, je pouvais en effet faire l’hypothèse que l’appartenance sociale des enfants BEP semblait avoir un effet sur les possibilités d’intégration en milieu ordinaire.</a:t>
            </a:r>
          </a:p>
          <a:p>
            <a:pPr algn="just"/>
            <a:endParaRPr lang="fr-FR" sz="1200" dirty="0">
              <a:latin typeface="Garamond" panose="02020404030301010803" pitchFamily="18" charset="0"/>
            </a:endParaRPr>
          </a:p>
          <a:p>
            <a:pPr algn="just"/>
            <a:r>
              <a:rPr lang="fr-FR" sz="1200" dirty="0">
                <a:latin typeface="Garamond" panose="02020404030301010803" pitchFamily="18" charset="0"/>
              </a:rPr>
              <a:t>Il me reste à vous dire deux mots sur l’enquête de terrain qui a été menée pour réaliser ce travail de thèse. Elle s’est déroulée dans les cantons de Genève et de Vaud. Celle-ci a duré 2 ans en mai 2018 et mars 2020. Pendant ce temps ce sont 7 situations d’enfants à besoins éducatifs particuliers en transition vers la scolarité obligatoire qui ont été suivies. 46 entretiens ont été réalisé avec des parents et des professionnels. 9 rencontres de réseau ont pu être observées. J’ai également passé 17 demi-journées dans les structures de la petite enfance.</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a:t>
            </a:fld>
            <a:endParaRPr lang="fr-FR"/>
          </a:p>
        </p:txBody>
      </p:sp>
    </p:spTree>
    <p:extLst>
      <p:ext uri="{BB962C8B-B14F-4D97-AF65-F5344CB8AC3E}">
        <p14:creationId xmlns:p14="http://schemas.microsoft.com/office/powerpoint/2010/main" val="40299781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extraits nous apprennent deux choses. Tout d’abord, les thérapeutes ont pleinement intégré que l’un des cœurs de leur métier est la relation. Le métier de thérapeute, bien que se définissant toujours en premier lieu par un travail technique sur et avec le corps de l’enfant s’adjoint explicitement d’un travail relationnel avec l’enfant bien sûr mais par extension avec les parents qui demeurent les interlocuteurs principaux. Il s’agit de soigner la relation, d’œuvrer avec les parents. </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Ensuite, en s’identifiant à des « métiers de la relation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Demailly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2008), les thérapeutes opèrent une distinction avec le travail des médecins. Ils se sont appropriés l’injonction à entretenir une relation de proximité et en insistant dessus, les thérapeutes revendiquent ainsi une certaine autonomie à l’égard du monde de la médecine qui est disqualifié pour son manque de « psychologie » et qui est fortement associé à des gestes cliniques. Cette revendication d’autonomie se comprend aussi au regard du fait que ces thérapeutes sont souvent rattachés à des professions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para-médicales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 un préfixe qui en dit quant à leur position de subordination à l’égard des médecins.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20</a:t>
            </a:fld>
            <a:endParaRPr lang="fr-FR"/>
          </a:p>
        </p:txBody>
      </p:sp>
    </p:spTree>
    <p:extLst>
      <p:ext uri="{BB962C8B-B14F-4D97-AF65-F5344CB8AC3E}">
        <p14:creationId xmlns:p14="http://schemas.microsoft.com/office/powerpoint/2010/main" val="42776687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deux extraits permettent d’appréhender l’un des enjeux associés à l’évolution de la relation thérapeutique passée d’un travail sur l’enfant sans les parents à un travail sur l’enfant avec les parents. Pour la physiothérapeute, l’émergence de la relation thérapeutique est en partie contrainte par la perception que les parents se font de la thérapie en fonction des progrès visibles pour l’enfant. Audrey relève que cela peut devenir « une pression importante » dans leur activité professionnelle. Autrement dit, une bonne collaboration avec les parents ne peut se réaliser que si les parents voient les progrès faits par leur enfant. Martina, la maman d’Eliott, confirme cette logique en affirmant que lorsqu’elle n’était pas d’accord avec une thérapie et qu’elle n’en percevant pas l’utilité, elle a « juste arrêté ».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témoignages révèlent la possibilité pour certains parents d’adopter une approche des thérapies pouvant péjorativement être qualifiée de « consommatoire ». Pour le dire autrement, des parents qui ne seraient pas satisfaits d’une prise en charge peuvent théoriquement se tourner vers d’autres professionnels et ce, quelles que soient les raisons de cette insatisfaction. Ce n’est d’ailleurs pas un hasard si Morel (2012b) signale, en écho à Audrey, l’existence d’ « un marché des prises en charge » (p. 155) offrant une marge de manœuvre aux parents dans le manège des interventions pluridisciplinaires auprès de leur enfant.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Dans cette conception de la relation thérapeutique aux accents marchands, les thérapeutes sont devenus en quelque sorte plus vulnérables face aux parents. Si tant est qu’ils possèdent les ressources nécessaires pour le faire, ces derniers sont désormais des acteurs pouvant légitimement juger de la pertinence de cette relation en s’appuyant sur leurs propres critères. Ainsi, elle se trouve partiellement subordonnée à la subjectivité des parents pouvant choisir d’y mettre un terme quand ils le souhaitent. Dans certaines situations, la relation service peut être amenée à se muer en servitude (Jeantet, 2003)</a:t>
            </a: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21</a:t>
            </a:fld>
            <a:endParaRPr lang="fr-FR"/>
          </a:p>
        </p:txBody>
      </p:sp>
    </p:spTree>
    <p:extLst>
      <p:ext uri="{BB962C8B-B14F-4D97-AF65-F5344CB8AC3E}">
        <p14:creationId xmlns:p14="http://schemas.microsoft.com/office/powerpoint/2010/main" val="1176944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extraits nous apprennent deux choses. Tout d’abord, les thérapeutes ont pleinement intégré que l’un des cœurs de leur métier est la relation. Le métier de thérapeute, bien que se définissant toujours en premier lieu par un travail technique sur et avec le corps de l’enfant s’adjoint explicitement d’un travail relationnel avec l’enfant bien sûr mais par extension avec les parents qui demeurent les interlocuteurs principaux. Il s’agit de soigner la relation, d’œuvrer avec les parents. </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Ensuite, en s’identifiant à des « métiers de la relation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Demailly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2008), les thérapeutes opèrent une distinction avec le travail des médecins. Ils se sont appropriés l’injonction à entretenir une relation de proximité et en insistant dessus, les thérapeutes revendiquent ainsi une certaine autonomie à l’égard du monde de la médecine qui est disqualifié pour son manque de « psychologie » et qui est fortement associé à des gestes cliniques. Cette revendication d’autonomie se comprend aussi au regard du fait que ces thérapeutes sont souvent rattachés à des professions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para-médicales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 un préfixe qui en dit quant à leur position de subordination à l’égard des médecins.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22</a:t>
            </a:fld>
            <a:endParaRPr lang="fr-FR"/>
          </a:p>
        </p:txBody>
      </p:sp>
    </p:spTree>
    <p:extLst>
      <p:ext uri="{BB962C8B-B14F-4D97-AF65-F5344CB8AC3E}">
        <p14:creationId xmlns:p14="http://schemas.microsoft.com/office/powerpoint/2010/main" val="560254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CH" sz="1200" dirty="0">
                <a:effectLst/>
                <a:latin typeface="Garamond" panose="02020404030301010803" pitchFamily="18" charset="0"/>
                <a:ea typeface="Yu Mincho" panose="02020400000000000000" pitchFamily="18" charset="-128"/>
                <a:cs typeface="Times New Roman" panose="02020603050405020304" pitchFamily="18" charset="0"/>
              </a:rPr>
              <a:t>Pour cette dernière partie, je vous propose de regarder comment les parents sont perçus au prisme de la collaboration qu’ils sont censés entretenir avec les thérapeutes. J’aimerais ici attirer votre attention sur les manières dont sont décrits les parents par les professionnels intervenant auprès de leur enfant.</a:t>
            </a:r>
          </a:p>
          <a:p>
            <a:pPr algn="just"/>
            <a:endParaRPr lang="fr-CH" sz="1200" dirty="0">
              <a:effectLst/>
              <a:latin typeface="Garamond" panose="02020404030301010803" pitchFamily="18" charset="0"/>
              <a:ea typeface="Yu Mincho"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L’injonction à la collaboration entre les parents et les thérapeutes posent à nouveaux frais la question des inégalités entre les parents face aux professionnels. En effet, cette injonction transforme les parents en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co</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-thérapeutes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Skuza</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et al., 2019) et les place face à devoir de s’investir dans les pratiques thérapeutiques pour assurer cette continuité entre la sphère domestique et le cabinet. Or cet investissement n’est pas anodin puisqu’il est en partie conditionné par les principes de précocité et d’intensité présidant à l’intervention thérapeutique. Nous voyons en effet bien dans ces deux extraits que ces principes thérapeutiques servent de critères d’évaluation de l’investissement parental. Cependant, être capable de déceler les signes comportementaux chez l’enfant qui témoignent de besoins et les interpréter en termes de symptomatologie requiert des compétences spécifiques souvent associées à une forte consommation de biens culturels. Il faut savoir pour percevoir. De plus, au niveau de l’intensité, il est nécessaire d’avoir les ressources temporelles et éventuellement économique à disposition pour la mettre en œuvre. Il ne faudrait pas pour autant que les parents tombent dans le « tout-rééducatif » ou le « tout-thérapeutique ». Il leur est implicitement demandé de trouver un juste milieu entre l’investissement intensif et le trop d’investissement. En définitive, la rhétorique de la précocité et celle de l’intensité, en plus de faire apparaître de nouvelles formes de culpabilisation, creusent les inégalités entre les parents puisque les exigences qui leur sont affiliés éprouvent davantage les parents qui ont peu de ressources que ceux qui en plus. Ces rhétoriques mettent potentiellement plus en échec les parents les moins dotés en capitaux économiques et culturels.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23</a:t>
            </a:fld>
            <a:endParaRPr lang="fr-FR"/>
          </a:p>
        </p:txBody>
      </p:sp>
    </p:spTree>
    <p:extLst>
      <p:ext uri="{BB962C8B-B14F-4D97-AF65-F5344CB8AC3E}">
        <p14:creationId xmlns:p14="http://schemas.microsoft.com/office/powerpoint/2010/main" val="39081088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Ces extraits nous apprennent deux choses. Tout d’abord, les thérapeutes ont pleinement intégré que l’un des cœurs de leur métier est la relation. Le métier de thérapeute, bien que se définissant toujours en premier lieu par un travail technique sur et avec le corps de l’enfant s’adjoint explicitement d’un travail relationnel avec l’enfant bien sûr mais par extension avec les parents qui demeurent les interlocuteurs principaux. Il s’agit de soigner la relation, d’œuvrer avec les parents. </a:t>
            </a:r>
          </a:p>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Ensuite, en s’identifiant à des « métiers de la relation »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Demailly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2008), les thérapeutes opèrent une distinction avec le travail des médecins. Ils se sont appropriés l’injonction à entretenir une relation de proximité et en insistant dessus, les thérapeutes revendiquent ainsi une certaine autonomie à l’égard du monde de la médecine qui est disqualifié pour son manque de « psychologie » et qui est fortement associé à des gestes cliniques. Cette revendication d’autonomie se comprend aussi au regard du fait que ces thérapeutes sont souvent rattachés à des professions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para-médicales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 un préfixe qui en dit quant à leur position de subordination à l’égard des médecins.</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24</a:t>
            </a:fld>
            <a:endParaRPr lang="fr-FR"/>
          </a:p>
        </p:txBody>
      </p:sp>
    </p:spTree>
    <p:extLst>
      <p:ext uri="{BB962C8B-B14F-4D97-AF65-F5344CB8AC3E}">
        <p14:creationId xmlns:p14="http://schemas.microsoft.com/office/powerpoint/2010/main" val="12466161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J’aimerais ajouter une dimension aux nouvelles formes d’inégalités qui peuvent apparaître entre les parents à l’heure où la collaboration avec les professionnels est devenue une norme. L’extrait de la logopédiste qui vient d’être présenté témoigne aussi d’une des formes que doit emprunter l’investissement des parents pour rendre celui-ci visible et ainsi le rendre valide aux yeux des professionnels. Il s’agit de la prise de parole, il faut que les parents fassent des demandes. Or, c’est bien dans cette prise de parole publique que se dévoilent de nouvelles inégalités.</a:t>
            </a:r>
          </a:p>
          <a:p>
            <a:pPr algn="just"/>
            <a:endParaRPr lang="fr-FR" sz="1200" dirty="0">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Le degré de sollicitation des parents à l’égard des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professionnel.le.s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est interprété par ces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dernier.ère.s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comme un indicateur de leur investissement. Mais les propos de ces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professionnel.le.s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passent sous silence les conditions de possibilité de l’expression des demandes parentales et celles de leur réception. Il faut d’abord que les parents osent adresser des demandes aux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intervenant.e.s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Il faut qu’ils se sentent légitimes à le faire. Or ce sentiment de légitimité fait souvent défaut aux parents qui n’ont pas l’assurance culturelle nécessaire pour oser prendre la parole face aux professionnels. Ensuite, pour la demande soit reconnue comme valide, il faut qu’elle paraisse justifiée aux regards des professionnels et en cela, il faut qu’elle emprunte le registre langagier en vigueur. Cette « tactique du silence » n’est pas rare chez les parents appartenant aux classes populaires (Delay 2011, 210) et vise a priori à les protéger du discrédit lié au dévoilement d’un manque de maîtrise du parler légitime. Cependant, elle les dessert à terme en les faisant passer pour des parents peu investis et peu intéressés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Payet</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2015).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Comme le dit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Bourdieur</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(2001, p.84) : « La compétence suffisante pour produire des phrases susceptibles d’être comprises peut être tout à fait insuffisante pour produire des phrases susceptibles d’être </a:t>
            </a:r>
            <a:r>
              <a:rPr lang="fr-CH" sz="1200" i="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écoutées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des phrases propres à être reconnues comme </a:t>
            </a:r>
            <a:r>
              <a:rPr lang="fr-CH" sz="1200" i="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recevables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dans toutes les situations où il y a lieu de parler »</a:t>
            </a: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25</a:t>
            </a:fld>
            <a:endParaRPr lang="fr-FR"/>
          </a:p>
        </p:txBody>
      </p:sp>
    </p:spTree>
    <p:extLst>
      <p:ext uri="{BB962C8B-B14F-4D97-AF65-F5344CB8AC3E}">
        <p14:creationId xmlns:p14="http://schemas.microsoft.com/office/powerpoint/2010/main" val="758671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26</a:t>
            </a:fld>
            <a:endParaRPr lang="fr-FR"/>
          </a:p>
        </p:txBody>
      </p:sp>
    </p:spTree>
    <p:extLst>
      <p:ext uri="{BB962C8B-B14F-4D97-AF65-F5344CB8AC3E}">
        <p14:creationId xmlns:p14="http://schemas.microsoft.com/office/powerpoint/2010/main" val="733650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3</a:t>
            </a:fld>
            <a:endParaRPr lang="fr-FR"/>
          </a:p>
        </p:txBody>
      </p:sp>
    </p:spTree>
    <p:extLst>
      <p:ext uri="{BB962C8B-B14F-4D97-AF65-F5344CB8AC3E}">
        <p14:creationId xmlns:p14="http://schemas.microsoft.com/office/powerpoint/2010/main" val="3942142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CH" sz="1200" dirty="0">
                <a:effectLst/>
                <a:latin typeface="Garamond" panose="02020404030301010803" pitchFamily="18" charset="0"/>
                <a:ea typeface="Yu Mincho" panose="02020400000000000000" pitchFamily="18" charset="-128"/>
                <a:cs typeface="Times New Roman" panose="02020603050405020304" pitchFamily="18" charset="0"/>
              </a:rPr>
              <a:t>Il faut rendre à César ce qui appartient à César alors Je tiens ici à remercier particulièrement ma collègue Valérie </a:t>
            </a:r>
            <a:r>
              <a:rPr lang="fr-CH" sz="1200" dirty="0" err="1">
                <a:effectLst/>
                <a:latin typeface="Garamond" panose="02020404030301010803" pitchFamily="18" charset="0"/>
                <a:ea typeface="Yu Mincho" panose="02020400000000000000" pitchFamily="18" charset="-128"/>
                <a:cs typeface="Times New Roman" panose="02020603050405020304" pitchFamily="18" charset="0"/>
              </a:rPr>
              <a:t>Angelucci</a:t>
            </a:r>
            <a:r>
              <a:rPr lang="fr-CH" sz="1200" dirty="0">
                <a:effectLst/>
                <a:latin typeface="Garamond" panose="02020404030301010803" pitchFamily="18" charset="0"/>
                <a:ea typeface="Yu Mincho" panose="02020400000000000000" pitchFamily="18" charset="-128"/>
                <a:cs typeface="Times New Roman" panose="02020603050405020304" pitchFamily="18" charset="0"/>
              </a:rPr>
              <a:t> qui réalise sa thèse sur le travail diagnostic de la dyslexie et qui m’a très gentiment partagé certains résultats de sa recherche en cours et qui m’ont servi à poser certaines balises en particulier pour les deux premières sections de </a:t>
            </a:r>
            <a:endParaRPr lang="fr-FR" sz="1200"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4</a:t>
            </a:fld>
            <a:endParaRPr lang="fr-FR"/>
          </a:p>
        </p:txBody>
      </p:sp>
    </p:spTree>
    <p:extLst>
      <p:ext uri="{BB962C8B-B14F-4D97-AF65-F5344CB8AC3E}">
        <p14:creationId xmlns:p14="http://schemas.microsoft.com/office/powerpoint/2010/main" val="1791967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5</a:t>
            </a:fld>
            <a:endParaRPr lang="fr-FR"/>
          </a:p>
        </p:txBody>
      </p:sp>
    </p:spTree>
    <p:extLst>
      <p:ext uri="{BB962C8B-B14F-4D97-AF65-F5344CB8AC3E}">
        <p14:creationId xmlns:p14="http://schemas.microsoft.com/office/powerpoint/2010/main" val="756388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 tant que thérapeutes, vous n’êtes pas sans savoir que l’une des exigences contemporaines à satisfaire pour avoir l’impression de « bien faire » votre travail, c’est d’emmener les parents avec vous dans le travail thérapeutique qui est conçu pour leur enfant (Alexandre Mathieu-Fritz, 2021). En témoignent certaines publications récentes comme ce livre aux allures très années 90 mais datant de 2017. L’un des mandats qui vous est échoit désormais serait d’aménager les conditions d’une alliance thérapeutique, seule à même de garantir la question de l’éthique (non-contrainte de la thérapie) et de l’efficacité de cette dernière.</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Il s’agit non seulement de concevoir une prestation qui répondent à l’évaluation qui est faite des besoins de l’enfant mais également de mobiliser les parents autour de cette dernière. Dans un souci de continuité thérapeutique, nous pouvons considérer que la construction d’un partenariat entre les parents et vous-mêmes fait désormais partie intégrante de votre métier, c’est ce qui est désigné par la notion d’« accompagnement parental » (Aurélie de Place, 2018 ; Nicole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Denni-Krichel</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2014) appelant à de nombreuses variations pratiques dont vous parlera bien mieux que moi Madame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Berney</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cet après-midi. Néanmoins, en tant que logopédistes, vous n’êtes pas les seuls professionnels à vous retrouver à cette norme. C’est l’apanage de bien d’autres professions relationnels centrée sur le soin ou l’éducation à d’autrui. Vous n’êtes donc pas les seuls à devoir « faire avec » les parents. C’est pour cette raison que je n’hésiterai pas à m’appuyer de temps en temps sur des travaux ne portant pas spécifiquement sur les relations logopédistes-parents, mais sur les transformations intervenues dans les différents domaines où s’établit une relation entre des professionnels et des parents autour d’un enfant avec ou sans besoins éducatifs particuliers. Alors la première grande question à laquelle nous allons nous atteler, c’est de comprendre comment on en est arrivé là. Quelles sont les logiques et les forces sociales ayant permis la valorisation de ces rapports aussi horizontaux que possible entre des professionnels et des parents ? Qu’est-ce qui est passé pour que les parents occupent désormais ce rôle de partenaires des professionnels dans la prise en charge de leur enfant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6</a:t>
            </a:fld>
            <a:endParaRPr lang="fr-FR"/>
          </a:p>
        </p:txBody>
      </p:sp>
    </p:spTree>
    <p:extLst>
      <p:ext uri="{BB962C8B-B14F-4D97-AF65-F5344CB8AC3E}">
        <p14:creationId xmlns:p14="http://schemas.microsoft.com/office/powerpoint/2010/main" val="341572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Remontons alors un peu dans le temps comme l’exige une démarche socio-historique.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 qui caractériserait la nature des relations entre les parents et les professionnels intervenants auprès d’enfants rencontrant des difficultés dans leur développement est la séparation. Une séparation entre l’expertise savante incarnée par différents représentants du monde médico-psycho-pédagogique tels que des médecins, des pédopsychiatres, des psychanalystes et des psychologues scolaires et l’expérience profane incarnée en premier lieu par les parents de ces enfants qui éprouvent des difficultés.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Durant les deux premiers tiers du 20</a:t>
            </a:r>
            <a:r>
              <a:rPr lang="fr-CH" sz="1200" kern="100" baseline="300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ème</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siècle, il y a de nombreux débats qui agitent le monde des scientifiques et des professionnels quant à l’étiologique de la fameuse « cécité verbale », ancêtre diagnostic des troubles du langage écrit auquel appartient la dyslexie. Il est frappant de noter que ces débats de dégagent peu d’une définition purement médicale de ce trouble soutenue par les mouvements ophtalmologiques pour s’enraciner dans un monde davantage psychologique et neuro-psy. Quelles sont donc les différentes thèses qui s’affrontent durant cette première période ? </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7</a:t>
            </a:fld>
            <a:endParaRPr lang="fr-FR"/>
          </a:p>
        </p:txBody>
      </p:sp>
    </p:spTree>
    <p:extLst>
      <p:ext uri="{BB962C8B-B14F-4D97-AF65-F5344CB8AC3E}">
        <p14:creationId xmlns:p14="http://schemas.microsoft.com/office/powerpoint/2010/main" val="3029262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L’une des positions dans ce débat est la thèse développementale dont l’un des plus célèbres représentants et Samuel Torrey Orton qui voudrait que les difficultés rencontrées par les enfants soient liées à un manque de coordination dans le développement des zones cérébrales. Il y aurait ainsi une domination hémisphérique qui permettrait de comprendre la présence de ses difficultés dans l’appropriation du langage écrit. C’est à la faveur de cette hypothèse étiologique que ce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neuropathologiste</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américain propose de ne plus parler de déficience mais plutôt d’incapacité. C’est un peu moins stigmatisant. Samuel Orton va d’ailleurs proposer, de façon conséquente avec sa position sur le fait que les difficultés à entrer dans le monde de l’écrit, des outils de rééducation qui seront très prisés par différents pédagogues de sa génération.</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Une autre thèse avancée, c’est l’explication instrumentale qui se base également sur des indices neurologiques, mais cette fois en termes de maturation des fonctions cognitives. En gros, les enfants présentant des difficultés de lecture qui ne seraient pas liées à une quelconque déficience intellectuelle, présenteraient des manques du côtés des capacités instrumentales (perception, mémoire,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etc</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entravant ainsi leurs fonctions cognitives. L’une des figures de cette thèse est Julian de Ajuriaguerra qui a dirigé pendant plus de 15 ans l’hôpital de psychiatrie de Belle-Idée.</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Une troisième thèse avancée, c’est celle qui apparaît en même temps que la précédente mais qui emprunte davantage les voies de la psychanalyse qui possède sa propre explication quant à l’émergence des incapacités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lectorales</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des enfants. Pour les tenants de cette thèse, les blocages en lecture ne seraient pas dus à un déficit au niveau des instances neurologiques et cognitifs mais résulteraient d’un désordre affectif. </a:t>
            </a:r>
            <a:r>
              <a:rPr lang="fr-FR"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Les relations parentales et plus particulièrement le rôle de la mère jouent selon les versions psychanalytiques un rôle essentiel dans le refus de la communication et d’entrée dans la lecture chez l’enfant. Les travaux de Jenny Aubry jouent un rôle important dans le développement de cette thèse mais c’est également de cas du pédagogue Claude Chassagny qui est le premier à mentionner la « dyslexie » en titre d’un ouvrage en 1954.</a:t>
            </a: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8</a:t>
            </a:fld>
            <a:endParaRPr lang="fr-FR"/>
          </a:p>
        </p:txBody>
      </p:sp>
    </p:spTree>
    <p:extLst>
      <p:ext uri="{BB962C8B-B14F-4D97-AF65-F5344CB8AC3E}">
        <p14:creationId xmlns:p14="http://schemas.microsoft.com/office/powerpoint/2010/main" val="1682353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Ainsi, sans entrer dans le détail de ces différentes versions de la dyslexie qui occupent le devant de la scène durant les deux premiers tiers du 20</a:t>
            </a:r>
            <a:r>
              <a:rPr lang="fr-CH" sz="1200" kern="100" baseline="300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ème</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siècle, nous comprenons que la logique générale est la suivante. Bien que s’éloignant « pas à pas » de la maladie qui doit être traité d’un point de vue strictement médical au sens fort du terme, les débats se joue au sein d’un bastion d’expertise scientifique. Les protagonistes y participant sont toutes et tous des personnes fortement diplômées occupant des positions de premier plan dans les structures qui forment le maillage institutionnel de cette époque. Ce sont ces protagonistes experts qui dirigent et alimentent le débat. Autrement dit, la dyslexie est durant cette première période un objet d’initiés sur lequel les profanes n’ont pas de prises. En cela, ce qui fait la caractéristique de cette première moitié du 20</a:t>
            </a:r>
            <a:r>
              <a:rPr lang="fr-CH" sz="1200" kern="100" baseline="300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ème</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siècle, c’est que les registres explicatifs de l’émergence de la dyslexie, de son étiologie, écartent de façon quasi-automatique les parents des discussions et des prises en charge.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Soit les débats entourant les causes de la dyslexie et leur prise en charge se jouent sur des terrains qui ne sont pas accessibles aux parents, il ne s’agit que de débat auxquels peuvent participer des initiés, soit l’étiologie met en cause les parents et pointent leurs défaillances comme pouvant potentiellement expliquer les difficultés que rencontrent leur enfant. Ils sont alors considérés comme coupables des difficultés de leur enfant. On suspecte des défaillances dans les manières qu’ils ont d’être et d’éduquer leur enfant pouvant expliquer la survenue de ces difficultés. L’expertise scientifique ne semble guère pouvoir se conjuguer avec les expériences ordinaires de ces troubles du langage écrit que constate également les parents.</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endPar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Ce remarque Marianne </a:t>
            </a:r>
            <a:r>
              <a:rPr lang="fr-CH" sz="1200" kern="1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Woollven</a:t>
            </a:r>
            <a:r>
              <a:rPr lang="fr-CH" sz="12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dans le contexte francophone c’est que ce n’est qu’après la second guerre mondiale que d’autres personnes que des scientifiques s’emparent de la question des difficultés de lecture. On imagine bien qu’il faudra encore un peu de temps pour la voix des parents puissent commencer à être prise en considération.</a:t>
            </a: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9</a:t>
            </a:fld>
            <a:endParaRPr lang="fr-FR"/>
          </a:p>
        </p:txBody>
      </p:sp>
    </p:spTree>
    <p:extLst>
      <p:ext uri="{BB962C8B-B14F-4D97-AF65-F5344CB8AC3E}">
        <p14:creationId xmlns:p14="http://schemas.microsoft.com/office/powerpoint/2010/main" val="3097489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DDCE71-AB65-E24C-9C4D-A684E1D67BA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667135D-7568-2F40-95B1-ADF138152A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DFB0C32-B52C-9C46-BAEF-FE6DE5DAAA9B}"/>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5" name="Espace réservé du pied de page 4">
            <a:extLst>
              <a:ext uri="{FF2B5EF4-FFF2-40B4-BE49-F238E27FC236}">
                <a16:creationId xmlns:a16="http://schemas.microsoft.com/office/drawing/2014/main" id="{0E68BAD7-ABCB-4A4D-AA86-07CDF3B5A40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6CC19BB-7965-0B4A-9B7D-58B95CFDE24F}"/>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38569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E7EEE3-EE8F-D143-9DBD-E1C98F20581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418B7FE-76B2-F340-870C-522E1B4B593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C85E4C0-1310-FC4A-AA76-E30EE13BDCD4}"/>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5" name="Espace réservé du pied de page 4">
            <a:extLst>
              <a:ext uri="{FF2B5EF4-FFF2-40B4-BE49-F238E27FC236}">
                <a16:creationId xmlns:a16="http://schemas.microsoft.com/office/drawing/2014/main" id="{A5F12E16-3D36-B040-BCC4-151043424E6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2EBB727-4CEC-284B-9F97-C0E9FA81C1D8}"/>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25138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1BAF052-946B-8E4D-833C-0B9B9EBEFE1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164EB4B-5FE9-BF43-A791-7351270FF00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6595A5-280A-E24A-B472-DC958A507306}"/>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5" name="Espace réservé du pied de page 4">
            <a:extLst>
              <a:ext uri="{FF2B5EF4-FFF2-40B4-BE49-F238E27FC236}">
                <a16:creationId xmlns:a16="http://schemas.microsoft.com/office/drawing/2014/main" id="{EADA6F61-2867-CC47-B654-31009B3F1DE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A8ABBE6-0197-3447-8078-4BDEBC0E5CDF}"/>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726313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8BC3BF-3592-0F4E-BA07-8725C0A5878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A398084-2403-DE40-BA25-7FA81EBF623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6EED01E-FFA2-634C-9FE1-D5203DAD5037}"/>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5" name="Espace réservé du pied de page 4">
            <a:extLst>
              <a:ext uri="{FF2B5EF4-FFF2-40B4-BE49-F238E27FC236}">
                <a16:creationId xmlns:a16="http://schemas.microsoft.com/office/drawing/2014/main" id="{DAFB65A2-FD2F-514D-A986-66FFD35C960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FC77B13-E083-C442-81AE-6FA378AF50F4}"/>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307320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051024-B5ED-6B49-9047-0A3B2DF75C1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5239287-625C-334A-BBB3-BE47960F51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2C178D6-3032-944B-8540-86DDB6275C89}"/>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5" name="Espace réservé du pied de page 4">
            <a:extLst>
              <a:ext uri="{FF2B5EF4-FFF2-40B4-BE49-F238E27FC236}">
                <a16:creationId xmlns:a16="http://schemas.microsoft.com/office/drawing/2014/main" id="{044AB278-45EA-E746-8D19-23060B8C357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69FD29-68BC-A34B-8682-ACE188E937F3}"/>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059532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6E76E2-AF74-DA40-9A8B-ED7AE1B9D85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D05FF40-FF04-974F-8ECA-A62A8A328A09}"/>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7945D63-9ECB-AD41-9024-9FEF45F5FA2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1FDCB32-3059-4042-ABFF-2E2FE1CF68D5}"/>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6" name="Espace réservé du pied de page 5">
            <a:extLst>
              <a:ext uri="{FF2B5EF4-FFF2-40B4-BE49-F238E27FC236}">
                <a16:creationId xmlns:a16="http://schemas.microsoft.com/office/drawing/2014/main" id="{AA81D1DF-4B21-2142-A034-48097606B0A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65963D0-62BB-1B47-B3AB-B2D544210F8B}"/>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2017988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ABA29E-28C7-4A43-8F1C-B4F0B1A49E62}"/>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C16B0A0-F261-0F41-8DF0-DA2CBF0EA6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97925F9-7466-7B49-BD9A-A423A1095F9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F095CA1-2BC8-7C4B-BABA-47BFE332C0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6AE9300-ED7C-6846-AE35-FD7C490E7C7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F9BEE63-5143-934C-9BE4-ABB432EE6819}"/>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8" name="Espace réservé du pied de page 7">
            <a:extLst>
              <a:ext uri="{FF2B5EF4-FFF2-40B4-BE49-F238E27FC236}">
                <a16:creationId xmlns:a16="http://schemas.microsoft.com/office/drawing/2014/main" id="{C5ACA642-6D79-E548-9D44-7EF8DFA907B4}"/>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A070FF2-9DF8-C941-AD50-C855BC13A223}"/>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95353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DA3800-A410-BD44-8F69-1081CD875EF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6963580-FB53-CD49-A3C5-05BA80A19E91}"/>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4" name="Espace réservé du pied de page 3">
            <a:extLst>
              <a:ext uri="{FF2B5EF4-FFF2-40B4-BE49-F238E27FC236}">
                <a16:creationId xmlns:a16="http://schemas.microsoft.com/office/drawing/2014/main" id="{4FB256FF-C1C2-504E-ACFE-8A2E3ED60E9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7E3EC3A-2598-6D4D-BC65-6AD72D64B3DD}"/>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678895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6C22560-33D4-0D44-BE47-89B5183A6F3C}"/>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3" name="Espace réservé du pied de page 2">
            <a:extLst>
              <a:ext uri="{FF2B5EF4-FFF2-40B4-BE49-F238E27FC236}">
                <a16:creationId xmlns:a16="http://schemas.microsoft.com/office/drawing/2014/main" id="{AEC6ED5C-F318-FC47-91B3-B6B6AD33CE4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FB94613-50C9-304D-975A-4F96BA26E506}"/>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3091605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68FB24-A6A6-3B4B-B584-229B6816AC4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F6B90A4-91E7-0B49-A49D-D22893EBCD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E62CC45-E595-F447-B2F5-2158348DB9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E85BF47-A89F-6340-AF2A-2D67766B4FD2}"/>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6" name="Espace réservé du pied de page 5">
            <a:extLst>
              <a:ext uri="{FF2B5EF4-FFF2-40B4-BE49-F238E27FC236}">
                <a16:creationId xmlns:a16="http://schemas.microsoft.com/office/drawing/2014/main" id="{6BDEBB0F-35DD-5C45-823C-512708B7037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D7F7DA1-95BD-B549-951F-A3845A13AD35}"/>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323589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60C62A-68C0-EE4A-B04F-D82BFD43D18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C52733F-C54C-7C41-A6E8-97FD12539F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id="{FE41A6E2-4DE8-9644-B1A3-6B61F0877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84166AC-FABF-6B4F-8B1A-6AE7147B2004}"/>
              </a:ext>
            </a:extLst>
          </p:cNvPr>
          <p:cNvSpPr>
            <a:spLocks noGrp="1"/>
          </p:cNvSpPr>
          <p:nvPr>
            <p:ph type="dt" sz="half" idx="10"/>
          </p:nvPr>
        </p:nvSpPr>
        <p:spPr/>
        <p:txBody>
          <a:bodyPr/>
          <a:lstStyle/>
          <a:p>
            <a:fld id="{13CF7FEC-3290-A548-9E29-36ED00C1A43B}" type="datetimeFigureOut">
              <a:rPr lang="fr-FR" smtClean="0"/>
              <a:t>20/05/2024</a:t>
            </a:fld>
            <a:endParaRPr lang="fr-FR"/>
          </a:p>
        </p:txBody>
      </p:sp>
      <p:sp>
        <p:nvSpPr>
          <p:cNvPr id="6" name="Espace réservé du pied de page 5">
            <a:extLst>
              <a:ext uri="{FF2B5EF4-FFF2-40B4-BE49-F238E27FC236}">
                <a16:creationId xmlns:a16="http://schemas.microsoft.com/office/drawing/2014/main" id="{EBACF5F1-F34A-4A4D-8BEB-C8AF95C827A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7F28ADF-2383-D24B-A38A-D3A239BB9DBF}"/>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652270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59BBE0D-67BD-614D-94E3-175EF54EFE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646A1FE5-FE66-5341-8BA6-41C0CBA85E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4F032D7-C465-104A-9E60-130A2ABFBB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F7FEC-3290-A548-9E29-36ED00C1A43B}" type="datetimeFigureOut">
              <a:rPr lang="fr-FR" smtClean="0"/>
              <a:t>20/05/2024</a:t>
            </a:fld>
            <a:endParaRPr lang="fr-FR"/>
          </a:p>
        </p:txBody>
      </p:sp>
      <p:sp>
        <p:nvSpPr>
          <p:cNvPr id="5" name="Espace réservé du pied de page 4">
            <a:extLst>
              <a:ext uri="{FF2B5EF4-FFF2-40B4-BE49-F238E27FC236}">
                <a16:creationId xmlns:a16="http://schemas.microsoft.com/office/drawing/2014/main" id="{021B226C-7712-014E-84B2-53D5870C75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BDFECFD-DB59-C348-811D-07692E7D20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92CBD-94E0-254F-A27C-5A3B35230752}" type="slidenum">
              <a:rPr lang="fr-FR" smtClean="0"/>
              <a:t>‹N°›</a:t>
            </a:fld>
            <a:endParaRPr lang="fr-FR"/>
          </a:p>
        </p:txBody>
      </p:sp>
    </p:spTree>
    <p:extLst>
      <p:ext uri="{BB962C8B-B14F-4D97-AF65-F5344CB8AC3E}">
        <p14:creationId xmlns:p14="http://schemas.microsoft.com/office/powerpoint/2010/main" val="2787271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exandre.sotirov@hepl.c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sagw.ch/sagw/aktuell/blog/details/news/elaborer-un-diagnostic-et-produire-la-normalite-lexemple-de-la-dyslexie"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www.orthoedition.com/materiels-ouvrages/les-parents-au-coeur-de-l-intervention-orthophonique-4137"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file:////Users/p30355/Library/Group%20Containers/UBF8T346G9.ms/WebArchiveCopyPasteTempFiles/com.microsoft.Word/Jenny-aubry.jpg"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1176" y="1385065"/>
            <a:ext cx="9144000" cy="2095944"/>
          </a:xfrm>
        </p:spPr>
        <p:txBody>
          <a:bodyPr anchor="ctr">
            <a:normAutofit/>
          </a:bodyPr>
          <a:lstStyle/>
          <a:p>
            <a:pPr algn="l">
              <a:lnSpc>
                <a:spcPct val="100000"/>
              </a:lnSpc>
              <a:spcBef>
                <a:spcPts val="600"/>
              </a:spcBef>
            </a:pPr>
            <a:r>
              <a:rPr lang="fr-FR" sz="4000" b="1" cap="small" dirty="0">
                <a:latin typeface="Garamond" panose="02020404030301010803" pitchFamily="18" charset="0"/>
              </a:rPr>
              <a:t>Séminaire de pratique logopédique</a:t>
            </a:r>
            <a:br>
              <a:rPr lang="fr-FR" sz="4000" b="1" cap="small" dirty="0">
                <a:latin typeface="Garamond" panose="02020404030301010803" pitchFamily="18" charset="0"/>
              </a:rPr>
            </a:br>
            <a:r>
              <a:rPr lang="fr-FR" sz="3200" cap="small" dirty="0">
                <a:latin typeface="Garamond" panose="02020404030301010803" pitchFamily="18" charset="0"/>
              </a:rPr>
              <a:t>Journée familles et logopédie</a:t>
            </a:r>
          </a:p>
        </p:txBody>
      </p:sp>
      <p:sp>
        <p:nvSpPr>
          <p:cNvPr id="3" name="Sous-titre 2">
            <a:extLst>
              <a:ext uri="{FF2B5EF4-FFF2-40B4-BE49-F238E27FC236}">
                <a16:creationId xmlns:a16="http://schemas.microsoft.com/office/drawing/2014/main" id="{C5F99E19-03A5-B44F-B645-2189C1148E02}"/>
              </a:ext>
            </a:extLst>
          </p:cNvPr>
          <p:cNvSpPr>
            <a:spLocks noGrp="1"/>
          </p:cNvSpPr>
          <p:nvPr>
            <p:ph type="subTitle" idx="1"/>
          </p:nvPr>
        </p:nvSpPr>
        <p:spPr>
          <a:xfrm>
            <a:off x="1521176" y="3429000"/>
            <a:ext cx="9144000" cy="2702377"/>
          </a:xfrm>
        </p:spPr>
        <p:txBody>
          <a:bodyPr anchor="ctr">
            <a:noAutofit/>
          </a:bodyPr>
          <a:lstStyle/>
          <a:p>
            <a:pPr algn="just">
              <a:lnSpc>
                <a:spcPct val="100000"/>
              </a:lnSpc>
              <a:spcBef>
                <a:spcPts val="600"/>
              </a:spcBef>
            </a:pPr>
            <a:r>
              <a:rPr lang="fr-FR" sz="2800" b="1" dirty="0">
                <a:latin typeface="Garamond" panose="02020404030301010803" pitchFamily="18" charset="0"/>
              </a:rPr>
              <a:t>Le partenariat </a:t>
            </a:r>
            <a:r>
              <a:rPr lang="fr-FR" sz="2800" b="1" dirty="0" err="1">
                <a:latin typeface="Garamond" panose="02020404030301010803" pitchFamily="18" charset="0"/>
              </a:rPr>
              <a:t>parents-professionnel·le·s</a:t>
            </a:r>
            <a:endParaRPr lang="fr-FR" sz="2800" dirty="0">
              <a:latin typeface="Garamond" panose="02020404030301010803" pitchFamily="18" charset="0"/>
            </a:endParaRPr>
          </a:p>
          <a:p>
            <a:pPr algn="just">
              <a:lnSpc>
                <a:spcPct val="100000"/>
              </a:lnSpc>
              <a:spcBef>
                <a:spcPts val="600"/>
              </a:spcBef>
            </a:pPr>
            <a:r>
              <a:rPr lang="fr-FR" sz="2800" dirty="0">
                <a:latin typeface="Garamond" panose="02020404030301010803" pitchFamily="18" charset="0"/>
              </a:rPr>
              <a:t>Vendredi 24 mai 2024</a:t>
            </a:r>
          </a:p>
          <a:p>
            <a:pPr algn="just">
              <a:lnSpc>
                <a:spcPct val="100000"/>
              </a:lnSpc>
              <a:spcBef>
                <a:spcPts val="600"/>
              </a:spcBef>
            </a:pPr>
            <a:endParaRPr lang="fr-FR" sz="2000" dirty="0">
              <a:latin typeface="Garamond" panose="02020404030301010803" pitchFamily="18" charset="0"/>
            </a:endParaRPr>
          </a:p>
          <a:p>
            <a:pPr algn="just">
              <a:lnSpc>
                <a:spcPct val="100000"/>
              </a:lnSpc>
              <a:spcBef>
                <a:spcPts val="600"/>
              </a:spcBef>
            </a:pPr>
            <a:r>
              <a:rPr lang="fr-FR" dirty="0">
                <a:latin typeface="Garamond" panose="02020404030301010803" pitchFamily="18" charset="0"/>
              </a:rPr>
              <a:t>Alexandre Sotirov, chargé d’enseignement HEP Vaud</a:t>
            </a:r>
          </a:p>
          <a:p>
            <a:pPr algn="just">
              <a:lnSpc>
                <a:spcPct val="100000"/>
              </a:lnSpc>
              <a:spcBef>
                <a:spcPts val="600"/>
              </a:spcBef>
            </a:pPr>
            <a:r>
              <a:rPr lang="fr-FR" dirty="0">
                <a:latin typeface="Garamond" panose="02020404030301010803" pitchFamily="18" charset="0"/>
                <a:hlinkClick r:id="rId3"/>
              </a:rPr>
              <a:t>alexandre.sotirov@hepl.ch</a:t>
            </a:r>
            <a:endParaRPr lang="fr-FR" dirty="0">
              <a:latin typeface="Garamond" panose="02020404030301010803" pitchFamily="18" charset="0"/>
            </a:endParaRPr>
          </a:p>
        </p:txBody>
      </p:sp>
      <p:pic>
        <p:nvPicPr>
          <p:cNvPr id="9" name="Image 8">
            <a:extLst>
              <a:ext uri="{FF2B5EF4-FFF2-40B4-BE49-F238E27FC236}">
                <a16:creationId xmlns:a16="http://schemas.microsoft.com/office/drawing/2014/main" id="{0507882F-6825-8189-FB8D-1AFF958166FC}"/>
              </a:ext>
            </a:extLst>
          </p:cNvPr>
          <p:cNvPicPr>
            <a:picLocks noChangeAspect="1"/>
          </p:cNvPicPr>
          <p:nvPr/>
        </p:nvPicPr>
        <p:blipFill>
          <a:blip r:embed="rId4"/>
          <a:stretch>
            <a:fillRect/>
          </a:stretch>
        </p:blipFill>
        <p:spPr>
          <a:xfrm>
            <a:off x="9966960" y="276554"/>
            <a:ext cx="1959326" cy="709794"/>
          </a:xfrm>
          <a:prstGeom prst="rect">
            <a:avLst/>
          </a:prstGeom>
        </p:spPr>
      </p:pic>
      <p:pic>
        <p:nvPicPr>
          <p:cNvPr id="5" name="Image 4">
            <a:extLst>
              <a:ext uri="{FF2B5EF4-FFF2-40B4-BE49-F238E27FC236}">
                <a16:creationId xmlns:a16="http://schemas.microsoft.com/office/drawing/2014/main" id="{6173E531-69AD-6AA1-47A2-AFAD780B000C}"/>
              </a:ext>
            </a:extLst>
          </p:cNvPr>
          <p:cNvPicPr>
            <a:picLocks noChangeAspect="1"/>
          </p:cNvPicPr>
          <p:nvPr/>
        </p:nvPicPr>
        <p:blipFill>
          <a:blip r:embed="rId5"/>
          <a:stretch>
            <a:fillRect/>
          </a:stretch>
        </p:blipFill>
        <p:spPr>
          <a:xfrm>
            <a:off x="7514774" y="276554"/>
            <a:ext cx="2178868" cy="624019"/>
          </a:xfrm>
          <a:prstGeom prst="rect">
            <a:avLst/>
          </a:prstGeom>
        </p:spPr>
      </p:pic>
      <p:sp>
        <p:nvSpPr>
          <p:cNvPr id="6" name="Rectangle 5">
            <a:extLst>
              <a:ext uri="{FF2B5EF4-FFF2-40B4-BE49-F238E27FC236}">
                <a16:creationId xmlns:a16="http://schemas.microsoft.com/office/drawing/2014/main" id="{E0780D3D-CE7A-2D2A-7CB2-79A04B70D9C7}"/>
              </a:ext>
            </a:extLst>
          </p:cNvPr>
          <p:cNvSpPr/>
          <p:nvPr/>
        </p:nvSpPr>
        <p:spPr>
          <a:xfrm rot="10800000" flipV="1">
            <a:off x="-3" y="501672"/>
            <a:ext cx="7241459" cy="90000"/>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66015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Organisation croissante des </a:t>
            </a:r>
            <a:r>
              <a:rPr lang="fr-FR" sz="3200" cap="small" dirty="0" err="1">
                <a:latin typeface="Garamond" panose="02020404030301010803" pitchFamily="18" charset="0"/>
              </a:rPr>
              <a:t>expert·e·s</a:t>
            </a:r>
            <a:r>
              <a:rPr lang="fr-FR" sz="3200" cap="small" dirty="0">
                <a:latin typeface="Garamond" panose="02020404030301010803" pitchFamily="18" charset="0"/>
              </a:rPr>
              <a:t> et des profanes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10</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latin typeface="Garamond" panose="02020404030301010803" pitchFamily="18" charset="0"/>
                <a:ea typeface="Times New Roman" panose="02020603050405020304" pitchFamily="18" charset="0"/>
              </a:rPr>
              <a:t>Les mouvements des </a:t>
            </a:r>
            <a:r>
              <a:rPr lang="fr-CH" sz="2000" b="1" dirty="0" err="1">
                <a:latin typeface="Garamond" panose="02020404030301010803" pitchFamily="18" charset="0"/>
                <a:ea typeface="Times New Roman" panose="02020603050405020304" pitchFamily="18" charset="0"/>
              </a:rPr>
              <a:t>expert·e·s</a:t>
            </a:r>
            <a:endParaRPr lang="fr-CH" sz="2000" b="1" dirty="0">
              <a:latin typeface="Garamond" panose="02020404030301010803" pitchFamily="18" charset="0"/>
              <a:ea typeface="Times New Roman" panose="02020603050405020304" pitchFamily="18" charset="0"/>
            </a:endParaRPr>
          </a:p>
          <a:p>
            <a:pPr algn="l">
              <a:lnSpc>
                <a:spcPct val="100000"/>
              </a:lnSpc>
              <a:spcBef>
                <a:spcPts val="600"/>
              </a:spcBef>
            </a:pPr>
            <a:endParaRPr lang="fr-CH" sz="2000" b="1" dirty="0">
              <a:effectLst/>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Création du </a:t>
            </a:r>
            <a:r>
              <a:rPr lang="fr-CH" sz="2000" i="1" dirty="0">
                <a:latin typeface="Garamond" panose="02020404030301010803" pitchFamily="18" charset="0"/>
                <a:ea typeface="Times New Roman" panose="02020603050405020304" pitchFamily="18" charset="0"/>
              </a:rPr>
              <a:t>Word Blind Center for </a:t>
            </a:r>
            <a:r>
              <a:rPr lang="fr-CH" sz="2000" i="1" dirty="0" err="1">
                <a:latin typeface="Garamond" panose="02020404030301010803" pitchFamily="18" charset="0"/>
                <a:ea typeface="Times New Roman" panose="02020603050405020304" pitchFamily="18" charset="0"/>
              </a:rPr>
              <a:t>Dyslexic</a:t>
            </a:r>
            <a:r>
              <a:rPr lang="fr-CH" sz="2000" i="1" dirty="0">
                <a:latin typeface="Garamond" panose="02020404030301010803" pitchFamily="18" charset="0"/>
                <a:ea typeface="Times New Roman" panose="02020603050405020304" pitchFamily="18" charset="0"/>
              </a:rPr>
              <a:t> </a:t>
            </a:r>
            <a:r>
              <a:rPr lang="fr-CH" sz="2000" i="1" dirty="0" err="1">
                <a:latin typeface="Garamond" panose="02020404030301010803" pitchFamily="18" charset="0"/>
                <a:ea typeface="Times New Roman" panose="02020603050405020304" pitchFamily="18" charset="0"/>
              </a:rPr>
              <a:t>Children</a:t>
            </a:r>
            <a:r>
              <a:rPr lang="fr-CH" sz="2000" i="1" dirty="0">
                <a:latin typeface="Garamond" panose="02020404030301010803" pitchFamily="18" charset="0"/>
                <a:ea typeface="Times New Roman" panose="02020603050405020304" pitchFamily="18" charset="0"/>
              </a:rPr>
              <a:t> </a:t>
            </a:r>
            <a:r>
              <a:rPr lang="fr-CH" sz="2000" dirty="0">
                <a:latin typeface="Garamond" panose="02020404030301010803" pitchFamily="18" charset="0"/>
                <a:ea typeface="Times New Roman" panose="02020603050405020304" pitchFamily="18" charset="0"/>
              </a:rPr>
              <a:t>(1963-1972) en Angleterre</a:t>
            </a: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Colloque du </a:t>
            </a:r>
            <a:r>
              <a:rPr lang="fr-CH" sz="2000" i="1" dirty="0">
                <a:latin typeface="Garamond" panose="02020404030301010803" pitchFamily="18" charset="0"/>
                <a:ea typeface="Times New Roman" panose="02020603050405020304" pitchFamily="18" charset="0"/>
              </a:rPr>
              <a:t>Centre de Recherche de l’Éducation Spécialisée et de l’Adaptation Scolaire </a:t>
            </a:r>
            <a:r>
              <a:rPr lang="fr-CH" sz="2000" dirty="0">
                <a:latin typeface="Garamond" panose="02020404030301010803" pitchFamily="18" charset="0"/>
                <a:ea typeface="Times New Roman" panose="02020603050405020304" pitchFamily="18" charset="0"/>
              </a:rPr>
              <a:t>(CREAS) organisé en France en 1970</a:t>
            </a:r>
          </a:p>
          <a:p>
            <a:pPr marL="342900" indent="-342900" algn="l">
              <a:lnSpc>
                <a:spcPct val="100000"/>
              </a:lnSpc>
              <a:spcBef>
                <a:spcPts val="600"/>
              </a:spcBef>
              <a:buFont typeface="Courier New" panose="02070309020205020404" pitchFamily="49" charset="0"/>
              <a:buChar char="o"/>
            </a:pPr>
            <a:r>
              <a:rPr lang="fr-CH" sz="2000" dirty="0">
                <a:effectLst/>
                <a:latin typeface="Garamond" panose="02020404030301010803" pitchFamily="18" charset="0"/>
                <a:ea typeface="Times New Roman" panose="02020603050405020304" pitchFamily="18" charset="0"/>
              </a:rPr>
              <a:t>Témoignent d’une </a:t>
            </a:r>
            <a:r>
              <a:rPr lang="fr-CH" sz="2000" dirty="0" err="1">
                <a:effectLst/>
                <a:latin typeface="Garamond" panose="02020404030301010803" pitchFamily="18" charset="0"/>
                <a:ea typeface="Times New Roman" panose="02020603050405020304" pitchFamily="18" charset="0"/>
              </a:rPr>
              <a:t>pédagogisation</a:t>
            </a:r>
            <a:r>
              <a:rPr lang="fr-CH" sz="2000" dirty="0">
                <a:effectLst/>
                <a:latin typeface="Garamond" panose="02020404030301010803" pitchFamily="18" charset="0"/>
                <a:ea typeface="Times New Roman" panose="02020603050405020304" pitchFamily="18" charset="0"/>
              </a:rPr>
              <a:t> </a:t>
            </a:r>
            <a:r>
              <a:rPr lang="fr-CH" sz="2000" dirty="0">
                <a:latin typeface="Garamond" panose="02020404030301010803" pitchFamily="18" charset="0"/>
                <a:ea typeface="Times New Roman" panose="02020603050405020304" pitchFamily="18" charset="0"/>
              </a:rPr>
              <a:t>de la dyslexie</a:t>
            </a:r>
            <a:endParaRPr lang="fr-CH" sz="2000" dirty="0">
              <a:effectLst/>
              <a:latin typeface="Garamond" panose="02020404030301010803" pitchFamily="18" charset="0"/>
              <a:ea typeface="Times New Roman" panose="02020603050405020304" pitchFamily="18" charset="0"/>
            </a:endParaRPr>
          </a:p>
        </p:txBody>
      </p:sp>
    </p:spTree>
    <p:extLst>
      <p:ext uri="{BB962C8B-B14F-4D97-AF65-F5344CB8AC3E}">
        <p14:creationId xmlns:p14="http://schemas.microsoft.com/office/powerpoint/2010/main" val="2566787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Organisation croissante des </a:t>
            </a:r>
            <a:r>
              <a:rPr lang="fr-FR" sz="3200" cap="small" dirty="0" err="1">
                <a:latin typeface="Garamond" panose="02020404030301010803" pitchFamily="18" charset="0"/>
              </a:rPr>
              <a:t>expert·e·s</a:t>
            </a:r>
            <a:r>
              <a:rPr lang="fr-FR" sz="3200" cap="small" dirty="0">
                <a:latin typeface="Garamond" panose="02020404030301010803" pitchFamily="18" charset="0"/>
              </a:rPr>
              <a:t> et des profanes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11</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effectLst/>
                <a:latin typeface="Garamond" panose="02020404030301010803" pitchFamily="18" charset="0"/>
                <a:ea typeface="Times New Roman" panose="02020603050405020304" pitchFamily="18" charset="0"/>
              </a:rPr>
              <a:t>Les mouvements des profanes</a:t>
            </a:r>
          </a:p>
          <a:p>
            <a:pPr algn="l">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Fondation de la </a:t>
            </a:r>
            <a:r>
              <a:rPr lang="fr-CH" sz="2000" i="1" dirty="0">
                <a:latin typeface="Garamond" panose="02020404030301010803" pitchFamily="18" charset="0"/>
                <a:ea typeface="Times New Roman" panose="02020603050405020304" pitchFamily="18" charset="0"/>
              </a:rPr>
              <a:t>British </a:t>
            </a:r>
            <a:r>
              <a:rPr lang="fr-CH" sz="2000" i="1" dirty="0" err="1">
                <a:latin typeface="Garamond" panose="02020404030301010803" pitchFamily="18" charset="0"/>
                <a:ea typeface="Times New Roman" panose="02020603050405020304" pitchFamily="18" charset="0"/>
              </a:rPr>
              <a:t>Dyslexcia</a:t>
            </a:r>
            <a:r>
              <a:rPr lang="fr-CH" sz="2000" i="1" dirty="0">
                <a:latin typeface="Garamond" panose="02020404030301010803" pitchFamily="18" charset="0"/>
                <a:ea typeface="Times New Roman" panose="02020603050405020304" pitchFamily="18" charset="0"/>
              </a:rPr>
              <a:t> Association </a:t>
            </a:r>
            <a:r>
              <a:rPr lang="fr-CH" sz="2000" dirty="0">
                <a:latin typeface="Garamond" panose="02020404030301010803" pitchFamily="18" charset="0"/>
                <a:ea typeface="Times New Roman" panose="02020603050405020304" pitchFamily="18" charset="0"/>
              </a:rPr>
              <a:t>en 1972 </a:t>
            </a:r>
            <a:r>
              <a:rPr lang="fr-CH" sz="2000" dirty="0">
                <a:solidFill>
                  <a:schemeClr val="accent3"/>
                </a:solidFill>
                <a:latin typeface="Garamond" panose="02020404030301010803" pitchFamily="18" charset="0"/>
                <a:ea typeface="Times New Roman" panose="02020603050405020304" pitchFamily="18" charset="0"/>
              </a:rPr>
              <a:t>(</a:t>
            </a:r>
            <a:r>
              <a:rPr lang="fr-CH" sz="2000" dirty="0" err="1">
                <a:solidFill>
                  <a:schemeClr val="accent3"/>
                </a:solidFill>
                <a:latin typeface="Garamond" panose="02020404030301010803" pitchFamily="18" charset="0"/>
                <a:ea typeface="Times New Roman" panose="02020603050405020304" pitchFamily="18" charset="0"/>
              </a:rPr>
              <a:t>Kirkby</a:t>
            </a:r>
            <a:r>
              <a:rPr lang="fr-CH" sz="2000" dirty="0">
                <a:solidFill>
                  <a:schemeClr val="accent3"/>
                </a:solidFill>
                <a:latin typeface="Garamond" panose="02020404030301010803" pitchFamily="18" charset="0"/>
                <a:ea typeface="Times New Roman" panose="02020603050405020304" pitchFamily="18" charset="0"/>
              </a:rPr>
              <a:t>, 2019)</a:t>
            </a:r>
          </a:p>
          <a:p>
            <a:pPr marL="342900" indent="-342900" algn="l">
              <a:lnSpc>
                <a:spcPct val="100000"/>
              </a:lnSpc>
              <a:spcBef>
                <a:spcPts val="600"/>
              </a:spcBef>
              <a:buFont typeface="Courier New" panose="02070309020205020404" pitchFamily="49" charset="0"/>
              <a:buChar char="o"/>
            </a:pPr>
            <a:r>
              <a:rPr lang="fr-CH" sz="2000" dirty="0">
                <a:effectLst/>
                <a:latin typeface="Garamond" panose="02020404030301010803" pitchFamily="18" charset="0"/>
                <a:ea typeface="Times New Roman" panose="02020603050405020304" pitchFamily="18" charset="0"/>
              </a:rPr>
              <a:t>Fondation de l’APEDA-Dys en 1982 </a:t>
            </a:r>
            <a:r>
              <a:rPr lang="fr-CH" sz="2000" dirty="0">
                <a:solidFill>
                  <a:schemeClr val="accent3"/>
                </a:solidFill>
                <a:effectLst/>
                <a:latin typeface="Garamond" panose="02020404030301010803" pitchFamily="18" charset="0"/>
                <a:ea typeface="Times New Roman" panose="02020603050405020304" pitchFamily="18" charset="0"/>
              </a:rPr>
              <a:t>(Garcia, 2013)</a:t>
            </a: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Les revendications des associations </a:t>
            </a:r>
            <a:r>
              <a:rPr lang="fr-CH" sz="2000" dirty="0">
                <a:solidFill>
                  <a:schemeClr val="accent3"/>
                </a:solidFill>
                <a:latin typeface="Garamond" panose="02020404030301010803" pitchFamily="18" charset="0"/>
                <a:ea typeface="Times New Roman" panose="02020603050405020304" pitchFamily="18" charset="0"/>
              </a:rPr>
              <a:t>(Ville, Fillion et </a:t>
            </a:r>
            <a:r>
              <a:rPr lang="fr-CH" sz="2000" dirty="0" err="1">
                <a:solidFill>
                  <a:schemeClr val="accent3"/>
                </a:solidFill>
                <a:latin typeface="Garamond" panose="02020404030301010803" pitchFamily="18" charset="0"/>
                <a:ea typeface="Times New Roman" panose="02020603050405020304" pitchFamily="18" charset="0"/>
              </a:rPr>
              <a:t>Ravaud</a:t>
            </a:r>
            <a:r>
              <a:rPr lang="fr-CH" sz="2000" dirty="0">
                <a:solidFill>
                  <a:schemeClr val="accent3"/>
                </a:solidFill>
                <a:latin typeface="Garamond" panose="02020404030301010803" pitchFamily="18" charset="0"/>
                <a:ea typeface="Times New Roman" panose="02020603050405020304" pitchFamily="18" charset="0"/>
              </a:rPr>
              <a:t>, 2014)</a:t>
            </a:r>
            <a:endParaRPr lang="fr-CH" sz="2000" dirty="0">
              <a:solidFill>
                <a:schemeClr val="accent3"/>
              </a:solidFill>
              <a:effectLst/>
              <a:latin typeface="Garamond" panose="02020404030301010803" pitchFamily="18" charset="0"/>
              <a:ea typeface="Times New Roman" panose="02020603050405020304" pitchFamily="18" charset="0"/>
            </a:endParaRPr>
          </a:p>
        </p:txBody>
      </p:sp>
      <p:pic>
        <p:nvPicPr>
          <p:cNvPr id="7" name="Image 6" descr="Amazon.fr - Les malheurs d'un enfant dyslexique - Plantier, Gisèle - Livres">
            <a:extLst>
              <a:ext uri="{FF2B5EF4-FFF2-40B4-BE49-F238E27FC236}">
                <a16:creationId xmlns:a16="http://schemas.microsoft.com/office/drawing/2014/main" id="{55ABF982-204E-2FCC-0BA3-DD2970D1301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54447" y="2002335"/>
            <a:ext cx="2186757" cy="3396730"/>
          </a:xfrm>
          <a:prstGeom prst="rect">
            <a:avLst/>
          </a:prstGeom>
          <a:noFill/>
          <a:ln>
            <a:noFill/>
          </a:ln>
        </p:spPr>
      </p:pic>
      <p:sp>
        <p:nvSpPr>
          <p:cNvPr id="8" name="ZoneTexte 7">
            <a:extLst>
              <a:ext uri="{FF2B5EF4-FFF2-40B4-BE49-F238E27FC236}">
                <a16:creationId xmlns:a16="http://schemas.microsoft.com/office/drawing/2014/main" id="{23FBB92D-5BBE-FA29-6EB6-28DBCE0EA5C1}"/>
              </a:ext>
            </a:extLst>
          </p:cNvPr>
          <p:cNvSpPr txBox="1"/>
          <p:nvPr/>
        </p:nvSpPr>
        <p:spPr>
          <a:xfrm>
            <a:off x="9254447" y="5568590"/>
            <a:ext cx="2186757" cy="369332"/>
          </a:xfrm>
          <a:prstGeom prst="rect">
            <a:avLst/>
          </a:prstGeom>
          <a:noFill/>
        </p:spPr>
        <p:txBody>
          <a:bodyPr wrap="square" rtlCol="0">
            <a:spAutoFit/>
          </a:bodyPr>
          <a:lstStyle/>
          <a:p>
            <a:pPr algn="ctr"/>
            <a:r>
              <a:rPr lang="fr-FR" dirty="0">
                <a:latin typeface="Garamond" panose="02020404030301010803" pitchFamily="18" charset="0"/>
              </a:rPr>
              <a:t>Gisèle Plantier (1981)</a:t>
            </a:r>
          </a:p>
        </p:txBody>
      </p:sp>
    </p:spTree>
    <p:extLst>
      <p:ext uri="{BB962C8B-B14F-4D97-AF65-F5344CB8AC3E}">
        <p14:creationId xmlns:p14="http://schemas.microsoft.com/office/powerpoint/2010/main" val="1810653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Organisation croissante des </a:t>
            </a:r>
            <a:r>
              <a:rPr lang="fr-FR" sz="3200" cap="small" dirty="0" err="1">
                <a:latin typeface="Garamond" panose="02020404030301010803" pitchFamily="18" charset="0"/>
              </a:rPr>
              <a:t>expert·e·s</a:t>
            </a:r>
            <a:r>
              <a:rPr lang="fr-FR" sz="3200" cap="small" dirty="0">
                <a:latin typeface="Garamond" panose="02020404030301010803" pitchFamily="18" charset="0"/>
              </a:rPr>
              <a:t> et des profanes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12</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effectLst/>
                <a:latin typeface="Garamond" panose="02020404030301010803" pitchFamily="18" charset="0"/>
                <a:ea typeface="Times New Roman" panose="02020603050405020304" pitchFamily="18" charset="0"/>
              </a:rPr>
              <a:t>Des points de rencontres entre parents et </a:t>
            </a:r>
            <a:r>
              <a:rPr lang="fr-CH" sz="2000" b="1" dirty="0" err="1">
                <a:effectLst/>
                <a:latin typeface="Garamond" panose="02020404030301010803" pitchFamily="18" charset="0"/>
                <a:ea typeface="Times New Roman" panose="02020603050405020304" pitchFamily="18" charset="0"/>
              </a:rPr>
              <a:t>professionnel·le·s</a:t>
            </a:r>
            <a:r>
              <a:rPr lang="fr-CH" sz="2000" b="1" dirty="0">
                <a:effectLst/>
                <a:latin typeface="Garamond" panose="02020404030301010803" pitchFamily="18" charset="0"/>
                <a:ea typeface="Times New Roman" panose="02020603050405020304" pitchFamily="18" charset="0"/>
              </a:rPr>
              <a:t>, les </a:t>
            </a:r>
            <a:r>
              <a:rPr lang="fr-CH" sz="2000" b="1" i="1" dirty="0" err="1">
                <a:effectLst/>
                <a:latin typeface="Garamond" panose="02020404030301010803" pitchFamily="18" charset="0"/>
                <a:ea typeface="Times New Roman" panose="02020603050405020304" pitchFamily="18" charset="0"/>
              </a:rPr>
              <a:t>disability</a:t>
            </a:r>
            <a:r>
              <a:rPr lang="fr-CH" sz="2000" b="1" i="1" dirty="0">
                <a:effectLst/>
                <a:latin typeface="Garamond" panose="02020404030301010803" pitchFamily="18" charset="0"/>
                <a:ea typeface="Times New Roman" panose="02020603050405020304" pitchFamily="18" charset="0"/>
              </a:rPr>
              <a:t> </a:t>
            </a:r>
            <a:r>
              <a:rPr lang="fr-CH" sz="2000" b="1" i="1" dirty="0" err="1">
                <a:effectLst/>
                <a:latin typeface="Garamond" panose="02020404030301010803" pitchFamily="18" charset="0"/>
                <a:ea typeface="Times New Roman" panose="02020603050405020304" pitchFamily="18" charset="0"/>
              </a:rPr>
              <a:t>studies</a:t>
            </a:r>
            <a:endParaRPr lang="fr-CH" sz="2000" b="1" dirty="0">
              <a:effectLst/>
              <a:latin typeface="Garamond" panose="02020404030301010803" pitchFamily="18" charset="0"/>
              <a:ea typeface="Times New Roman" panose="02020603050405020304" pitchFamily="18" charset="0"/>
            </a:endParaRPr>
          </a:p>
          <a:p>
            <a:pPr algn="l">
              <a:lnSpc>
                <a:spcPct val="100000"/>
              </a:lnSpc>
              <a:spcBef>
                <a:spcPts val="600"/>
              </a:spcBef>
            </a:pPr>
            <a:endParaRPr lang="fr-CH" sz="2000" dirty="0">
              <a:effectLst/>
              <a:latin typeface="Garamond" panose="02020404030301010803" pitchFamily="18" charset="0"/>
              <a:ea typeface="Times New Roman" panose="02020603050405020304" pitchFamily="18" charset="0"/>
            </a:endParaRPr>
          </a:p>
          <a:p>
            <a:pPr algn="just">
              <a:lnSpc>
                <a:spcPct val="100000"/>
              </a:lnSpc>
              <a:spcBef>
                <a:spcPts val="600"/>
              </a:spcBef>
            </a:pPr>
            <a:r>
              <a:rPr lang="fr-CH" sz="2000" dirty="0">
                <a:effectLst/>
                <a:latin typeface="Garamond" panose="02020404030301010803" pitchFamily="18" charset="0"/>
                <a:ea typeface="Times New Roman" panose="02020603050405020304" pitchFamily="18" charset="0"/>
              </a:rPr>
              <a:t>« Si ce champ de recherche est resté divers et hétérogène en termes de problématiques, de cadres théoriques mobilisés, de méthodologies, etc. il s’est aussi construit autour d’une évolution conceptuelle commune : le passage d’une approche individuelle à une approche sociale du handicap. Initialement défendue par le mouvement anglo-saxon des personnes handicapées (sous différentes formes d’ailleurs, depuis la version anglaise centrée sur les processus d’oppression jusqu’à la version américaine centrée sur les droits), cette approche sociale du handicap est aujourd’hui devenue consensuelle. » </a:t>
            </a:r>
            <a:r>
              <a:rPr lang="fr-CH" sz="2000" dirty="0">
                <a:solidFill>
                  <a:schemeClr val="accent3"/>
                </a:solidFill>
                <a:effectLst/>
                <a:latin typeface="Garamond" panose="02020404030301010803" pitchFamily="18" charset="0"/>
                <a:ea typeface="Times New Roman" panose="02020603050405020304" pitchFamily="18" charset="0"/>
              </a:rPr>
              <a:t>(</a:t>
            </a:r>
            <a:r>
              <a:rPr lang="fr-CH" sz="2000" dirty="0" err="1">
                <a:solidFill>
                  <a:schemeClr val="accent3"/>
                </a:solidFill>
                <a:effectLst/>
                <a:latin typeface="Garamond" panose="02020404030301010803" pitchFamily="18" charset="0"/>
                <a:ea typeface="Times New Roman" panose="02020603050405020304" pitchFamily="18" charset="0"/>
              </a:rPr>
              <a:t>Winance</a:t>
            </a:r>
            <a:r>
              <a:rPr lang="fr-CH" sz="2000" dirty="0">
                <a:solidFill>
                  <a:schemeClr val="accent3"/>
                </a:solidFill>
                <a:effectLst/>
                <a:latin typeface="Garamond" panose="02020404030301010803" pitchFamily="18" charset="0"/>
                <a:ea typeface="Times New Roman" panose="02020603050405020304" pitchFamily="18" charset="0"/>
              </a:rPr>
              <a:t>, 2016, p.13)</a:t>
            </a:r>
          </a:p>
        </p:txBody>
      </p:sp>
    </p:spTree>
    <p:extLst>
      <p:ext uri="{BB962C8B-B14F-4D97-AF65-F5344CB8AC3E}">
        <p14:creationId xmlns:p14="http://schemas.microsoft.com/office/powerpoint/2010/main" val="283324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Continuité thérapeutique et partenariat</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13</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4262283" y="1841949"/>
            <a:ext cx="6829785" cy="4095973"/>
          </a:xfrm>
        </p:spPr>
        <p:txBody>
          <a:bodyPr anchor="ctr">
            <a:noAutofit/>
          </a:bodyPr>
          <a:lstStyle/>
          <a:p>
            <a:pPr algn="l">
              <a:lnSpc>
                <a:spcPct val="100000"/>
              </a:lnSpc>
              <a:spcBef>
                <a:spcPts val="600"/>
              </a:spcBef>
            </a:pPr>
            <a:r>
              <a:rPr lang="fr-CH" sz="2000" b="1" dirty="0">
                <a:effectLst/>
                <a:latin typeface="Garamond" panose="02020404030301010803" pitchFamily="18" charset="0"/>
                <a:ea typeface="Times New Roman" panose="02020603050405020304" pitchFamily="18" charset="0"/>
              </a:rPr>
              <a:t>Ce qui change pour les mondes de l’école et de la santé…</a:t>
            </a:r>
          </a:p>
          <a:p>
            <a:pPr algn="l">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effectLst/>
                <a:latin typeface="Garamond" panose="02020404030301010803" pitchFamily="18" charset="0"/>
                <a:ea typeface="Times New Roman" panose="02020603050405020304" pitchFamily="18" charset="0"/>
              </a:rPr>
              <a:t>L’institution scolaire touchée de « nouvelle » problématiques</a:t>
            </a:r>
          </a:p>
          <a:p>
            <a:pPr marL="342900" indent="-342900" algn="l">
              <a:lnSpc>
                <a:spcPct val="100000"/>
              </a:lnSpc>
              <a:spcBef>
                <a:spcPts val="600"/>
              </a:spcBef>
              <a:buFont typeface="Courier New" panose="02070309020205020404" pitchFamily="49" charset="0"/>
              <a:buChar char="o"/>
            </a:pPr>
            <a:r>
              <a:rPr lang="fr-CH" sz="2000" dirty="0">
                <a:effectLst/>
                <a:latin typeface="Garamond" panose="02020404030301010803" pitchFamily="18" charset="0"/>
                <a:ea typeface="Times New Roman" panose="02020603050405020304" pitchFamily="18" charset="0"/>
              </a:rPr>
              <a:t>L’institution médicale frappée par des maladies chroniques </a:t>
            </a:r>
            <a:r>
              <a:rPr lang="fr-CH" sz="2000" dirty="0">
                <a:solidFill>
                  <a:schemeClr val="accent3"/>
                </a:solidFill>
                <a:latin typeface="Garamond" panose="02020404030301010803" pitchFamily="18" charset="0"/>
                <a:ea typeface="Times New Roman" panose="02020603050405020304" pitchFamily="18" charset="0"/>
              </a:rPr>
              <a:t>(</a:t>
            </a:r>
            <a:r>
              <a:rPr lang="fr-CH" sz="2000" dirty="0" err="1">
                <a:solidFill>
                  <a:schemeClr val="accent3"/>
                </a:solidFill>
                <a:latin typeface="Garamond" panose="02020404030301010803" pitchFamily="18" charset="0"/>
                <a:ea typeface="Times New Roman" panose="02020603050405020304" pitchFamily="18" charset="0"/>
              </a:rPr>
              <a:t>Baszanger</a:t>
            </a:r>
            <a:r>
              <a:rPr lang="fr-CH" sz="2000" dirty="0">
                <a:solidFill>
                  <a:schemeClr val="accent3"/>
                </a:solidFill>
                <a:latin typeface="Garamond" panose="02020404030301010803" pitchFamily="18" charset="0"/>
                <a:ea typeface="Times New Roman" panose="02020603050405020304" pitchFamily="18" charset="0"/>
              </a:rPr>
              <a:t>, 1986)</a:t>
            </a:r>
            <a:endParaRPr lang="fr-CH" sz="2000" dirty="0">
              <a:effectLst/>
              <a:latin typeface="Garamond" panose="02020404030301010803" pitchFamily="18" charset="0"/>
              <a:ea typeface="Times New Roman" panose="02020603050405020304" pitchFamily="18" charset="0"/>
            </a:endParaRPr>
          </a:p>
        </p:txBody>
      </p:sp>
      <p:pic>
        <p:nvPicPr>
          <p:cNvPr id="8" name="Image 7">
            <a:extLst>
              <a:ext uri="{FF2B5EF4-FFF2-40B4-BE49-F238E27FC236}">
                <a16:creationId xmlns:a16="http://schemas.microsoft.com/office/drawing/2014/main" id="{B78DC059-2E45-5F4C-7AD5-AB5E505285D6}"/>
              </a:ext>
            </a:extLst>
          </p:cNvPr>
          <p:cNvPicPr>
            <a:picLocks noChangeAspect="1"/>
          </p:cNvPicPr>
          <p:nvPr/>
        </p:nvPicPr>
        <p:blipFill rotWithShape="1">
          <a:blip r:embed="rId3"/>
          <a:srcRect l="10987" r="12862"/>
          <a:stretch/>
        </p:blipFill>
        <p:spPr>
          <a:xfrm>
            <a:off x="963561" y="1830966"/>
            <a:ext cx="2846439" cy="3222318"/>
          </a:xfrm>
          <a:prstGeom prst="rect">
            <a:avLst/>
          </a:prstGeom>
          <a:ln>
            <a:solidFill>
              <a:schemeClr val="tx1"/>
            </a:solidFill>
          </a:ln>
        </p:spPr>
      </p:pic>
      <p:sp>
        <p:nvSpPr>
          <p:cNvPr id="9" name="ZoneTexte 8">
            <a:extLst>
              <a:ext uri="{FF2B5EF4-FFF2-40B4-BE49-F238E27FC236}">
                <a16:creationId xmlns:a16="http://schemas.microsoft.com/office/drawing/2014/main" id="{B835CD9E-FAD0-CB15-D111-7D6123B2C43E}"/>
              </a:ext>
            </a:extLst>
          </p:cNvPr>
          <p:cNvSpPr txBox="1"/>
          <p:nvPr/>
        </p:nvSpPr>
        <p:spPr>
          <a:xfrm>
            <a:off x="1293401" y="5194170"/>
            <a:ext cx="2186757" cy="646331"/>
          </a:xfrm>
          <a:prstGeom prst="rect">
            <a:avLst/>
          </a:prstGeom>
          <a:noFill/>
        </p:spPr>
        <p:txBody>
          <a:bodyPr wrap="square" rtlCol="0">
            <a:spAutoFit/>
          </a:bodyPr>
          <a:lstStyle/>
          <a:p>
            <a:pPr algn="ctr"/>
            <a:r>
              <a:rPr lang="fr-FR" dirty="0">
                <a:latin typeface="Garamond" panose="02020404030301010803" pitchFamily="18" charset="0"/>
              </a:rPr>
              <a:t>Déclaration de Salamanque (1994)</a:t>
            </a:r>
          </a:p>
        </p:txBody>
      </p:sp>
    </p:spTree>
    <p:extLst>
      <p:ext uri="{BB962C8B-B14F-4D97-AF65-F5344CB8AC3E}">
        <p14:creationId xmlns:p14="http://schemas.microsoft.com/office/powerpoint/2010/main" val="1225497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Continuité thérapeutique et partenariat</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14</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effectLst/>
                <a:latin typeface="Garamond" panose="02020404030301010803" pitchFamily="18" charset="0"/>
                <a:ea typeface="Times New Roman" panose="02020603050405020304" pitchFamily="18" charset="0"/>
              </a:rPr>
              <a:t>… et plus globalement </a:t>
            </a:r>
            <a:r>
              <a:rPr lang="fr-CH" sz="2000" b="1" dirty="0">
                <a:latin typeface="Garamond" panose="02020404030301010803" pitchFamily="18" charset="0"/>
                <a:ea typeface="Times New Roman" panose="02020603050405020304" pitchFamily="18" charset="0"/>
              </a:rPr>
              <a:t>les effets du </a:t>
            </a:r>
            <a:r>
              <a:rPr lang="fr-CH" sz="2000" b="1" i="1" dirty="0">
                <a:latin typeface="Garamond" panose="02020404030301010803" pitchFamily="18" charset="0"/>
                <a:ea typeface="Times New Roman" panose="02020603050405020304" pitchFamily="18" charset="0"/>
              </a:rPr>
              <a:t>New Public Management</a:t>
            </a:r>
            <a:r>
              <a:rPr lang="fr-CH" sz="2000" b="1" dirty="0">
                <a:latin typeface="Garamond" panose="02020404030301010803" pitchFamily="18" charset="0"/>
                <a:ea typeface="Times New Roman" panose="02020603050405020304" pitchFamily="18" charset="0"/>
              </a:rPr>
              <a:t>.</a:t>
            </a:r>
          </a:p>
          <a:p>
            <a:pPr algn="l">
              <a:lnSpc>
                <a:spcPct val="100000"/>
              </a:lnSpc>
              <a:spcBef>
                <a:spcPts val="600"/>
              </a:spcBef>
            </a:pPr>
            <a:endParaRPr lang="fr-CH" sz="2000" b="1" dirty="0">
              <a:effectLst/>
              <a:latin typeface="Garamond" panose="02020404030301010803" pitchFamily="18" charset="0"/>
              <a:ea typeface="Times New Roman" panose="02020603050405020304" pitchFamily="18" charset="0"/>
            </a:endParaRPr>
          </a:p>
          <a:p>
            <a:pPr algn="just">
              <a:lnSpc>
                <a:spcPct val="100000"/>
              </a:lnSpc>
              <a:spcBef>
                <a:spcPts val="600"/>
              </a:spcBef>
            </a:pPr>
            <a:r>
              <a:rPr lang="fr-CH" sz="2000" dirty="0">
                <a:effectLst/>
                <a:latin typeface="Garamond" panose="02020404030301010803" pitchFamily="18" charset="0"/>
                <a:ea typeface="Times New Roman" panose="02020603050405020304" pitchFamily="18" charset="0"/>
              </a:rPr>
              <a:t>« Dans un contexte d’austérité budgétaire qui interdit d’augmenter la dotation des différents secteurs, institutions ou groupes professionnels intervenant dans la prise en charge des problèmes sociaux, les progrès en termes d’efficacité de l’action publique passeraient avant tout par une meilleure ‘‘coordination’’ de l’action, par une démarche moins ‘‘cloisonnée’’ et plus ‘‘transversale’’. Cette action publique partenariale prétend ainsi lutter contre les replus ‘‘corporatistes’’ ou les ‘‘égoïsmes professionnels’’ en incitant les acteurs d’un territoire (professionnels ou profanes) à ne se percevoir comme des ‘‘concurrents’’ ou, pire, des ‘‘ennemis’’, mais comme des ‘‘partenaires’’ ayant tout à gagner à échanger entre eux. » </a:t>
            </a:r>
            <a:r>
              <a:rPr lang="fr-CH" sz="2000" dirty="0">
                <a:solidFill>
                  <a:schemeClr val="accent3"/>
                </a:solidFill>
                <a:effectLst/>
                <a:latin typeface="Garamond" panose="02020404030301010803" pitchFamily="18" charset="0"/>
                <a:ea typeface="Times New Roman" panose="02020603050405020304" pitchFamily="18" charset="0"/>
              </a:rPr>
              <a:t>(Morel, 2020, p.18)</a:t>
            </a:r>
          </a:p>
        </p:txBody>
      </p:sp>
    </p:spTree>
    <p:extLst>
      <p:ext uri="{BB962C8B-B14F-4D97-AF65-F5344CB8AC3E}">
        <p14:creationId xmlns:p14="http://schemas.microsoft.com/office/powerpoint/2010/main" val="717631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Continuité thérapeutique et partenariat</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15</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latin typeface="Garamond" panose="02020404030301010803" pitchFamily="18" charset="0"/>
                <a:ea typeface="Times New Roman" panose="02020603050405020304" pitchFamily="18" charset="0"/>
              </a:rPr>
              <a:t>Expansion de la rhétorique du « bien-être » de l’enfant</a:t>
            </a:r>
          </a:p>
          <a:p>
            <a:pPr algn="l">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spcAft>
                <a:spcPts val="600"/>
              </a:spcAft>
              <a:buFont typeface="Courier New" panose="02070309020205020404" pitchFamily="49" charset="0"/>
              <a:buChar char="o"/>
            </a:pPr>
            <a:r>
              <a:rPr lang="fr-CH" sz="2000" dirty="0">
                <a:latin typeface="Garamond" panose="02020404030301010803" pitchFamily="18" charset="0"/>
              </a:rPr>
              <a:t>De l’enfant « utile » au « </a:t>
            </a:r>
            <a:r>
              <a:rPr lang="fr-CH" sz="2000" dirty="0" err="1">
                <a:latin typeface="Garamond" panose="02020404030301010803" pitchFamily="18" charset="0"/>
              </a:rPr>
              <a:t>priceless</a:t>
            </a:r>
            <a:r>
              <a:rPr lang="fr-CH" sz="2000" dirty="0">
                <a:latin typeface="Garamond" panose="02020404030301010803" pitchFamily="18" charset="0"/>
              </a:rPr>
              <a:t> </a:t>
            </a:r>
            <a:r>
              <a:rPr lang="fr-CH" sz="2000" dirty="0" err="1">
                <a:latin typeface="Garamond" panose="02020404030301010803" pitchFamily="18" charset="0"/>
              </a:rPr>
              <a:t>child</a:t>
            </a:r>
            <a:r>
              <a:rPr lang="fr-CH" sz="2000" dirty="0">
                <a:latin typeface="Garamond" panose="02020404030301010803" pitchFamily="18" charset="0"/>
              </a:rPr>
              <a:t> » </a:t>
            </a:r>
            <a:r>
              <a:rPr lang="fr-CH" sz="2000" dirty="0">
                <a:solidFill>
                  <a:schemeClr val="accent3"/>
                </a:solidFill>
                <a:latin typeface="Garamond" panose="02020404030301010803" pitchFamily="18" charset="0"/>
              </a:rPr>
              <a:t>(</a:t>
            </a:r>
            <a:r>
              <a:rPr lang="fr-CH" sz="2000" dirty="0" err="1">
                <a:solidFill>
                  <a:schemeClr val="accent3"/>
                </a:solidFill>
                <a:latin typeface="Garamond" panose="02020404030301010803" pitchFamily="18" charset="0"/>
              </a:rPr>
              <a:t>Zelizer</a:t>
            </a:r>
            <a:r>
              <a:rPr lang="fr-CH" sz="2000" dirty="0">
                <a:solidFill>
                  <a:schemeClr val="accent3"/>
                </a:solidFill>
                <a:latin typeface="Garamond" panose="02020404030301010803" pitchFamily="18" charset="0"/>
              </a:rPr>
              <a:t>, 1985)</a:t>
            </a:r>
          </a:p>
          <a:p>
            <a:pPr marL="342900" indent="-342900" algn="just">
              <a:lnSpc>
                <a:spcPct val="100000"/>
              </a:lnSpc>
              <a:spcBef>
                <a:spcPts val="600"/>
              </a:spcBef>
              <a:spcAft>
                <a:spcPts val="600"/>
              </a:spcAft>
              <a:buFont typeface="Courier New" panose="02070309020205020404" pitchFamily="49" charset="0"/>
              <a:buChar char="o"/>
            </a:pPr>
            <a:r>
              <a:rPr lang="fr-CH" sz="2000" dirty="0">
                <a:latin typeface="Garamond" panose="02020404030301010803" pitchFamily="18" charset="0"/>
              </a:rPr>
              <a:t>Accumulation de connaissances relatives au développement</a:t>
            </a:r>
          </a:p>
          <a:p>
            <a:pPr marL="342900" indent="-342900" algn="just">
              <a:lnSpc>
                <a:spcPct val="100000"/>
              </a:lnSpc>
              <a:spcBef>
                <a:spcPts val="600"/>
              </a:spcBef>
              <a:spcAft>
                <a:spcPts val="600"/>
              </a:spcAft>
              <a:buFont typeface="Courier New" panose="02070309020205020404" pitchFamily="49" charset="0"/>
              <a:buChar char="o"/>
            </a:pPr>
            <a:r>
              <a:rPr lang="fr-CH" sz="2000" dirty="0">
                <a:latin typeface="Garamond" panose="02020404030301010803" pitchFamily="18" charset="0"/>
              </a:rPr>
              <a:t>Singularité de l’enfant</a:t>
            </a:r>
          </a:p>
          <a:p>
            <a:pPr marL="342900" indent="-342900" algn="just">
              <a:lnSpc>
                <a:spcPct val="100000"/>
              </a:lnSpc>
              <a:spcBef>
                <a:spcPts val="600"/>
              </a:spcBef>
              <a:spcAft>
                <a:spcPts val="600"/>
              </a:spcAft>
              <a:buFont typeface="Courier New" panose="02070309020205020404" pitchFamily="49" charset="0"/>
              <a:buChar char="o"/>
            </a:pPr>
            <a:r>
              <a:rPr lang="fr-CH" sz="2000" dirty="0">
                <a:latin typeface="Garamond" panose="02020404030301010803" pitchFamily="18" charset="0"/>
              </a:rPr>
              <a:t>Inversion de la filiation, émergence de la famille « </a:t>
            </a:r>
            <a:r>
              <a:rPr lang="fr-CH" sz="2000" dirty="0" err="1">
                <a:latin typeface="Garamond" panose="02020404030301010803" pitchFamily="18" charset="0"/>
              </a:rPr>
              <a:t>pédocentrée</a:t>
            </a:r>
            <a:r>
              <a:rPr lang="fr-CH" sz="2000" dirty="0">
                <a:latin typeface="Garamond" panose="02020404030301010803" pitchFamily="18" charset="0"/>
              </a:rPr>
              <a:t> » </a:t>
            </a:r>
            <a:r>
              <a:rPr lang="fr-CH" sz="2000" dirty="0">
                <a:solidFill>
                  <a:schemeClr val="accent3"/>
                </a:solidFill>
                <a:latin typeface="Garamond" panose="02020404030301010803" pitchFamily="18" charset="0"/>
              </a:rPr>
              <a:t>(</a:t>
            </a:r>
            <a:r>
              <a:rPr lang="fr-CH" sz="2000" dirty="0" err="1">
                <a:solidFill>
                  <a:schemeClr val="accent3"/>
                </a:solidFill>
                <a:latin typeface="Garamond" panose="02020404030301010803" pitchFamily="18" charset="0"/>
              </a:rPr>
              <a:t>Gavarini</a:t>
            </a:r>
            <a:r>
              <a:rPr lang="fr-CH" sz="2000" dirty="0">
                <a:solidFill>
                  <a:schemeClr val="accent3"/>
                </a:solidFill>
                <a:latin typeface="Garamond" panose="02020404030301010803" pitchFamily="18" charset="0"/>
              </a:rPr>
              <a:t>, 2001)</a:t>
            </a:r>
          </a:p>
        </p:txBody>
      </p:sp>
    </p:spTree>
    <p:extLst>
      <p:ext uri="{BB962C8B-B14F-4D97-AF65-F5344CB8AC3E}">
        <p14:creationId xmlns:p14="http://schemas.microsoft.com/office/powerpoint/2010/main" val="2473689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Quelles leçons sociologiques tirer de ce parcours socio-historique ?</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16</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À une échelle « macro », il nous renseigne sur les luttes menées par les </a:t>
            </a:r>
            <a:r>
              <a:rPr lang="fr-CH" sz="2000" dirty="0" err="1">
                <a:latin typeface="Garamond" panose="02020404030301010803" pitchFamily="18" charset="0"/>
                <a:ea typeface="Times New Roman" panose="02020603050405020304" pitchFamily="18" charset="0"/>
              </a:rPr>
              <a:t>acteur·trice·s</a:t>
            </a:r>
            <a:r>
              <a:rPr lang="fr-CH" sz="2000" dirty="0">
                <a:latin typeface="Garamond" panose="02020404030301010803" pitchFamily="18" charset="0"/>
                <a:ea typeface="Times New Roman" panose="02020603050405020304" pitchFamily="18" charset="0"/>
              </a:rPr>
              <a:t> pour devenir « propriétaires » </a:t>
            </a:r>
            <a:r>
              <a:rPr lang="fr-CH" sz="2000" dirty="0">
                <a:solidFill>
                  <a:schemeClr val="accent3"/>
                </a:solidFill>
                <a:latin typeface="Garamond" panose="02020404030301010803" pitchFamily="18" charset="0"/>
                <a:ea typeface="Times New Roman" panose="02020603050405020304" pitchFamily="18" charset="0"/>
              </a:rPr>
              <a:t>(</a:t>
            </a:r>
            <a:r>
              <a:rPr lang="fr-CH" sz="2000" dirty="0" err="1">
                <a:solidFill>
                  <a:schemeClr val="accent3"/>
                </a:solidFill>
                <a:latin typeface="Garamond" panose="02020404030301010803" pitchFamily="18" charset="0"/>
                <a:ea typeface="Times New Roman" panose="02020603050405020304" pitchFamily="18" charset="0"/>
              </a:rPr>
              <a:t>Gusfield</a:t>
            </a:r>
            <a:r>
              <a:rPr lang="fr-CH" sz="2000" dirty="0">
                <a:solidFill>
                  <a:schemeClr val="accent3"/>
                </a:solidFill>
                <a:latin typeface="Garamond" panose="02020404030301010803" pitchFamily="18" charset="0"/>
                <a:ea typeface="Times New Roman" panose="02020603050405020304" pitchFamily="18" charset="0"/>
              </a:rPr>
              <a:t>, 1989) </a:t>
            </a:r>
            <a:r>
              <a:rPr lang="fr-CH" sz="2000" dirty="0">
                <a:latin typeface="Garamond" panose="02020404030301010803" pitchFamily="18" charset="0"/>
                <a:ea typeface="Times New Roman" panose="02020603050405020304" pitchFamily="18" charset="0"/>
              </a:rPr>
              <a:t>d’un problème</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À une échelle « micro », il nous indique que le rapport </a:t>
            </a:r>
            <a:r>
              <a:rPr lang="fr-CH" sz="2000" dirty="0" err="1">
                <a:latin typeface="Garamond" panose="02020404030301010803" pitchFamily="18" charset="0"/>
                <a:ea typeface="Times New Roman" panose="02020603050405020304" pitchFamily="18" charset="0"/>
              </a:rPr>
              <a:t>parents-professionnel·le·s</a:t>
            </a:r>
            <a:r>
              <a:rPr lang="fr-CH" sz="2000" dirty="0">
                <a:latin typeface="Garamond" panose="02020404030301010803" pitchFamily="18" charset="0"/>
                <a:ea typeface="Times New Roman" panose="02020603050405020304" pitchFamily="18" charset="0"/>
              </a:rPr>
              <a:t> est devenu une « relation de service » </a:t>
            </a:r>
            <a:r>
              <a:rPr lang="fr-CH" sz="2000" dirty="0">
                <a:solidFill>
                  <a:schemeClr val="accent3"/>
                </a:solidFill>
                <a:latin typeface="Garamond" panose="02020404030301010803" pitchFamily="18" charset="0"/>
                <a:ea typeface="Times New Roman" panose="02020603050405020304" pitchFamily="18" charset="0"/>
              </a:rPr>
              <a:t>(</a:t>
            </a:r>
            <a:r>
              <a:rPr lang="fr-CH" sz="2000" dirty="0" err="1">
                <a:solidFill>
                  <a:schemeClr val="accent3"/>
                </a:solidFill>
                <a:latin typeface="Garamond" panose="02020404030301010803" pitchFamily="18" charset="0"/>
                <a:ea typeface="Times New Roman" panose="02020603050405020304" pitchFamily="18" charset="0"/>
              </a:rPr>
              <a:t>Gadrey</a:t>
            </a:r>
            <a:r>
              <a:rPr lang="fr-CH" sz="2000" dirty="0">
                <a:solidFill>
                  <a:schemeClr val="accent3"/>
                </a:solidFill>
                <a:latin typeface="Garamond" panose="02020404030301010803" pitchFamily="18" charset="0"/>
                <a:ea typeface="Times New Roman" panose="02020603050405020304" pitchFamily="18" charset="0"/>
              </a:rPr>
              <a:t>, 1994)</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Il rend compte d’une transformation sur le long terme de la nature sociale des protagonistes</a:t>
            </a:r>
          </a:p>
        </p:txBody>
      </p:sp>
    </p:spTree>
    <p:extLst>
      <p:ext uri="{BB962C8B-B14F-4D97-AF65-F5344CB8AC3E}">
        <p14:creationId xmlns:p14="http://schemas.microsoft.com/office/powerpoint/2010/main" val="736323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371600" y="1983658"/>
            <a:ext cx="9720470" cy="2890683"/>
          </a:xfrm>
        </p:spPr>
        <p:txBody>
          <a:bodyPr anchor="ctr">
            <a:normAutofit/>
          </a:bodyPr>
          <a:lstStyle/>
          <a:p>
            <a:pPr algn="l"/>
            <a:r>
              <a:rPr lang="fr-FR" sz="4400" b="1" cap="small" dirty="0">
                <a:latin typeface="Garamond" panose="02020404030301010803" pitchFamily="18" charset="0"/>
              </a:rPr>
              <a:t>Les enjeux pratiques et symboliques d’un rapprochement</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17</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13627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thérapeutes face aux parents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18</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1</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Bah voilà parce que nous, on a des patients, on les suit à long terme, on ne peut pas casser complètement la relation thérapeutique non plus sur un coup de gueule. » (Luc, ergothérapeute)</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Nous, on est vraiment, on se considère comme thérapeute. On a quand même fait une formation aussi en psychologie donc ce n’est pas juste ‘‘Allez, à chaîne !’’ voilà donc il y a une relation qui s’instaure sur le long terme et il faut en prendre soin. » (Marine, logopédiste) </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Il y a quand même un aspect pédagogique et un aspect relation thérapeutique. Il peut y avoir beaucoup de choses. Médical, je me sens moins du côté médical c’est sûr. » (Melissa, logopédiste)</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p:txBody>
      </p:sp>
    </p:spTree>
    <p:extLst>
      <p:ext uri="{BB962C8B-B14F-4D97-AF65-F5344CB8AC3E}">
        <p14:creationId xmlns:p14="http://schemas.microsoft.com/office/powerpoint/2010/main" val="3159787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thérapeutes face aux parents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19</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1</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relation mise au cœur du travail quotidien et portée au rang de déontologie</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L’identification aux « métiers de la relation » </a:t>
            </a:r>
            <a:r>
              <a:rPr lang="fr-CH" sz="2000" dirty="0">
                <a:solidFill>
                  <a:schemeClr val="accent3"/>
                </a:solidFill>
                <a:latin typeface="Garamond" panose="02020404030301010803" pitchFamily="18" charset="0"/>
                <a:ea typeface="Times New Roman" panose="02020603050405020304" pitchFamily="18" charset="0"/>
              </a:rPr>
              <a:t>(</a:t>
            </a:r>
            <a:r>
              <a:rPr lang="fr-CH" sz="2000" dirty="0" err="1">
                <a:solidFill>
                  <a:schemeClr val="accent3"/>
                </a:solidFill>
                <a:latin typeface="Garamond" panose="02020404030301010803" pitchFamily="18" charset="0"/>
                <a:ea typeface="Times New Roman" panose="02020603050405020304" pitchFamily="18" charset="0"/>
              </a:rPr>
              <a:t>Demailly</a:t>
            </a:r>
            <a:r>
              <a:rPr lang="fr-CH" sz="2000" dirty="0">
                <a:solidFill>
                  <a:schemeClr val="accent3"/>
                </a:solidFill>
                <a:latin typeface="Garamond" panose="02020404030301010803" pitchFamily="18" charset="0"/>
                <a:ea typeface="Times New Roman" panose="02020603050405020304" pitchFamily="18" charset="0"/>
              </a:rPr>
              <a:t>, 2008) </a:t>
            </a:r>
            <a:r>
              <a:rPr lang="fr-CH" sz="2000" dirty="0">
                <a:latin typeface="Garamond" panose="02020404030301010803" pitchFamily="18" charset="0"/>
                <a:ea typeface="Times New Roman" panose="02020603050405020304" pitchFamily="18" charset="0"/>
              </a:rPr>
              <a:t>comme technique de distinction</a:t>
            </a:r>
          </a:p>
        </p:txBody>
      </p:sp>
    </p:spTree>
    <p:extLst>
      <p:ext uri="{BB962C8B-B14F-4D97-AF65-F5344CB8AC3E}">
        <p14:creationId xmlns:p14="http://schemas.microsoft.com/office/powerpoint/2010/main" val="4268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D’où je vous parle ?</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FAC8BB18-B3DA-7256-4B7B-9F163B57EF60}"/>
              </a:ext>
            </a:extLst>
          </p:cNvPr>
          <p:cNvSpPr>
            <a:spLocks noGrp="1"/>
          </p:cNvSpPr>
          <p:nvPr>
            <p:ph type="subTitle" idx="1"/>
          </p:nvPr>
        </p:nvSpPr>
        <p:spPr>
          <a:xfrm>
            <a:off x="1523999" y="1666569"/>
            <a:ext cx="9568070" cy="4271354"/>
          </a:xfrm>
        </p:spPr>
        <p:txBody>
          <a:bodyPr anchor="ctr">
            <a:noAutofit/>
          </a:bodyPr>
          <a:lstStyle/>
          <a:p>
            <a:pPr algn="just">
              <a:lnSpc>
                <a:spcPct val="100000"/>
              </a:lnSpc>
              <a:spcBef>
                <a:spcPts val="600"/>
              </a:spcBef>
            </a:pPr>
            <a:r>
              <a:rPr lang="fr-FR" sz="2000" b="1" dirty="0">
                <a:latin typeface="Garamond" panose="02020404030301010803" pitchFamily="18" charset="0"/>
                <a:ea typeface="Times New Roman" panose="02020603050405020304" pitchFamily="18" charset="0"/>
              </a:rPr>
              <a:t>Dans l’arène du partenariat. Enquête au sein des réseaux préscolaires lors de la transition vers la scolarité obligatoire d’enfants </a:t>
            </a:r>
            <a:r>
              <a:rPr lang="fr-FR" sz="2000" b="1" dirty="0" err="1">
                <a:latin typeface="Garamond" panose="02020404030301010803" pitchFamily="18" charset="0"/>
                <a:ea typeface="Times New Roman" panose="02020603050405020304" pitchFamily="18" charset="0"/>
              </a:rPr>
              <a:t>identifié·e·s</a:t>
            </a:r>
            <a:r>
              <a:rPr lang="fr-FR" sz="2000" b="1" dirty="0">
                <a:latin typeface="Garamond" panose="02020404030301010803" pitchFamily="18" charset="0"/>
                <a:ea typeface="Times New Roman" panose="02020603050405020304" pitchFamily="18" charset="0"/>
              </a:rPr>
              <a:t> comme ayant des besoins éducatifs particuliers.</a:t>
            </a:r>
          </a:p>
          <a:p>
            <a:pPr algn="just">
              <a:lnSpc>
                <a:spcPct val="100000"/>
              </a:lnSpc>
              <a:spcBef>
                <a:spcPts val="600"/>
              </a:spcBef>
              <a:tabLst>
                <a:tab pos="457200" algn="l"/>
              </a:tabLst>
            </a:pPr>
            <a:r>
              <a:rPr lang="fr-FR" sz="2000" dirty="0">
                <a:latin typeface="Garamond" panose="02020404030301010803" pitchFamily="18" charset="0"/>
              </a:rPr>
              <a:t>Thèse réalisée sous la </a:t>
            </a:r>
            <a:r>
              <a:rPr lang="fr-FR" sz="2000" dirty="0" err="1">
                <a:latin typeface="Garamond" panose="02020404030301010803" pitchFamily="18" charset="0"/>
              </a:rPr>
              <a:t>co-direction</a:t>
            </a:r>
            <a:r>
              <a:rPr lang="fr-FR" sz="2000" dirty="0">
                <a:latin typeface="Garamond" panose="02020404030301010803" pitchFamily="18" charset="0"/>
              </a:rPr>
              <a:t> de la professeure Tania </a:t>
            </a:r>
            <a:r>
              <a:rPr lang="fr-FR" sz="2000" dirty="0" err="1">
                <a:latin typeface="Garamond" panose="02020404030301010803" pitchFamily="18" charset="0"/>
              </a:rPr>
              <a:t>Ogay</a:t>
            </a:r>
            <a:r>
              <a:rPr lang="fr-FR" sz="2000" dirty="0">
                <a:latin typeface="Garamond" panose="02020404030301010803" pitchFamily="18" charset="0"/>
              </a:rPr>
              <a:t> (UNIFR) et du professeur Patrick </a:t>
            </a:r>
            <a:r>
              <a:rPr lang="fr-FR" sz="2000" dirty="0" err="1">
                <a:latin typeface="Garamond" panose="02020404030301010803" pitchFamily="18" charset="0"/>
              </a:rPr>
              <a:t>Bonvin</a:t>
            </a:r>
            <a:r>
              <a:rPr lang="fr-FR" sz="2000" dirty="0">
                <a:latin typeface="Garamond" panose="02020404030301010803" pitchFamily="18" charset="0"/>
              </a:rPr>
              <a:t> (HEP Vaud)</a:t>
            </a:r>
          </a:p>
          <a:p>
            <a:pPr algn="just">
              <a:lnSpc>
                <a:spcPct val="100000"/>
              </a:lnSpc>
              <a:spcBef>
                <a:spcPts val="600"/>
              </a:spcBef>
            </a:pPr>
            <a:endParaRPr lang="fr-CH" sz="2000"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Recherche </a:t>
            </a:r>
            <a:r>
              <a:rPr lang="fr-CH" sz="2000" dirty="0">
                <a:effectLst/>
                <a:latin typeface="Garamond" panose="02020404030301010803" pitchFamily="18" charset="0"/>
                <a:ea typeface="Times New Roman" panose="02020603050405020304" pitchFamily="18" charset="0"/>
              </a:rPr>
              <a:t>menée entre 2017 et 2022</a:t>
            </a:r>
            <a:endParaRPr lang="fr-CH" sz="2000"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Approche sociologique et enquête ethnographique</a:t>
            </a:r>
          </a:p>
        </p:txBody>
      </p:sp>
    </p:spTree>
    <p:extLst>
      <p:ext uri="{BB962C8B-B14F-4D97-AF65-F5344CB8AC3E}">
        <p14:creationId xmlns:p14="http://schemas.microsoft.com/office/powerpoint/2010/main" val="843054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thérapeutes face aux parents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20</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2</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Ils veulent que tout aille mieux tout de suite pour leur enfant. Je comprends bien sûr, mais ça ne se passe pas comme ça, ça prend du temps souvent. Pour nous, ça peut être une pression importante en tant que thérapeutes. Et puis il y a des parents, si on ne fait pas ce qu’ils veulent, ils changent tout simplement… Il y a assez de thérapeutes sur le marché. » (Audrey, physiothérapeute)</a:t>
            </a:r>
            <a:endParaRPr lang="fr-CH" sz="1800" dirty="0">
              <a:solidFill>
                <a:srgbClr val="000000"/>
              </a:solidFill>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Quand je n’étais pas d’accord avec une sorte de thérapie, j’ai juste arrêté la thérapie. Je sais que le travail avec ergo, physio, </a:t>
            </a:r>
            <a:r>
              <a:rPr lang="fr-FR" sz="18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etc</a:t>
            </a: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c’est le travail qui lui est utile. Après quand je ne suis pas en accord avec le professionnel et je ne voyais pas trop d’utilité à la thérapie, j’ai tout simplement arrêté en fait sans prévenir tout le monde. » (Martina, maman cadre dans une banque privée)</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4002112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thérapeutes face aux parents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21</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2</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Les conditions de possibilité d’une collaboration à l’heure du partenariat</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Contours de la figure-repoussoir du parent « consommateur »</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Une relation de service pouvant devenir une servitude </a:t>
            </a:r>
            <a:r>
              <a:rPr lang="fr-CH" sz="2000" dirty="0">
                <a:solidFill>
                  <a:schemeClr val="accent3"/>
                </a:solidFill>
                <a:latin typeface="Garamond" panose="02020404030301010803" pitchFamily="18" charset="0"/>
                <a:ea typeface="Times New Roman" panose="02020603050405020304" pitchFamily="18" charset="0"/>
              </a:rPr>
              <a:t>(Jeantet, 2003)</a:t>
            </a:r>
            <a:endParaRPr lang="fr-CH" sz="2000" dirty="0">
              <a:latin typeface="Garamond" panose="02020404030301010803" pitchFamily="18" charset="0"/>
              <a:ea typeface="Times New Roman" panose="02020603050405020304" pitchFamily="18" charset="0"/>
            </a:endParaRPr>
          </a:p>
        </p:txBody>
      </p:sp>
    </p:spTree>
    <p:extLst>
      <p:ext uri="{BB962C8B-B14F-4D97-AF65-F5344CB8AC3E}">
        <p14:creationId xmlns:p14="http://schemas.microsoft.com/office/powerpoint/2010/main" val="1384116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parents face aux thérapeutes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22</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1</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Parents très </a:t>
            </a:r>
            <a:r>
              <a:rPr lang="fr-FR" sz="1800" dirty="0" err="1">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collaborants</a:t>
            </a: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et investis. Ils mettent en place de nombreux aménagements à la maison pour soutenir le développement de Megan. Ils sont très adéquats et s'ajustent au mieux aux besoins de leur fille dont ils mesurent rapidement l’évolution. » (Extrait d’une Procédure d’évaluation standardisée – PES)</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I : D’accord et puis comment se sont passés les débuts ? Les premières rencontres avec les parents ?</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P : Très bien parce que c’était des parents demandeurs. C’est des parents vraiment qui avaient envie de faire tout ce qu’ils pouvaient. Ils ont très vite décelés les difficultés chez leur enfant. Pour nous, en tant que thérapeutes, c’est précieux d’avoir affaire à des parents aussi investis. » (Thérèse, logopédiste)</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052514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parents face aux thérapeutes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23</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1</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Sous l’injonction à devenir « </a:t>
            </a:r>
            <a:r>
              <a:rPr lang="fr-CH" sz="2000" dirty="0" err="1">
                <a:latin typeface="Garamond" panose="02020404030301010803" pitchFamily="18" charset="0"/>
                <a:ea typeface="Times New Roman" panose="02020603050405020304" pitchFamily="18" charset="0"/>
              </a:rPr>
              <a:t>co</a:t>
            </a:r>
            <a:r>
              <a:rPr lang="fr-CH" sz="2000" dirty="0">
                <a:latin typeface="Garamond" panose="02020404030301010803" pitchFamily="18" charset="0"/>
                <a:ea typeface="Times New Roman" panose="02020603050405020304" pitchFamily="18" charset="0"/>
              </a:rPr>
              <a:t>-thérapeutes » </a:t>
            </a:r>
            <a:r>
              <a:rPr lang="fr-CH" sz="2000" dirty="0">
                <a:solidFill>
                  <a:schemeClr val="accent3"/>
                </a:solidFill>
                <a:latin typeface="Garamond" panose="02020404030301010803" pitchFamily="18" charset="0"/>
                <a:ea typeface="Times New Roman" panose="02020603050405020304" pitchFamily="18" charset="0"/>
              </a:rPr>
              <a:t>(</a:t>
            </a:r>
            <a:r>
              <a:rPr lang="fr-CH" sz="2000" dirty="0" err="1">
                <a:solidFill>
                  <a:schemeClr val="accent3"/>
                </a:solidFill>
                <a:latin typeface="Garamond" panose="02020404030301010803" pitchFamily="18" charset="0"/>
                <a:ea typeface="Times New Roman" panose="02020603050405020304" pitchFamily="18" charset="0"/>
              </a:rPr>
              <a:t>Skuza</a:t>
            </a:r>
            <a:r>
              <a:rPr lang="fr-CH" sz="2000" dirty="0">
                <a:solidFill>
                  <a:schemeClr val="accent3"/>
                </a:solidFill>
                <a:latin typeface="Garamond" panose="02020404030301010803" pitchFamily="18" charset="0"/>
                <a:ea typeface="Times New Roman" panose="02020603050405020304" pitchFamily="18" charset="0"/>
              </a:rPr>
              <a:t>, Linder et </a:t>
            </a:r>
            <a:r>
              <a:rPr lang="fr-CH" sz="2000" dirty="0" err="1">
                <a:solidFill>
                  <a:schemeClr val="accent3"/>
                </a:solidFill>
                <a:latin typeface="Garamond" panose="02020404030301010803" pitchFamily="18" charset="0"/>
                <a:ea typeface="Times New Roman" panose="02020603050405020304" pitchFamily="18" charset="0"/>
              </a:rPr>
              <a:t>Jammet</a:t>
            </a:r>
            <a:r>
              <a:rPr lang="fr-CH" sz="2000" dirty="0">
                <a:solidFill>
                  <a:schemeClr val="accent3"/>
                </a:solidFill>
                <a:latin typeface="Garamond" panose="02020404030301010803" pitchFamily="18" charset="0"/>
                <a:ea typeface="Times New Roman" panose="02020603050405020304" pitchFamily="18" charset="0"/>
              </a:rPr>
              <a:t>, 2019)</a:t>
            </a:r>
            <a:r>
              <a:rPr lang="fr-CH" sz="2000" dirty="0">
                <a:latin typeface="Garamond" panose="02020404030301010803" pitchFamily="18" charset="0"/>
                <a:ea typeface="Times New Roman" panose="02020603050405020304" pitchFamily="18" charset="0"/>
              </a:rPr>
              <a:t>, des inégalités</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précocité et l’intensité, des principes d’intervention qui deviennent des critères d’évaluation</a:t>
            </a:r>
          </a:p>
        </p:txBody>
      </p:sp>
    </p:spTree>
    <p:extLst>
      <p:ext uri="{BB962C8B-B14F-4D97-AF65-F5344CB8AC3E}">
        <p14:creationId xmlns:p14="http://schemas.microsoft.com/office/powerpoint/2010/main" val="2259204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parents face aux thérapeutes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24</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2</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Carolina dit : ‘‘Je crois que le 8 [la date du réseau d’orientation pour Émilie et Élodie], je vais fermer ma bouche car chacun aura quelque chose à dire’’. Alors je lui demande pourquoi. Elle me répond : ‘‘Je ne veux pas me griller tout de suite’’. » (Journal de terrain, le 20 décembre 2018)</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pPr>
            <a:r>
              <a:rPr lang="fr-FR"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Mais je pense aussi que voilà, j’ai de la chance, je suis prof. Ça ne me fait pas peur, je n’ai pas peur de parler à une doyenne, je n’ai pas peur de m’exprimer, je peux trouver mes mots, je peux comprendre ce qu’elle me dit. Je suis vernie de ce côté-là, je pars avec un bagage qui n’est pas le même pour tous les parents. Ouais je connais les règles du jeu et c’est un atout. » (Marion, mère enseignante)</a:t>
            </a:r>
            <a:endParaRPr lang="fr-CH" sz="18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42101071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Les parents face aux thérapeutes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25</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just">
              <a:lnSpc>
                <a:spcPct val="100000"/>
              </a:lnSpc>
              <a:spcBef>
                <a:spcPts val="600"/>
              </a:spcBef>
            </a:pPr>
            <a:r>
              <a:rPr lang="fr-CH" sz="2000" b="1" dirty="0">
                <a:latin typeface="Garamond" panose="02020404030301010803" pitchFamily="18" charset="0"/>
                <a:ea typeface="Times New Roman" panose="02020603050405020304" pitchFamily="18" charset="0"/>
              </a:rPr>
              <a:t>Temps 2</a:t>
            </a:r>
          </a:p>
          <a:p>
            <a:pPr algn="just">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Le degré de sollicitation comme indicateur d’investissement parental</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Se sentir légitime et rendre sa parole « valide »</a:t>
            </a:r>
          </a:p>
          <a:p>
            <a:pPr marL="342900" indent="-342900" algn="just">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 tactique du silence » </a:t>
            </a:r>
            <a:r>
              <a:rPr lang="fr-CH" sz="2000" dirty="0">
                <a:solidFill>
                  <a:schemeClr val="accent3"/>
                </a:solidFill>
                <a:latin typeface="Garamond" panose="02020404030301010803" pitchFamily="18" charset="0"/>
                <a:ea typeface="Times New Roman" panose="02020603050405020304" pitchFamily="18" charset="0"/>
              </a:rPr>
              <a:t>(Delay, 2011) </a:t>
            </a:r>
            <a:r>
              <a:rPr lang="fr-CH" sz="2000" dirty="0">
                <a:latin typeface="Garamond" panose="02020404030301010803" pitchFamily="18" charset="0"/>
                <a:ea typeface="Times New Roman" panose="02020603050405020304" pitchFamily="18" charset="0"/>
              </a:rPr>
              <a:t>qui finit par desservir</a:t>
            </a:r>
          </a:p>
          <a:p>
            <a:pPr marL="342900" indent="-342900" algn="just">
              <a:lnSpc>
                <a:spcPct val="100000"/>
              </a:lnSpc>
              <a:spcBef>
                <a:spcPts val="600"/>
              </a:spcBef>
              <a:buFont typeface="Courier New" panose="02070309020205020404" pitchFamily="49" charset="0"/>
              <a:buChar char="o"/>
            </a:pPr>
            <a:endParaRPr lang="fr-CH" sz="2000" dirty="0">
              <a:latin typeface="Garamond" panose="02020404030301010803" pitchFamily="18" charset="0"/>
              <a:ea typeface="Times New Roman" panose="02020603050405020304" pitchFamily="18" charset="0"/>
            </a:endParaRPr>
          </a:p>
          <a:p>
            <a:pPr algn="just">
              <a:lnSpc>
                <a:spcPct val="100000"/>
              </a:lnSpc>
              <a:spcBef>
                <a:spcPts val="600"/>
              </a:spcBef>
            </a:pP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La compétence suffisante pour produire des phrases susceptibles d’être comprises peut être tout à fait insuffisante pour produire des phrases susceptibles d’être </a:t>
            </a:r>
            <a:r>
              <a:rPr lang="fr-CH" sz="2000" i="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écoutées</a:t>
            </a: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des phrases propres à être reconnues comme </a:t>
            </a:r>
            <a:r>
              <a:rPr lang="fr-CH" sz="2000" i="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recevables</a:t>
            </a: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dans toutes les situations où il y a lieu de parler » </a:t>
            </a:r>
            <a:r>
              <a:rPr lang="fr-CH" sz="2000" kern="100" dirty="0">
                <a:solidFill>
                  <a:schemeClr val="accent3"/>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(Bourdieu, 2001, p.84)</a:t>
            </a:r>
            <a:r>
              <a:rPr lang="fr-CH" sz="2000" dirty="0">
                <a:solidFill>
                  <a:schemeClr val="accent3"/>
                </a:solidFill>
                <a:latin typeface="Garamond" panose="02020404030301010803" pitchFamily="18" charset="0"/>
                <a:ea typeface="Times New Roman" panose="02020603050405020304" pitchFamily="18" charset="0"/>
              </a:rPr>
              <a:t> </a:t>
            </a:r>
          </a:p>
        </p:txBody>
      </p:sp>
    </p:spTree>
    <p:extLst>
      <p:ext uri="{BB962C8B-B14F-4D97-AF65-F5344CB8AC3E}">
        <p14:creationId xmlns:p14="http://schemas.microsoft.com/office/powerpoint/2010/main" val="3232188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Bibliographie</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26</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280219" y="1386349"/>
            <a:ext cx="11651226" cy="4861614"/>
          </a:xfrm>
        </p:spPr>
        <p:txBody>
          <a:bodyPr anchor="ctr">
            <a:noAutofit/>
          </a:bodyPr>
          <a:lstStyle/>
          <a:p>
            <a:pPr marL="285750" indent="-285750" algn="just">
              <a:lnSpc>
                <a:spcPct val="100000"/>
              </a:lnSpc>
              <a:spcBef>
                <a:spcPts val="0"/>
              </a:spcBef>
              <a:buFont typeface="Courier New" panose="02070309020205020404" pitchFamily="49" charset="0"/>
              <a:buChar char="o"/>
            </a:pPr>
            <a:r>
              <a:rPr lang="fr-CH" sz="1400" dirty="0" err="1">
                <a:latin typeface="Garamond" panose="02020404030301010803" pitchFamily="18" charset="0"/>
                <a:ea typeface="Times New Roman" panose="02020603050405020304" pitchFamily="18" charset="0"/>
              </a:rPr>
              <a:t>Angelucci</a:t>
            </a:r>
            <a:r>
              <a:rPr lang="fr-CH" sz="1400" dirty="0">
                <a:latin typeface="Garamond" panose="02020404030301010803" pitchFamily="18" charset="0"/>
                <a:ea typeface="Times New Roman" panose="02020603050405020304" pitchFamily="18" charset="0"/>
              </a:rPr>
              <a:t>, V. (s.d.). </a:t>
            </a:r>
            <a:r>
              <a:rPr lang="fr-CH" sz="1400" i="1" dirty="0">
                <a:latin typeface="Garamond" panose="02020404030301010803" pitchFamily="18" charset="0"/>
                <a:ea typeface="Times New Roman" panose="02020603050405020304" pitchFamily="18" charset="0"/>
              </a:rPr>
              <a:t>La fabrique de la dyslexie. </a:t>
            </a:r>
            <a:r>
              <a:rPr lang="fr-CH" sz="1400" dirty="0">
                <a:latin typeface="Garamond" panose="02020404030301010803" pitchFamily="18" charset="0"/>
                <a:ea typeface="Times New Roman" panose="02020603050405020304" pitchFamily="18" charset="0"/>
              </a:rPr>
              <a:t>Thèse de doctorat, Université de Lausanne.</a:t>
            </a:r>
          </a:p>
          <a:p>
            <a:pPr marL="285750" indent="-285750" algn="just">
              <a:lnSpc>
                <a:spcPct val="100000"/>
              </a:lnSpc>
              <a:spcBef>
                <a:spcPts val="0"/>
              </a:spcBef>
              <a:buFont typeface="Courier New" panose="02070309020205020404" pitchFamily="49" charset="0"/>
              <a:buChar char="o"/>
            </a:pPr>
            <a:r>
              <a:rPr lang="fr-CH" sz="1400" dirty="0" err="1">
                <a:effectLst/>
                <a:latin typeface="Garamond" panose="02020404030301010803" pitchFamily="18" charset="0"/>
              </a:rPr>
              <a:t>Baszanger</a:t>
            </a:r>
            <a:r>
              <a:rPr lang="fr-CH" sz="1400" dirty="0">
                <a:effectLst/>
                <a:latin typeface="Garamond" panose="02020404030301010803" pitchFamily="18" charset="0"/>
              </a:rPr>
              <a:t>, I. (1986). Les maladies chroniques et leur ordre négocié. </a:t>
            </a:r>
            <a:r>
              <a:rPr lang="fr-CH" sz="1400" i="1" dirty="0">
                <a:effectLst/>
                <a:latin typeface="Garamond" panose="02020404030301010803" pitchFamily="18" charset="0"/>
              </a:rPr>
              <a:t>Revue française de sociologie</a:t>
            </a:r>
            <a:r>
              <a:rPr lang="fr-CH" sz="1400" dirty="0">
                <a:effectLst/>
                <a:latin typeface="Garamond" panose="02020404030301010803" pitchFamily="18" charset="0"/>
              </a:rPr>
              <a:t>, </a:t>
            </a:r>
            <a:r>
              <a:rPr lang="fr-CH" sz="1400" i="1" dirty="0">
                <a:effectLst/>
                <a:latin typeface="Garamond" panose="02020404030301010803" pitchFamily="18" charset="0"/>
              </a:rPr>
              <a:t>27</a:t>
            </a:r>
            <a:r>
              <a:rPr lang="fr-CH" sz="1400" dirty="0">
                <a:effectLst/>
                <a:latin typeface="Garamond" panose="02020404030301010803" pitchFamily="18" charset="0"/>
              </a:rPr>
              <a:t>(1), 3‑27.</a:t>
            </a:r>
          </a:p>
          <a:p>
            <a:pPr marL="285750" indent="-285750" algn="just">
              <a:lnSpc>
                <a:spcPct val="100000"/>
              </a:lnSpc>
              <a:spcBef>
                <a:spcPts val="0"/>
              </a:spcBef>
              <a:buFont typeface="Courier New" panose="02070309020205020404" pitchFamily="49" charset="0"/>
              <a:buChar char="o"/>
            </a:pPr>
            <a:r>
              <a:rPr lang="fr-CH" sz="1400" dirty="0">
                <a:effectLst/>
                <a:latin typeface="Garamond" panose="02020404030301010803" pitchFamily="18" charset="0"/>
              </a:rPr>
              <a:t>Bourdieu, P. (2001). </a:t>
            </a:r>
            <a:r>
              <a:rPr lang="fr-CH" sz="1400" i="1" dirty="0">
                <a:effectLst/>
                <a:latin typeface="Garamond" panose="02020404030301010803" pitchFamily="18" charset="0"/>
              </a:rPr>
              <a:t>Langage et pouvoir symbolique</a:t>
            </a:r>
            <a:r>
              <a:rPr lang="fr-CH" sz="1400" dirty="0">
                <a:effectLst/>
                <a:latin typeface="Garamond" panose="02020404030301010803" pitchFamily="18" charset="0"/>
              </a:rPr>
              <a:t>. Éditions Fayard.</a:t>
            </a:r>
          </a:p>
          <a:p>
            <a:pPr marL="285750" indent="-285750" algn="just">
              <a:lnSpc>
                <a:spcPct val="100000"/>
              </a:lnSpc>
              <a:spcBef>
                <a:spcPts val="0"/>
              </a:spcBef>
              <a:buFont typeface="Courier New" panose="02070309020205020404" pitchFamily="49" charset="0"/>
              <a:buChar char="o"/>
            </a:pPr>
            <a:r>
              <a:rPr lang="fr-CH" sz="1400" dirty="0">
                <a:effectLst/>
                <a:latin typeface="Garamond" panose="02020404030301010803" pitchFamily="18" charset="0"/>
              </a:rPr>
              <a:t>Delay, C. (2011). </a:t>
            </a:r>
            <a:r>
              <a:rPr lang="fr-CH" sz="1400" i="1" dirty="0">
                <a:effectLst/>
                <a:latin typeface="Garamond" panose="02020404030301010803" pitchFamily="18" charset="0"/>
              </a:rPr>
              <a:t>Les classes populaires à l’école : La rencontre ambivalente entre deux cultures à légitimité inégale</a:t>
            </a:r>
            <a:r>
              <a:rPr lang="fr-CH" sz="1400" dirty="0">
                <a:effectLst/>
                <a:latin typeface="Garamond" panose="02020404030301010803" pitchFamily="18" charset="0"/>
              </a:rPr>
              <a:t>. Presses universitaires de Rennes.</a:t>
            </a:r>
          </a:p>
          <a:p>
            <a:pPr marL="285750" indent="-285750" algn="just">
              <a:lnSpc>
                <a:spcPct val="100000"/>
              </a:lnSpc>
              <a:spcBef>
                <a:spcPts val="0"/>
              </a:spcBef>
              <a:buFont typeface="Courier New" panose="02070309020205020404" pitchFamily="49" charset="0"/>
              <a:buChar char="o"/>
            </a:pPr>
            <a:r>
              <a:rPr lang="fr-CH" sz="1400" dirty="0" err="1">
                <a:effectLst/>
                <a:latin typeface="Garamond" panose="02020404030301010803" pitchFamily="18" charset="0"/>
              </a:rPr>
              <a:t>Demailly</a:t>
            </a:r>
            <a:r>
              <a:rPr lang="fr-CH" sz="1400" dirty="0">
                <a:effectLst/>
                <a:latin typeface="Garamond" panose="02020404030301010803" pitchFamily="18" charset="0"/>
              </a:rPr>
              <a:t>, L. (2008). </a:t>
            </a:r>
            <a:r>
              <a:rPr lang="fr-CH" sz="1400" i="1" dirty="0">
                <a:effectLst/>
                <a:latin typeface="Garamond" panose="02020404030301010803" pitchFamily="18" charset="0"/>
              </a:rPr>
              <a:t>Les politiques de la relation</a:t>
            </a:r>
            <a:r>
              <a:rPr lang="fr-CH" sz="1400" i="1" dirty="0">
                <a:latin typeface="Garamond" panose="02020404030301010803" pitchFamily="18" charset="0"/>
              </a:rPr>
              <a:t>. </a:t>
            </a:r>
            <a:r>
              <a:rPr lang="fr-CH" sz="1400" dirty="0">
                <a:effectLst/>
                <a:latin typeface="Garamond" panose="02020404030301010803" pitchFamily="18" charset="0"/>
              </a:rPr>
              <a:t>Presses universitaires du Septentrion.</a:t>
            </a:r>
          </a:p>
          <a:p>
            <a:pPr marL="285750" indent="-285750" algn="just">
              <a:lnSpc>
                <a:spcPct val="100000"/>
              </a:lnSpc>
              <a:spcBef>
                <a:spcPts val="0"/>
              </a:spcBef>
              <a:buFont typeface="Courier New" panose="02070309020205020404" pitchFamily="49" charset="0"/>
              <a:buChar char="o"/>
            </a:pPr>
            <a:r>
              <a:rPr lang="fr-CH" sz="1400" dirty="0" err="1">
                <a:effectLst/>
                <a:latin typeface="Garamond" panose="02020404030301010803" pitchFamily="18" charset="0"/>
              </a:rPr>
              <a:t>Gadrey</a:t>
            </a:r>
            <a:r>
              <a:rPr lang="fr-CH" sz="1400" dirty="0">
                <a:effectLst/>
                <a:latin typeface="Garamond" panose="02020404030301010803" pitchFamily="18" charset="0"/>
              </a:rPr>
              <a:t>, J. (1994). Les relations de service et l’analyse du travail des agents. </a:t>
            </a:r>
            <a:r>
              <a:rPr lang="fr-CH" sz="1400" i="1" dirty="0">
                <a:effectLst/>
                <a:latin typeface="Garamond" panose="02020404030301010803" pitchFamily="18" charset="0"/>
              </a:rPr>
              <a:t>Sociologie du travail</a:t>
            </a:r>
            <a:r>
              <a:rPr lang="fr-CH" sz="1400" dirty="0">
                <a:effectLst/>
                <a:latin typeface="Garamond" panose="02020404030301010803" pitchFamily="18" charset="0"/>
              </a:rPr>
              <a:t>, </a:t>
            </a:r>
            <a:r>
              <a:rPr lang="fr-CH" sz="1400" i="1" dirty="0">
                <a:effectLst/>
                <a:latin typeface="Garamond" panose="02020404030301010803" pitchFamily="18" charset="0"/>
              </a:rPr>
              <a:t>36</a:t>
            </a:r>
            <a:r>
              <a:rPr lang="fr-CH" sz="1400" dirty="0">
                <a:effectLst/>
                <a:latin typeface="Garamond" panose="02020404030301010803" pitchFamily="18" charset="0"/>
              </a:rPr>
              <a:t>(3), 381‑389. </a:t>
            </a:r>
          </a:p>
          <a:p>
            <a:pPr marL="285750" indent="-285750" algn="just">
              <a:lnSpc>
                <a:spcPct val="100000"/>
              </a:lnSpc>
              <a:spcBef>
                <a:spcPts val="0"/>
              </a:spcBef>
              <a:buFont typeface="Courier New" panose="02070309020205020404" pitchFamily="49" charset="0"/>
              <a:buChar char="o"/>
            </a:pPr>
            <a:r>
              <a:rPr lang="fr-CH" sz="1400" dirty="0">
                <a:latin typeface="Garamond" panose="02020404030301010803" pitchFamily="18" charset="0"/>
                <a:ea typeface="Times New Roman" panose="02020603050405020304" pitchFamily="18" charset="0"/>
              </a:rPr>
              <a:t>Garcia, S. (2013). </a:t>
            </a:r>
            <a:r>
              <a:rPr lang="fr-CH" sz="1400" i="1" dirty="0">
                <a:latin typeface="Garamond" panose="02020404030301010803" pitchFamily="18" charset="0"/>
                <a:ea typeface="Times New Roman" panose="02020603050405020304" pitchFamily="18" charset="0"/>
              </a:rPr>
              <a:t>À l’école des dyslexiques.</a:t>
            </a:r>
            <a:r>
              <a:rPr lang="fr-CH" sz="1400" dirty="0">
                <a:latin typeface="Garamond" panose="02020404030301010803" pitchFamily="18" charset="0"/>
                <a:ea typeface="Times New Roman" panose="02020603050405020304" pitchFamily="18" charset="0"/>
              </a:rPr>
              <a:t> La Découverte.</a:t>
            </a:r>
          </a:p>
          <a:p>
            <a:pPr marL="285750" indent="-285750" algn="just">
              <a:lnSpc>
                <a:spcPct val="100000"/>
              </a:lnSpc>
              <a:spcBef>
                <a:spcPts val="0"/>
              </a:spcBef>
              <a:buFont typeface="Courier New" panose="02070309020205020404" pitchFamily="49" charset="0"/>
              <a:buChar char="o"/>
            </a:pPr>
            <a:r>
              <a:rPr lang="fr-CH" sz="1400" dirty="0" err="1">
                <a:latin typeface="Garamond" panose="02020404030301010803" pitchFamily="18" charset="0"/>
                <a:ea typeface="Yu Mincho" panose="02020400000000000000" pitchFamily="18" charset="-128"/>
                <a:cs typeface="Times New Roman" panose="02020603050405020304" pitchFamily="18" charset="0"/>
              </a:rPr>
              <a:t>Gavarini</a:t>
            </a:r>
            <a:r>
              <a:rPr lang="fr-CH" sz="1400" cap="small" dirty="0">
                <a:latin typeface="Garamond" panose="02020404030301010803" pitchFamily="18" charset="0"/>
                <a:ea typeface="Yu Mincho" panose="02020400000000000000" pitchFamily="18" charset="-128"/>
                <a:cs typeface="Times New Roman" panose="02020603050405020304" pitchFamily="18" charset="0"/>
              </a:rPr>
              <a:t>, </a:t>
            </a:r>
            <a:r>
              <a:rPr lang="fr-CH" sz="1400" dirty="0">
                <a:latin typeface="Garamond" panose="02020404030301010803" pitchFamily="18" charset="0"/>
                <a:ea typeface="Yu Mincho" panose="02020400000000000000" pitchFamily="18" charset="-128"/>
                <a:cs typeface="Times New Roman" panose="02020603050405020304" pitchFamily="18" charset="0"/>
              </a:rPr>
              <a:t>L. </a:t>
            </a:r>
            <a:r>
              <a:rPr lang="fr-CH" sz="1400" cap="small" dirty="0">
                <a:latin typeface="Garamond" panose="02020404030301010803" pitchFamily="18" charset="0"/>
                <a:ea typeface="Yu Mincho" panose="02020400000000000000" pitchFamily="18" charset="-128"/>
                <a:cs typeface="Times New Roman" panose="02020603050405020304" pitchFamily="18" charset="0"/>
              </a:rPr>
              <a:t>(2001), </a:t>
            </a:r>
            <a:r>
              <a:rPr lang="fr-CH" sz="1400" i="1" dirty="0">
                <a:latin typeface="Garamond" panose="02020404030301010803" pitchFamily="18" charset="0"/>
                <a:ea typeface="Yu Mincho" panose="02020400000000000000" pitchFamily="18" charset="-128"/>
                <a:cs typeface="Times New Roman" panose="02020603050405020304" pitchFamily="18" charset="0"/>
              </a:rPr>
              <a:t>La passion de l’enfance. Filiation, procréation et éducation à l’aube du XXIe siècle</a:t>
            </a:r>
            <a:r>
              <a:rPr lang="fr-CH" sz="1400" dirty="0">
                <a:latin typeface="Garamond" panose="02020404030301010803" pitchFamily="18" charset="0"/>
                <a:ea typeface="Yu Mincho" panose="02020400000000000000" pitchFamily="18" charset="-128"/>
                <a:cs typeface="Times New Roman" panose="02020603050405020304" pitchFamily="18" charset="0"/>
              </a:rPr>
              <a:t>, Delanoë.</a:t>
            </a:r>
          </a:p>
          <a:p>
            <a:pPr marL="285750" indent="-285750" algn="just">
              <a:lnSpc>
                <a:spcPct val="100000"/>
              </a:lnSpc>
              <a:spcBef>
                <a:spcPts val="0"/>
              </a:spcBef>
              <a:buFont typeface="Courier New" panose="02070309020205020404" pitchFamily="49" charset="0"/>
              <a:buChar char="o"/>
            </a:pPr>
            <a:r>
              <a:rPr lang="fr-CH" sz="1400" dirty="0" err="1">
                <a:effectLst/>
                <a:latin typeface="Garamond" panose="02020404030301010803" pitchFamily="18" charset="0"/>
              </a:rPr>
              <a:t>Gusfield</a:t>
            </a:r>
            <a:r>
              <a:rPr lang="fr-CH" sz="1400" dirty="0">
                <a:effectLst/>
                <a:latin typeface="Garamond" panose="02020404030301010803" pitchFamily="18" charset="0"/>
              </a:rPr>
              <a:t>, J. R. (1989). </a:t>
            </a:r>
            <a:r>
              <a:rPr lang="fr-CH" sz="1400" dirty="0" err="1">
                <a:effectLst/>
                <a:latin typeface="Garamond" panose="02020404030301010803" pitchFamily="18" charset="0"/>
              </a:rPr>
              <a:t>Constructing</a:t>
            </a:r>
            <a:r>
              <a:rPr lang="fr-CH" sz="1400" dirty="0">
                <a:effectLst/>
                <a:latin typeface="Garamond" panose="02020404030301010803" pitchFamily="18" charset="0"/>
              </a:rPr>
              <a:t> the </a:t>
            </a:r>
            <a:r>
              <a:rPr lang="fr-CH" sz="1400" dirty="0" err="1">
                <a:effectLst/>
                <a:latin typeface="Garamond" panose="02020404030301010803" pitchFamily="18" charset="0"/>
              </a:rPr>
              <a:t>Ownership</a:t>
            </a:r>
            <a:r>
              <a:rPr lang="fr-CH" sz="1400" dirty="0">
                <a:effectLst/>
                <a:latin typeface="Garamond" panose="02020404030301010803" pitchFamily="18" charset="0"/>
              </a:rPr>
              <a:t> of Social </a:t>
            </a:r>
            <a:r>
              <a:rPr lang="fr-CH" sz="1400" dirty="0" err="1">
                <a:effectLst/>
                <a:latin typeface="Garamond" panose="02020404030301010803" pitchFamily="18" charset="0"/>
              </a:rPr>
              <a:t>Problems</a:t>
            </a:r>
            <a:r>
              <a:rPr lang="fr-CH" sz="1400" dirty="0">
                <a:effectLst/>
                <a:latin typeface="Garamond" panose="02020404030301010803" pitchFamily="18" charset="0"/>
              </a:rPr>
              <a:t> : Fun and Profit in the </a:t>
            </a:r>
            <a:r>
              <a:rPr lang="fr-CH" sz="1400" dirty="0" err="1">
                <a:effectLst/>
                <a:latin typeface="Garamond" panose="02020404030301010803" pitchFamily="18" charset="0"/>
              </a:rPr>
              <a:t>Welfare</a:t>
            </a:r>
            <a:r>
              <a:rPr lang="fr-CH" sz="1400" dirty="0">
                <a:effectLst/>
                <a:latin typeface="Garamond" panose="02020404030301010803" pitchFamily="18" charset="0"/>
              </a:rPr>
              <a:t> State. </a:t>
            </a:r>
            <a:r>
              <a:rPr lang="fr-CH" sz="1400" i="1" dirty="0">
                <a:effectLst/>
                <a:latin typeface="Garamond" panose="02020404030301010803" pitchFamily="18" charset="0"/>
              </a:rPr>
              <a:t>Social </a:t>
            </a:r>
            <a:r>
              <a:rPr lang="fr-CH" sz="1400" i="1" dirty="0" err="1">
                <a:effectLst/>
                <a:latin typeface="Garamond" panose="02020404030301010803" pitchFamily="18" charset="0"/>
              </a:rPr>
              <a:t>Problems</a:t>
            </a:r>
            <a:r>
              <a:rPr lang="fr-CH" sz="1400" dirty="0">
                <a:effectLst/>
                <a:latin typeface="Garamond" panose="02020404030301010803" pitchFamily="18" charset="0"/>
              </a:rPr>
              <a:t>, </a:t>
            </a:r>
            <a:r>
              <a:rPr lang="fr-CH" sz="1400" i="1" dirty="0">
                <a:effectLst/>
                <a:latin typeface="Garamond" panose="02020404030301010803" pitchFamily="18" charset="0"/>
              </a:rPr>
              <a:t>36</a:t>
            </a:r>
            <a:r>
              <a:rPr lang="fr-CH" sz="1400" dirty="0">
                <a:effectLst/>
                <a:latin typeface="Garamond" panose="02020404030301010803" pitchFamily="18" charset="0"/>
              </a:rPr>
              <a:t>(5), 431‑441. </a:t>
            </a:r>
          </a:p>
          <a:p>
            <a:pPr marL="285750" indent="-285750" algn="just">
              <a:lnSpc>
                <a:spcPct val="100000"/>
              </a:lnSpc>
              <a:spcBef>
                <a:spcPts val="0"/>
              </a:spcBef>
              <a:buFont typeface="Courier New" panose="02070309020205020404" pitchFamily="49" charset="0"/>
              <a:buChar char="o"/>
            </a:pPr>
            <a:r>
              <a:rPr lang="fr-CH" sz="1400" dirty="0">
                <a:effectLst/>
                <a:latin typeface="Garamond" panose="02020404030301010803" pitchFamily="18" charset="0"/>
              </a:rPr>
              <a:t>Jeantet, A. (2003). « À votre service ! » La relation de service comme rapport social. </a:t>
            </a:r>
            <a:r>
              <a:rPr lang="fr-CH" sz="1400" i="1" dirty="0">
                <a:effectLst/>
                <a:latin typeface="Garamond" panose="02020404030301010803" pitchFamily="18" charset="0"/>
              </a:rPr>
              <a:t>Sociologie du travail</a:t>
            </a:r>
            <a:r>
              <a:rPr lang="fr-CH" sz="1400" dirty="0">
                <a:effectLst/>
                <a:latin typeface="Garamond" panose="02020404030301010803" pitchFamily="18" charset="0"/>
              </a:rPr>
              <a:t>, </a:t>
            </a:r>
            <a:r>
              <a:rPr lang="fr-CH" sz="1400" i="1" dirty="0">
                <a:effectLst/>
                <a:latin typeface="Garamond" panose="02020404030301010803" pitchFamily="18" charset="0"/>
              </a:rPr>
              <a:t>45</a:t>
            </a:r>
            <a:r>
              <a:rPr lang="fr-CH" sz="1400" dirty="0">
                <a:effectLst/>
                <a:latin typeface="Garamond" panose="02020404030301010803" pitchFamily="18" charset="0"/>
              </a:rPr>
              <a:t>(2)</a:t>
            </a:r>
          </a:p>
          <a:p>
            <a:pPr marL="285750" indent="-285750" algn="just">
              <a:lnSpc>
                <a:spcPct val="100000"/>
              </a:lnSpc>
              <a:spcBef>
                <a:spcPts val="0"/>
              </a:spcBef>
              <a:buFont typeface="Courier New" panose="02070309020205020404" pitchFamily="49" charset="0"/>
              <a:buChar char="o"/>
            </a:pPr>
            <a:r>
              <a:rPr lang="fr-CH" sz="1400" dirty="0">
                <a:latin typeface="Garamond" panose="02020404030301010803" pitchFamily="18" charset="0"/>
                <a:ea typeface="Times New Roman" panose="02020603050405020304" pitchFamily="18" charset="0"/>
              </a:rPr>
              <a:t>Kirby, P. (2019). </a:t>
            </a:r>
            <a:r>
              <a:rPr lang="fr-CH" sz="1400" dirty="0" err="1">
                <a:latin typeface="Garamond" panose="02020404030301010803" pitchFamily="18" charset="0"/>
                <a:ea typeface="Times New Roman" panose="02020603050405020304" pitchFamily="18" charset="0"/>
              </a:rPr>
              <a:t>Worried</a:t>
            </a:r>
            <a:r>
              <a:rPr lang="fr-CH" sz="1400" dirty="0">
                <a:latin typeface="Garamond" panose="02020404030301010803" pitchFamily="18" charset="0"/>
                <a:ea typeface="Times New Roman" panose="02020603050405020304" pitchFamily="18" charset="0"/>
              </a:rPr>
              <a:t> </a:t>
            </a:r>
            <a:r>
              <a:rPr lang="fr-CH" sz="1400" dirty="0" err="1">
                <a:latin typeface="Garamond" panose="02020404030301010803" pitchFamily="18" charset="0"/>
                <a:ea typeface="Times New Roman" panose="02020603050405020304" pitchFamily="18" charset="0"/>
              </a:rPr>
              <a:t>mothers</a:t>
            </a:r>
            <a:r>
              <a:rPr lang="fr-CH" sz="1400" dirty="0">
                <a:latin typeface="Garamond" panose="02020404030301010803" pitchFamily="18" charset="0"/>
                <a:ea typeface="Times New Roman" panose="02020603050405020304" pitchFamily="18" charset="0"/>
              </a:rPr>
              <a:t>? </a:t>
            </a:r>
            <a:r>
              <a:rPr lang="fr-CH" sz="1400" dirty="0" err="1">
                <a:latin typeface="Garamond" panose="02020404030301010803" pitchFamily="18" charset="0"/>
                <a:ea typeface="Times New Roman" panose="02020603050405020304" pitchFamily="18" charset="0"/>
              </a:rPr>
              <a:t>Gender</a:t>
            </a:r>
            <a:r>
              <a:rPr lang="fr-CH" sz="1400" dirty="0">
                <a:latin typeface="Garamond" panose="02020404030301010803" pitchFamily="18" charset="0"/>
                <a:ea typeface="Times New Roman" panose="02020603050405020304" pitchFamily="18" charset="0"/>
              </a:rPr>
              <a:t>, class and the </a:t>
            </a:r>
            <a:r>
              <a:rPr lang="fr-CH" sz="1400" dirty="0" err="1">
                <a:latin typeface="Garamond" panose="02020404030301010803" pitchFamily="18" charset="0"/>
                <a:ea typeface="Times New Roman" panose="02020603050405020304" pitchFamily="18" charset="0"/>
              </a:rPr>
              <a:t>origins</a:t>
            </a:r>
            <a:r>
              <a:rPr lang="fr-CH" sz="1400" dirty="0">
                <a:latin typeface="Garamond" panose="02020404030301010803" pitchFamily="18" charset="0"/>
                <a:ea typeface="Times New Roman" panose="02020603050405020304" pitchFamily="18" charset="0"/>
              </a:rPr>
              <a:t> of the “</a:t>
            </a:r>
            <a:r>
              <a:rPr lang="fr-CH" sz="1400" dirty="0" err="1">
                <a:latin typeface="Garamond" panose="02020404030301010803" pitchFamily="18" charset="0"/>
                <a:ea typeface="Times New Roman" panose="02020603050405020304" pitchFamily="18" charset="0"/>
              </a:rPr>
              <a:t>dyslexia</a:t>
            </a:r>
            <a:r>
              <a:rPr lang="fr-CH" sz="1400" dirty="0">
                <a:latin typeface="Garamond" panose="02020404030301010803" pitchFamily="18" charset="0"/>
                <a:ea typeface="Times New Roman" panose="02020603050405020304" pitchFamily="18" charset="0"/>
              </a:rPr>
              <a:t> myth.” </a:t>
            </a:r>
            <a:r>
              <a:rPr lang="fr-CH" sz="1400" i="1" dirty="0">
                <a:latin typeface="Garamond" panose="02020404030301010803" pitchFamily="18" charset="0"/>
                <a:ea typeface="Times New Roman" panose="02020603050405020304" pitchFamily="18" charset="0"/>
              </a:rPr>
              <a:t>Oral </a:t>
            </a:r>
            <a:r>
              <a:rPr lang="fr-CH" sz="1400" i="1" dirty="0" err="1">
                <a:latin typeface="Garamond" panose="02020404030301010803" pitchFamily="18" charset="0"/>
                <a:ea typeface="Times New Roman" panose="02020603050405020304" pitchFamily="18" charset="0"/>
              </a:rPr>
              <a:t>History</a:t>
            </a:r>
            <a:r>
              <a:rPr lang="fr-CH" sz="1400" i="1" dirty="0">
                <a:latin typeface="Garamond" panose="02020404030301010803" pitchFamily="18" charset="0"/>
                <a:ea typeface="Times New Roman" panose="02020603050405020304" pitchFamily="18" charset="0"/>
              </a:rPr>
              <a:t>, 47</a:t>
            </a:r>
            <a:r>
              <a:rPr lang="fr-CH" sz="1400" dirty="0">
                <a:latin typeface="Garamond" panose="02020404030301010803" pitchFamily="18" charset="0"/>
                <a:ea typeface="Times New Roman" panose="02020603050405020304" pitchFamily="18" charset="0"/>
              </a:rPr>
              <a:t>(1), 92–104. </a:t>
            </a:r>
          </a:p>
          <a:p>
            <a:pPr marL="285750" indent="-285750" algn="just">
              <a:lnSpc>
                <a:spcPct val="100000"/>
              </a:lnSpc>
              <a:spcBef>
                <a:spcPts val="0"/>
              </a:spcBef>
              <a:buFont typeface="Courier New" panose="02070309020205020404" pitchFamily="49" charset="0"/>
              <a:buChar char="o"/>
            </a:pPr>
            <a:r>
              <a:rPr lang="fr-CH" sz="1400" dirty="0">
                <a:effectLst/>
                <a:latin typeface="Garamond" panose="02020404030301010803" pitchFamily="18" charset="0"/>
              </a:rPr>
              <a:t>Morel, S. (2020). Pourquoi et comment enquêter sur l’action publique « partenariale » ? In S. </a:t>
            </a:r>
            <a:r>
              <a:rPr lang="fr-CH" sz="1400" dirty="0" err="1">
                <a:effectLst/>
                <a:latin typeface="Garamond" panose="02020404030301010803" pitchFamily="18" charset="0"/>
              </a:rPr>
              <a:t>Bordiec</a:t>
            </a:r>
            <a:r>
              <a:rPr lang="fr-CH" sz="1400" dirty="0">
                <a:effectLst/>
                <a:latin typeface="Garamond" panose="02020404030301010803" pitchFamily="18" charset="0"/>
              </a:rPr>
              <a:t> &amp; A. Sonnet (</a:t>
            </a:r>
            <a:r>
              <a:rPr lang="fr-CH" sz="1400" dirty="0" err="1">
                <a:effectLst/>
                <a:latin typeface="Garamond" panose="02020404030301010803" pitchFamily="18" charset="0"/>
              </a:rPr>
              <a:t>Éds</a:t>
            </a:r>
            <a:r>
              <a:rPr lang="fr-CH" sz="1400" dirty="0">
                <a:effectLst/>
                <a:latin typeface="Garamond" panose="02020404030301010803" pitchFamily="18" charset="0"/>
              </a:rPr>
              <a:t>.), </a:t>
            </a:r>
            <a:r>
              <a:rPr lang="fr-CH" sz="1400" i="1" dirty="0">
                <a:effectLst/>
                <a:latin typeface="Garamond" panose="02020404030301010803" pitchFamily="18" charset="0"/>
              </a:rPr>
              <a:t>Action publique et partenariat(s). Enquêtes dans les territoires de l’éducation, de la santé et du social</a:t>
            </a:r>
            <a:r>
              <a:rPr lang="fr-CH" sz="1400" dirty="0">
                <a:effectLst/>
                <a:latin typeface="Garamond" panose="02020404030301010803" pitchFamily="18" charset="0"/>
              </a:rPr>
              <a:t> (pp. 18‑33). Champ Social.</a:t>
            </a:r>
          </a:p>
          <a:p>
            <a:pPr marL="285750" indent="-285750" algn="just">
              <a:lnSpc>
                <a:spcPct val="100000"/>
              </a:lnSpc>
              <a:spcBef>
                <a:spcPts val="0"/>
              </a:spcBef>
              <a:buFont typeface="Courier New" panose="02070309020205020404" pitchFamily="49" charset="0"/>
              <a:buChar char="o"/>
            </a:pPr>
            <a:r>
              <a:rPr lang="fr-CH" sz="1400" dirty="0" err="1">
                <a:effectLst/>
                <a:latin typeface="Garamond" panose="02020404030301010803" pitchFamily="18" charset="0"/>
              </a:rPr>
              <a:t>Skuza</a:t>
            </a:r>
            <a:r>
              <a:rPr lang="fr-CH" sz="1400" dirty="0">
                <a:effectLst/>
                <a:latin typeface="Garamond" panose="02020404030301010803" pitchFamily="18" charset="0"/>
              </a:rPr>
              <a:t>, K., </a:t>
            </a:r>
            <a:r>
              <a:rPr lang="fr-CH" sz="1400" dirty="0" err="1">
                <a:effectLst/>
                <a:latin typeface="Garamond" panose="02020404030301010803" pitchFamily="18" charset="0"/>
              </a:rPr>
              <a:t>Jammet</a:t>
            </a:r>
            <a:r>
              <a:rPr lang="fr-CH" sz="1400" dirty="0">
                <a:effectLst/>
                <a:latin typeface="Garamond" panose="02020404030301010803" pitchFamily="18" charset="0"/>
              </a:rPr>
              <a:t>, </a:t>
            </a:r>
            <a:r>
              <a:rPr lang="fr-CH" sz="1400" dirty="0" err="1">
                <a:effectLst/>
                <a:latin typeface="Garamond" panose="02020404030301010803" pitchFamily="18" charset="0"/>
              </a:rPr>
              <a:t>T</a:t>
            </a:r>
            <a:r>
              <a:rPr lang="fr-CH" sz="1400" dirty="0">
                <a:effectLst/>
                <a:latin typeface="Garamond" panose="02020404030301010803" pitchFamily="18" charset="0"/>
              </a:rPr>
              <a:t>., &amp; Linder, A. (2017). L’importation de la bataille de l’autisme en Suisse romande : Une lecture sociologique. </a:t>
            </a:r>
            <a:r>
              <a:rPr lang="fr-CH" sz="1400" i="1" dirty="0">
                <a:effectLst/>
                <a:latin typeface="Garamond" panose="02020404030301010803" pitchFamily="18" charset="0"/>
              </a:rPr>
              <a:t>PSN</a:t>
            </a:r>
            <a:r>
              <a:rPr lang="fr-CH" sz="1400" dirty="0">
                <a:effectLst/>
                <a:latin typeface="Garamond" panose="02020404030301010803" pitchFamily="18" charset="0"/>
              </a:rPr>
              <a:t>, </a:t>
            </a:r>
            <a:r>
              <a:rPr lang="fr-CH" sz="1400" i="1" dirty="0">
                <a:effectLst/>
                <a:latin typeface="Garamond" panose="02020404030301010803" pitchFamily="18" charset="0"/>
              </a:rPr>
              <a:t>15</a:t>
            </a:r>
            <a:r>
              <a:rPr lang="fr-CH" sz="1400" dirty="0">
                <a:effectLst/>
                <a:latin typeface="Garamond" panose="02020404030301010803" pitchFamily="18" charset="0"/>
              </a:rPr>
              <a:t>(4), 7‑34. </a:t>
            </a:r>
          </a:p>
          <a:p>
            <a:pPr marL="285750" indent="-285750" algn="just">
              <a:lnSpc>
                <a:spcPct val="100000"/>
              </a:lnSpc>
              <a:spcBef>
                <a:spcPts val="0"/>
              </a:spcBef>
              <a:buFont typeface="Courier New" panose="02070309020205020404" pitchFamily="49" charset="0"/>
              <a:buChar char="o"/>
            </a:pPr>
            <a:r>
              <a:rPr lang="fr-CH" sz="1400" dirty="0">
                <a:effectLst/>
                <a:latin typeface="Garamond" panose="02020404030301010803" pitchFamily="18" charset="0"/>
              </a:rPr>
              <a:t>Ville, I., Fillion, E., &amp; </a:t>
            </a:r>
            <a:r>
              <a:rPr lang="fr-CH" sz="1400" dirty="0" err="1">
                <a:effectLst/>
                <a:latin typeface="Garamond" panose="02020404030301010803" pitchFamily="18" charset="0"/>
              </a:rPr>
              <a:t>Ravaud</a:t>
            </a:r>
            <a:r>
              <a:rPr lang="fr-CH" sz="1400" dirty="0">
                <a:effectLst/>
                <a:latin typeface="Garamond" panose="02020404030301010803" pitchFamily="18" charset="0"/>
              </a:rPr>
              <a:t>, J.-F. (2020). </a:t>
            </a:r>
            <a:r>
              <a:rPr lang="fr-CH" sz="1400" i="1" dirty="0">
                <a:effectLst/>
                <a:latin typeface="Garamond" panose="02020404030301010803" pitchFamily="18" charset="0"/>
              </a:rPr>
              <a:t>Introduction à la sociologie du handicap. Histoire, politiques et expérience</a:t>
            </a:r>
            <a:r>
              <a:rPr lang="fr-CH" sz="1400" dirty="0">
                <a:effectLst/>
                <a:latin typeface="Garamond" panose="02020404030301010803" pitchFamily="18" charset="0"/>
              </a:rPr>
              <a:t>. De Boeck Supérieur.</a:t>
            </a:r>
          </a:p>
          <a:p>
            <a:pPr marL="285750" indent="-285750" algn="just">
              <a:lnSpc>
                <a:spcPct val="100000"/>
              </a:lnSpc>
              <a:spcBef>
                <a:spcPts val="0"/>
              </a:spcBef>
              <a:buFont typeface="Courier New" panose="02070309020205020404" pitchFamily="49" charset="0"/>
              <a:buChar char="o"/>
            </a:pPr>
            <a:r>
              <a:rPr lang="fr-CH" sz="1400" dirty="0" err="1">
                <a:effectLst/>
                <a:latin typeface="Garamond" panose="02020404030301010803" pitchFamily="18" charset="0"/>
              </a:rPr>
              <a:t>Winance</a:t>
            </a:r>
            <a:r>
              <a:rPr lang="fr-CH" sz="1400" dirty="0">
                <a:effectLst/>
                <a:latin typeface="Garamond" panose="02020404030301010803" pitchFamily="18" charset="0"/>
              </a:rPr>
              <a:t>, M. (2016). Repenser le handicap : Leçons du passé, questions pour l’avenir. Apports et limites du modèle social, de la sociologie des sciences et des techniques, de l’éthique du care. </a:t>
            </a:r>
            <a:r>
              <a:rPr lang="fr-CH" sz="1400" i="1" dirty="0">
                <a:effectLst/>
                <a:latin typeface="Garamond" panose="02020404030301010803" pitchFamily="18" charset="0"/>
              </a:rPr>
              <a:t>Alter</a:t>
            </a:r>
            <a:r>
              <a:rPr lang="fr-CH" sz="1400" dirty="0">
                <a:effectLst/>
                <a:latin typeface="Garamond" panose="02020404030301010803" pitchFamily="18" charset="0"/>
              </a:rPr>
              <a:t>, </a:t>
            </a:r>
            <a:r>
              <a:rPr lang="fr-CH" sz="1400" i="1" dirty="0">
                <a:effectLst/>
                <a:latin typeface="Garamond" panose="02020404030301010803" pitchFamily="18" charset="0"/>
              </a:rPr>
              <a:t>10</a:t>
            </a:r>
            <a:r>
              <a:rPr lang="fr-CH" sz="1400" dirty="0">
                <a:effectLst/>
                <a:latin typeface="Garamond" panose="02020404030301010803" pitchFamily="18" charset="0"/>
              </a:rPr>
              <a:t>(2), e1‑e13. </a:t>
            </a:r>
          </a:p>
          <a:p>
            <a:pPr marL="285750" indent="-285750" algn="just">
              <a:lnSpc>
                <a:spcPct val="100000"/>
              </a:lnSpc>
              <a:spcBef>
                <a:spcPts val="0"/>
              </a:spcBef>
              <a:buFont typeface="Courier New" panose="02070309020205020404" pitchFamily="49" charset="0"/>
              <a:buChar char="o"/>
            </a:pPr>
            <a:r>
              <a:rPr lang="fr-CH" sz="1400" dirty="0" err="1">
                <a:latin typeface="Garamond" panose="02020404030301010803" pitchFamily="18" charset="0"/>
                <a:ea typeface="Times New Roman" panose="02020603050405020304" pitchFamily="18" charset="0"/>
              </a:rPr>
              <a:t>Woollven</a:t>
            </a:r>
            <a:r>
              <a:rPr lang="fr-CH" sz="1400" dirty="0">
                <a:latin typeface="Garamond" panose="02020404030301010803" pitchFamily="18" charset="0"/>
                <a:ea typeface="Times New Roman" panose="02020603050405020304" pitchFamily="18" charset="0"/>
              </a:rPr>
              <a:t>, M. (2012). </a:t>
            </a:r>
            <a:r>
              <a:rPr lang="fr-CH" sz="1400" i="1" dirty="0">
                <a:latin typeface="Garamond" panose="02020404030301010803" pitchFamily="18" charset="0"/>
                <a:ea typeface="Times New Roman" panose="02020603050405020304" pitchFamily="18" charset="0"/>
              </a:rPr>
              <a:t>La construction du problème social de la dyslexie en France et au Royaume-Uni. </a:t>
            </a:r>
            <a:r>
              <a:rPr lang="fr-CH" sz="1400" dirty="0">
                <a:latin typeface="Garamond" panose="02020404030301010803" pitchFamily="18" charset="0"/>
                <a:ea typeface="Times New Roman" panose="02020603050405020304" pitchFamily="18" charset="0"/>
              </a:rPr>
              <a:t>Thèse de doctorat, École Normale Supérieure de Lyon.</a:t>
            </a:r>
          </a:p>
          <a:p>
            <a:pPr marL="285750" indent="-285750" algn="just">
              <a:lnSpc>
                <a:spcPct val="100000"/>
              </a:lnSpc>
              <a:spcBef>
                <a:spcPts val="0"/>
              </a:spcBef>
              <a:buFont typeface="Courier New" panose="02070309020205020404" pitchFamily="49" charset="0"/>
              <a:buChar char="o"/>
            </a:pPr>
            <a:r>
              <a:rPr lang="fr-CH" sz="1400" dirty="0" err="1">
                <a:latin typeface="Garamond" panose="02020404030301010803" pitchFamily="18" charset="0"/>
                <a:ea typeface="Yu Mincho" panose="02020400000000000000" pitchFamily="18" charset="-128"/>
                <a:cs typeface="Times New Roman" panose="02020603050405020304" pitchFamily="18" charset="0"/>
              </a:rPr>
              <a:t>Zelizer</a:t>
            </a:r>
            <a:r>
              <a:rPr lang="fr-CH" sz="1400" dirty="0">
                <a:latin typeface="Garamond" panose="02020404030301010803" pitchFamily="18" charset="0"/>
                <a:ea typeface="Yu Mincho" panose="02020400000000000000" pitchFamily="18" charset="-128"/>
                <a:cs typeface="Times New Roman" panose="02020603050405020304" pitchFamily="18" charset="0"/>
              </a:rPr>
              <a:t>,</a:t>
            </a:r>
            <a:r>
              <a:rPr lang="fr-CH" sz="1400" cap="small" dirty="0">
                <a:latin typeface="Garamond" panose="02020404030301010803" pitchFamily="18" charset="0"/>
                <a:ea typeface="Yu Mincho" panose="02020400000000000000" pitchFamily="18" charset="-128"/>
                <a:cs typeface="Times New Roman" panose="02020603050405020304" pitchFamily="18" charset="0"/>
              </a:rPr>
              <a:t> </a:t>
            </a:r>
            <a:r>
              <a:rPr lang="fr-CH" sz="1400" dirty="0">
                <a:latin typeface="Garamond" panose="02020404030301010803" pitchFamily="18" charset="0"/>
                <a:ea typeface="Yu Mincho" panose="02020400000000000000" pitchFamily="18" charset="-128"/>
                <a:cs typeface="Times New Roman" panose="02020603050405020304" pitchFamily="18" charset="0"/>
              </a:rPr>
              <a:t>V. (1985), </a:t>
            </a:r>
            <a:r>
              <a:rPr lang="fr-CH" sz="1400" i="1" dirty="0">
                <a:latin typeface="Garamond" panose="02020404030301010803" pitchFamily="18" charset="0"/>
                <a:ea typeface="Yu Mincho" panose="02020400000000000000" pitchFamily="18" charset="-128"/>
                <a:cs typeface="Times New Roman" panose="02020603050405020304" pitchFamily="18" charset="0"/>
              </a:rPr>
              <a:t>Pricing the </a:t>
            </a:r>
            <a:r>
              <a:rPr lang="fr-CH" sz="1400" i="1" dirty="0" err="1">
                <a:latin typeface="Garamond" panose="02020404030301010803" pitchFamily="18" charset="0"/>
                <a:ea typeface="Yu Mincho" panose="02020400000000000000" pitchFamily="18" charset="-128"/>
                <a:cs typeface="Times New Roman" panose="02020603050405020304" pitchFamily="18" charset="0"/>
              </a:rPr>
              <a:t>priceless</a:t>
            </a:r>
            <a:r>
              <a:rPr lang="fr-CH" sz="1400" i="1" dirty="0">
                <a:latin typeface="Garamond" panose="02020404030301010803" pitchFamily="18" charset="0"/>
                <a:ea typeface="Yu Mincho" panose="02020400000000000000" pitchFamily="18" charset="-128"/>
                <a:cs typeface="Times New Roman" panose="02020603050405020304" pitchFamily="18" charset="0"/>
              </a:rPr>
              <a:t> </a:t>
            </a:r>
            <a:r>
              <a:rPr lang="fr-CH" sz="1400" i="1" dirty="0" err="1">
                <a:latin typeface="Garamond" panose="02020404030301010803" pitchFamily="18" charset="0"/>
                <a:ea typeface="Yu Mincho" panose="02020400000000000000" pitchFamily="18" charset="-128"/>
                <a:cs typeface="Times New Roman" panose="02020603050405020304" pitchFamily="18" charset="0"/>
              </a:rPr>
              <a:t>child</a:t>
            </a:r>
            <a:r>
              <a:rPr lang="fr-CH" sz="1400" i="1" dirty="0">
                <a:latin typeface="Garamond" panose="02020404030301010803" pitchFamily="18" charset="0"/>
                <a:ea typeface="Yu Mincho" panose="02020400000000000000" pitchFamily="18" charset="-128"/>
                <a:cs typeface="Times New Roman" panose="02020603050405020304" pitchFamily="18" charset="0"/>
              </a:rPr>
              <a:t>, </a:t>
            </a:r>
            <a:r>
              <a:rPr lang="fr-CH" sz="1400" dirty="0">
                <a:latin typeface="Garamond" panose="02020404030301010803" pitchFamily="18" charset="0"/>
                <a:ea typeface="Yu Mincho" panose="02020400000000000000" pitchFamily="18" charset="-128"/>
                <a:cs typeface="Times New Roman" panose="02020603050405020304" pitchFamily="18" charset="0"/>
              </a:rPr>
              <a:t>Princeton </a:t>
            </a:r>
            <a:r>
              <a:rPr lang="fr-CH" sz="1400" dirty="0" err="1">
                <a:latin typeface="Garamond" panose="02020404030301010803" pitchFamily="18" charset="0"/>
                <a:ea typeface="Yu Mincho" panose="02020400000000000000" pitchFamily="18" charset="-128"/>
                <a:cs typeface="Times New Roman" panose="02020603050405020304" pitchFamily="18" charset="0"/>
              </a:rPr>
              <a:t>University</a:t>
            </a:r>
            <a:r>
              <a:rPr lang="fr-CH" sz="1400" dirty="0">
                <a:latin typeface="Garamond" panose="02020404030301010803" pitchFamily="18" charset="0"/>
                <a:ea typeface="Yu Mincho" panose="02020400000000000000" pitchFamily="18" charset="-128"/>
                <a:cs typeface="Times New Roman" panose="02020603050405020304" pitchFamily="18" charset="0"/>
              </a:rPr>
              <a:t> </a:t>
            </a:r>
            <a:r>
              <a:rPr lang="fr-CH" sz="1400" dirty="0" err="1">
                <a:latin typeface="Garamond" panose="02020404030301010803" pitchFamily="18" charset="0"/>
                <a:ea typeface="Yu Mincho" panose="02020400000000000000" pitchFamily="18" charset="-128"/>
                <a:cs typeface="Times New Roman" panose="02020603050405020304" pitchFamily="18" charset="0"/>
              </a:rPr>
              <a:t>Press</a:t>
            </a:r>
            <a:r>
              <a:rPr lang="fr-CH" sz="1400" dirty="0">
                <a:latin typeface="Garamond" panose="02020404030301010803" pitchFamily="18" charset="0"/>
                <a:ea typeface="Yu Mincho" panose="02020400000000000000" pitchFamily="18" charset="-128"/>
                <a:cs typeface="Times New Roman" panose="02020603050405020304" pitchFamily="18" charset="0"/>
              </a:rPr>
              <a:t>.</a:t>
            </a:r>
          </a:p>
        </p:txBody>
      </p:sp>
    </p:spTree>
    <p:extLst>
      <p:ext uri="{BB962C8B-B14F-4D97-AF65-F5344CB8AC3E}">
        <p14:creationId xmlns:p14="http://schemas.microsoft.com/office/powerpoint/2010/main" val="2951777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Plan de la présentation</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3</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6D708CF4-3008-5B67-5B00-97A33B679BEB}"/>
              </a:ext>
            </a:extLst>
          </p:cNvPr>
          <p:cNvSpPr>
            <a:spLocks noGrp="1"/>
          </p:cNvSpPr>
          <p:nvPr>
            <p:ph type="subTitle" idx="1"/>
          </p:nvPr>
        </p:nvSpPr>
        <p:spPr>
          <a:xfrm>
            <a:off x="1523999" y="1770600"/>
            <a:ext cx="9568070" cy="4335232"/>
          </a:xfrm>
        </p:spPr>
        <p:txBody>
          <a:bodyPr anchor="t">
            <a:noAutofit/>
          </a:bodyPr>
          <a:lstStyle/>
          <a:p>
            <a:pPr algn="l">
              <a:lnSpc>
                <a:spcPct val="100000"/>
              </a:lnSpc>
              <a:spcBef>
                <a:spcPts val="600"/>
              </a:spcBef>
            </a:pPr>
            <a:r>
              <a:rPr lang="fr-FR" sz="2000" b="1" dirty="0">
                <a:latin typeface="Garamond" panose="02020404030301010803" pitchFamily="18" charset="0"/>
              </a:rPr>
              <a:t>« Toutes et tous pour un », nuances socio-historiques</a:t>
            </a:r>
          </a:p>
          <a:p>
            <a:pPr marL="514350" indent="-514350" algn="l">
              <a:lnSpc>
                <a:spcPct val="100000"/>
              </a:lnSpc>
              <a:spcBef>
                <a:spcPts val="600"/>
              </a:spcBef>
              <a:buFont typeface="+mj-lt"/>
              <a:buAutoNum type="arabicPeriod"/>
            </a:pPr>
            <a:r>
              <a:rPr lang="fr-FR" sz="2000" dirty="0">
                <a:latin typeface="Garamond" panose="02020404030301010803" pitchFamily="18" charset="0"/>
              </a:rPr>
              <a:t>Expertise spécialisée et expérience ordinaire, des registres inconciliables ? </a:t>
            </a:r>
          </a:p>
          <a:p>
            <a:pPr marL="514350" indent="-514350" algn="l">
              <a:lnSpc>
                <a:spcPct val="100000"/>
              </a:lnSpc>
              <a:spcBef>
                <a:spcPts val="600"/>
              </a:spcBef>
              <a:buFont typeface="+mj-lt"/>
              <a:buAutoNum type="arabicPeriod"/>
            </a:pPr>
            <a:r>
              <a:rPr lang="fr-FR" sz="2000" dirty="0">
                <a:latin typeface="Garamond" panose="02020404030301010803" pitchFamily="18" charset="0"/>
              </a:rPr>
              <a:t>Organisation croissante des </a:t>
            </a:r>
            <a:r>
              <a:rPr lang="fr-FR" sz="2000" dirty="0" err="1">
                <a:latin typeface="Garamond" panose="02020404030301010803" pitchFamily="18" charset="0"/>
              </a:rPr>
              <a:t>expert·e·s</a:t>
            </a:r>
            <a:r>
              <a:rPr lang="fr-FR" sz="2000" dirty="0">
                <a:latin typeface="Garamond" panose="02020404030301010803" pitchFamily="18" charset="0"/>
              </a:rPr>
              <a:t> et des profanes</a:t>
            </a:r>
          </a:p>
          <a:p>
            <a:pPr marL="514350" indent="-514350" algn="l">
              <a:lnSpc>
                <a:spcPct val="100000"/>
              </a:lnSpc>
              <a:spcBef>
                <a:spcPts val="600"/>
              </a:spcBef>
              <a:buFont typeface="+mj-lt"/>
              <a:buAutoNum type="arabicPeriod"/>
            </a:pPr>
            <a:r>
              <a:rPr lang="fr-FR" sz="2000" dirty="0">
                <a:latin typeface="Garamond" panose="02020404030301010803" pitchFamily="18" charset="0"/>
              </a:rPr>
              <a:t>Continuité thérapeutique et partenariat</a:t>
            </a:r>
          </a:p>
          <a:p>
            <a:pPr marL="514350" indent="-514350" algn="l">
              <a:lnSpc>
                <a:spcPct val="100000"/>
              </a:lnSpc>
              <a:spcBef>
                <a:spcPts val="600"/>
              </a:spcBef>
              <a:buFont typeface="+mj-lt"/>
              <a:buAutoNum type="arabicPeriod"/>
            </a:pPr>
            <a:r>
              <a:rPr lang="fr-FR" sz="2000" dirty="0">
                <a:latin typeface="Garamond" panose="02020404030301010803" pitchFamily="18" charset="0"/>
              </a:rPr>
              <a:t>Quelles leçons sociologiques tirer de ce parcours socio-historique ?</a:t>
            </a:r>
          </a:p>
          <a:p>
            <a:pPr algn="l">
              <a:lnSpc>
                <a:spcPct val="100000"/>
              </a:lnSpc>
              <a:spcBef>
                <a:spcPts val="600"/>
              </a:spcBef>
            </a:pPr>
            <a:endParaRPr lang="fr-FR" sz="2000" dirty="0">
              <a:latin typeface="Garamond" panose="02020404030301010803" pitchFamily="18" charset="0"/>
            </a:endParaRPr>
          </a:p>
          <a:p>
            <a:pPr algn="l">
              <a:lnSpc>
                <a:spcPct val="100000"/>
              </a:lnSpc>
              <a:spcBef>
                <a:spcPts val="600"/>
              </a:spcBef>
            </a:pPr>
            <a:r>
              <a:rPr lang="fr-FR" sz="2000" b="1" dirty="0">
                <a:latin typeface="Garamond" panose="02020404030301010803" pitchFamily="18" charset="0"/>
              </a:rPr>
              <a:t>Les enjeux pratiques et symboliques d’un rapprochement</a:t>
            </a:r>
          </a:p>
          <a:p>
            <a:pPr marL="514350" indent="-514350" algn="l">
              <a:lnSpc>
                <a:spcPct val="100000"/>
              </a:lnSpc>
              <a:spcBef>
                <a:spcPts val="600"/>
              </a:spcBef>
              <a:buFont typeface="+mj-lt"/>
              <a:buAutoNum type="arabicPeriod"/>
            </a:pPr>
            <a:r>
              <a:rPr lang="fr-FR" sz="2000" dirty="0">
                <a:latin typeface="Garamond" panose="02020404030301010803" pitchFamily="18" charset="0"/>
              </a:rPr>
              <a:t>Les thérapeutes face aux parents</a:t>
            </a:r>
          </a:p>
          <a:p>
            <a:pPr marL="514350" indent="-514350" algn="l">
              <a:lnSpc>
                <a:spcPct val="100000"/>
              </a:lnSpc>
              <a:spcBef>
                <a:spcPts val="600"/>
              </a:spcBef>
              <a:buFont typeface="+mj-lt"/>
              <a:buAutoNum type="arabicPeriod"/>
            </a:pPr>
            <a:r>
              <a:rPr lang="fr-FR" sz="2000" dirty="0">
                <a:latin typeface="Garamond" panose="02020404030301010803" pitchFamily="18" charset="0"/>
              </a:rPr>
              <a:t>Les parents face aux thérapeutes</a:t>
            </a:r>
          </a:p>
        </p:txBody>
      </p:sp>
    </p:spTree>
    <p:extLst>
      <p:ext uri="{BB962C8B-B14F-4D97-AF65-F5344CB8AC3E}">
        <p14:creationId xmlns:p14="http://schemas.microsoft.com/office/powerpoint/2010/main" val="649095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a:bodyPr>
          <a:lstStyle/>
          <a:p>
            <a:pPr algn="l"/>
            <a:r>
              <a:rPr lang="fr-FR" sz="3200" cap="small" dirty="0">
                <a:latin typeface="Garamond" panose="02020404030301010803" pitchFamily="18" charset="0"/>
              </a:rPr>
              <a:t>Plan de la présentation</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4</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0CA72531-7BC2-1CF0-0641-3AA9CD2A7075}"/>
              </a:ext>
            </a:extLst>
          </p:cNvPr>
          <p:cNvSpPr txBox="1"/>
          <p:nvPr/>
        </p:nvSpPr>
        <p:spPr>
          <a:xfrm>
            <a:off x="1523999" y="4641249"/>
            <a:ext cx="3480263" cy="738664"/>
          </a:xfrm>
          <a:prstGeom prst="rect">
            <a:avLst/>
          </a:prstGeom>
          <a:noFill/>
        </p:spPr>
        <p:txBody>
          <a:bodyPr wrap="square">
            <a:spAutoFit/>
          </a:bodyPr>
          <a:lstStyle/>
          <a:p>
            <a:r>
              <a:rPr lang="fr-CH" sz="1400" u="sng" dirty="0">
                <a:solidFill>
                  <a:srgbClr val="0563C1"/>
                </a:solidFill>
                <a:effectLst/>
                <a:latin typeface="Garamond" panose="02020404030301010803" pitchFamily="18" charset="0"/>
                <a:ea typeface="Yu Mincho" panose="02020400000000000000" pitchFamily="18" charset="-128"/>
                <a:cs typeface="Times New Roman" panose="02020603050405020304" pitchFamily="18" charset="0"/>
                <a:hlinkClick r:id="rId3"/>
              </a:rPr>
              <a:t>https://www.sagw.ch/sagw/aktuell/blog/details/news/elaborer-un-diagnostic-et-produire-la-normalite-lexemple-de-la-dyslexie</a:t>
            </a:r>
            <a:r>
              <a:rPr lang="fr-CH" sz="1400" dirty="0">
                <a:effectLst/>
              </a:rPr>
              <a:t> </a:t>
            </a:r>
            <a:endParaRPr lang="fr-FR" sz="1400" dirty="0"/>
          </a:p>
        </p:txBody>
      </p:sp>
      <p:sp>
        <p:nvSpPr>
          <p:cNvPr id="11" name="Sous-titre 2">
            <a:extLst>
              <a:ext uri="{FF2B5EF4-FFF2-40B4-BE49-F238E27FC236}">
                <a16:creationId xmlns:a16="http://schemas.microsoft.com/office/drawing/2014/main" id="{94A7CD52-45B8-4F74-FFC4-B2B68350996F}"/>
              </a:ext>
            </a:extLst>
          </p:cNvPr>
          <p:cNvSpPr>
            <a:spLocks noGrp="1"/>
          </p:cNvSpPr>
          <p:nvPr>
            <p:ph type="subTitle" idx="1"/>
          </p:nvPr>
        </p:nvSpPr>
        <p:spPr>
          <a:xfrm>
            <a:off x="1523999" y="1770600"/>
            <a:ext cx="9568070" cy="2309525"/>
          </a:xfrm>
        </p:spPr>
        <p:txBody>
          <a:bodyPr anchor="t">
            <a:noAutofit/>
          </a:bodyPr>
          <a:lstStyle/>
          <a:p>
            <a:pPr algn="l">
              <a:lnSpc>
                <a:spcPct val="100000"/>
              </a:lnSpc>
              <a:spcBef>
                <a:spcPts val="600"/>
              </a:spcBef>
            </a:pPr>
            <a:r>
              <a:rPr lang="fr-FR" sz="2000" b="1" dirty="0">
                <a:latin typeface="Garamond" panose="02020404030301010803" pitchFamily="18" charset="0"/>
              </a:rPr>
              <a:t>« Toutes et tous pour un », nuances socio-historiques</a:t>
            </a:r>
          </a:p>
          <a:p>
            <a:pPr marL="514350" indent="-514350" algn="l">
              <a:lnSpc>
                <a:spcPct val="100000"/>
              </a:lnSpc>
              <a:spcBef>
                <a:spcPts val="600"/>
              </a:spcBef>
              <a:buFont typeface="+mj-lt"/>
              <a:buAutoNum type="arabicPeriod"/>
            </a:pPr>
            <a:r>
              <a:rPr lang="fr-FR" sz="2000" dirty="0">
                <a:latin typeface="Garamond" panose="02020404030301010803" pitchFamily="18" charset="0"/>
              </a:rPr>
              <a:t>Expertise spécialisée et expérience ordinaire, des registres inconciliables ? </a:t>
            </a:r>
          </a:p>
          <a:p>
            <a:pPr marL="514350" indent="-514350" algn="l">
              <a:lnSpc>
                <a:spcPct val="100000"/>
              </a:lnSpc>
              <a:spcBef>
                <a:spcPts val="600"/>
              </a:spcBef>
              <a:buFont typeface="+mj-lt"/>
              <a:buAutoNum type="arabicPeriod"/>
            </a:pPr>
            <a:r>
              <a:rPr lang="fr-FR" sz="2000" dirty="0">
                <a:latin typeface="Garamond" panose="02020404030301010803" pitchFamily="18" charset="0"/>
              </a:rPr>
              <a:t>Organisation croissante des </a:t>
            </a:r>
            <a:r>
              <a:rPr lang="fr-FR" sz="2000" dirty="0" err="1">
                <a:latin typeface="Garamond" panose="02020404030301010803" pitchFamily="18" charset="0"/>
              </a:rPr>
              <a:t>expert·e·s</a:t>
            </a:r>
            <a:r>
              <a:rPr lang="fr-FR" sz="2000" dirty="0">
                <a:latin typeface="Garamond" panose="02020404030301010803" pitchFamily="18" charset="0"/>
              </a:rPr>
              <a:t> et des profanes</a:t>
            </a:r>
          </a:p>
          <a:p>
            <a:pPr marL="514350" indent="-514350" algn="l">
              <a:lnSpc>
                <a:spcPct val="100000"/>
              </a:lnSpc>
              <a:spcBef>
                <a:spcPts val="600"/>
              </a:spcBef>
              <a:buFont typeface="+mj-lt"/>
              <a:buAutoNum type="arabicPeriod"/>
            </a:pPr>
            <a:r>
              <a:rPr lang="fr-FR" sz="2000" dirty="0">
                <a:solidFill>
                  <a:schemeClr val="accent3"/>
                </a:solidFill>
                <a:latin typeface="Garamond" panose="02020404030301010803" pitchFamily="18" charset="0"/>
              </a:rPr>
              <a:t>La continuité thérapeutique et scolaire et son influence sur l’idée d’un partenariat</a:t>
            </a:r>
          </a:p>
          <a:p>
            <a:pPr marL="514350" indent="-514350" algn="l">
              <a:lnSpc>
                <a:spcPct val="100000"/>
              </a:lnSpc>
              <a:spcBef>
                <a:spcPts val="600"/>
              </a:spcBef>
              <a:buFont typeface="+mj-lt"/>
              <a:buAutoNum type="arabicPeriod"/>
            </a:pPr>
            <a:r>
              <a:rPr lang="fr-FR" sz="2000" dirty="0">
                <a:solidFill>
                  <a:schemeClr val="accent3"/>
                </a:solidFill>
                <a:latin typeface="Garamond" panose="02020404030301010803" pitchFamily="18" charset="0"/>
              </a:rPr>
              <a:t>Quelle leçon sociologique en tirer ?</a:t>
            </a:r>
          </a:p>
        </p:txBody>
      </p:sp>
      <p:sp>
        <p:nvSpPr>
          <p:cNvPr id="12" name="Flèche vers la droite 11">
            <a:extLst>
              <a:ext uri="{FF2B5EF4-FFF2-40B4-BE49-F238E27FC236}">
                <a16:creationId xmlns:a16="http://schemas.microsoft.com/office/drawing/2014/main" id="{EE3810BF-3ACC-1D2E-902B-B7E17C82D936}"/>
              </a:ext>
            </a:extLst>
          </p:cNvPr>
          <p:cNvSpPr/>
          <p:nvPr/>
        </p:nvSpPr>
        <p:spPr>
          <a:xfrm>
            <a:off x="845008" y="2265068"/>
            <a:ext cx="509846" cy="247813"/>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vers la droite 12">
            <a:extLst>
              <a:ext uri="{FF2B5EF4-FFF2-40B4-BE49-F238E27FC236}">
                <a16:creationId xmlns:a16="http://schemas.microsoft.com/office/drawing/2014/main" id="{DB3CAC02-323B-9AB4-15D5-CC9778FA1BD5}"/>
              </a:ext>
            </a:extLst>
          </p:cNvPr>
          <p:cNvSpPr/>
          <p:nvPr/>
        </p:nvSpPr>
        <p:spPr>
          <a:xfrm>
            <a:off x="845008" y="2645474"/>
            <a:ext cx="509846" cy="247813"/>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 name="Image 16">
            <a:extLst>
              <a:ext uri="{FF2B5EF4-FFF2-40B4-BE49-F238E27FC236}">
                <a16:creationId xmlns:a16="http://schemas.microsoft.com/office/drawing/2014/main" id="{0946F470-FA22-8FA0-85AC-D25C8C5F32E1}"/>
              </a:ext>
            </a:extLst>
          </p:cNvPr>
          <p:cNvPicPr>
            <a:picLocks noChangeAspect="1"/>
          </p:cNvPicPr>
          <p:nvPr/>
        </p:nvPicPr>
        <p:blipFill>
          <a:blip r:embed="rId4"/>
          <a:stretch>
            <a:fillRect/>
          </a:stretch>
        </p:blipFill>
        <p:spPr>
          <a:xfrm>
            <a:off x="5255685" y="4214261"/>
            <a:ext cx="5667239" cy="1808085"/>
          </a:xfrm>
          <a:prstGeom prst="rect">
            <a:avLst/>
          </a:prstGeom>
        </p:spPr>
      </p:pic>
    </p:spTree>
    <p:extLst>
      <p:ext uri="{BB962C8B-B14F-4D97-AF65-F5344CB8AC3E}">
        <p14:creationId xmlns:p14="http://schemas.microsoft.com/office/powerpoint/2010/main" val="1426987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371600" y="1983658"/>
            <a:ext cx="9720470" cy="2890683"/>
          </a:xfrm>
        </p:spPr>
        <p:txBody>
          <a:bodyPr anchor="ctr">
            <a:normAutofit/>
          </a:bodyPr>
          <a:lstStyle/>
          <a:p>
            <a:pPr algn="l"/>
            <a:r>
              <a:rPr lang="fr-FR" sz="4400" b="1" cap="small" dirty="0">
                <a:latin typeface="Garamond" panose="02020404030301010803" pitchFamily="18" charset="0"/>
              </a:rPr>
              <a:t>« Toutes et tous pour un », nuances socio-historiques</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5</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11737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6</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pic>
        <p:nvPicPr>
          <p:cNvPr id="7" name="Image 6" descr="Une image contenant texte, capture d’écran, Visage humain&#10;&#10;Description générée automatiquement">
            <a:extLst>
              <a:ext uri="{FF2B5EF4-FFF2-40B4-BE49-F238E27FC236}">
                <a16:creationId xmlns:a16="http://schemas.microsoft.com/office/drawing/2014/main" id="{DB7E37AD-FC8D-712B-D646-BA794AAFD0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930" y="1665578"/>
            <a:ext cx="2898328" cy="3935475"/>
          </a:xfrm>
          <a:prstGeom prst="rect">
            <a:avLst/>
          </a:prstGeom>
        </p:spPr>
      </p:pic>
      <p:pic>
        <p:nvPicPr>
          <p:cNvPr id="8" name="Image 7" descr="Une image contenant texte, capture d’écran, Police, document&#10;&#10;Description générée automatiquement">
            <a:extLst>
              <a:ext uri="{FF2B5EF4-FFF2-40B4-BE49-F238E27FC236}">
                <a16:creationId xmlns:a16="http://schemas.microsoft.com/office/drawing/2014/main" id="{22EDBC07-E052-F4ED-5F84-D63867A37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1593" y="1633516"/>
            <a:ext cx="6870477" cy="3381692"/>
          </a:xfrm>
          <a:prstGeom prst="rect">
            <a:avLst/>
          </a:prstGeom>
        </p:spPr>
      </p:pic>
      <p:sp>
        <p:nvSpPr>
          <p:cNvPr id="10" name="ZoneTexte 9">
            <a:extLst>
              <a:ext uri="{FF2B5EF4-FFF2-40B4-BE49-F238E27FC236}">
                <a16:creationId xmlns:a16="http://schemas.microsoft.com/office/drawing/2014/main" id="{E38E87AF-00FB-F04A-184F-7AA2851DCB17}"/>
              </a:ext>
            </a:extLst>
          </p:cNvPr>
          <p:cNvSpPr txBox="1"/>
          <p:nvPr/>
        </p:nvSpPr>
        <p:spPr>
          <a:xfrm>
            <a:off x="4240988" y="5093120"/>
            <a:ext cx="6851082" cy="576248"/>
          </a:xfrm>
          <a:prstGeom prst="rect">
            <a:avLst/>
          </a:prstGeom>
          <a:noFill/>
        </p:spPr>
        <p:txBody>
          <a:bodyPr wrap="square">
            <a:spAutoFit/>
          </a:bodyPr>
          <a:lstStyle/>
          <a:p>
            <a:pPr algn="just">
              <a:lnSpc>
                <a:spcPct val="115000"/>
              </a:lnSpc>
            </a:pPr>
            <a:r>
              <a:rPr lang="fr-CH" sz="1400" u="sng"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hlinkClick r:id="rId5"/>
              </a:rPr>
              <a:t>https://www.orthoedition.com/materiels-ouvrages/les-parents-au-coeur-de-l-intervention-orthophonique-4137</a:t>
            </a:r>
            <a:endParaRPr lang="fr-CH" sz="14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169672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Expertise spécialisée et expérience ordinaire, des registres inconciliables ?</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7</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latin typeface="Garamond" panose="02020404030301010803" pitchFamily="18" charset="0"/>
                <a:ea typeface="Times New Roman" panose="02020603050405020304" pitchFamily="18" charset="0"/>
              </a:rPr>
              <a:t>Les deux premiers tiers du XX</a:t>
            </a:r>
            <a:r>
              <a:rPr lang="fr-CH" sz="2000" b="1" baseline="30000" dirty="0">
                <a:latin typeface="Garamond" panose="02020404030301010803" pitchFamily="18" charset="0"/>
                <a:ea typeface="Times New Roman" panose="02020603050405020304" pitchFamily="18" charset="0"/>
              </a:rPr>
              <a:t>ème</a:t>
            </a:r>
            <a:r>
              <a:rPr lang="fr-CH" sz="2000" b="1" dirty="0">
                <a:latin typeface="Garamond" panose="02020404030301010803" pitchFamily="18" charset="0"/>
                <a:ea typeface="Times New Roman" panose="02020603050405020304" pitchFamily="18" charset="0"/>
              </a:rPr>
              <a:t> siècle</a:t>
            </a:r>
          </a:p>
          <a:p>
            <a:pPr algn="l">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Séparation nette entre « </a:t>
            </a:r>
            <a:r>
              <a:rPr lang="fr-CH" sz="2000" dirty="0" err="1">
                <a:latin typeface="Garamond" panose="02020404030301010803" pitchFamily="18" charset="0"/>
                <a:ea typeface="Times New Roman" panose="02020603050405020304" pitchFamily="18" charset="0"/>
              </a:rPr>
              <a:t>savant·e·s</a:t>
            </a:r>
            <a:r>
              <a:rPr lang="fr-CH" sz="2000" dirty="0">
                <a:latin typeface="Garamond" panose="02020404030301010803" pitchFamily="18" charset="0"/>
                <a:ea typeface="Times New Roman" panose="02020603050405020304" pitchFamily="18" charset="0"/>
              </a:rPr>
              <a:t> » et « profanes »</a:t>
            </a: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Une période où abondent les débats étiologiques</a:t>
            </a: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Se défaire peu à peu d’une perspective ophtalmologique</a:t>
            </a:r>
          </a:p>
          <a:p>
            <a:pPr marL="342900" indent="-342900" algn="l">
              <a:lnSpc>
                <a:spcPct val="100000"/>
              </a:lnSpc>
              <a:spcBef>
                <a:spcPts val="600"/>
              </a:spcBef>
              <a:buFont typeface="Courier New" panose="02070309020205020404" pitchFamily="49" charset="0"/>
              <a:buChar char="o"/>
            </a:pPr>
            <a:endParaRPr lang="fr-CH" sz="2000" dirty="0">
              <a:latin typeface="Garamond" panose="02020404030301010803" pitchFamily="18" charset="0"/>
              <a:ea typeface="Times New Roman" panose="02020603050405020304" pitchFamily="18" charset="0"/>
            </a:endParaRPr>
          </a:p>
          <a:p>
            <a:pPr algn="l">
              <a:lnSpc>
                <a:spcPct val="100000"/>
              </a:lnSpc>
              <a:spcBef>
                <a:spcPts val="600"/>
              </a:spcBef>
            </a:pPr>
            <a:r>
              <a:rPr lang="fr-CH" sz="2000" b="1" dirty="0">
                <a:latin typeface="Garamond" panose="02020404030301010803" pitchFamily="18" charset="0"/>
                <a:ea typeface="Times New Roman" panose="02020603050405020304" pitchFamily="18" charset="0"/>
              </a:rPr>
              <a:t>Quelles sont les explications savantes qui s’y affrontent ?</a:t>
            </a:r>
          </a:p>
        </p:txBody>
      </p:sp>
    </p:spTree>
    <p:extLst>
      <p:ext uri="{BB962C8B-B14F-4D97-AF65-F5344CB8AC3E}">
        <p14:creationId xmlns:p14="http://schemas.microsoft.com/office/powerpoint/2010/main" val="1340623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Expertise spécialisée et expérience ordinaire, des registres inconciliables ?</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8</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latin typeface="Garamond" panose="02020404030301010803" pitchFamily="18" charset="0"/>
                <a:ea typeface="Times New Roman" panose="02020603050405020304" pitchFamily="18" charset="0"/>
              </a:rPr>
              <a:t>Quelques « versions » </a:t>
            </a:r>
            <a:r>
              <a:rPr lang="fr-CH" sz="2000" b="1" dirty="0">
                <a:solidFill>
                  <a:schemeClr val="accent3"/>
                </a:solidFill>
                <a:latin typeface="Garamond" panose="02020404030301010803" pitchFamily="18" charset="0"/>
                <a:ea typeface="Times New Roman" panose="02020603050405020304" pitchFamily="18" charset="0"/>
              </a:rPr>
              <a:t>(</a:t>
            </a:r>
            <a:r>
              <a:rPr lang="fr-CH" sz="2000" b="1" dirty="0" err="1">
                <a:solidFill>
                  <a:schemeClr val="accent3"/>
                </a:solidFill>
                <a:latin typeface="Garamond" panose="02020404030301010803" pitchFamily="18" charset="0"/>
                <a:ea typeface="Times New Roman" panose="02020603050405020304" pitchFamily="18" charset="0"/>
              </a:rPr>
              <a:t>Angelucci</a:t>
            </a:r>
            <a:r>
              <a:rPr lang="fr-CH" sz="2000" b="1" dirty="0">
                <a:solidFill>
                  <a:schemeClr val="accent3"/>
                </a:solidFill>
                <a:latin typeface="Garamond" panose="02020404030301010803" pitchFamily="18" charset="0"/>
                <a:ea typeface="Times New Roman" panose="02020603050405020304" pitchFamily="18" charset="0"/>
              </a:rPr>
              <a:t>, </a:t>
            </a:r>
            <a:r>
              <a:rPr lang="fr-CH" sz="2000" b="1" dirty="0" err="1">
                <a:solidFill>
                  <a:schemeClr val="accent3"/>
                </a:solidFill>
                <a:latin typeface="Garamond" panose="02020404030301010803" pitchFamily="18" charset="0"/>
                <a:ea typeface="Times New Roman" panose="02020603050405020304" pitchFamily="18" charset="0"/>
              </a:rPr>
              <a:t>s.d</a:t>
            </a:r>
            <a:r>
              <a:rPr lang="fr-CH" sz="2000" b="1" dirty="0">
                <a:solidFill>
                  <a:schemeClr val="accent3"/>
                </a:solidFill>
                <a:latin typeface="Garamond" panose="02020404030301010803" pitchFamily="18" charset="0"/>
                <a:ea typeface="Times New Roman" panose="02020603050405020304" pitchFamily="18" charset="0"/>
              </a:rPr>
              <a:t>) </a:t>
            </a:r>
            <a:r>
              <a:rPr lang="fr-CH" sz="2000" b="1" dirty="0">
                <a:latin typeface="Garamond" panose="02020404030301010803" pitchFamily="18" charset="0"/>
                <a:ea typeface="Times New Roman" panose="02020603050405020304" pitchFamily="18" charset="0"/>
              </a:rPr>
              <a:t>de la « cécité verbale »…</a:t>
            </a:r>
          </a:p>
          <a:p>
            <a:pPr algn="l">
              <a:lnSpc>
                <a:spcPct val="100000"/>
              </a:lnSpc>
              <a:spcBef>
                <a:spcPts val="600"/>
              </a:spcBef>
            </a:pPr>
            <a:endParaRPr lang="fr-CH" sz="2000" b="1" dirty="0">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version développementale et Samuel Torrey Orton</a:t>
            </a: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version instrumentale et Julian de Ajuriaguerra</a:t>
            </a: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version psychanalytique et Jenny Aubry</a:t>
            </a:r>
          </a:p>
        </p:txBody>
      </p:sp>
      <p:pic>
        <p:nvPicPr>
          <p:cNvPr id="7" name="Image 6">
            <a:extLst>
              <a:ext uri="{FF2B5EF4-FFF2-40B4-BE49-F238E27FC236}">
                <a16:creationId xmlns:a16="http://schemas.microsoft.com/office/drawing/2014/main" id="{9D2FC208-2A6F-9D69-EFDF-B2ED11597073}"/>
              </a:ext>
            </a:extLst>
          </p:cNvPr>
          <p:cNvPicPr>
            <a:picLocks noChangeAspect="1"/>
          </p:cNvPicPr>
          <p:nvPr/>
        </p:nvPicPr>
        <p:blipFill>
          <a:blip r:embed="rId3"/>
          <a:stretch>
            <a:fillRect/>
          </a:stretch>
        </p:blipFill>
        <p:spPr>
          <a:xfrm>
            <a:off x="8941263" y="1241950"/>
            <a:ext cx="1558413" cy="2290867"/>
          </a:xfrm>
          <a:prstGeom prst="rect">
            <a:avLst/>
          </a:prstGeom>
          <a:ln>
            <a:noFill/>
          </a:ln>
          <a:effectLst>
            <a:softEdge rad="112500"/>
          </a:effectLst>
        </p:spPr>
      </p:pic>
      <p:pic>
        <p:nvPicPr>
          <p:cNvPr id="8" name="Image 7">
            <a:extLst>
              <a:ext uri="{FF2B5EF4-FFF2-40B4-BE49-F238E27FC236}">
                <a16:creationId xmlns:a16="http://schemas.microsoft.com/office/drawing/2014/main" id="{23DAFD67-CC07-81C6-1375-E7FECBE822A3}"/>
              </a:ext>
            </a:extLst>
          </p:cNvPr>
          <p:cNvPicPr>
            <a:picLocks noChangeAspect="1"/>
          </p:cNvPicPr>
          <p:nvPr/>
        </p:nvPicPr>
        <p:blipFill rotWithShape="1">
          <a:blip r:embed="rId4"/>
          <a:srcRect l="21486" r="21747"/>
          <a:stretch/>
        </p:blipFill>
        <p:spPr>
          <a:xfrm>
            <a:off x="9910901" y="3538309"/>
            <a:ext cx="2042214" cy="2399613"/>
          </a:xfrm>
          <a:prstGeom prst="rect">
            <a:avLst/>
          </a:prstGeom>
          <a:ln>
            <a:noFill/>
          </a:ln>
          <a:effectLst>
            <a:softEdge rad="112500"/>
          </a:effectLst>
        </p:spPr>
      </p:pic>
      <p:pic>
        <p:nvPicPr>
          <p:cNvPr id="1025" name="Image 1" descr="Jenny AUBRY - Dictionnaire créatrices">
            <a:extLst>
              <a:ext uri="{FF2B5EF4-FFF2-40B4-BE49-F238E27FC236}">
                <a16:creationId xmlns:a16="http://schemas.microsoft.com/office/drawing/2014/main" id="{AF23059E-4BCA-C55C-A259-5ACC61EB7467}"/>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7996517" y="3858369"/>
            <a:ext cx="1735015" cy="25331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976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10037"/>
            <a:ext cx="9144000" cy="895377"/>
          </a:xfrm>
        </p:spPr>
        <p:txBody>
          <a:bodyPr anchor="ctr">
            <a:normAutofit fontScale="90000"/>
          </a:bodyPr>
          <a:lstStyle/>
          <a:p>
            <a:pPr algn="l"/>
            <a:r>
              <a:rPr lang="fr-FR" sz="3200" cap="small" dirty="0">
                <a:latin typeface="Garamond" panose="02020404030301010803" pitchFamily="18" charset="0"/>
              </a:rPr>
              <a:t>Expertise spécialisée et expérience ordinaire, des registres inconciliables ?</a:t>
            </a: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HEP Vaud – Alexandre SOTIROV</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9</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5DD3952-5971-1B76-CF99-72549795D920}"/>
              </a:ext>
            </a:extLst>
          </p:cNvPr>
          <p:cNvSpPr/>
          <p:nvPr/>
        </p:nvSpPr>
        <p:spPr>
          <a:xfrm rot="10800000" flipV="1">
            <a:off x="-1" y="498810"/>
            <a:ext cx="7996518" cy="92862"/>
          </a:xfrm>
          <a:prstGeom prst="rect">
            <a:avLst/>
          </a:prstGeom>
          <a:gradFill flip="none" rotWithShape="1">
            <a:gsLst>
              <a:gs pos="0">
                <a:schemeClr val="accent5"/>
              </a:gs>
              <a:gs pos="47000">
                <a:schemeClr val="accent5">
                  <a:lumMod val="60000"/>
                  <a:lumOff val="40000"/>
                </a:schemeClr>
              </a:gs>
              <a:gs pos="70000">
                <a:schemeClr val="accent5">
                  <a:lumMod val="40000"/>
                  <a:lumOff val="60000"/>
                </a:schemeClr>
              </a:gs>
              <a:gs pos="86000">
                <a:schemeClr val="accent5">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5D86C261-59D3-6F39-CB71-0EE181BBAC7C}"/>
              </a:ext>
            </a:extLst>
          </p:cNvPr>
          <p:cNvSpPr>
            <a:spLocks noGrp="1"/>
          </p:cNvSpPr>
          <p:nvPr>
            <p:ph type="subTitle" idx="1"/>
          </p:nvPr>
        </p:nvSpPr>
        <p:spPr>
          <a:xfrm>
            <a:off x="1523999" y="1841949"/>
            <a:ext cx="9568070" cy="4095973"/>
          </a:xfrm>
        </p:spPr>
        <p:txBody>
          <a:bodyPr anchor="ctr">
            <a:noAutofit/>
          </a:bodyPr>
          <a:lstStyle/>
          <a:p>
            <a:pPr algn="l">
              <a:lnSpc>
                <a:spcPct val="100000"/>
              </a:lnSpc>
              <a:spcBef>
                <a:spcPts val="600"/>
              </a:spcBef>
            </a:pPr>
            <a:r>
              <a:rPr lang="fr-CH" sz="2000" b="1" dirty="0">
                <a:latin typeface="Garamond" panose="02020404030301010803" pitchFamily="18" charset="0"/>
                <a:ea typeface="Times New Roman" panose="02020603050405020304" pitchFamily="18" charset="0"/>
              </a:rPr>
              <a:t>Les contours d’un bastion d’expertise</a:t>
            </a:r>
          </a:p>
          <a:p>
            <a:pPr algn="l">
              <a:lnSpc>
                <a:spcPct val="100000"/>
              </a:lnSpc>
              <a:spcBef>
                <a:spcPts val="600"/>
              </a:spcBef>
            </a:pPr>
            <a:endParaRPr lang="fr-CH" sz="2000" b="1" dirty="0">
              <a:effectLst/>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La « cécité verbale », un objet d’</a:t>
            </a:r>
            <a:r>
              <a:rPr lang="fr-CH" sz="2000" dirty="0" err="1">
                <a:latin typeface="Garamond" panose="02020404030301010803" pitchFamily="18" charset="0"/>
                <a:ea typeface="Times New Roman" panose="02020603050405020304" pitchFamily="18" charset="0"/>
              </a:rPr>
              <a:t>initié·e·s</a:t>
            </a:r>
            <a:endParaRPr lang="fr-CH" sz="2000" dirty="0">
              <a:latin typeface="Garamond" panose="02020404030301010803" pitchFamily="18" charset="0"/>
              <a:ea typeface="Times New Roman" panose="02020603050405020304" pitchFamily="18" charset="0"/>
            </a:endParaRPr>
          </a:p>
          <a:p>
            <a:pPr marL="342900" indent="-342900" algn="l">
              <a:lnSpc>
                <a:spcPct val="100000"/>
              </a:lnSpc>
              <a:spcBef>
                <a:spcPts val="600"/>
              </a:spcBef>
              <a:buFont typeface="Courier New" panose="02070309020205020404" pitchFamily="49" charset="0"/>
              <a:buChar char="o"/>
            </a:pPr>
            <a:r>
              <a:rPr lang="fr-CH" sz="2000" dirty="0">
                <a:latin typeface="Garamond" panose="02020404030301010803" pitchFamily="18" charset="0"/>
                <a:ea typeface="Times New Roman" panose="02020603050405020304" pitchFamily="18" charset="0"/>
              </a:rPr>
              <a:t>Des parents potentiellement défaillants</a:t>
            </a:r>
          </a:p>
          <a:p>
            <a:pPr marL="342900" indent="-342900" algn="l">
              <a:lnSpc>
                <a:spcPct val="100000"/>
              </a:lnSpc>
              <a:spcBef>
                <a:spcPts val="600"/>
              </a:spcBef>
              <a:buFont typeface="Courier New" panose="02070309020205020404" pitchFamily="49" charset="0"/>
              <a:buChar char="o"/>
            </a:pPr>
            <a:endParaRPr lang="fr-CH" sz="2000" dirty="0">
              <a:latin typeface="Garamond" panose="02020404030301010803" pitchFamily="18" charset="0"/>
              <a:ea typeface="Times New Roman" panose="02020603050405020304" pitchFamily="18" charset="0"/>
            </a:endParaRPr>
          </a:p>
          <a:p>
            <a:pPr algn="l">
              <a:lnSpc>
                <a:spcPct val="100000"/>
              </a:lnSpc>
              <a:spcBef>
                <a:spcPts val="600"/>
              </a:spcBef>
            </a:pPr>
            <a:r>
              <a:rPr lang="fr-CH" sz="2000" b="1" dirty="0">
                <a:latin typeface="Garamond" panose="02020404030301010803" pitchFamily="18" charset="0"/>
                <a:ea typeface="Times New Roman" panose="02020603050405020304" pitchFamily="18" charset="0"/>
              </a:rPr>
              <a:t>Ce ne serait qu’à la fin de la Seconde Guerre Mondiale que la « cécité verbale » cesse d’être uniquement un objet de recherche </a:t>
            </a:r>
            <a:r>
              <a:rPr lang="fr-CH" sz="2000" b="1" dirty="0">
                <a:solidFill>
                  <a:schemeClr val="accent3"/>
                </a:solidFill>
                <a:latin typeface="Garamond" panose="02020404030301010803" pitchFamily="18" charset="0"/>
                <a:ea typeface="Times New Roman" panose="02020603050405020304" pitchFamily="18" charset="0"/>
              </a:rPr>
              <a:t>(</a:t>
            </a:r>
            <a:r>
              <a:rPr lang="fr-CH" sz="2000" b="1" dirty="0" err="1">
                <a:solidFill>
                  <a:schemeClr val="accent3"/>
                </a:solidFill>
                <a:latin typeface="Garamond" panose="02020404030301010803" pitchFamily="18" charset="0"/>
                <a:ea typeface="Times New Roman" panose="02020603050405020304" pitchFamily="18" charset="0"/>
              </a:rPr>
              <a:t>Woollven</a:t>
            </a:r>
            <a:r>
              <a:rPr lang="fr-CH" sz="2000" b="1" dirty="0">
                <a:solidFill>
                  <a:schemeClr val="accent3"/>
                </a:solidFill>
                <a:latin typeface="Garamond" panose="02020404030301010803" pitchFamily="18" charset="0"/>
                <a:ea typeface="Times New Roman" panose="02020603050405020304" pitchFamily="18" charset="0"/>
              </a:rPr>
              <a:t>, 2012)</a:t>
            </a:r>
          </a:p>
        </p:txBody>
      </p:sp>
    </p:spTree>
    <p:extLst>
      <p:ext uri="{BB962C8B-B14F-4D97-AF65-F5344CB8AC3E}">
        <p14:creationId xmlns:p14="http://schemas.microsoft.com/office/powerpoint/2010/main" val="70092098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2" id="{02DDEEC1-8443-E948-B9FB-80DD3225E9A1}" vid="{F7B58B95-1F03-E54D-9CF8-E4E9319AAD3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10300</TotalTime>
  <Words>9372</Words>
  <Application>Microsoft Macintosh PowerPoint</Application>
  <PresentationFormat>Grand écran</PresentationFormat>
  <Paragraphs>328</Paragraphs>
  <Slides>26</Slides>
  <Notes>26</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26</vt:i4>
      </vt:variant>
    </vt:vector>
  </HeadingPairs>
  <TitlesOfParts>
    <vt:vector size="32" baseType="lpstr">
      <vt:lpstr>Arial</vt:lpstr>
      <vt:lpstr>Calibri</vt:lpstr>
      <vt:lpstr>Calibri Light</vt:lpstr>
      <vt:lpstr>Courier New</vt:lpstr>
      <vt:lpstr>Garamond</vt:lpstr>
      <vt:lpstr>Thème Office</vt:lpstr>
      <vt:lpstr>Séminaire de pratique logopédique Journée familles et logopédie</vt:lpstr>
      <vt:lpstr>D’où je vous parle ?</vt:lpstr>
      <vt:lpstr>Plan de la présentation</vt:lpstr>
      <vt:lpstr>Plan de la présentation</vt:lpstr>
      <vt:lpstr>« Toutes et tous pour un », nuances socio-historiques</vt:lpstr>
      <vt:lpstr>Présentation PowerPoint</vt:lpstr>
      <vt:lpstr>Expertise spécialisée et expérience ordinaire, des registres inconciliables ?</vt:lpstr>
      <vt:lpstr>Expertise spécialisée et expérience ordinaire, des registres inconciliables ?</vt:lpstr>
      <vt:lpstr>Expertise spécialisée et expérience ordinaire, des registres inconciliables ?</vt:lpstr>
      <vt:lpstr>Organisation croissante des expert·e·s et des profanes</vt:lpstr>
      <vt:lpstr>Organisation croissante des expert·e·s et des profanes</vt:lpstr>
      <vt:lpstr>Organisation croissante des expert·e·s et des profanes</vt:lpstr>
      <vt:lpstr>Continuité thérapeutique et partenariat</vt:lpstr>
      <vt:lpstr>Continuité thérapeutique et partenariat</vt:lpstr>
      <vt:lpstr>Continuité thérapeutique et partenariat</vt:lpstr>
      <vt:lpstr>Quelles leçons sociologiques tirer de ce parcours socio-historique ?</vt:lpstr>
      <vt:lpstr>Les enjeux pratiques et symboliques d’un rapprochement</vt:lpstr>
      <vt:lpstr>Les thérapeutes face aux parents</vt:lpstr>
      <vt:lpstr>Les thérapeutes face aux parents</vt:lpstr>
      <vt:lpstr>Les thérapeutes face aux parents</vt:lpstr>
      <vt:lpstr>Les thérapeutes face aux parents</vt:lpstr>
      <vt:lpstr>Les parents face aux thérapeutes</vt:lpstr>
      <vt:lpstr>Les parents face aux thérapeutes</vt:lpstr>
      <vt:lpstr>Les parents face aux thérapeutes</vt:lpstr>
      <vt:lpstr>Les parents face aux thérapeutes</vt:lpstr>
      <vt:lpstr>Bibliographie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MASPE01  Sociologie de l’éducation</dc:title>
  <dc:creator>Alexandre Sotirov</dc:creator>
  <cp:lastModifiedBy>Alexandre Sotirov</cp:lastModifiedBy>
  <cp:revision>125</cp:revision>
  <cp:lastPrinted>2024-05-14T06:39:51Z</cp:lastPrinted>
  <dcterms:created xsi:type="dcterms:W3CDTF">2024-02-12T09:39:36Z</dcterms:created>
  <dcterms:modified xsi:type="dcterms:W3CDTF">2024-05-20T06:55:38Z</dcterms:modified>
</cp:coreProperties>
</file>