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332" r:id="rId2"/>
    <p:sldId id="256" r:id="rId3"/>
    <p:sldId id="257" r:id="rId4"/>
    <p:sldId id="283" r:id="rId5"/>
    <p:sldId id="259" r:id="rId6"/>
    <p:sldId id="264" r:id="rId7"/>
    <p:sldId id="265" r:id="rId8"/>
    <p:sldId id="271" r:id="rId9"/>
    <p:sldId id="333" r:id="rId10"/>
    <p:sldId id="273" r:id="rId11"/>
    <p:sldId id="290" r:id="rId12"/>
    <p:sldId id="314" r:id="rId13"/>
    <p:sldId id="310" r:id="rId14"/>
    <p:sldId id="312" r:id="rId15"/>
    <p:sldId id="276" r:id="rId16"/>
    <p:sldId id="277" r:id="rId17"/>
    <p:sldId id="281" r:id="rId18"/>
    <p:sldId id="278" r:id="rId19"/>
    <p:sldId id="282" r:id="rId20"/>
    <p:sldId id="293" r:id="rId21"/>
    <p:sldId id="279" r:id="rId22"/>
    <p:sldId id="280" r:id="rId23"/>
    <p:sldId id="327" r:id="rId24"/>
    <p:sldId id="274" r:id="rId25"/>
    <p:sldId id="285" r:id="rId26"/>
    <p:sldId id="315" r:id="rId27"/>
    <p:sldId id="316" r:id="rId28"/>
    <p:sldId id="291" r:id="rId29"/>
    <p:sldId id="317" r:id="rId30"/>
    <p:sldId id="320" r:id="rId31"/>
    <p:sldId id="292" r:id="rId32"/>
    <p:sldId id="294" r:id="rId33"/>
    <p:sldId id="295" r:id="rId34"/>
    <p:sldId id="296" r:id="rId35"/>
    <p:sldId id="328" r:id="rId36"/>
    <p:sldId id="319" r:id="rId37"/>
    <p:sldId id="318" r:id="rId38"/>
    <p:sldId id="301" r:id="rId39"/>
    <p:sldId id="321" r:id="rId40"/>
    <p:sldId id="302" r:id="rId41"/>
    <p:sldId id="304" r:id="rId42"/>
    <p:sldId id="329" r:id="rId43"/>
    <p:sldId id="322" r:id="rId44"/>
    <p:sldId id="323" r:id="rId45"/>
    <p:sldId id="330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1"/>
    <p:restoredTop sz="94751"/>
  </p:normalViewPr>
  <p:slideViewPr>
    <p:cSldViewPr snapToGrid="0" snapToObjects="1">
      <p:cViewPr varScale="1">
        <p:scale>
          <a:sx n="115" d="100"/>
          <a:sy n="115" d="100"/>
        </p:scale>
        <p:origin x="24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4E012-FDEF-5247-BA22-157E97432A01}" type="datetimeFigureOut">
              <a:rPr lang="en-CA" smtClean="0"/>
              <a:t>2018-04-21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7C81E-3230-DD44-9585-E0B9FCE9F6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646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867992" y="320040"/>
            <a:ext cx="8915400" cy="5758092"/>
          </a:xfrm>
        </p:spPr>
        <p:txBody>
          <a:bodyPr/>
          <a:lstStyle/>
          <a:p>
            <a:pPr lvl="0"/>
            <a:endParaRPr lang="en-US" altLang="en-US" sz="2800" b="1" dirty="0">
              <a:solidFill>
                <a:schemeClr val="tx1"/>
              </a:solidFill>
              <a:latin typeface="Arial" charset="0"/>
            </a:endParaRPr>
          </a:p>
          <a:p>
            <a:pPr lvl="0"/>
            <a:endParaRPr lang="en-US" altLang="en-US" sz="2800" b="1" dirty="0">
              <a:solidFill>
                <a:schemeClr val="tx1"/>
              </a:solidFill>
              <a:latin typeface="Arial" charset="0"/>
            </a:endParaRPr>
          </a:p>
          <a:p>
            <a:pPr lvl="0"/>
            <a:endParaRPr lang="en-US" altLang="en-US" sz="2800" b="1" dirty="0">
              <a:solidFill>
                <a:schemeClr val="tx1"/>
              </a:solidFill>
              <a:latin typeface="Arial" charset="0"/>
            </a:endParaRPr>
          </a:p>
          <a:p>
            <a:pPr lvl="0"/>
            <a:r>
              <a:rPr lang="en-US" altLang="en-US" sz="2800" b="1" dirty="0">
                <a:solidFill>
                  <a:schemeClr val="tx1"/>
                </a:solidFill>
                <a:latin typeface="Arial" charset="0"/>
              </a:rPr>
              <a:t>Philippe Losego</a:t>
            </a:r>
          </a:p>
          <a:p>
            <a:pPr lvl="0"/>
            <a:r>
              <a:rPr lang="en-US" altLang="en-US" sz="2000" dirty="0">
                <a:solidFill>
                  <a:schemeClr val="tx1"/>
                </a:solidFill>
                <a:latin typeface="Arial" charset="0"/>
              </a:rPr>
              <a:t>Sociologist</a:t>
            </a:r>
          </a:p>
          <a:p>
            <a:pPr lvl="0"/>
            <a:r>
              <a:rPr lang="en-US" altLang="en-US" sz="2000" dirty="0">
                <a:solidFill>
                  <a:schemeClr val="tx1"/>
                </a:solidFill>
                <a:latin typeface="Arial" charset="0"/>
              </a:rPr>
              <a:t>professor at the </a:t>
            </a:r>
            <a:r>
              <a:rPr lang="en-US" altLang="en-US" sz="2000" i="1" dirty="0">
                <a:solidFill>
                  <a:schemeClr val="tx1"/>
                </a:solidFill>
                <a:latin typeface="Arial" charset="0"/>
              </a:rPr>
              <a:t>Haute </a:t>
            </a:r>
            <a:r>
              <a:rPr lang="en-US" altLang="en-US" sz="2000" i="1" dirty="0" err="1">
                <a:solidFill>
                  <a:schemeClr val="tx1"/>
                </a:solidFill>
                <a:latin typeface="Arial" charset="0"/>
              </a:rPr>
              <a:t>Ecole</a:t>
            </a:r>
            <a:r>
              <a:rPr lang="en-US" altLang="en-US" sz="2000" i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altLang="en-US" sz="2000" i="1" dirty="0" err="1">
                <a:solidFill>
                  <a:schemeClr val="tx1"/>
                </a:solidFill>
                <a:latin typeface="Arial" charset="0"/>
              </a:rPr>
              <a:t>Pédagogique</a:t>
            </a:r>
            <a:r>
              <a:rPr lang="en-US" altLang="en-US" sz="2000" i="1" dirty="0">
                <a:solidFill>
                  <a:schemeClr val="tx1"/>
                </a:solidFill>
                <a:latin typeface="Arial" charset="0"/>
              </a:rPr>
              <a:t> de Lausanne</a:t>
            </a:r>
            <a:r>
              <a:rPr lang="en-US" altLang="en-US" sz="2000" dirty="0">
                <a:solidFill>
                  <a:schemeClr val="tx1"/>
                </a:solidFill>
                <a:latin typeface="Arial" charset="0"/>
              </a:rPr>
              <a:t> (Switzerland) </a:t>
            </a:r>
          </a:p>
          <a:p>
            <a:pPr lvl="0"/>
            <a:r>
              <a:rPr lang="en-US" altLang="en-US" sz="2000" dirty="0">
                <a:solidFill>
                  <a:schemeClr val="tx1"/>
                </a:solidFill>
                <a:latin typeface="Arial" charset="0"/>
              </a:rPr>
              <a:t>Research : 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  <a:latin typeface="Arial" charset="0"/>
              </a:rPr>
              <a:t>Teachers’ induction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  <a:latin typeface="Arial" charset="0"/>
              </a:rPr>
              <a:t>School headmasters’ work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  <a:latin typeface="Arial" charset="0"/>
              </a:rPr>
              <a:t>Linking sociology and didactics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  <a:latin typeface="Arial" charset="0"/>
              </a:rPr>
              <a:t>historic sociology of curriculum</a:t>
            </a:r>
          </a:p>
          <a:p>
            <a:endParaRPr lang="en-CA" sz="2000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78780" y="16691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25" name="Picture 1" descr="https://www.hepl.ch/files/live/sites/systemsite/files/annuaire/photos/p17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32" y="1598886"/>
            <a:ext cx="13081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855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dirty="0"/>
              <a:t>Three historic phases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1917002"/>
              </p:ext>
            </p:extLst>
          </p:nvPr>
        </p:nvGraphicFramePr>
        <p:xfrm>
          <a:off x="2589213" y="2133600"/>
          <a:ext cx="8915400" cy="4335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89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Schooling regimes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Elite (+/-5%)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1870-1960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Mass (+/-50%)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1960-1990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Universalization (+/-100%)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1990-</a:t>
                      </a:r>
                      <a:r>
                        <a:rPr lang="mr-IN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…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89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Society-secondary education relationships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Distinction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Meritocracy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Evaluation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89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School social relationships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Segregation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Selection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Inclusion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89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Curricula</a:t>
                      </a:r>
                      <a:endParaRPr lang="en-US" sz="200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Disinterested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Disciplined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haletBookTT" charset="0"/>
                          <a:ea typeface="Times New Roman" charset="0"/>
                          <a:cs typeface="Times New Roman" charset="0"/>
                        </a:rPr>
                        <a:t>Standardized</a:t>
                      </a:r>
                      <a:endParaRPr lang="en-US" sz="2000" dirty="0">
                        <a:effectLst/>
                        <a:latin typeface="ChaletBookTT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214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The disinterested curriculum (1870-1960)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4111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disinterested curriculum (1870-1960)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b="1" dirty="0"/>
              <a:t>Two features </a:t>
            </a:r>
            <a:r>
              <a:rPr lang="en-CA" sz="2400" dirty="0"/>
              <a:t>of the secondary education curriculum in Prussia, France and England at the end of the 19</a:t>
            </a:r>
            <a:r>
              <a:rPr lang="en-CA" sz="2400" baseline="30000" dirty="0"/>
              <a:t>th</a:t>
            </a:r>
            <a:r>
              <a:rPr lang="en-CA" sz="2400" dirty="0"/>
              <a:t> century :</a:t>
            </a:r>
          </a:p>
          <a:p>
            <a:r>
              <a:rPr lang="en-CA" sz="2400" b="1" dirty="0"/>
              <a:t>1. Latin</a:t>
            </a:r>
            <a:r>
              <a:rPr lang="en-CA" sz="2400" dirty="0"/>
              <a:t> remained </a:t>
            </a:r>
            <a:r>
              <a:rPr lang="en-CA" sz="2400" b="1" dirty="0"/>
              <a:t>the most prestigious </a:t>
            </a:r>
            <a:r>
              <a:rPr lang="en-CA" sz="2400" dirty="0"/>
              <a:t>subject up to 1960.</a:t>
            </a:r>
          </a:p>
          <a:p>
            <a:r>
              <a:rPr lang="en-CA" sz="2400" b="1" dirty="0"/>
              <a:t>2. Sciences and national languages </a:t>
            </a:r>
            <a:r>
              <a:rPr lang="en-CA" sz="2400" dirty="0"/>
              <a:t>entered in the secondary curriculum about 1870-80 but </a:t>
            </a:r>
            <a:r>
              <a:rPr lang="en-CA" sz="2400" b="1" dirty="0"/>
              <a:t>in a very disinterested form </a:t>
            </a:r>
            <a:r>
              <a:rPr lang="en-CA" sz="2400" dirty="0"/>
              <a:t>after being considered as utilitarian subjects.</a:t>
            </a:r>
          </a:p>
        </p:txBody>
      </p:sp>
    </p:spTree>
    <p:extLst>
      <p:ext uri="{BB962C8B-B14F-4D97-AF65-F5344CB8AC3E}">
        <p14:creationId xmlns:p14="http://schemas.microsoft.com/office/powerpoint/2010/main" val="2051090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Latin humanities : a very poor teaching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sz="2000" dirty="0"/>
          </a:p>
          <a:p>
            <a:r>
              <a:rPr lang="en-CA" sz="2000" dirty="0"/>
              <a:t>This subject is </a:t>
            </a:r>
            <a:r>
              <a:rPr lang="en-CA" sz="2000" b="1" dirty="0"/>
              <a:t>multi-purpose </a:t>
            </a:r>
            <a:r>
              <a:rPr lang="en-CA" sz="2000" dirty="0"/>
              <a:t>(grammar, history, literature, morality, etc.) </a:t>
            </a:r>
          </a:p>
          <a:p>
            <a:r>
              <a:rPr lang="en-CA" sz="2000" dirty="0"/>
              <a:t>This subject </a:t>
            </a:r>
            <a:r>
              <a:rPr lang="en-CA" sz="2000" b="1" dirty="0"/>
              <a:t>is not regular</a:t>
            </a:r>
            <a:r>
              <a:rPr lang="en-CA" sz="2000" dirty="0"/>
              <a:t>. A lot of </a:t>
            </a:r>
            <a:r>
              <a:rPr lang="en-CA" sz="2000" b="1" dirty="0"/>
              <a:t>partial rules </a:t>
            </a:r>
            <a:r>
              <a:rPr lang="en-CA" sz="2000" dirty="0"/>
              <a:t>and </a:t>
            </a:r>
            <a:r>
              <a:rPr lang="en-CA" sz="2000" b="1" dirty="0"/>
              <a:t>exceptions</a:t>
            </a:r>
            <a:r>
              <a:rPr lang="en-CA" sz="2000" dirty="0"/>
              <a:t>. </a:t>
            </a:r>
            <a:r>
              <a:rPr lang="en-CA" sz="2000" b="1" dirty="0"/>
              <a:t>Rational learning </a:t>
            </a:r>
            <a:r>
              <a:rPr lang="en-CA" sz="2000" dirty="0"/>
              <a:t>of Latin is very </a:t>
            </a:r>
            <a:r>
              <a:rPr lang="en-CA" sz="2000" b="1" dirty="0"/>
              <a:t>difficult</a:t>
            </a:r>
            <a:r>
              <a:rPr lang="en-CA" sz="2000" dirty="0"/>
              <a:t>.</a:t>
            </a:r>
          </a:p>
          <a:p>
            <a:r>
              <a:rPr lang="en-CA" sz="2000" dirty="0"/>
              <a:t>After 10 years of study, most of the students are </a:t>
            </a:r>
            <a:r>
              <a:rPr lang="en-CA" sz="2000" b="1" dirty="0"/>
              <a:t>unable to speak</a:t>
            </a:r>
            <a:r>
              <a:rPr lang="en-CA" sz="2000" dirty="0"/>
              <a:t>, to </a:t>
            </a:r>
            <a:r>
              <a:rPr lang="en-CA" sz="2000" b="1" dirty="0"/>
              <a:t>write</a:t>
            </a:r>
            <a:r>
              <a:rPr lang="en-CA" sz="2000" dirty="0"/>
              <a:t> and even </a:t>
            </a:r>
            <a:r>
              <a:rPr lang="en-CA" sz="2000" b="1" dirty="0"/>
              <a:t>to understand </a:t>
            </a:r>
            <a:r>
              <a:rPr lang="en-CA" sz="2000" dirty="0"/>
              <a:t>Latin.</a:t>
            </a:r>
          </a:p>
          <a:p>
            <a:r>
              <a:rPr lang="en-CA" sz="2000" dirty="0"/>
              <a:t>So, </a:t>
            </a:r>
            <a:r>
              <a:rPr lang="en-CA" sz="2000" b="1" dirty="0"/>
              <a:t>why is Latin </a:t>
            </a:r>
            <a:r>
              <a:rPr lang="en-CA" sz="2000" dirty="0"/>
              <a:t>so prestigious at the end of the 19</a:t>
            </a:r>
            <a:r>
              <a:rPr lang="en-CA" sz="2000" baseline="30000" dirty="0"/>
              <a:t>th</a:t>
            </a:r>
            <a:r>
              <a:rPr lang="en-CA" sz="2000" dirty="0"/>
              <a:t> century </a:t>
            </a:r>
            <a:r>
              <a:rPr lang="en-CA" sz="2000" b="1" dirty="0"/>
              <a:t>after being under critics </a:t>
            </a:r>
            <a:r>
              <a:rPr lang="en-CA" sz="2000" dirty="0"/>
              <a:t>from during at least a whole century ?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55325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disinteresting process of science and national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000" dirty="0"/>
              <a:t>In modern education, subjects are </a:t>
            </a:r>
            <a:r>
              <a:rPr lang="en-CA" sz="2000" b="1" dirty="0"/>
              <a:t>submitted to a process of removing </a:t>
            </a:r>
            <a:r>
              <a:rPr lang="en-CA" sz="2000" dirty="0"/>
              <a:t>all utilitarian knowledge.</a:t>
            </a:r>
            <a:endParaRPr lang="en-CA" sz="2000" b="1" dirty="0"/>
          </a:p>
          <a:p>
            <a:r>
              <a:rPr lang="en-CA" sz="2000" dirty="0"/>
              <a:t>In the 1840, sciences in secondary education were utilitarian knowledges (</a:t>
            </a:r>
            <a:r>
              <a:rPr lang="en-CA" sz="2000" b="1" dirty="0"/>
              <a:t>chemistry, metallurgy, agriculture</a:t>
            </a:r>
            <a:r>
              <a:rPr lang="en-CA" sz="2000" dirty="0"/>
              <a:t>, etc.)</a:t>
            </a:r>
          </a:p>
          <a:p>
            <a:r>
              <a:rPr lang="en-CA" sz="2000" dirty="0"/>
              <a:t>From 1880, a new expression appeared : ”</a:t>
            </a:r>
            <a:r>
              <a:rPr lang="en-CA" sz="2000" b="1" dirty="0"/>
              <a:t>scientific humanities</a:t>
            </a:r>
            <a:r>
              <a:rPr lang="en-CA" sz="2000" dirty="0"/>
              <a:t>” : sciences also can be a purely educative subject without any practical purpose.</a:t>
            </a:r>
          </a:p>
          <a:p>
            <a:r>
              <a:rPr lang="en-CA" sz="2000" dirty="0"/>
              <a:t>The same process happened in national languages : from “applied Latin” to literature analysis.</a:t>
            </a:r>
          </a:p>
          <a:p>
            <a:r>
              <a:rPr lang="en-CA" sz="2000" b="1" dirty="0"/>
              <a:t>How can we explain </a:t>
            </a:r>
            <a:r>
              <a:rPr lang="en-CA" sz="2000" dirty="0"/>
              <a:t>this transformation </a:t>
            </a:r>
            <a:r>
              <a:rPr lang="en-CA" sz="2000" b="1" dirty="0"/>
              <a:t>from utility </a:t>
            </a:r>
            <a:r>
              <a:rPr lang="en-CA" sz="2000" dirty="0"/>
              <a:t>to </a:t>
            </a:r>
            <a:r>
              <a:rPr lang="en-CA" sz="2000" b="1" dirty="0"/>
              <a:t>disinterested knowledge </a:t>
            </a:r>
            <a:r>
              <a:rPr lang="en-CA" sz="2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31361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building of secondary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The expression “secondary education” </a:t>
            </a:r>
            <a:r>
              <a:rPr lang="en-CA" b="1" dirty="0"/>
              <a:t>coming from France </a:t>
            </a:r>
            <a:r>
              <a:rPr lang="en-CA" dirty="0"/>
              <a:t>appeared during the 1830’ to distinguish it from primary education recently created. </a:t>
            </a:r>
            <a:r>
              <a:rPr lang="en-CA" b="1" dirty="0"/>
              <a:t>Latin was the main criteria of difference.</a:t>
            </a:r>
          </a:p>
          <a:p>
            <a:endParaRPr lang="en-CA" dirty="0"/>
          </a:p>
          <a:p>
            <a:r>
              <a:rPr lang="en-CA" dirty="0"/>
              <a:t>During the 18</a:t>
            </a:r>
            <a:r>
              <a:rPr lang="en-CA" baseline="30000" dirty="0"/>
              <a:t>th</a:t>
            </a:r>
            <a:r>
              <a:rPr lang="en-CA" dirty="0"/>
              <a:t> century and the first half of 19</a:t>
            </a:r>
            <a:r>
              <a:rPr lang="en-CA" baseline="30000" dirty="0"/>
              <a:t>th</a:t>
            </a:r>
            <a:r>
              <a:rPr lang="en-CA" dirty="0"/>
              <a:t> century, </a:t>
            </a:r>
            <a:r>
              <a:rPr lang="en-CA" b="1" dirty="0"/>
              <a:t>the uselessness of </a:t>
            </a:r>
            <a:r>
              <a:rPr lang="en-CA" b="1" dirty="0" err="1"/>
              <a:t>latin</a:t>
            </a:r>
            <a:r>
              <a:rPr lang="en-CA" b="1" dirty="0"/>
              <a:t> humanities suffered criticism </a:t>
            </a:r>
            <a:r>
              <a:rPr lang="en-CA" dirty="0"/>
              <a:t>from </a:t>
            </a:r>
            <a:r>
              <a:rPr lang="en-CA" b="1" dirty="0"/>
              <a:t>aristocracy</a:t>
            </a:r>
            <a:r>
              <a:rPr lang="en-CA" dirty="0"/>
              <a:t> and upper middle classes, (e.g. from the English “</a:t>
            </a:r>
            <a:r>
              <a:rPr lang="en-CA" b="1" dirty="0"/>
              <a:t>utilitarian</a:t>
            </a:r>
            <a:r>
              <a:rPr lang="en-CA" dirty="0"/>
              <a:t>” economists and the French </a:t>
            </a:r>
            <a:r>
              <a:rPr lang="en-CA" b="1" dirty="0"/>
              <a:t>Industrialists</a:t>
            </a:r>
            <a:r>
              <a:rPr lang="en-CA" dirty="0"/>
              <a:t>)</a:t>
            </a:r>
          </a:p>
          <a:p>
            <a:endParaRPr lang="en-CA" dirty="0"/>
          </a:p>
          <a:p>
            <a:r>
              <a:rPr lang="en-CA" dirty="0"/>
              <a:t>However, the </a:t>
            </a:r>
            <a:r>
              <a:rPr lang="en-CA" b="1" dirty="0"/>
              <a:t>social prestige </a:t>
            </a:r>
            <a:r>
              <a:rPr lang="en-CA" dirty="0"/>
              <a:t>of humanities among upper middle classes </a:t>
            </a:r>
            <a:r>
              <a:rPr lang="en-CA" b="1" dirty="0"/>
              <a:t>increased during the19</a:t>
            </a:r>
            <a:r>
              <a:rPr lang="en-CA" b="1" baseline="30000" dirty="0"/>
              <a:t>th</a:t>
            </a:r>
            <a:r>
              <a:rPr lang="en-CA" b="1" dirty="0"/>
              <a:t> </a:t>
            </a:r>
            <a:r>
              <a:rPr lang="en-CA" dirty="0"/>
              <a:t>century and survived up to the 1960’.</a:t>
            </a:r>
          </a:p>
        </p:txBody>
      </p:sp>
    </p:spTree>
    <p:extLst>
      <p:ext uri="{BB962C8B-B14F-4D97-AF65-F5344CB8AC3E}">
        <p14:creationId xmlns:p14="http://schemas.microsoft.com/office/powerpoint/2010/main" val="1977544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building of social elitism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/>
              <a:t>Up to the 1870’, in most of the European countries (Germany, England, France), etc. secondary education was </a:t>
            </a:r>
            <a:r>
              <a:rPr lang="en-CA" sz="2000" b="1" dirty="0"/>
              <a:t>relatively</a:t>
            </a:r>
            <a:r>
              <a:rPr lang="en-CA" sz="2000" dirty="0"/>
              <a:t> democratic.</a:t>
            </a:r>
          </a:p>
          <a:p>
            <a:endParaRPr lang="en-CA" sz="2000" dirty="0"/>
          </a:p>
          <a:p>
            <a:r>
              <a:rPr lang="en-CA" sz="2000" dirty="0"/>
              <a:t>From the 1870-1880’ it became </a:t>
            </a:r>
            <a:r>
              <a:rPr lang="en-CA" sz="2000" b="1" dirty="0"/>
              <a:t>more socially </a:t>
            </a:r>
            <a:r>
              <a:rPr lang="en-CA" sz="2000" dirty="0"/>
              <a:t>segregated.</a:t>
            </a:r>
          </a:p>
          <a:p>
            <a:endParaRPr lang="en-CA" sz="2000" dirty="0"/>
          </a:p>
          <a:p>
            <a:r>
              <a:rPr lang="en-CA" sz="2000" dirty="0"/>
              <a:t>Why ?</a:t>
            </a:r>
          </a:p>
        </p:txBody>
      </p:sp>
    </p:spTree>
    <p:extLst>
      <p:ext uri="{BB962C8B-B14F-4D97-AF65-F5344CB8AC3E}">
        <p14:creationId xmlns:p14="http://schemas.microsoft.com/office/powerpoint/2010/main" val="1003713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Three causes for the social elitism of secondary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1.The economic power shifted </a:t>
            </a:r>
            <a:r>
              <a:rPr lang="en-CA" sz="2400" b="1" dirty="0"/>
              <a:t>from towns to states</a:t>
            </a:r>
          </a:p>
          <a:p>
            <a:endParaRPr lang="en-CA" sz="2400" dirty="0"/>
          </a:p>
          <a:p>
            <a:r>
              <a:rPr lang="en-CA" sz="2400" dirty="0"/>
              <a:t>2. A </a:t>
            </a:r>
            <a:r>
              <a:rPr lang="en-CA" sz="2400" b="1" dirty="0"/>
              <a:t>new definition </a:t>
            </a:r>
            <a:r>
              <a:rPr lang="en-CA" sz="2400" dirty="0"/>
              <a:t>of upper-middle classes</a:t>
            </a:r>
          </a:p>
          <a:p>
            <a:endParaRPr lang="en-CA" sz="2400" dirty="0"/>
          </a:p>
          <a:p>
            <a:r>
              <a:rPr lang="en-CA" sz="2400" dirty="0"/>
              <a:t>3. The </a:t>
            </a:r>
            <a:r>
              <a:rPr lang="en-CA" sz="2400" b="1" dirty="0"/>
              <a:t>fear of the working classes </a:t>
            </a:r>
            <a:r>
              <a:rPr lang="en-CA" sz="2400" dirty="0"/>
              <a:t>and the </a:t>
            </a:r>
            <a:r>
              <a:rPr lang="en-CA" sz="2400" b="1" dirty="0"/>
              <a:t>unity</a:t>
            </a:r>
            <a:r>
              <a:rPr lang="en-CA" sz="2400" dirty="0"/>
              <a:t> of upper-middle classes</a:t>
            </a:r>
          </a:p>
        </p:txBody>
      </p:sp>
    </p:spTree>
    <p:extLst>
      <p:ext uri="{BB962C8B-B14F-4D97-AF65-F5344CB8AC3E}">
        <p14:creationId xmlns:p14="http://schemas.microsoft.com/office/powerpoint/2010/main" val="1836311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economic power from towns to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dirty="0"/>
          </a:p>
          <a:p>
            <a:r>
              <a:rPr lang="en-CA" sz="2200" dirty="0"/>
              <a:t>Town’s schools were </a:t>
            </a:r>
            <a:r>
              <a:rPr lang="en-CA" sz="2200" b="1" dirty="0"/>
              <a:t>multi-functional</a:t>
            </a:r>
            <a:r>
              <a:rPr lang="en-CA" sz="2200" dirty="0"/>
              <a:t>.</a:t>
            </a:r>
          </a:p>
          <a:p>
            <a:r>
              <a:rPr lang="en-CA" sz="2200" dirty="0"/>
              <a:t>States built a system with clear segregation between:</a:t>
            </a:r>
          </a:p>
          <a:p>
            <a:pPr lvl="1"/>
            <a:r>
              <a:rPr lang="en-CA" sz="2200" dirty="0"/>
              <a:t>secondary education</a:t>
            </a:r>
          </a:p>
          <a:p>
            <a:pPr lvl="1"/>
            <a:r>
              <a:rPr lang="en-CA" sz="2200" dirty="0"/>
              <a:t>higher primary education </a:t>
            </a:r>
          </a:p>
          <a:p>
            <a:pPr lvl="1"/>
            <a:r>
              <a:rPr lang="en-CA" sz="2200" dirty="0"/>
              <a:t>women's education</a:t>
            </a:r>
          </a:p>
          <a:p>
            <a:pPr lvl="1"/>
            <a:r>
              <a:rPr lang="en-CA" sz="2200" dirty="0"/>
              <a:t>training schools</a:t>
            </a:r>
          </a:p>
          <a:p>
            <a:pPr lvl="1"/>
            <a:r>
              <a:rPr lang="en-CA" sz="2200" dirty="0"/>
              <a:t>normal schools</a:t>
            </a:r>
          </a:p>
          <a:p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1768353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economic power from towns to states (2)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sz="2400" dirty="0"/>
              <a:t>Previously, </a:t>
            </a:r>
            <a:r>
              <a:rPr lang="en-CA" sz="2400" b="1" dirty="0"/>
              <a:t>early leaving </a:t>
            </a:r>
            <a:r>
              <a:rPr lang="en-CA" sz="2400" dirty="0"/>
              <a:t>was a normal behavior in the towns schools.</a:t>
            </a:r>
          </a:p>
          <a:p>
            <a:r>
              <a:rPr lang="en-CA" sz="2400" dirty="0"/>
              <a:t>The now “pure” secondary schools </a:t>
            </a:r>
            <a:r>
              <a:rPr lang="en-CA" sz="2400" b="1" dirty="0"/>
              <a:t>tended to drove away </a:t>
            </a:r>
            <a:r>
              <a:rPr lang="en-CA" sz="2400" dirty="0"/>
              <a:t>the early leavers to higher primary schools or technical schools.</a:t>
            </a:r>
          </a:p>
          <a:p>
            <a:endParaRPr lang="en-CA" sz="2400" dirty="0"/>
          </a:p>
          <a:p>
            <a:r>
              <a:rPr lang="en-CA" sz="2400" dirty="0"/>
              <a:t>Most of the policies were </a:t>
            </a:r>
            <a:r>
              <a:rPr lang="en-CA" sz="2400" b="1" dirty="0"/>
              <a:t>explicitly</a:t>
            </a:r>
            <a:r>
              <a:rPr lang="en-CA" sz="2400" dirty="0"/>
              <a:t> oriented toward driving away poor people from the secondary to other forms of post-primary education : higher primary schools, training schools, normal schools</a:t>
            </a:r>
          </a:p>
          <a:p>
            <a:endParaRPr lang="en-CA" sz="2400" dirty="0"/>
          </a:p>
          <a:p>
            <a:r>
              <a:rPr lang="en-CA" sz="2400" dirty="0"/>
              <a:t>In England the number of grants to secondary education was drastically reduced, considered as waste.</a:t>
            </a:r>
          </a:p>
          <a:p>
            <a:endParaRPr lang="en-CA" sz="2400" dirty="0"/>
          </a:p>
          <a:p>
            <a:endParaRPr lang="en-CA" sz="2400" dirty="0"/>
          </a:p>
          <a:p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732802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 Curriculum and schooling regime in secondary education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800" b="1" dirty="0"/>
              <a:t>From distinction to evaluation (1870-2015)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769328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Shift in the model of funding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Meanwhile the economic model progressively changed from profitability to structural deficit and state-funding.</a:t>
            </a:r>
          </a:p>
          <a:p>
            <a:endParaRPr lang="en-CA" sz="2400" dirty="0"/>
          </a:p>
          <a:p>
            <a:r>
              <a:rPr lang="en-CA" sz="2400" dirty="0"/>
              <a:t>Fees are becoming only social filters, not school funding.</a:t>
            </a:r>
          </a:p>
          <a:p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532747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Changes in the definition of middle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In all European countries the </a:t>
            </a:r>
            <a:r>
              <a:rPr lang="en-CA" b="1" dirty="0"/>
              <a:t>progressive establishing </a:t>
            </a:r>
            <a:r>
              <a:rPr lang="en-CA" dirty="0"/>
              <a:t>of a universal male </a:t>
            </a:r>
            <a:r>
              <a:rPr lang="en-CA" b="1" dirty="0"/>
              <a:t>suffrage</a:t>
            </a:r>
            <a:r>
              <a:rPr lang="en-CA" dirty="0"/>
              <a:t> abolished the </a:t>
            </a:r>
            <a:r>
              <a:rPr lang="en-CA" b="1" dirty="0"/>
              <a:t>institutional definition </a:t>
            </a:r>
            <a:r>
              <a:rPr lang="en-CA" dirty="0"/>
              <a:t>of middle classes.</a:t>
            </a:r>
          </a:p>
          <a:p>
            <a:r>
              <a:rPr lang="en-CA" dirty="0"/>
              <a:t>The upper and middle middle class were previously defined by the right to vote and to be elected.</a:t>
            </a:r>
          </a:p>
          <a:p>
            <a:r>
              <a:rPr lang="en-CA" dirty="0"/>
              <a:t>These </a:t>
            </a:r>
            <a:r>
              <a:rPr lang="en-CA" b="1" dirty="0"/>
              <a:t>rights depended on the fortune </a:t>
            </a:r>
            <a:r>
              <a:rPr lang="en-CA" dirty="0"/>
              <a:t>: tax threshold, ground property, etc.</a:t>
            </a:r>
          </a:p>
          <a:p>
            <a:r>
              <a:rPr lang="en-CA" dirty="0"/>
              <a:t>So, the secondary education which did not really interested the upper classes in the first half of the century became a </a:t>
            </a:r>
            <a:r>
              <a:rPr lang="en-CA" b="1" dirty="0"/>
              <a:t>social stake </a:t>
            </a:r>
            <a:r>
              <a:rPr lang="en-CA" dirty="0"/>
              <a:t>during the second half of the century.</a:t>
            </a:r>
          </a:p>
          <a:p>
            <a:r>
              <a:rPr lang="en-CA" dirty="0"/>
              <a:t>Grades for </a:t>
            </a:r>
            <a:r>
              <a:rPr lang="en-CA" b="1" dirty="0"/>
              <a:t>access to universities </a:t>
            </a:r>
            <a:r>
              <a:rPr lang="en-CA" dirty="0"/>
              <a:t>like “Abitur”, “</a:t>
            </a:r>
            <a:r>
              <a:rPr lang="en-CA" dirty="0" err="1"/>
              <a:t>baccalauréat</a:t>
            </a:r>
            <a:r>
              <a:rPr lang="en-CA" dirty="0"/>
              <a:t>” or the access to Oxford &amp; Cambridge became a </a:t>
            </a:r>
            <a:r>
              <a:rPr lang="en-CA" b="1" dirty="0"/>
              <a:t>new definition of upper middle classes</a:t>
            </a:r>
            <a:r>
              <a:rPr lang="en-CA" dirty="0"/>
              <a:t>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9174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fear of the working classes and the unity of upper middle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/>
              <a:t>During a great part of the 19</a:t>
            </a:r>
            <a:r>
              <a:rPr lang="en-CA" sz="2000" baseline="30000" dirty="0"/>
              <a:t>th</a:t>
            </a:r>
            <a:r>
              <a:rPr lang="en-CA" sz="2000" dirty="0"/>
              <a:t> century there is </a:t>
            </a:r>
            <a:r>
              <a:rPr lang="en-CA" sz="2000" b="1" dirty="0"/>
              <a:t>almost nothing common </a:t>
            </a:r>
            <a:r>
              <a:rPr lang="en-CA" sz="2000" dirty="0"/>
              <a:t>between aristocracy, educated but relatively poor middle classes and industry owners.</a:t>
            </a:r>
          </a:p>
          <a:p>
            <a:endParaRPr lang="en-CA" sz="2000" dirty="0"/>
          </a:p>
          <a:p>
            <a:r>
              <a:rPr lang="en-CA" sz="2000" dirty="0"/>
              <a:t>But after several revolutions or social troubles during the century, an ideology of a common culture for the upper middle classes appeared.</a:t>
            </a:r>
          </a:p>
          <a:p>
            <a:endParaRPr lang="en-CA" sz="2000" dirty="0"/>
          </a:p>
          <a:p>
            <a:r>
              <a:rPr lang="en-CA" sz="2000" dirty="0"/>
              <a:t>Latin and Greek humanities, with some religious link, could be this new middle class culture</a:t>
            </a:r>
          </a:p>
        </p:txBody>
      </p:sp>
    </p:spTree>
    <p:extLst>
      <p:ext uri="{BB962C8B-B14F-4D97-AF65-F5344CB8AC3E}">
        <p14:creationId xmlns:p14="http://schemas.microsoft.com/office/powerpoint/2010/main" val="4989482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segregation social 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000" dirty="0"/>
              <a:t>Students are since then </a:t>
            </a:r>
            <a:r>
              <a:rPr lang="en-CA" sz="2000" b="1" dirty="0"/>
              <a:t>channeled</a:t>
            </a:r>
            <a:r>
              <a:rPr lang="en-CA" sz="2000" dirty="0"/>
              <a:t> from the beginning of their schooling, on base of their social background (money and time).</a:t>
            </a:r>
          </a:p>
          <a:p>
            <a:endParaRPr lang="en-CA" sz="2000" dirty="0"/>
          </a:p>
          <a:p>
            <a:r>
              <a:rPr lang="en-CA" sz="2000" dirty="0"/>
              <a:t>They </a:t>
            </a:r>
            <a:r>
              <a:rPr lang="en-CA" sz="2000" b="1" dirty="0"/>
              <a:t>never meet</a:t>
            </a:r>
            <a:r>
              <a:rPr lang="en-CA" sz="2000" dirty="0"/>
              <a:t>.</a:t>
            </a:r>
          </a:p>
          <a:p>
            <a:endParaRPr lang="en-CA" sz="2000" dirty="0"/>
          </a:p>
          <a:p>
            <a:r>
              <a:rPr lang="en-CA" sz="2000" dirty="0"/>
              <a:t>This type of relationships supports the belief of a </a:t>
            </a:r>
            <a:r>
              <a:rPr lang="en-CA" sz="2000" b="1" dirty="0"/>
              <a:t>quasi-natural difference</a:t>
            </a:r>
            <a:r>
              <a:rPr lang="en-CA" sz="2000" dirty="0"/>
              <a:t> between students of different ways and a feeling of </a:t>
            </a:r>
            <a:r>
              <a:rPr lang="en-CA" sz="2000" b="1" dirty="0"/>
              <a:t>equality among students </a:t>
            </a:r>
            <a:r>
              <a:rPr lang="en-CA" sz="2000" dirty="0"/>
              <a:t>who are in the same stream.</a:t>
            </a:r>
          </a:p>
          <a:p>
            <a:endParaRPr lang="en-CA" sz="2000" dirty="0"/>
          </a:p>
          <a:p>
            <a:r>
              <a:rPr lang="en-CA" sz="2000" dirty="0"/>
              <a:t>Main teachers’ role : </a:t>
            </a:r>
            <a:r>
              <a:rPr lang="en-CA" sz="2000" b="1" dirty="0"/>
              <a:t>avoiding moral disorders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55475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dirty="0"/>
              <a:t>An internal segregation : classical and modern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sz="2000" b="1" dirty="0"/>
              <a:t>All three states (England, Germany and France) </a:t>
            </a:r>
            <a:r>
              <a:rPr lang="en-CA" sz="2000" dirty="0"/>
              <a:t>did not only protected the secondary education by a </a:t>
            </a:r>
            <a:r>
              <a:rPr lang="en-CA" sz="2000" b="1" dirty="0"/>
              <a:t>external segregation.</a:t>
            </a:r>
          </a:p>
          <a:p>
            <a:endParaRPr lang="en-CA" sz="2000" dirty="0"/>
          </a:p>
          <a:p>
            <a:r>
              <a:rPr lang="en-CA" sz="2000" dirty="0"/>
              <a:t> The secondary education was also subjected to a progressive </a:t>
            </a:r>
            <a:r>
              <a:rPr lang="en-CA" sz="2000" b="1" dirty="0"/>
              <a:t>Internal segregation </a:t>
            </a:r>
            <a:r>
              <a:rPr lang="en-CA" sz="2000" dirty="0"/>
              <a:t>between</a:t>
            </a:r>
            <a:r>
              <a:rPr lang="mr-IN" sz="2000" dirty="0"/>
              <a:t>…</a:t>
            </a:r>
            <a:endParaRPr lang="fr-CH" sz="2000" dirty="0"/>
          </a:p>
          <a:p>
            <a:endParaRPr lang="en-CA" sz="2000" dirty="0"/>
          </a:p>
          <a:p>
            <a:pPr lvl="1"/>
            <a:r>
              <a:rPr lang="en-CA" sz="2000" dirty="0"/>
              <a:t>classical education (Latin and Greek humanities)</a:t>
            </a:r>
          </a:p>
          <a:p>
            <a:pPr lvl="1"/>
            <a:r>
              <a:rPr lang="en-CA" sz="2000" dirty="0"/>
              <a:t>and</a:t>
            </a:r>
          </a:p>
          <a:p>
            <a:pPr lvl="1"/>
            <a:r>
              <a:rPr lang="en-CA" sz="2000" dirty="0"/>
              <a:t>modern education (sciences, foreign languages, accounting, history, geography)</a:t>
            </a:r>
          </a:p>
          <a:p>
            <a:pPr lvl="1"/>
            <a:r>
              <a:rPr lang="en-CA" sz="2000" dirty="0"/>
              <a:t>It was </a:t>
            </a:r>
            <a:r>
              <a:rPr lang="en-CA" sz="2000" b="1" dirty="0"/>
              <a:t>much more commented </a:t>
            </a:r>
            <a:r>
              <a:rPr lang="en-CA" sz="2000" dirty="0"/>
              <a:t>than the external segregation.</a:t>
            </a:r>
          </a:p>
        </p:txBody>
      </p:sp>
    </p:spTree>
    <p:extLst>
      <p:ext uri="{BB962C8B-B14F-4D97-AF65-F5344CB8AC3E}">
        <p14:creationId xmlns:p14="http://schemas.microsoft.com/office/powerpoint/2010/main" val="14805653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dirty="0"/>
              <a:t>An internal segregation : classical and modern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/>
              <a:t>During the 1rst part of the 19</a:t>
            </a:r>
            <a:r>
              <a:rPr lang="en-CA" sz="2000" baseline="30000" dirty="0"/>
              <a:t>th</a:t>
            </a:r>
            <a:r>
              <a:rPr lang="en-CA" sz="2000" dirty="0"/>
              <a:t> century, modern culture appeared as a complementation of the classical culture.</a:t>
            </a:r>
          </a:p>
          <a:p>
            <a:r>
              <a:rPr lang="en-CA" sz="2000" dirty="0"/>
              <a:t>During the 2</a:t>
            </a:r>
            <a:r>
              <a:rPr lang="en-CA" sz="2000" baseline="30000" dirty="0"/>
              <a:t>nd</a:t>
            </a:r>
            <a:r>
              <a:rPr lang="en-CA" sz="2000" dirty="0"/>
              <a:t> part of the century, they became two different channels.</a:t>
            </a:r>
          </a:p>
          <a:p>
            <a:r>
              <a:rPr lang="en-CA" sz="2000" dirty="0"/>
              <a:t>This separation correspond to a social difference : </a:t>
            </a:r>
          </a:p>
          <a:p>
            <a:r>
              <a:rPr lang="en-CA" sz="2000" b="1" dirty="0"/>
              <a:t>classical culture for upper middle class </a:t>
            </a:r>
            <a:r>
              <a:rPr lang="en-CA" sz="2000" dirty="0"/>
              <a:t>and educated middle class students. </a:t>
            </a:r>
          </a:p>
          <a:p>
            <a:r>
              <a:rPr lang="en-CA" sz="2000" dirty="0"/>
              <a:t>Modern culture for </a:t>
            </a:r>
            <a:r>
              <a:rPr lang="en-CA" sz="2000" b="1" dirty="0"/>
              <a:t>lower</a:t>
            </a:r>
            <a:r>
              <a:rPr lang="en-CA" sz="2000" dirty="0"/>
              <a:t> middle class students.</a:t>
            </a:r>
          </a:p>
        </p:txBody>
      </p:sp>
    </p:spTree>
    <p:extLst>
      <p:ext uri="{BB962C8B-B14F-4D97-AF65-F5344CB8AC3E}">
        <p14:creationId xmlns:p14="http://schemas.microsoft.com/office/powerpoint/2010/main" val="718510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Explaining the prestige of Latin…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/>
              <a:t>1. Institutional cause : </a:t>
            </a:r>
          </a:p>
          <a:p>
            <a:pPr lvl="1"/>
            <a:r>
              <a:rPr lang="en-CA" sz="1800" dirty="0"/>
              <a:t>both external and internal segregation restricted its access, making it more </a:t>
            </a:r>
            <a:r>
              <a:rPr lang="en-CA" sz="1800" b="1" dirty="0"/>
              <a:t>distinctive</a:t>
            </a:r>
            <a:r>
              <a:rPr lang="en-CA" sz="1800" dirty="0"/>
              <a:t>.</a:t>
            </a:r>
          </a:p>
          <a:p>
            <a:r>
              <a:rPr lang="en-CA" sz="2000" dirty="0"/>
              <a:t>2. Sociological causes : </a:t>
            </a:r>
          </a:p>
          <a:p>
            <a:pPr marL="742950" lvl="2" indent="-342900"/>
            <a:r>
              <a:rPr lang="en-CA" sz="1800" dirty="0"/>
              <a:t>Latin is useful only for a minority of future scholars and because it is supposed to </a:t>
            </a:r>
            <a:r>
              <a:rPr lang="en-CA" sz="1800" b="1" dirty="0"/>
              <a:t>provide a distinctive manner of speaking </a:t>
            </a:r>
            <a:r>
              <a:rPr lang="en-CA" sz="1800" dirty="0"/>
              <a:t>national languages.</a:t>
            </a:r>
          </a:p>
          <a:p>
            <a:pPr lvl="1"/>
            <a:r>
              <a:rPr lang="en-CA" sz="1800" dirty="0"/>
              <a:t>Can constitute </a:t>
            </a:r>
            <a:r>
              <a:rPr lang="en-CA" sz="1800" b="1" dirty="0"/>
              <a:t>the unity of middle class </a:t>
            </a:r>
            <a:r>
              <a:rPr lang="en-CA" sz="1800" dirty="0"/>
              <a:t>culture.</a:t>
            </a:r>
          </a:p>
          <a:p>
            <a:pPr lvl="1"/>
            <a:r>
              <a:rPr lang="en-CA" sz="1800" b="1" dirty="0"/>
              <a:t>Not related to work</a:t>
            </a:r>
            <a:r>
              <a:rPr lang="en-CA" sz="1800" dirty="0"/>
              <a:t>.</a:t>
            </a:r>
          </a:p>
          <a:p>
            <a:pPr lvl="1"/>
            <a:r>
              <a:rPr lang="en-CA" sz="1800" dirty="0"/>
              <a:t>The </a:t>
            </a:r>
            <a:r>
              <a:rPr lang="en-CA" sz="1800" b="1" dirty="0"/>
              <a:t>middle class cycle</a:t>
            </a:r>
            <a:r>
              <a:rPr lang="en-CA" sz="1800" dirty="0"/>
              <a:t>, from technical innovators to annuitants.</a:t>
            </a:r>
          </a:p>
          <a:p>
            <a:pPr lvl="1"/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7173788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disinteresting process of science and national languages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b="1" dirty="0"/>
              <a:t>Causes for the disinteresting process :</a:t>
            </a:r>
          </a:p>
          <a:p>
            <a:endParaRPr lang="en-CA" sz="2000" b="1" dirty="0"/>
          </a:p>
          <a:p>
            <a:r>
              <a:rPr lang="en-CA" sz="2000" dirty="0"/>
              <a:t>The </a:t>
            </a:r>
            <a:r>
              <a:rPr lang="en-CA" sz="2000" b="1" dirty="0"/>
              <a:t>generalist shift </a:t>
            </a:r>
            <a:r>
              <a:rPr lang="en-CA" sz="2000" dirty="0"/>
              <a:t>(F. Ringer, 1987) : a conflict between classical and modern education to be the elite education.</a:t>
            </a:r>
          </a:p>
          <a:p>
            <a:endParaRPr lang="en-CA" sz="2000" dirty="0"/>
          </a:p>
          <a:p>
            <a:r>
              <a:rPr lang="en-CA" sz="2000" dirty="0"/>
              <a:t>From the 1rst industrial revolution to 2</a:t>
            </a:r>
            <a:r>
              <a:rPr lang="en-CA" sz="2000" baseline="30000" dirty="0"/>
              <a:t>nd</a:t>
            </a:r>
            <a:r>
              <a:rPr lang="en-CA" sz="2000" dirty="0"/>
              <a:t> one (</a:t>
            </a:r>
            <a:r>
              <a:rPr lang="en-CA" sz="2000" b="1" dirty="0"/>
              <a:t>companies upsizing</a:t>
            </a:r>
            <a:r>
              <a:rPr lang="en-CA" sz="2000" dirty="0"/>
              <a:t>, scientific shift from relatively simple to more complex sciences)</a:t>
            </a:r>
          </a:p>
          <a:p>
            <a:endParaRPr lang="en-CA" sz="2000" dirty="0"/>
          </a:p>
          <a:p>
            <a:r>
              <a:rPr lang="en-CA" sz="2000" dirty="0"/>
              <a:t>Applied sciences migrated to training schools or new universities.</a:t>
            </a:r>
          </a:p>
        </p:txBody>
      </p:sp>
    </p:spTree>
    <p:extLst>
      <p:ext uri="{BB962C8B-B14F-4D97-AF65-F5344CB8AC3E}">
        <p14:creationId xmlns:p14="http://schemas.microsoft.com/office/powerpoint/2010/main" val="10127343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The Disciplined curriculum (1960-1990)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601841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End of the domination of Latin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sz="2900" dirty="0"/>
              <a:t>1. Latin was </a:t>
            </a:r>
            <a:r>
              <a:rPr lang="en-CA" sz="2900" b="1" dirty="0"/>
              <a:t>drastically removed </a:t>
            </a:r>
            <a:r>
              <a:rPr lang="en-CA" sz="2900" dirty="0"/>
              <a:t>from the secondary curriculum and in general mathematics replaced Latin as the dominant subject</a:t>
            </a:r>
          </a:p>
          <a:p>
            <a:endParaRPr lang="en-CA" sz="2000" dirty="0"/>
          </a:p>
          <a:p>
            <a:r>
              <a:rPr lang="en-CA" sz="2900" dirty="0"/>
              <a:t>2. Subjects took </a:t>
            </a:r>
            <a:r>
              <a:rPr lang="en-CA" sz="2900" b="1" dirty="0"/>
              <a:t>a disciplined form</a:t>
            </a:r>
            <a:r>
              <a:rPr lang="en-CA" sz="2900" dirty="0"/>
              <a:t>. </a:t>
            </a:r>
          </a:p>
          <a:p>
            <a:pPr lvl="1"/>
            <a:r>
              <a:rPr lang="en-CA" sz="2600" dirty="0"/>
              <a:t>Objectivity and rationality were supreme values. </a:t>
            </a:r>
          </a:p>
          <a:p>
            <a:pPr lvl="1"/>
            <a:r>
              <a:rPr lang="en-CA" sz="2600" b="1" dirty="0"/>
              <a:t>Few relations to everyday life</a:t>
            </a:r>
            <a:r>
              <a:rPr lang="en-CA" sz="2600" dirty="0"/>
              <a:t>. Disciplines were self-referenced.</a:t>
            </a:r>
          </a:p>
          <a:p>
            <a:pPr lvl="1"/>
            <a:r>
              <a:rPr lang="en-CA" sz="2600" dirty="0"/>
              <a:t>Mathematics </a:t>
            </a:r>
            <a:r>
              <a:rPr lang="en-CA" sz="2600" b="1" dirty="0"/>
              <a:t>drove away intuition and graphic representations </a:t>
            </a:r>
            <a:r>
              <a:rPr lang="en-CA" sz="2600" dirty="0"/>
              <a:t>as proofs in demonstrations. “Modern” mathematics as an </a:t>
            </a:r>
            <a:r>
              <a:rPr lang="en-CA" sz="2600" b="1" dirty="0"/>
              <a:t>ultra rationally-founded</a:t>
            </a:r>
            <a:r>
              <a:rPr lang="en-CA" sz="2600" dirty="0"/>
              <a:t> subject.</a:t>
            </a:r>
          </a:p>
          <a:p>
            <a:pPr lvl="1"/>
            <a:r>
              <a:rPr lang="en-CA" sz="2600" b="1" dirty="0"/>
              <a:t>National languages </a:t>
            </a:r>
            <a:r>
              <a:rPr lang="en-CA" sz="2600" dirty="0"/>
              <a:t>comprehended </a:t>
            </a:r>
            <a:r>
              <a:rPr lang="en-CA" sz="2600" b="1" dirty="0"/>
              <a:t>more scientific contents </a:t>
            </a:r>
            <a:r>
              <a:rPr lang="en-CA" sz="2600" dirty="0"/>
              <a:t>(linguistic).</a:t>
            </a:r>
          </a:p>
          <a:p>
            <a:pPr lvl="1"/>
            <a:r>
              <a:rPr lang="en-CA" sz="2600" dirty="0"/>
              <a:t>Mathematics and language were </a:t>
            </a:r>
            <a:r>
              <a:rPr lang="en-CA" sz="2600" b="1" dirty="0"/>
              <a:t>divided in sub-disciplines</a:t>
            </a:r>
            <a:r>
              <a:rPr lang="en-CA" sz="2600" dirty="0"/>
              <a:t>.</a:t>
            </a:r>
          </a:p>
          <a:p>
            <a:endParaRPr lang="en-CA" sz="2000" dirty="0"/>
          </a:p>
          <a:p>
            <a:endParaRPr lang="en-CA" sz="2000" dirty="0"/>
          </a:p>
          <a:p>
            <a:endParaRPr lang="en-CA" sz="2000" b="1" dirty="0"/>
          </a:p>
          <a:p>
            <a:endParaRPr lang="en-CA" sz="2000" b="1" dirty="0"/>
          </a:p>
        </p:txBody>
      </p:sp>
    </p:spTree>
    <p:extLst>
      <p:ext uri="{BB962C8B-B14F-4D97-AF65-F5344CB8AC3E}">
        <p14:creationId xmlns:p14="http://schemas.microsoft.com/office/powerpoint/2010/main" val="222178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Main hypothesis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800" dirty="0"/>
              <a:t>My current research topic is about the evolution of secondary education curriculum over time.</a:t>
            </a:r>
          </a:p>
          <a:p>
            <a:endParaRPr lang="en-CA" dirty="0"/>
          </a:p>
          <a:p>
            <a:endParaRPr lang="en-US" dirty="0"/>
          </a:p>
          <a:p>
            <a:r>
              <a:rPr lang="en-CA" sz="2800" dirty="0"/>
              <a:t>The main hypothesis of my work is that </a:t>
            </a:r>
            <a:r>
              <a:rPr lang="en-CA" sz="2800" b="1" dirty="0"/>
              <a:t>variations of the curricula </a:t>
            </a:r>
            <a:r>
              <a:rPr lang="en-CA" sz="2800" dirty="0"/>
              <a:t>over time can be </a:t>
            </a:r>
            <a:r>
              <a:rPr lang="en-CA" sz="2800" b="1" dirty="0"/>
              <a:t>explained by what I call “schooling regime”.</a:t>
            </a:r>
            <a:endParaRPr lang="en-US" sz="2800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15762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Explaining the change of curriculum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Why was Latin replaced by Latin as the most prestigious subject ?</a:t>
            </a:r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r>
              <a:rPr lang="en-CA" sz="2400" dirty="0"/>
              <a:t>Why were subjects discipline-shaped ?</a:t>
            </a:r>
          </a:p>
          <a:p>
            <a:endParaRPr lang="en-CA" sz="2000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1178995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Secondary education as a middle school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From the 1930, states are trying to unify their educational systems.</a:t>
            </a:r>
          </a:p>
          <a:p>
            <a:endParaRPr lang="en-CA" sz="2400" dirty="0"/>
          </a:p>
          <a:p>
            <a:r>
              <a:rPr lang="en-CA" sz="2400" dirty="0"/>
              <a:t>A </a:t>
            </a:r>
            <a:r>
              <a:rPr lang="en-CA" sz="2400" b="1" dirty="0"/>
              <a:t>unified primary education </a:t>
            </a:r>
            <a:r>
              <a:rPr lang="en-CA" sz="2400" dirty="0"/>
              <a:t>system is established</a:t>
            </a:r>
          </a:p>
          <a:p>
            <a:endParaRPr lang="en-CA" sz="2400" dirty="0"/>
          </a:p>
          <a:p>
            <a:r>
              <a:rPr lang="en-CA" sz="2400" b="1" dirty="0"/>
              <a:t>Lower fees </a:t>
            </a:r>
            <a:r>
              <a:rPr lang="en-CA" sz="2400" dirty="0"/>
              <a:t>or gratuity for secondary education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8339131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Secondary education as a middle school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/>
              <a:t>From the post </a:t>
            </a:r>
            <a:r>
              <a:rPr lang="en-CA" sz="2000" dirty="0" err="1"/>
              <a:t>IInd</a:t>
            </a:r>
            <a:r>
              <a:rPr lang="en-CA" sz="2000" dirty="0"/>
              <a:t> war, a social context of </a:t>
            </a:r>
            <a:r>
              <a:rPr lang="en-CA" sz="2000" b="1" dirty="0"/>
              <a:t>rural flight </a:t>
            </a:r>
            <a:r>
              <a:rPr lang="en-CA" sz="2000" dirty="0"/>
              <a:t>and progressive </a:t>
            </a:r>
            <a:r>
              <a:rPr lang="en-CA" sz="2000" b="1" dirty="0"/>
              <a:t>decrease of small family businesses </a:t>
            </a:r>
            <a:r>
              <a:rPr lang="en-CA" sz="2000" dirty="0"/>
              <a:t>(crafts, shops, etc.)</a:t>
            </a:r>
          </a:p>
          <a:p>
            <a:r>
              <a:rPr lang="en-CA" sz="2000" dirty="0"/>
              <a:t>Strong social </a:t>
            </a:r>
            <a:r>
              <a:rPr lang="en-CA" sz="2000" b="1" dirty="0"/>
              <a:t>demand</a:t>
            </a:r>
            <a:r>
              <a:rPr lang="en-CA" sz="2000" dirty="0"/>
              <a:t> for </a:t>
            </a:r>
            <a:r>
              <a:rPr lang="en-CA" sz="2000" b="1" dirty="0"/>
              <a:t>post-elementary </a:t>
            </a:r>
            <a:r>
              <a:rPr lang="en-CA" sz="2000" dirty="0"/>
              <a:t>education.</a:t>
            </a:r>
          </a:p>
          <a:p>
            <a:r>
              <a:rPr lang="en-CA" sz="2000" b="1" dirty="0"/>
              <a:t>Companies</a:t>
            </a:r>
            <a:r>
              <a:rPr lang="en-CA" sz="2000" dirty="0"/>
              <a:t> are asking for </a:t>
            </a:r>
            <a:r>
              <a:rPr lang="en-CA" sz="2000" b="1" dirty="0"/>
              <a:t>more qualified manpower</a:t>
            </a:r>
            <a:r>
              <a:rPr lang="en-CA" sz="2000" dirty="0"/>
              <a:t>.</a:t>
            </a:r>
          </a:p>
          <a:p>
            <a:r>
              <a:rPr lang="en-CA" sz="2000" dirty="0"/>
              <a:t>The purpose is to </a:t>
            </a:r>
            <a:r>
              <a:rPr lang="en-CA" sz="2000" b="1" dirty="0"/>
              <a:t>find in the working class </a:t>
            </a:r>
            <a:r>
              <a:rPr lang="en-CA" sz="2000" dirty="0"/>
              <a:t>a major proportion of technicians for industry.</a:t>
            </a:r>
          </a:p>
          <a:p>
            <a:r>
              <a:rPr lang="en-CA" sz="2000" dirty="0"/>
              <a:t>Policies of </a:t>
            </a:r>
            <a:r>
              <a:rPr lang="en-CA" sz="2000" b="1" dirty="0"/>
              <a:t>planning the number of graduates </a:t>
            </a:r>
            <a:r>
              <a:rPr lang="en-CA" sz="2000" dirty="0"/>
              <a:t>by sector</a:t>
            </a:r>
          </a:p>
          <a:p>
            <a:r>
              <a:rPr lang="en-CA" sz="2000" dirty="0"/>
              <a:t>Ideological shift from </a:t>
            </a:r>
            <a:r>
              <a:rPr lang="en-CA" sz="2000" b="1" dirty="0"/>
              <a:t>social reproduction </a:t>
            </a:r>
            <a:r>
              <a:rPr lang="en-CA" sz="2000" dirty="0"/>
              <a:t>to </a:t>
            </a:r>
            <a:r>
              <a:rPr lang="en-CA" sz="2000" b="1" dirty="0"/>
              <a:t>social mobility</a:t>
            </a:r>
          </a:p>
        </p:txBody>
      </p:sp>
    </p:spTree>
    <p:extLst>
      <p:ext uri="{BB962C8B-B14F-4D97-AF65-F5344CB8AC3E}">
        <p14:creationId xmlns:p14="http://schemas.microsoft.com/office/powerpoint/2010/main" val="15519491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Unification vs segmentation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000" dirty="0"/>
              <a:t>Germany, France and England represent three different solutions:</a:t>
            </a:r>
          </a:p>
          <a:p>
            <a:endParaRPr lang="en-CA" sz="2000" dirty="0"/>
          </a:p>
          <a:p>
            <a:r>
              <a:rPr lang="en-CA" sz="2000" dirty="0"/>
              <a:t>1. Germany, as other central European countries (Switzerland, Austria, etc.) </a:t>
            </a:r>
            <a:r>
              <a:rPr lang="en-CA" sz="2000" b="1" dirty="0"/>
              <a:t>kept a segregated post-primary </a:t>
            </a:r>
            <a:r>
              <a:rPr lang="en-CA" sz="2000" dirty="0"/>
              <a:t>education</a:t>
            </a:r>
          </a:p>
          <a:p>
            <a:endParaRPr lang="en-CA" sz="2000" dirty="0"/>
          </a:p>
          <a:p>
            <a:r>
              <a:rPr lang="en-CA" sz="2000" dirty="0"/>
              <a:t>2. France </a:t>
            </a:r>
            <a:r>
              <a:rPr lang="en-CA" sz="2000" b="1" dirty="0"/>
              <a:t>unified its post-primary system </a:t>
            </a:r>
            <a:r>
              <a:rPr lang="en-CA" sz="2000" dirty="0"/>
              <a:t>as a comprehensive secondary education for all</a:t>
            </a:r>
          </a:p>
          <a:p>
            <a:endParaRPr lang="en-CA" sz="2000" dirty="0"/>
          </a:p>
          <a:p>
            <a:r>
              <a:rPr lang="en-CA" sz="2000" dirty="0"/>
              <a:t> 3. England also established a comprehensive secondary schools but </a:t>
            </a:r>
            <a:r>
              <a:rPr lang="en-CA" sz="2000" b="1" dirty="0"/>
              <a:t>tolerating some derogatory elitist grammar </a:t>
            </a:r>
            <a:r>
              <a:rPr lang="en-CA" sz="2000" dirty="0"/>
              <a:t>schools.</a:t>
            </a:r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3750354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Founding a meritocracy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000" b="1" dirty="0"/>
              <a:t>Segmented or unified</a:t>
            </a:r>
            <a:r>
              <a:rPr lang="en-CA" sz="2000" dirty="0"/>
              <a:t>, the relationship between middle school and society was the same : </a:t>
            </a:r>
            <a:r>
              <a:rPr lang="en-CA" sz="2000" b="1" dirty="0"/>
              <a:t>founding a meritocracy</a:t>
            </a:r>
            <a:r>
              <a:rPr lang="en-CA" sz="2000" dirty="0"/>
              <a:t>.</a:t>
            </a:r>
          </a:p>
          <a:p>
            <a:endParaRPr lang="en-CA" sz="2000" dirty="0"/>
          </a:p>
          <a:p>
            <a:r>
              <a:rPr lang="en-CA" sz="2000" dirty="0"/>
              <a:t>The segmented systems supposed </a:t>
            </a:r>
            <a:r>
              <a:rPr lang="en-CA" sz="2000" b="1" dirty="0"/>
              <a:t>a selection on academic bases </a:t>
            </a:r>
            <a:r>
              <a:rPr lang="en-CA" sz="2000" dirty="0"/>
              <a:t>at the end of primary school or of a </a:t>
            </a:r>
            <a:r>
              <a:rPr lang="en-CA" sz="2000" b="1" dirty="0"/>
              <a:t>“transition cycle”</a:t>
            </a:r>
            <a:r>
              <a:rPr lang="en-CA" sz="2000" dirty="0"/>
              <a:t> to channel students in secondary education</a:t>
            </a:r>
          </a:p>
          <a:p>
            <a:endParaRPr lang="en-CA" sz="2000" dirty="0"/>
          </a:p>
          <a:p>
            <a:r>
              <a:rPr lang="en-CA" sz="2000" dirty="0"/>
              <a:t>The unified systems supposed a </a:t>
            </a:r>
            <a:r>
              <a:rPr lang="en-CA" sz="2000" b="1" dirty="0"/>
              <a:t>progressive elimination </a:t>
            </a:r>
            <a:r>
              <a:rPr lang="en-CA" sz="2000" dirty="0"/>
              <a:t>of students during the process, also on base of academic assessments.</a:t>
            </a:r>
          </a:p>
          <a:p>
            <a:endParaRPr lang="en-CA" sz="2000" dirty="0"/>
          </a:p>
          <a:p>
            <a:r>
              <a:rPr lang="en-CA" sz="2000" dirty="0"/>
              <a:t>Ideology of </a:t>
            </a:r>
            <a:r>
              <a:rPr lang="en-CA" sz="2000" b="1" dirty="0"/>
              <a:t>natural differences </a:t>
            </a:r>
            <a:r>
              <a:rPr lang="en-CA" sz="2000" dirty="0"/>
              <a:t>replaced by </a:t>
            </a:r>
            <a:r>
              <a:rPr lang="en-CA" sz="2000" b="1" dirty="0"/>
              <a:t>merit</a:t>
            </a:r>
            <a:r>
              <a:rPr lang="en-CA" sz="2000" dirty="0"/>
              <a:t> as a value</a:t>
            </a:r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4419928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School social relationships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Selection.</a:t>
            </a:r>
            <a:r>
              <a:rPr lang="en-CA" sz="2400" dirty="0"/>
              <a:t> The channeling or streaming of the students relied on academic selection or assessments.</a:t>
            </a:r>
          </a:p>
          <a:p>
            <a:r>
              <a:rPr lang="en-CA" sz="2400" dirty="0"/>
              <a:t>Students were frequently challenged and can </a:t>
            </a:r>
            <a:r>
              <a:rPr lang="en-CA" sz="2400" b="1" dirty="0"/>
              <a:t>have to leave their track or leave school</a:t>
            </a:r>
            <a:r>
              <a:rPr lang="en-CA" sz="2400" dirty="0"/>
              <a:t>.</a:t>
            </a:r>
            <a:endParaRPr lang="en-US" sz="2400" dirty="0"/>
          </a:p>
          <a:p>
            <a:r>
              <a:rPr lang="en-CA" sz="2400" dirty="0"/>
              <a:t> Experiences of </a:t>
            </a:r>
            <a:r>
              <a:rPr lang="en-CA" sz="2400" b="1" dirty="0"/>
              <a:t>inter-individual inequality </a:t>
            </a:r>
            <a:r>
              <a:rPr lang="en-CA" sz="2400" dirty="0"/>
              <a:t>and of failure are common.</a:t>
            </a:r>
            <a:endParaRPr lang="en-US" sz="2400" dirty="0"/>
          </a:p>
          <a:p>
            <a:r>
              <a:rPr lang="en-CA" sz="2400" dirty="0"/>
              <a:t>Main teachers’ role was selecting students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177657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Explaining the disappearance of Latin’s prestige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2400" dirty="0"/>
              <a:t>Distinction is no longer the function of secondary education</a:t>
            </a:r>
          </a:p>
          <a:p>
            <a:r>
              <a:rPr lang="en-CA" sz="2400" dirty="0"/>
              <a:t>The uselessness of Latin is no longer a positive value</a:t>
            </a:r>
          </a:p>
          <a:p>
            <a:r>
              <a:rPr lang="en-CA" sz="2400" dirty="0"/>
              <a:t>The irregularity of this subject make it of a difficult use to select students</a:t>
            </a:r>
          </a:p>
          <a:p>
            <a:r>
              <a:rPr lang="en-CA" sz="2400" b="1" dirty="0"/>
              <a:t>However,</a:t>
            </a:r>
            <a:r>
              <a:rPr lang="en-CA" sz="2400" dirty="0"/>
              <a:t> In the </a:t>
            </a:r>
            <a:r>
              <a:rPr lang="en-CA" sz="2400" b="1" dirty="0"/>
              <a:t>segmented systems </a:t>
            </a:r>
            <a:r>
              <a:rPr lang="en-CA" sz="2400" dirty="0"/>
              <a:t>of middle schools, a humanistic way remains.</a:t>
            </a:r>
          </a:p>
          <a:p>
            <a:pPr lvl="1"/>
            <a:r>
              <a:rPr lang="en-CA" sz="2400" dirty="0"/>
              <a:t>Its prestige continued up to the 1980’(case of Germany and Switzerland)</a:t>
            </a:r>
          </a:p>
          <a:p>
            <a:pPr lvl="1"/>
            <a:r>
              <a:rPr lang="en-CA" sz="2400" dirty="0"/>
              <a:t>There is a direct link between Latin and restricted access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729928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End of the domination of Latin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sz="2000" dirty="0"/>
          </a:p>
          <a:p>
            <a:r>
              <a:rPr lang="en-CA" sz="2000" dirty="0"/>
              <a:t>Mathematics as the most disciplined subject, is a more </a:t>
            </a:r>
            <a:r>
              <a:rPr lang="en-CA" sz="2000" b="1" dirty="0"/>
              <a:t>straightforward way </a:t>
            </a:r>
            <a:r>
              <a:rPr lang="en-CA" sz="2000" dirty="0"/>
              <a:t>to certify failure.</a:t>
            </a:r>
          </a:p>
          <a:p>
            <a:endParaRPr lang="en-CA" sz="2000" dirty="0"/>
          </a:p>
          <a:p>
            <a:r>
              <a:rPr lang="en-CA" sz="2000" dirty="0"/>
              <a:t>In general disciplines </a:t>
            </a:r>
            <a:r>
              <a:rPr lang="en-CA" sz="2000" b="1" dirty="0"/>
              <a:t>became scales of measure </a:t>
            </a:r>
            <a:r>
              <a:rPr lang="en-CA" sz="2000" dirty="0"/>
              <a:t>for school performances</a:t>
            </a:r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b="1" dirty="0"/>
          </a:p>
        </p:txBody>
      </p:sp>
    </p:spTree>
    <p:extLst>
      <p:ext uri="{BB962C8B-B14F-4D97-AF65-F5344CB8AC3E}">
        <p14:creationId xmlns:p14="http://schemas.microsoft.com/office/powerpoint/2010/main" val="18265130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Standardized curriculum(1990-20</a:t>
            </a:r>
            <a:r>
              <a:rPr lang="fr-CH" b="1" dirty="0"/>
              <a:t>...)</a:t>
            </a:r>
            <a:endParaRPr lang="en-CA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7478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standardized curriculum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000" dirty="0"/>
              <a:t>1.Changes in the hierarchy : </a:t>
            </a:r>
            <a:r>
              <a:rPr lang="en-CA" sz="2000" b="1" dirty="0"/>
              <a:t>from mathematics to national </a:t>
            </a:r>
            <a:r>
              <a:rPr lang="en-CA" sz="2000" dirty="0"/>
              <a:t>(or school) languages</a:t>
            </a:r>
          </a:p>
          <a:p>
            <a:r>
              <a:rPr lang="en-CA" sz="2000" dirty="0"/>
              <a:t>2. Shift from discipline-shaped knowledge to new forms : </a:t>
            </a:r>
          </a:p>
          <a:p>
            <a:pPr lvl="1"/>
            <a:r>
              <a:rPr lang="en-CA" sz="2000" dirty="0"/>
              <a:t>“</a:t>
            </a:r>
            <a:r>
              <a:rPr lang="en-CA" sz="2000" b="1" dirty="0"/>
              <a:t>educations</a:t>
            </a:r>
            <a:r>
              <a:rPr lang="en-CA" sz="2000" dirty="0"/>
              <a:t>” (environmental education, Education for gender equality</a:t>
            </a:r>
            <a:r>
              <a:rPr lang="mr-IN" sz="2000" dirty="0"/>
              <a:t>…</a:t>
            </a:r>
            <a:r>
              <a:rPr lang="en-CA" sz="2000" dirty="0"/>
              <a:t>)</a:t>
            </a:r>
          </a:p>
          <a:p>
            <a:pPr lvl="1"/>
            <a:r>
              <a:rPr lang="en-CA" sz="2000" dirty="0"/>
              <a:t>Teaching science </a:t>
            </a:r>
            <a:r>
              <a:rPr lang="en-CA" sz="2000" b="1" dirty="0"/>
              <a:t>by controversies</a:t>
            </a:r>
          </a:p>
          <a:p>
            <a:pPr lvl="1"/>
            <a:r>
              <a:rPr lang="en-CA" sz="2000" dirty="0"/>
              <a:t>Etc.</a:t>
            </a:r>
          </a:p>
          <a:p>
            <a:r>
              <a:rPr lang="en-CA" sz="2000" dirty="0"/>
              <a:t>3. Knowledge is </a:t>
            </a:r>
            <a:r>
              <a:rPr lang="en-CA" sz="2000" b="1" dirty="0"/>
              <a:t>more related to everyday life</a:t>
            </a:r>
          </a:p>
        </p:txBody>
      </p:sp>
    </p:spTree>
    <p:extLst>
      <p:ext uri="{BB962C8B-B14F-4D97-AF65-F5344CB8AC3E}">
        <p14:creationId xmlns:p14="http://schemas.microsoft.com/office/powerpoint/2010/main" val="1669979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International perspective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/>
              <a:t>This research relies on a yet </a:t>
            </a:r>
            <a:r>
              <a:rPr lang="en-CA" sz="2400" b="1" dirty="0"/>
              <a:t>incomplete</a:t>
            </a:r>
            <a:r>
              <a:rPr lang="en-CA" sz="2400" dirty="0"/>
              <a:t> literature study.</a:t>
            </a:r>
          </a:p>
          <a:p>
            <a:endParaRPr lang="en-CA" sz="2400" dirty="0"/>
          </a:p>
          <a:p>
            <a:r>
              <a:rPr lang="en-CA" sz="2400" dirty="0"/>
              <a:t>So far is dealing with the history of </a:t>
            </a:r>
            <a:r>
              <a:rPr lang="en-CA" sz="2400" b="1" dirty="0"/>
              <a:t>England, Germany and France</a:t>
            </a:r>
            <a:r>
              <a:rPr lang="en-CA" sz="2400" dirty="0"/>
              <a:t>.</a:t>
            </a:r>
          </a:p>
          <a:p>
            <a:endParaRPr lang="en-CA" sz="2400" dirty="0"/>
          </a:p>
          <a:p>
            <a:r>
              <a:rPr lang="en-CA" sz="2400" dirty="0"/>
              <a:t>From the end of the </a:t>
            </a:r>
            <a:r>
              <a:rPr lang="en-CA" sz="2400" b="1" dirty="0" err="1"/>
              <a:t>XXth</a:t>
            </a:r>
            <a:r>
              <a:rPr lang="en-CA" sz="2400" b="1" dirty="0"/>
              <a:t> century</a:t>
            </a:r>
            <a:r>
              <a:rPr lang="en-CA" sz="2400" dirty="0"/>
              <a:t>, the history of </a:t>
            </a:r>
            <a:r>
              <a:rPr lang="en-CA" sz="2400" b="1" dirty="0"/>
              <a:t>all countries </a:t>
            </a:r>
            <a:r>
              <a:rPr lang="en-CA" sz="2400" dirty="0"/>
              <a:t>tends to </a:t>
            </a:r>
            <a:r>
              <a:rPr lang="en-CA" sz="2400" b="1" dirty="0"/>
              <a:t>get closer</a:t>
            </a:r>
            <a:r>
              <a:rPr lang="en-CA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48716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Difficulties from the seventies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400" b="1" dirty="0"/>
              <a:t>Unemployment</a:t>
            </a:r>
            <a:r>
              <a:rPr lang="en-CA" sz="2400" dirty="0"/>
              <a:t> is constantly hitting most of the European societies since the 70’</a:t>
            </a:r>
          </a:p>
          <a:p>
            <a:endParaRPr lang="en-CA" sz="2400" dirty="0"/>
          </a:p>
          <a:p>
            <a:r>
              <a:rPr lang="en-CA" sz="2400" dirty="0"/>
              <a:t>Public policies gave up </a:t>
            </a:r>
            <a:r>
              <a:rPr lang="en-CA" sz="2400" b="1" dirty="0"/>
              <a:t>planning qualifications </a:t>
            </a:r>
            <a:r>
              <a:rPr lang="en-CA" sz="2400" dirty="0"/>
              <a:t>according to economic needs and development</a:t>
            </a:r>
          </a:p>
          <a:p>
            <a:endParaRPr lang="en-CA" sz="2400" dirty="0"/>
          </a:p>
          <a:p>
            <a:r>
              <a:rPr lang="en-CA" sz="2400" dirty="0"/>
              <a:t>Education progressively became </a:t>
            </a:r>
            <a:r>
              <a:rPr lang="en-CA" sz="2400" b="1" dirty="0"/>
              <a:t>a personal good</a:t>
            </a:r>
          </a:p>
          <a:p>
            <a:endParaRPr lang="en-CA" sz="2400" dirty="0"/>
          </a:p>
          <a:p>
            <a:r>
              <a:rPr lang="en-CA" sz="2400" dirty="0"/>
              <a:t>Huge </a:t>
            </a:r>
            <a:r>
              <a:rPr lang="en-CA" sz="2400" b="1" dirty="0"/>
              <a:t>expenses</a:t>
            </a:r>
            <a:r>
              <a:rPr lang="en-CA" sz="2400" dirty="0"/>
              <a:t> in education lead </a:t>
            </a:r>
            <a:r>
              <a:rPr lang="en-CA" sz="2400" b="1" dirty="0"/>
              <a:t>to question its efficiency</a:t>
            </a:r>
          </a:p>
        </p:txBody>
      </p:sp>
    </p:spTree>
    <p:extLst>
      <p:ext uri="{BB962C8B-B14F-4D97-AF65-F5344CB8AC3E}">
        <p14:creationId xmlns:p14="http://schemas.microsoft.com/office/powerpoint/2010/main" val="4110296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The globalization of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/>
              <a:t>The end of bipolar world threw all countries in a </a:t>
            </a:r>
            <a:r>
              <a:rPr lang="en-CA" sz="2800" b="1" dirty="0"/>
              <a:t>global competition</a:t>
            </a:r>
          </a:p>
          <a:p>
            <a:endParaRPr lang="en-CA" sz="2800" dirty="0"/>
          </a:p>
          <a:p>
            <a:r>
              <a:rPr lang="en-CA" sz="2800" dirty="0"/>
              <a:t>International </a:t>
            </a:r>
            <a:r>
              <a:rPr lang="en-CA" sz="2800" b="1" dirty="0"/>
              <a:t>assessments</a:t>
            </a:r>
            <a:r>
              <a:rPr lang="en-CA" sz="2800" dirty="0"/>
              <a:t> (PISA, TIMSS, PIRLS) are arbitrating global competition for knowledge</a:t>
            </a:r>
          </a:p>
          <a:p>
            <a:endParaRPr lang="en-CA" sz="2800" dirty="0"/>
          </a:p>
          <a:p>
            <a:r>
              <a:rPr lang="en-CA" sz="2800" b="1" dirty="0"/>
              <a:t>PISA</a:t>
            </a:r>
            <a:r>
              <a:rPr lang="en-CA" sz="2800" dirty="0"/>
              <a:t> directly oriented </a:t>
            </a:r>
            <a:r>
              <a:rPr lang="en-CA" sz="2800" b="1" dirty="0"/>
              <a:t>to evaluate middle school</a:t>
            </a:r>
          </a:p>
        </p:txBody>
      </p:sp>
    </p:spTree>
    <p:extLst>
      <p:ext uri="{BB962C8B-B14F-4D97-AF65-F5344CB8AC3E}">
        <p14:creationId xmlns:p14="http://schemas.microsoft.com/office/powerpoint/2010/main" val="21348924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Schooling as a personal good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400" b="1" dirty="0"/>
              <a:t>Inclusion. </a:t>
            </a:r>
            <a:r>
              <a:rPr lang="en-CA" sz="2400" dirty="0"/>
              <a:t> All students, </a:t>
            </a:r>
            <a:r>
              <a:rPr lang="en-CA" sz="2400" b="1" dirty="0"/>
              <a:t>even handicapped students </a:t>
            </a:r>
            <a:r>
              <a:rPr lang="en-CA" sz="2400" dirty="0"/>
              <a:t>or students </a:t>
            </a:r>
            <a:r>
              <a:rPr lang="en-CA" sz="2400" b="1" dirty="0"/>
              <a:t>with low social background </a:t>
            </a:r>
            <a:r>
              <a:rPr lang="en-CA" sz="2400" dirty="0"/>
              <a:t>not only accede to secondary education but also </a:t>
            </a:r>
            <a:r>
              <a:rPr lang="en-CA" sz="2400" b="1" dirty="0"/>
              <a:t>have to complete it</a:t>
            </a:r>
            <a:r>
              <a:rPr lang="en-CA" sz="2400" dirty="0"/>
              <a:t>.</a:t>
            </a:r>
          </a:p>
          <a:p>
            <a:r>
              <a:rPr lang="en-CA" sz="2400" dirty="0"/>
              <a:t>Teachers </a:t>
            </a:r>
            <a:r>
              <a:rPr lang="en-CA" sz="2400" b="1" dirty="0"/>
              <a:t>have to support </a:t>
            </a:r>
            <a:r>
              <a:rPr lang="en-CA" sz="2400" dirty="0"/>
              <a:t>all students.</a:t>
            </a:r>
          </a:p>
          <a:p>
            <a:r>
              <a:rPr lang="en-CA" sz="2400" b="1" dirty="0"/>
              <a:t>But</a:t>
            </a:r>
            <a:r>
              <a:rPr lang="mr-IN" sz="2400" b="1" dirty="0"/>
              <a:t>…</a:t>
            </a:r>
            <a:r>
              <a:rPr lang="fr-CH" sz="2400" b="1" dirty="0"/>
              <a:t>.</a:t>
            </a:r>
            <a:endParaRPr lang="en-CA" sz="2400" b="1" dirty="0"/>
          </a:p>
          <a:p>
            <a:r>
              <a:rPr lang="en-CA" sz="2400" dirty="0"/>
              <a:t>Families </a:t>
            </a:r>
            <a:r>
              <a:rPr lang="en-CA" sz="2400" b="1" dirty="0"/>
              <a:t>try to escape </a:t>
            </a:r>
            <a:r>
              <a:rPr lang="en-CA" sz="2400" dirty="0"/>
              <a:t>from some schools to avoid social confrontation.</a:t>
            </a:r>
            <a:endParaRPr lang="en-US" sz="2400" dirty="0"/>
          </a:p>
          <a:p>
            <a:r>
              <a:rPr lang="en-CA" sz="2400" dirty="0"/>
              <a:t>Secondary schools try </a:t>
            </a:r>
            <a:r>
              <a:rPr lang="en-CA" sz="2400" b="1" dirty="0"/>
              <a:t>to distinguish themselves </a:t>
            </a:r>
            <a:r>
              <a:rPr lang="en-CA" sz="2400" dirty="0"/>
              <a:t>and to built </a:t>
            </a:r>
            <a:r>
              <a:rPr lang="en-CA" sz="2400" b="1" dirty="0"/>
              <a:t>some excellence tracking</a:t>
            </a:r>
            <a:r>
              <a:rPr lang="en-CA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11338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What is a standard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000" dirty="0"/>
              <a:t>Originally, </a:t>
            </a:r>
            <a:r>
              <a:rPr lang="en-CA" sz="2000" b="1" dirty="0"/>
              <a:t>standards are different from curriculum</a:t>
            </a:r>
          </a:p>
          <a:p>
            <a:pPr lvl="1"/>
            <a:endParaRPr lang="en-CA" sz="2000" dirty="0"/>
          </a:p>
          <a:p>
            <a:pPr lvl="1"/>
            <a:r>
              <a:rPr lang="en-CA" sz="2000" dirty="0"/>
              <a:t>Standards are </a:t>
            </a:r>
            <a:r>
              <a:rPr lang="en-CA" sz="2000" b="1" dirty="0"/>
              <a:t>skills</a:t>
            </a:r>
            <a:r>
              <a:rPr lang="en-CA" sz="2000" dirty="0"/>
              <a:t>, that don’t respect the subject forms</a:t>
            </a:r>
          </a:p>
          <a:p>
            <a:pPr lvl="1"/>
            <a:endParaRPr lang="en-CA" sz="2000" dirty="0"/>
          </a:p>
          <a:p>
            <a:pPr lvl="1"/>
            <a:r>
              <a:rPr lang="en-CA" sz="2000" dirty="0"/>
              <a:t>Usually </a:t>
            </a:r>
            <a:r>
              <a:rPr lang="en-CA" sz="2000" b="1" dirty="0"/>
              <a:t>more related </a:t>
            </a:r>
            <a:r>
              <a:rPr lang="en-CA" sz="2000" dirty="0"/>
              <a:t>to everyday life.</a:t>
            </a:r>
          </a:p>
          <a:p>
            <a:pPr lvl="1"/>
            <a:endParaRPr lang="en-CA" sz="2000" dirty="0"/>
          </a:p>
          <a:p>
            <a:pPr lvl="1"/>
            <a:r>
              <a:rPr lang="en-CA" sz="2000" b="1" dirty="0"/>
              <a:t>Designed to evaluate </a:t>
            </a:r>
            <a:r>
              <a:rPr lang="en-CA" sz="2000" dirty="0"/>
              <a:t>curricula, schools </a:t>
            </a:r>
            <a:r>
              <a:rPr lang="en-CA" sz="2000" b="1" dirty="0"/>
              <a:t>and teachers</a:t>
            </a:r>
          </a:p>
          <a:p>
            <a:pPr lvl="1"/>
            <a:endParaRPr lang="en-CA" sz="2000" dirty="0"/>
          </a:p>
          <a:p>
            <a:pPr lvl="1"/>
            <a:r>
              <a:rPr lang="en-CA" sz="2000" b="1" dirty="0"/>
              <a:t>Designed to compare </a:t>
            </a:r>
            <a:r>
              <a:rPr lang="en-CA" sz="2000" dirty="0"/>
              <a:t>all the students of a territory (country, province, canton, etc.)</a:t>
            </a:r>
          </a:p>
        </p:txBody>
      </p:sp>
    </p:spTree>
    <p:extLst>
      <p:ext uri="{BB962C8B-B14F-4D97-AF65-F5344CB8AC3E}">
        <p14:creationId xmlns:p14="http://schemas.microsoft.com/office/powerpoint/2010/main" val="16072284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/>
              <a:t>The standardized curriculum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400" dirty="0"/>
              <a:t>Curriculum is </a:t>
            </a:r>
            <a:r>
              <a:rPr lang="en-CA" sz="2400" b="1" dirty="0"/>
              <a:t>influenced by evaluation </a:t>
            </a:r>
            <a:r>
              <a:rPr lang="en-CA" sz="2400" dirty="0"/>
              <a:t>policies. </a:t>
            </a:r>
          </a:p>
          <a:p>
            <a:r>
              <a:rPr lang="en-CA" sz="2400" dirty="0"/>
              <a:t> Knowledges are </a:t>
            </a:r>
            <a:r>
              <a:rPr lang="en-CA" sz="2400" b="1" dirty="0"/>
              <a:t>going closer </a:t>
            </a:r>
            <a:r>
              <a:rPr lang="en-CA" sz="2400" dirty="0"/>
              <a:t>to </a:t>
            </a:r>
            <a:r>
              <a:rPr lang="en-CA" sz="2400" b="1" dirty="0"/>
              <a:t>standards  </a:t>
            </a:r>
          </a:p>
          <a:p>
            <a:r>
              <a:rPr lang="en-CA" sz="2400" dirty="0"/>
              <a:t>Their main character is </a:t>
            </a:r>
            <a:r>
              <a:rPr lang="en-CA" sz="2400" b="1" dirty="0"/>
              <a:t>their likelihood </a:t>
            </a:r>
            <a:r>
              <a:rPr lang="en-CA" sz="2400" dirty="0"/>
              <a:t>to be known by a large sample of students.</a:t>
            </a:r>
          </a:p>
          <a:p>
            <a:r>
              <a:rPr lang="en-CA" sz="2400" dirty="0"/>
              <a:t>Curricula are more oriented to </a:t>
            </a:r>
            <a:r>
              <a:rPr lang="en-CA" sz="2400" b="1" dirty="0"/>
              <a:t>what students are expected to know </a:t>
            </a:r>
            <a:r>
              <a:rPr lang="en-CA" sz="2400" dirty="0"/>
              <a:t>than what they should know in an idealistic situation. </a:t>
            </a:r>
          </a:p>
          <a:p>
            <a:r>
              <a:rPr lang="en-CA" sz="2400" dirty="0"/>
              <a:t>Knowledge is supposed to </a:t>
            </a:r>
            <a:r>
              <a:rPr lang="en-CA" sz="2400" b="1" dirty="0"/>
              <a:t>be less coherent </a:t>
            </a:r>
            <a:r>
              <a:rPr lang="en-CA" sz="2400" dirty="0"/>
              <a:t>and more realistic.</a:t>
            </a:r>
          </a:p>
        </p:txBody>
      </p:sp>
    </p:spTree>
    <p:extLst>
      <p:ext uri="{BB962C8B-B14F-4D97-AF65-F5344CB8AC3E}">
        <p14:creationId xmlns:p14="http://schemas.microsoft.com/office/powerpoint/2010/main" val="199905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b="1" dirty="0"/>
              <a:t>The standardized curriculum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A lot of countries from 2000, are building a </a:t>
            </a:r>
            <a:r>
              <a:rPr lang="en-CA" sz="2400" b="1" dirty="0"/>
              <a:t>national</a:t>
            </a:r>
            <a:r>
              <a:rPr lang="en-CA" sz="2400" dirty="0"/>
              <a:t> curriculum.</a:t>
            </a:r>
          </a:p>
          <a:p>
            <a:endParaRPr lang="en-CA" sz="2400" dirty="0"/>
          </a:p>
          <a:p>
            <a:r>
              <a:rPr lang="en-CA" sz="2400" dirty="0"/>
              <a:t>The </a:t>
            </a:r>
            <a:r>
              <a:rPr lang="en-CA" sz="2400" b="1" dirty="0"/>
              <a:t>politic nature of negotiation </a:t>
            </a:r>
            <a:r>
              <a:rPr lang="en-CA" sz="2400" dirty="0"/>
              <a:t>lead to a </a:t>
            </a:r>
            <a:r>
              <a:rPr lang="en-CA" sz="2400" b="1" dirty="0"/>
              <a:t>somewhat</a:t>
            </a:r>
            <a:r>
              <a:rPr lang="en-CA" sz="2400" dirty="0"/>
              <a:t> fuzzy curriculum.</a:t>
            </a:r>
          </a:p>
          <a:p>
            <a:endParaRPr lang="en-CA" sz="2400" dirty="0"/>
          </a:p>
          <a:p>
            <a:r>
              <a:rPr lang="en-CA" sz="2400" dirty="0"/>
              <a:t>A new job for teachers is to </a:t>
            </a:r>
            <a:r>
              <a:rPr lang="en-CA" sz="2400" b="1" dirty="0"/>
              <a:t>fill in the blank </a:t>
            </a:r>
            <a:r>
              <a:rPr lang="en-CA" sz="2400" dirty="0"/>
              <a:t>of curriculum</a:t>
            </a:r>
            <a:endParaRPr lang="en-US" sz="2400" dirty="0"/>
          </a:p>
          <a:p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71178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What is a curriculum?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CA" sz="2800" dirty="0"/>
              <a:t>A curriculum is :</a:t>
            </a:r>
          </a:p>
          <a:p>
            <a:r>
              <a:rPr lang="en-CA" sz="2800" dirty="0"/>
              <a:t>1. A set of school subjects</a:t>
            </a:r>
          </a:p>
          <a:p>
            <a:r>
              <a:rPr lang="en-CA" sz="2800" dirty="0"/>
              <a:t>2. A (dis)connection with everyday life.</a:t>
            </a:r>
          </a:p>
          <a:p>
            <a:r>
              <a:rPr lang="en-CA" sz="2800" dirty="0"/>
              <a:t>3. A hierarchy between subjects (M. Young)</a:t>
            </a:r>
          </a:p>
          <a:p>
            <a:r>
              <a:rPr lang="en-CA" sz="2800" dirty="0"/>
              <a:t>4. A form of the subjects (B. Bernstein)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820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How can schooling regime determine curriculum?</a:t>
            </a:r>
            <a:br>
              <a:rPr lang="en-US" b="1" dirty="0"/>
            </a:b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CA" sz="2800" dirty="0"/>
              <a:t>A curriculum is not just a set of knowledge.</a:t>
            </a:r>
          </a:p>
          <a:p>
            <a:endParaRPr lang="en-CA" sz="2800" dirty="0"/>
          </a:p>
          <a:p>
            <a:r>
              <a:rPr lang="en-CA" sz="2800" dirty="0"/>
              <a:t>Curriculum is a medium:</a:t>
            </a:r>
          </a:p>
          <a:p>
            <a:pPr lvl="2"/>
            <a:r>
              <a:rPr lang="en-CA" sz="2800" dirty="0"/>
              <a:t>for social school relationships</a:t>
            </a:r>
          </a:p>
          <a:p>
            <a:pPr lvl="2"/>
            <a:r>
              <a:rPr lang="en-CA" sz="2800" dirty="0"/>
              <a:t>for a society-school relationship</a:t>
            </a:r>
          </a:p>
        </p:txBody>
      </p:sp>
    </p:spTree>
    <p:extLst>
      <p:ext uri="{BB962C8B-B14F-4D97-AF65-F5344CB8AC3E}">
        <p14:creationId xmlns:p14="http://schemas.microsoft.com/office/powerpoint/2010/main" val="1772095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 medium for social school 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/>
              <a:t>Curriculum is a </a:t>
            </a:r>
            <a:r>
              <a:rPr lang="en-CA" sz="2800" b="1" dirty="0"/>
              <a:t>direct medium</a:t>
            </a:r>
            <a:r>
              <a:rPr lang="mr-IN" sz="2800" dirty="0"/>
              <a:t>…</a:t>
            </a:r>
            <a:r>
              <a:rPr lang="fr-CH" sz="2800" dirty="0"/>
              <a:t>.</a:t>
            </a:r>
          </a:p>
          <a:p>
            <a:pPr lvl="1"/>
            <a:r>
              <a:rPr lang="en-CA" sz="2800" dirty="0"/>
              <a:t> between teachers and students</a:t>
            </a:r>
          </a:p>
          <a:p>
            <a:pPr lvl="1"/>
            <a:r>
              <a:rPr lang="en-CA" sz="2800" dirty="0"/>
              <a:t>Among students</a:t>
            </a:r>
          </a:p>
          <a:p>
            <a:pPr lvl="1"/>
            <a:endParaRPr lang="en-CA" sz="28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12543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 medium for society-school 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/>
              <a:t> Curriculum is an </a:t>
            </a:r>
            <a:r>
              <a:rPr lang="en-CA" sz="2800" b="1" dirty="0"/>
              <a:t>indirect medium</a:t>
            </a:r>
            <a:r>
              <a:rPr lang="mr-IN" sz="2800" dirty="0"/>
              <a:t>…</a:t>
            </a:r>
            <a:endParaRPr lang="fr-CH" sz="2800" dirty="0"/>
          </a:p>
          <a:p>
            <a:endParaRPr lang="fr-CH" sz="2800" dirty="0"/>
          </a:p>
          <a:p>
            <a:pPr lvl="1"/>
            <a:r>
              <a:rPr lang="en-CA" sz="2800" dirty="0"/>
              <a:t>between successful and failing students</a:t>
            </a:r>
          </a:p>
          <a:p>
            <a:pPr lvl="1"/>
            <a:endParaRPr lang="en-CA" sz="2800" dirty="0"/>
          </a:p>
          <a:p>
            <a:pPr marL="742950" lvl="2" indent="-342900"/>
            <a:r>
              <a:rPr lang="en-CA" sz="2800" dirty="0"/>
              <a:t>between students and no-students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23317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 medium for society-school 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/>
              <a:t> Society and secondary education are not two separate entities.</a:t>
            </a:r>
          </a:p>
          <a:p>
            <a:endParaRPr lang="en-CA" sz="2800" dirty="0"/>
          </a:p>
          <a:p>
            <a:r>
              <a:rPr lang="en-CA" sz="2800" dirty="0"/>
              <a:t>Secondary education is part of an industrial society</a:t>
            </a:r>
          </a:p>
          <a:p>
            <a:endParaRPr lang="en-CA" sz="2800" dirty="0"/>
          </a:p>
          <a:p>
            <a:r>
              <a:rPr lang="en-CA" sz="2800" dirty="0"/>
              <a:t>Its place and role vary a lot over time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97161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10046</TotalTime>
  <Words>2339</Words>
  <Application>Microsoft Macintosh PowerPoint</Application>
  <PresentationFormat>Widescreen</PresentationFormat>
  <Paragraphs>300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Arial</vt:lpstr>
      <vt:lpstr>Calibri</vt:lpstr>
      <vt:lpstr>Century Gothic</vt:lpstr>
      <vt:lpstr>ChaletBookTT</vt:lpstr>
      <vt:lpstr>Mangal</vt:lpstr>
      <vt:lpstr>Times New Roman</vt:lpstr>
      <vt:lpstr>Wingdings 3</vt:lpstr>
      <vt:lpstr>Wisp</vt:lpstr>
      <vt:lpstr>PowerPoint Presentation</vt:lpstr>
      <vt:lpstr> Curriculum and schooling regime in secondary education</vt:lpstr>
      <vt:lpstr>Main hypothesis</vt:lpstr>
      <vt:lpstr>International perspective</vt:lpstr>
      <vt:lpstr>What is a curriculum?</vt:lpstr>
      <vt:lpstr>How can schooling regime determine curriculum? </vt:lpstr>
      <vt:lpstr>A medium for social school relationships</vt:lpstr>
      <vt:lpstr>A medium for society-school relationships</vt:lpstr>
      <vt:lpstr>A medium for society-school relationships</vt:lpstr>
      <vt:lpstr>Three historic phases</vt:lpstr>
      <vt:lpstr>The disinterested curriculum (1870-1960)</vt:lpstr>
      <vt:lpstr>The disinterested curriculum (1870-1960)</vt:lpstr>
      <vt:lpstr>Latin humanities : a very poor teaching model</vt:lpstr>
      <vt:lpstr>The disinteresting process of science and national languages</vt:lpstr>
      <vt:lpstr>The building of secondary education</vt:lpstr>
      <vt:lpstr>The building of social elitism</vt:lpstr>
      <vt:lpstr>Three causes for the social elitism of secondary education</vt:lpstr>
      <vt:lpstr>The economic power from towns to states</vt:lpstr>
      <vt:lpstr>The economic power from towns to states (2)</vt:lpstr>
      <vt:lpstr>Shift in the model of funding</vt:lpstr>
      <vt:lpstr>Changes in the definition of middle classes</vt:lpstr>
      <vt:lpstr>The fear of the working classes and the unity of upper middle classes</vt:lpstr>
      <vt:lpstr>The segregation social relationships</vt:lpstr>
      <vt:lpstr>An internal segregation : classical and modern culture</vt:lpstr>
      <vt:lpstr>An internal segregation : classical and modern culture</vt:lpstr>
      <vt:lpstr>Explaining the prestige of Latin…</vt:lpstr>
      <vt:lpstr>The disinteresting process of science and national languages</vt:lpstr>
      <vt:lpstr>The Disciplined curriculum (1960-1990)</vt:lpstr>
      <vt:lpstr>End of the domination of Latin culture</vt:lpstr>
      <vt:lpstr>Explaining the change of curriculum</vt:lpstr>
      <vt:lpstr>Secondary education as a middle school</vt:lpstr>
      <vt:lpstr>Secondary education as a middle school</vt:lpstr>
      <vt:lpstr>Unification vs segmentation</vt:lpstr>
      <vt:lpstr>Founding a meritocracy</vt:lpstr>
      <vt:lpstr>School social relationships</vt:lpstr>
      <vt:lpstr>Explaining the disappearance of Latin’s prestige</vt:lpstr>
      <vt:lpstr>End of the domination of Latin culture</vt:lpstr>
      <vt:lpstr>Standardized curriculum(1990-20...)</vt:lpstr>
      <vt:lpstr>The standardized curriculum</vt:lpstr>
      <vt:lpstr>Difficulties from the seventies</vt:lpstr>
      <vt:lpstr>The globalization of education</vt:lpstr>
      <vt:lpstr>Schooling as a personal good</vt:lpstr>
      <vt:lpstr>What is a standard ?</vt:lpstr>
      <vt:lpstr>The standardized curriculum</vt:lpstr>
      <vt:lpstr>The standardized curriculum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"Distinction, méritocratie et évaluation</dc:title>
  <dc:creator>Philippe Losego</dc:creator>
  <cp:lastModifiedBy>Philippe Losego</cp:lastModifiedBy>
  <cp:revision>112</cp:revision>
  <dcterms:created xsi:type="dcterms:W3CDTF">2018-01-15T15:59:58Z</dcterms:created>
  <dcterms:modified xsi:type="dcterms:W3CDTF">2018-04-21T12:32:10Z</dcterms:modified>
</cp:coreProperties>
</file>