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9" r:id="rId1"/>
    <p:sldMasterId id="2147483713" r:id="rId2"/>
  </p:sldMasterIdLst>
  <p:notesMasterIdLst>
    <p:notesMasterId r:id="rId16"/>
  </p:notesMasterIdLst>
  <p:sldIdLst>
    <p:sldId id="292" r:id="rId3"/>
    <p:sldId id="311" r:id="rId4"/>
    <p:sldId id="312" r:id="rId5"/>
    <p:sldId id="313" r:id="rId6"/>
    <p:sldId id="317" r:id="rId7"/>
    <p:sldId id="363" r:id="rId8"/>
    <p:sldId id="364" r:id="rId9"/>
    <p:sldId id="338" r:id="rId10"/>
    <p:sldId id="347" r:id="rId11"/>
    <p:sldId id="346" r:id="rId12"/>
    <p:sldId id="356" r:id="rId13"/>
    <p:sldId id="366" r:id="rId14"/>
    <p:sldId id="342" r:id="rId15"/>
  </p:sldIdLst>
  <p:sldSz cx="9144000" cy="6858000" type="screen4x3"/>
  <p:notesSz cx="6858000" cy="9144000"/>
  <p:defaultTextStyle>
    <a:defPPr>
      <a:defRPr lang="fr-FR"/>
    </a:defPPr>
    <a:lvl1pPr algn="l" defTabSz="457200" rtl="0" fontAlgn="base">
      <a:spcBef>
        <a:spcPct val="0"/>
      </a:spcBef>
      <a:spcAft>
        <a:spcPct val="0"/>
      </a:spcAft>
      <a:defRPr sz="2400" kern="1200">
        <a:solidFill>
          <a:schemeClr val="tx1"/>
        </a:solidFill>
        <a:latin typeface="Arial" charset="0"/>
        <a:ea typeface="ＭＳ Ｐゴシック" charset="-128"/>
        <a:cs typeface="+mn-cs"/>
      </a:defRPr>
    </a:lvl1pPr>
    <a:lvl2pPr marL="457200" algn="l" defTabSz="457200" rtl="0" fontAlgn="base">
      <a:spcBef>
        <a:spcPct val="0"/>
      </a:spcBef>
      <a:spcAft>
        <a:spcPct val="0"/>
      </a:spcAft>
      <a:defRPr sz="2400" kern="1200">
        <a:solidFill>
          <a:schemeClr val="tx1"/>
        </a:solidFill>
        <a:latin typeface="Arial" charset="0"/>
        <a:ea typeface="ＭＳ Ｐゴシック" charset="-128"/>
        <a:cs typeface="+mn-cs"/>
      </a:defRPr>
    </a:lvl2pPr>
    <a:lvl3pPr marL="914400" algn="l" defTabSz="457200" rtl="0" fontAlgn="base">
      <a:spcBef>
        <a:spcPct val="0"/>
      </a:spcBef>
      <a:spcAft>
        <a:spcPct val="0"/>
      </a:spcAft>
      <a:defRPr sz="2400" kern="1200">
        <a:solidFill>
          <a:schemeClr val="tx1"/>
        </a:solidFill>
        <a:latin typeface="Arial" charset="0"/>
        <a:ea typeface="ＭＳ Ｐゴシック" charset="-128"/>
        <a:cs typeface="+mn-cs"/>
      </a:defRPr>
    </a:lvl3pPr>
    <a:lvl4pPr marL="1371600" algn="l" defTabSz="457200" rtl="0" fontAlgn="base">
      <a:spcBef>
        <a:spcPct val="0"/>
      </a:spcBef>
      <a:spcAft>
        <a:spcPct val="0"/>
      </a:spcAft>
      <a:defRPr sz="2400" kern="1200">
        <a:solidFill>
          <a:schemeClr val="tx1"/>
        </a:solidFill>
        <a:latin typeface="Arial" charset="0"/>
        <a:ea typeface="ＭＳ Ｐゴシック" charset="-128"/>
        <a:cs typeface="+mn-cs"/>
      </a:defRPr>
    </a:lvl4pPr>
    <a:lvl5pPr marL="1828800" algn="l" defTabSz="457200" rtl="0" fontAlgn="base">
      <a:spcBef>
        <a:spcPct val="0"/>
      </a:spcBef>
      <a:spcAft>
        <a:spcPct val="0"/>
      </a:spcAft>
      <a:defRPr sz="2400" kern="1200">
        <a:solidFill>
          <a:schemeClr val="tx1"/>
        </a:solidFill>
        <a:latin typeface="Arial" charset="0"/>
        <a:ea typeface="ＭＳ Ｐゴシック" charset="-128"/>
        <a:cs typeface="+mn-cs"/>
      </a:defRPr>
    </a:lvl5pPr>
    <a:lvl6pPr marL="2286000" algn="l" defTabSz="914400" rtl="0" eaLnBrk="1" latinLnBrk="0" hangingPunct="1">
      <a:defRPr sz="2400" kern="1200">
        <a:solidFill>
          <a:schemeClr val="tx1"/>
        </a:solidFill>
        <a:latin typeface="Arial" charset="0"/>
        <a:ea typeface="ＭＳ Ｐゴシック" charset="-128"/>
        <a:cs typeface="+mn-cs"/>
      </a:defRPr>
    </a:lvl6pPr>
    <a:lvl7pPr marL="2743200" algn="l" defTabSz="914400" rtl="0" eaLnBrk="1" latinLnBrk="0" hangingPunct="1">
      <a:defRPr sz="2400" kern="1200">
        <a:solidFill>
          <a:schemeClr val="tx1"/>
        </a:solidFill>
        <a:latin typeface="Arial" charset="0"/>
        <a:ea typeface="ＭＳ Ｐゴシック" charset="-128"/>
        <a:cs typeface="+mn-cs"/>
      </a:defRPr>
    </a:lvl7pPr>
    <a:lvl8pPr marL="3200400" algn="l" defTabSz="914400" rtl="0" eaLnBrk="1" latinLnBrk="0" hangingPunct="1">
      <a:defRPr sz="2400" kern="1200">
        <a:solidFill>
          <a:schemeClr val="tx1"/>
        </a:solidFill>
        <a:latin typeface="Arial" charset="0"/>
        <a:ea typeface="ＭＳ Ｐゴシック" charset="-128"/>
        <a:cs typeface="+mn-cs"/>
      </a:defRPr>
    </a:lvl8pPr>
    <a:lvl9pPr marL="3657600" algn="l" defTabSz="914400" rtl="0" eaLnBrk="1" latinLnBrk="0" hangingPunct="1">
      <a:defRPr sz="2400"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D395"/>
    <a:srgbClr val="01FA77"/>
    <a:srgbClr val="BAECF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19"/>
    <p:restoredTop sz="78709"/>
  </p:normalViewPr>
  <p:slideViewPr>
    <p:cSldViewPr snapToObjects="1">
      <p:cViewPr varScale="1">
        <p:scale>
          <a:sx n="98" d="100"/>
          <a:sy n="98" d="100"/>
        </p:scale>
        <p:origin x="2032" y="192"/>
      </p:cViewPr>
      <p:guideLst/>
    </p:cSldViewPr>
  </p:slideViewPr>
  <p:notesTextViewPr>
    <p:cViewPr>
      <p:scale>
        <a:sx n="95" d="100"/>
        <a:sy n="95"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7E4433-11EE-224A-A497-4D59013D9F25}" type="datetimeFigureOut">
              <a:rPr lang="fr-FR" smtClean="0"/>
              <a:t>30/10/2019</a:t>
            </a:fld>
            <a:endParaRPr lang="fr-FR"/>
          </a:p>
        </p:txBody>
      </p:sp>
      <p:sp>
        <p:nvSpPr>
          <p:cNvPr id="4" name="Espace réservé de l’image des diapositives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F2623FD-DCDE-BC4C-9029-2D8A93A69CE6}" type="slidenum">
              <a:rPr lang="fr-FR" smtClean="0"/>
              <a:t>‹N°›</a:t>
            </a:fld>
            <a:endParaRPr lang="fr-FR"/>
          </a:p>
        </p:txBody>
      </p:sp>
    </p:spTree>
    <p:extLst>
      <p:ext uri="{BB962C8B-B14F-4D97-AF65-F5344CB8AC3E}">
        <p14:creationId xmlns:p14="http://schemas.microsoft.com/office/powerpoint/2010/main" val="9669144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a:t>Expliquer POURQUOI j’ai décidé de faire cette recherche: d’une part, car en tant que doyenne et responsable de l’accompagnement des EN toutes disciplines confondues, j’ai pu remarquer  que tous vivaient des situations émotionnellement marquantes, mais que certains se développaient et que d’autres voyaient leur développement freiné, voire arrêté, conduisant parfois même à l’abandon du métier. </a:t>
            </a:r>
            <a:r>
              <a:rPr lang="fr-CH" sz="1200" b="1" i="0" kern="1200" dirty="0">
                <a:solidFill>
                  <a:schemeClr val="tx1"/>
                </a:solidFill>
                <a:effectLst/>
                <a:latin typeface="+mn-lt"/>
                <a:ea typeface="+mn-ea"/>
                <a:cs typeface="+mn-cs"/>
              </a:rPr>
              <a:t>De fait, au niveau mondial, </a:t>
            </a:r>
            <a:r>
              <a:rPr lang="fr-CH" sz="1200" b="1" i="0" kern="1200" dirty="0" err="1">
                <a:solidFill>
                  <a:schemeClr val="tx1"/>
                </a:solidFill>
                <a:effectLst/>
                <a:latin typeface="+mn-lt"/>
                <a:ea typeface="+mn-ea"/>
                <a:cs typeface="+mn-cs"/>
              </a:rPr>
              <a:t>près</a:t>
            </a:r>
            <a:r>
              <a:rPr lang="fr-CH" sz="1200" b="1" i="0" kern="1200" dirty="0">
                <a:solidFill>
                  <a:schemeClr val="tx1"/>
                </a:solidFill>
                <a:effectLst/>
                <a:latin typeface="+mn-lt"/>
                <a:ea typeface="+mn-ea"/>
                <a:cs typeface="+mn-cs"/>
              </a:rPr>
              <a:t> de 50% des enseignants abandonneraient le </a:t>
            </a:r>
            <a:r>
              <a:rPr lang="fr-CH" sz="1200" b="1" i="0" kern="1200" dirty="0" err="1">
                <a:solidFill>
                  <a:schemeClr val="tx1"/>
                </a:solidFill>
                <a:effectLst/>
                <a:latin typeface="+mn-lt"/>
                <a:ea typeface="+mn-ea"/>
                <a:cs typeface="+mn-cs"/>
              </a:rPr>
              <a:t>métier</a:t>
            </a:r>
            <a:r>
              <a:rPr lang="fr-CH" sz="1200" b="1" i="0" kern="1200" dirty="0">
                <a:solidFill>
                  <a:schemeClr val="tx1"/>
                </a:solidFill>
                <a:effectLst/>
                <a:latin typeface="+mn-lt"/>
                <a:ea typeface="+mn-ea"/>
                <a:cs typeface="+mn-cs"/>
              </a:rPr>
              <a:t> dans les cinq ans suivant le </a:t>
            </a:r>
            <a:r>
              <a:rPr lang="fr-CH" sz="1200" b="1" i="0" kern="1200" dirty="0" err="1">
                <a:solidFill>
                  <a:schemeClr val="tx1"/>
                </a:solidFill>
                <a:effectLst/>
                <a:latin typeface="+mn-lt"/>
                <a:ea typeface="+mn-ea"/>
                <a:cs typeface="+mn-cs"/>
              </a:rPr>
              <a:t>début</a:t>
            </a:r>
            <a:r>
              <a:rPr lang="fr-CH" sz="1200" b="1" i="0" kern="1200" dirty="0">
                <a:solidFill>
                  <a:schemeClr val="tx1"/>
                </a:solidFill>
                <a:effectLst/>
                <a:latin typeface="+mn-lt"/>
                <a:ea typeface="+mn-ea"/>
                <a:cs typeface="+mn-cs"/>
              </a:rPr>
              <a:t> de </a:t>
            </a:r>
            <a:r>
              <a:rPr lang="fr-CH" sz="1200" b="1" i="0" kern="1200" dirty="0" err="1">
                <a:solidFill>
                  <a:schemeClr val="tx1"/>
                </a:solidFill>
                <a:effectLst/>
                <a:latin typeface="+mn-lt"/>
                <a:ea typeface="+mn-ea"/>
                <a:cs typeface="+mn-cs"/>
              </a:rPr>
              <a:t>carrière</a:t>
            </a:r>
            <a:r>
              <a:rPr lang="fr-CH" sz="1200" b="1" i="0" kern="1200" dirty="0">
                <a:solidFill>
                  <a:schemeClr val="tx1"/>
                </a:solidFill>
                <a:effectLst/>
                <a:latin typeface="+mn-lt"/>
                <a:ea typeface="+mn-ea"/>
                <a:cs typeface="+mn-cs"/>
              </a:rPr>
              <a:t>.</a:t>
            </a:r>
            <a:r>
              <a:rPr lang="fr-FR" b="1" dirty="0"/>
              <a:t> </a:t>
            </a:r>
            <a:r>
              <a:rPr lang="fr-FR" dirty="0"/>
              <a:t>J’ai donc voulu essayer de comprendre les circonstances qui favorisent ou freinent le développement à partir de ces situations émotionnellement marquantes, d’autant plus un contexte où l’abandon précoce du métier est préoccupant. D’autre part, au niveau de la formation, il me semble que de prendre comme point de départ les préoccupations des EN peut favoriser leur engagement et rendre le l’alternance théorie-pratique plus fonctionnelle, a fortiori dans un contexte qui semble induire les émotions comme un parasitage de l’activité de l’enseignant.</a:t>
            </a:r>
          </a:p>
          <a:p>
            <a:pPr marL="0" marR="0" indent="0" algn="l" defTabSz="914400" rtl="0" eaLnBrk="1" fontAlgn="auto" latinLnBrk="0" hangingPunct="1">
              <a:lnSpc>
                <a:spcPct val="100000"/>
              </a:lnSpc>
              <a:spcBef>
                <a:spcPts val="0"/>
              </a:spcBef>
              <a:spcAft>
                <a:spcPts val="0"/>
              </a:spcAft>
              <a:buClrTx/>
              <a:buSzTx/>
              <a:buFontTx/>
              <a:buNone/>
              <a:tabLst/>
              <a:defRPr/>
            </a:pPr>
            <a:r>
              <a:rPr lang="fr-CH" sz="1200" b="1" i="0" kern="1200" dirty="0">
                <a:solidFill>
                  <a:schemeClr val="tx1"/>
                </a:solidFill>
                <a:effectLst/>
                <a:latin typeface="+mn-lt"/>
                <a:ea typeface="+mn-ea"/>
                <a:cs typeface="+mn-cs"/>
              </a:rPr>
              <a:t>Il m’a semblé passionnant de mettre à l’</a:t>
            </a:r>
            <a:r>
              <a:rPr lang="fr-CH" sz="1200" b="1" i="0" kern="1200" dirty="0" err="1">
                <a:solidFill>
                  <a:schemeClr val="tx1"/>
                </a:solidFill>
                <a:effectLst/>
                <a:latin typeface="+mn-lt"/>
                <a:ea typeface="+mn-ea"/>
                <a:cs typeface="+mn-cs"/>
              </a:rPr>
              <a:t>épreuve</a:t>
            </a:r>
            <a:r>
              <a:rPr lang="fr-CH" sz="1200" b="1" i="0" kern="1200" dirty="0">
                <a:solidFill>
                  <a:schemeClr val="tx1"/>
                </a:solidFill>
                <a:effectLst/>
                <a:latin typeface="+mn-lt"/>
                <a:ea typeface="+mn-ea"/>
                <a:cs typeface="+mn-cs"/>
              </a:rPr>
              <a:t> un cadre </a:t>
            </a:r>
            <a:r>
              <a:rPr lang="fr-CH" sz="1200" b="1" i="0" kern="1200" dirty="0" err="1">
                <a:solidFill>
                  <a:schemeClr val="tx1"/>
                </a:solidFill>
                <a:effectLst/>
                <a:latin typeface="+mn-lt"/>
                <a:ea typeface="+mn-ea"/>
                <a:cs typeface="+mn-cs"/>
              </a:rPr>
              <a:t>théorique</a:t>
            </a:r>
            <a:r>
              <a:rPr lang="fr-CH" sz="1200" b="1" i="0" kern="1200" dirty="0">
                <a:solidFill>
                  <a:schemeClr val="tx1"/>
                </a:solidFill>
                <a:effectLst/>
                <a:latin typeface="+mn-lt"/>
                <a:ea typeface="+mn-ea"/>
                <a:cs typeface="+mn-cs"/>
              </a:rPr>
              <a:t> clinique qui </a:t>
            </a:r>
            <a:r>
              <a:rPr lang="fr-CH" sz="1200" b="1" i="0" kern="1200" dirty="0" err="1">
                <a:solidFill>
                  <a:schemeClr val="tx1"/>
                </a:solidFill>
                <a:effectLst/>
                <a:latin typeface="+mn-lt"/>
                <a:ea typeface="+mn-ea"/>
                <a:cs typeface="+mn-cs"/>
              </a:rPr>
              <a:t>réintègre</a:t>
            </a:r>
            <a:r>
              <a:rPr lang="fr-CH" sz="1200" b="1" i="0" kern="1200" dirty="0">
                <a:solidFill>
                  <a:schemeClr val="tx1"/>
                </a:solidFill>
                <a:effectLst/>
                <a:latin typeface="+mn-lt"/>
                <a:ea typeface="+mn-ea"/>
                <a:cs typeface="+mn-cs"/>
              </a:rPr>
              <a:t> le subjectif et qui puisse le faire dialoguer avec les aspects rationalisables du </a:t>
            </a:r>
            <a:r>
              <a:rPr lang="fr-CH" sz="1200" b="1" i="0" kern="1200" dirty="0" err="1">
                <a:solidFill>
                  <a:schemeClr val="tx1"/>
                </a:solidFill>
                <a:effectLst/>
                <a:latin typeface="+mn-lt"/>
                <a:ea typeface="+mn-ea"/>
                <a:cs typeface="+mn-cs"/>
              </a:rPr>
              <a:t>métier</a:t>
            </a:r>
            <a:r>
              <a:rPr lang="fr-CH" sz="1200" b="1" i="0" kern="1200" dirty="0">
                <a:solidFill>
                  <a:schemeClr val="tx1"/>
                </a:solidFill>
                <a:effectLst/>
                <a:latin typeface="+mn-lt"/>
                <a:ea typeface="+mn-ea"/>
                <a:cs typeface="+mn-cs"/>
              </a:rPr>
              <a:t>, les </a:t>
            </a:r>
            <a:r>
              <a:rPr lang="fr-CH" sz="1200" b="1" i="0" kern="1200" dirty="0" err="1">
                <a:solidFill>
                  <a:schemeClr val="tx1"/>
                </a:solidFill>
                <a:effectLst/>
                <a:latin typeface="+mn-lt"/>
                <a:ea typeface="+mn-ea"/>
                <a:cs typeface="+mn-cs"/>
              </a:rPr>
              <a:t>règles</a:t>
            </a:r>
            <a:r>
              <a:rPr lang="fr-CH" sz="1200" b="1" i="0" kern="1200" dirty="0">
                <a:solidFill>
                  <a:schemeClr val="tx1"/>
                </a:solidFill>
                <a:effectLst/>
                <a:latin typeface="+mn-lt"/>
                <a:ea typeface="+mn-ea"/>
                <a:cs typeface="+mn-cs"/>
              </a:rPr>
              <a:t> de </a:t>
            </a:r>
            <a:r>
              <a:rPr lang="fr-CH" sz="1200" b="1" i="0" kern="1200" dirty="0" err="1">
                <a:solidFill>
                  <a:schemeClr val="tx1"/>
                </a:solidFill>
                <a:effectLst/>
                <a:latin typeface="+mn-lt"/>
                <a:ea typeface="+mn-ea"/>
                <a:cs typeface="+mn-cs"/>
              </a:rPr>
              <a:t>métiers</a:t>
            </a:r>
            <a:r>
              <a:rPr lang="fr-CH" sz="1200" b="1" i="0" kern="1200" dirty="0">
                <a:solidFill>
                  <a:schemeClr val="tx1"/>
                </a:solidFill>
                <a:effectLst/>
                <a:latin typeface="+mn-lt"/>
                <a:ea typeface="+mn-ea"/>
                <a:cs typeface="+mn-cs"/>
              </a:rPr>
              <a:t>, les </a:t>
            </a:r>
            <a:r>
              <a:rPr lang="fr-CH" sz="1200" b="1" i="0" kern="1200" dirty="0" err="1">
                <a:solidFill>
                  <a:schemeClr val="tx1"/>
                </a:solidFill>
                <a:effectLst/>
                <a:latin typeface="+mn-lt"/>
                <a:ea typeface="+mn-ea"/>
                <a:cs typeface="+mn-cs"/>
              </a:rPr>
              <a:t>compétences</a:t>
            </a:r>
            <a:r>
              <a:rPr lang="fr-CH" sz="1200" b="1" i="0" kern="1200" dirty="0">
                <a:solidFill>
                  <a:schemeClr val="tx1"/>
                </a:solidFill>
                <a:effectLst/>
                <a:latin typeface="+mn-lt"/>
                <a:ea typeface="+mn-ea"/>
                <a:cs typeface="+mn-cs"/>
              </a:rPr>
              <a:t> </a:t>
            </a:r>
            <a:r>
              <a:rPr lang="fr-CH" sz="1200" b="1" i="0" kern="1200" dirty="0" err="1">
                <a:solidFill>
                  <a:schemeClr val="tx1"/>
                </a:solidFill>
                <a:effectLst/>
                <a:latin typeface="+mn-lt"/>
                <a:ea typeface="+mn-ea"/>
                <a:cs typeface="+mn-cs"/>
              </a:rPr>
              <a:t>visées</a:t>
            </a:r>
            <a:r>
              <a:rPr lang="fr-CH" sz="1200" b="1" i="0" kern="1200" dirty="0">
                <a:solidFill>
                  <a:schemeClr val="tx1"/>
                </a:solidFill>
                <a:effectLst/>
                <a:latin typeface="+mn-lt"/>
                <a:ea typeface="+mn-ea"/>
                <a:cs typeface="+mn-cs"/>
              </a:rPr>
              <a:t>.</a:t>
            </a:r>
            <a:r>
              <a:rPr lang="fr-FR" b="1" dirty="0"/>
              <a:t>	</a:t>
            </a:r>
          </a:p>
          <a:p>
            <a:pPr marL="0" marR="0" indent="0" algn="l" defTabSz="914400" rtl="0" eaLnBrk="1" fontAlgn="auto" latinLnBrk="0" hangingPunct="1">
              <a:lnSpc>
                <a:spcPct val="100000"/>
              </a:lnSpc>
              <a:spcBef>
                <a:spcPts val="0"/>
              </a:spcBef>
              <a:spcAft>
                <a:spcPts val="0"/>
              </a:spcAft>
              <a:buClrTx/>
              <a:buSzTx/>
              <a:buFontTx/>
              <a:buNone/>
              <a:tabLst/>
              <a:defRPr/>
            </a:pPr>
            <a:endParaRPr lang="fr-FR" dirty="0"/>
          </a:p>
          <a:p>
            <a:pPr marL="0" marR="0" indent="0" algn="l" defTabSz="914400" rtl="0" eaLnBrk="1" fontAlgn="auto" latinLnBrk="0" hangingPunct="1">
              <a:lnSpc>
                <a:spcPct val="100000"/>
              </a:lnSpc>
              <a:spcBef>
                <a:spcPts val="0"/>
              </a:spcBef>
              <a:spcAft>
                <a:spcPts val="0"/>
              </a:spcAft>
              <a:buClrTx/>
              <a:buSzTx/>
              <a:buFontTx/>
              <a:buNone/>
              <a:tabLst/>
              <a:defRPr/>
            </a:pPr>
            <a:r>
              <a:rPr lang="fr-FR" dirty="0"/>
              <a:t>JUSTIFIER mon sujet (enjeu théorique)</a:t>
            </a:r>
          </a:p>
        </p:txBody>
      </p:sp>
      <p:sp>
        <p:nvSpPr>
          <p:cNvPr id="4" name="Espace réservé du numéro de diapositive 3"/>
          <p:cNvSpPr>
            <a:spLocks noGrp="1"/>
          </p:cNvSpPr>
          <p:nvPr>
            <p:ph type="sldNum" sz="quarter" idx="10"/>
          </p:nvPr>
        </p:nvSpPr>
        <p:spPr/>
        <p:txBody>
          <a:bodyPr/>
          <a:lstStyle/>
          <a:p>
            <a:fld id="{FF2623FD-DCDE-BC4C-9029-2D8A93A69CE6}" type="slidenum">
              <a:rPr lang="fr-FR" smtClean="0"/>
              <a:t>1</a:t>
            </a:fld>
            <a:endParaRPr lang="fr-FR"/>
          </a:p>
        </p:txBody>
      </p:sp>
    </p:spTree>
    <p:extLst>
      <p:ext uri="{BB962C8B-B14F-4D97-AF65-F5344CB8AC3E}">
        <p14:creationId xmlns:p14="http://schemas.microsoft.com/office/powerpoint/2010/main" val="13757653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buNone/>
            </a:pPr>
            <a:r>
              <a:rPr lang="fr-FR" b="1" dirty="0">
                <a:latin typeface="Franklin Gothic Book" panose="020B0503020102020204" pitchFamily="34" charset="0"/>
              </a:rPr>
              <a:t>METHODE 2, qualitative, longitudinale sur l’analyse de l’activité, méthode transformative</a:t>
            </a:r>
          </a:p>
          <a:p>
            <a:r>
              <a:rPr lang="fr-FR" dirty="0">
                <a:latin typeface="Franklin Gothic Book" panose="020B0503020102020204" pitchFamily="34" charset="0"/>
              </a:rPr>
              <a:t>Enregistrements vidéos des leçons d’EPS (tablettes) </a:t>
            </a:r>
          </a:p>
          <a:p>
            <a:r>
              <a:rPr lang="fr-FR" dirty="0">
                <a:latin typeface="Franklin Gothic Book" panose="020B0503020102020204" pitchFamily="34" charset="0"/>
              </a:rPr>
              <a:t>Entretiens d’auto-confrontations simples, croisées (</a:t>
            </a:r>
            <a:r>
              <a:rPr lang="fr-FR" dirty="0" err="1">
                <a:latin typeface="Franklin Gothic Book" panose="020B0503020102020204" pitchFamily="34" charset="0"/>
              </a:rPr>
              <a:t>Faïta</a:t>
            </a:r>
            <a:r>
              <a:rPr lang="fr-FR" dirty="0">
                <a:latin typeface="Franklin Gothic Book" panose="020B0503020102020204" pitchFamily="34" charset="0"/>
              </a:rPr>
              <a:t> &amp; </a:t>
            </a:r>
            <a:r>
              <a:rPr lang="fr-FR" dirty="0" err="1">
                <a:latin typeface="Franklin Gothic Book" panose="020B0503020102020204" pitchFamily="34" charset="0"/>
              </a:rPr>
              <a:t>Viera</a:t>
            </a:r>
            <a:r>
              <a:rPr lang="fr-FR" dirty="0">
                <a:latin typeface="Franklin Gothic Book" panose="020B0503020102020204" pitchFamily="34" charset="0"/>
              </a:rPr>
              <a:t>, 2003) et retours au collectif.</a:t>
            </a:r>
          </a:p>
          <a:p>
            <a:r>
              <a:rPr lang="fr-FR" dirty="0">
                <a:latin typeface="Franklin Gothic Book" panose="020B0503020102020204" pitchFamily="34" charset="0"/>
              </a:rPr>
              <a:t> Effets récurrents de l’</a:t>
            </a:r>
            <a:r>
              <a:rPr lang="fr-FR" b="1" dirty="0">
                <a:latin typeface="Franklin Gothic Book" panose="020B0503020102020204" pitchFamily="34" charset="0"/>
              </a:rPr>
              <a:t>ACS</a:t>
            </a:r>
            <a:r>
              <a:rPr lang="fr-FR" dirty="0">
                <a:latin typeface="Franklin Gothic Book" panose="020B0503020102020204" pitchFamily="34" charset="0"/>
              </a:rPr>
              <a:t> : découvrir la singularité de ce qu’on fait, se découvrir comme sujet agissant faisant des choix et prenant des décisions qui n’étaient pas les seuls possibles, construire ses propres repères en fonction desquels ce qu’on fait peut être évalué et mis en perspective.</a:t>
            </a:r>
            <a:endParaRPr lang="fr-CH" dirty="0">
              <a:latin typeface="Franklin Gothic Book" panose="020B0503020102020204" pitchFamily="34" charset="0"/>
            </a:endParaRPr>
          </a:p>
          <a:p>
            <a:endParaRPr lang="fr-FR" dirty="0"/>
          </a:p>
          <a:p>
            <a:endParaRPr lang="fr-FR" dirty="0"/>
          </a:p>
          <a:p>
            <a:r>
              <a:rPr lang="fr-FR" dirty="0"/>
              <a:t>ACS: entretien en présence d’un travailleur et d’un chercheur alors qu’il est confronté à l’enregistrement de son travail</a:t>
            </a:r>
          </a:p>
          <a:p>
            <a:r>
              <a:rPr lang="fr-FR" dirty="0"/>
              <a:t>ACC: deux sujets, un chercheur, images du collègue</a:t>
            </a:r>
          </a:p>
          <a:p>
            <a:r>
              <a:rPr lang="fr-FR" dirty="0"/>
              <a:t>Le travailleur, confronté à la trace de son activité, met en mot ce qu’il fait, ce qu’il aurait pu ou ne pas faire en se voyant à l’écran</a:t>
            </a:r>
          </a:p>
          <a:p>
            <a:pPr marL="0" marR="0" indent="0" algn="l" defTabSz="457200" rtl="0" eaLnBrk="1" fontAlgn="auto" latinLnBrk="0" hangingPunct="1">
              <a:lnSpc>
                <a:spcPct val="100000"/>
              </a:lnSpc>
              <a:spcBef>
                <a:spcPts val="0"/>
              </a:spcBef>
              <a:spcAft>
                <a:spcPts val="0"/>
              </a:spcAft>
              <a:buClrTx/>
              <a:buSzTx/>
              <a:buFontTx/>
              <a:buNone/>
              <a:tabLst/>
              <a:defRPr/>
            </a:pPr>
            <a:r>
              <a:rPr lang="fr-FR" dirty="0"/>
              <a:t>ACS</a:t>
            </a:r>
            <a:r>
              <a:rPr lang="fr-FR" baseline="0" dirty="0"/>
              <a:t> + ACS: le développement naît de la confrontation à l’autre. Ca permet de transformer une difficulté personnelle en règle de métier. Besoin de savoir si cette difficulté est personnelle ou de métier. Il n’y a du développement professionnel que si ça peut être transféré en règle de métier.</a:t>
            </a:r>
          </a:p>
          <a:p>
            <a:pPr marL="0" marR="0" indent="0" algn="l" defTabSz="457200" rtl="0" eaLnBrk="1" fontAlgn="auto" latinLnBrk="0" hangingPunct="1">
              <a:lnSpc>
                <a:spcPct val="100000"/>
              </a:lnSpc>
              <a:spcBef>
                <a:spcPts val="0"/>
              </a:spcBef>
              <a:spcAft>
                <a:spcPts val="0"/>
              </a:spcAft>
              <a:buClrTx/>
              <a:buSzTx/>
              <a:buFontTx/>
              <a:buNone/>
              <a:tabLst/>
              <a:defRPr/>
            </a:pPr>
            <a:endParaRPr lang="fr-FR" baseline="0" dirty="0"/>
          </a:p>
          <a:p>
            <a:pPr marL="0" marR="0" indent="0" algn="l" defTabSz="457200" rtl="0" eaLnBrk="1" fontAlgn="auto" latinLnBrk="0" hangingPunct="1">
              <a:lnSpc>
                <a:spcPct val="100000"/>
              </a:lnSpc>
              <a:spcBef>
                <a:spcPts val="0"/>
              </a:spcBef>
              <a:spcAft>
                <a:spcPts val="0"/>
              </a:spcAft>
              <a:buClrTx/>
              <a:buSzTx/>
              <a:buFontTx/>
              <a:buNone/>
              <a:tabLst/>
              <a:defRPr/>
            </a:pPr>
            <a:r>
              <a:rPr lang="fr-FR" sz="1200" b="0" i="0" kern="1200" dirty="0">
                <a:solidFill>
                  <a:schemeClr val="tx1"/>
                </a:solidFill>
                <a:effectLst/>
                <a:latin typeface="+mn-lt"/>
                <a:ea typeface="+mn-ea"/>
                <a:cs typeface="+mn-cs"/>
              </a:rPr>
              <a:t>C’est l'activité dans l’activité qui initie le développement. Revivre permet de produire le développement. On revisite le vécu pour en faire autre chose. C’est ce déplacement qui est à la base du développement du pouvoir d’agir. L’expérience vécue doit être revécue.</a:t>
            </a:r>
          </a:p>
          <a:p>
            <a:pPr marL="0" marR="0" indent="0" algn="l" defTabSz="457200" rtl="0" eaLnBrk="1" fontAlgn="auto" latinLnBrk="0" hangingPunct="1">
              <a:lnSpc>
                <a:spcPct val="100000"/>
              </a:lnSpc>
              <a:spcBef>
                <a:spcPts val="0"/>
              </a:spcBef>
              <a:spcAft>
                <a:spcPts val="0"/>
              </a:spcAft>
              <a:buClrTx/>
              <a:buSzTx/>
              <a:buFontTx/>
              <a:buNone/>
              <a:tabLst/>
              <a:defRPr/>
            </a:pPr>
            <a:endParaRPr lang="fr-FR"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fr-FR" sz="1200" kern="1200" dirty="0">
                <a:solidFill>
                  <a:schemeClr val="tx1"/>
                </a:solidFill>
                <a:effectLst/>
                <a:latin typeface="+mn-lt"/>
                <a:ea typeface="+mn-ea"/>
                <a:cs typeface="+mn-cs"/>
              </a:rPr>
              <a:t>Dans cette méthode il s’agit d’ouvrir la porte à l’émergence des possibles généralement brimés par les contingences de l’expression. La situation de l’</a:t>
            </a:r>
            <a:r>
              <a:rPr lang="fr-FR" sz="1200" kern="1200" dirty="0" err="1">
                <a:solidFill>
                  <a:schemeClr val="tx1"/>
                </a:solidFill>
                <a:effectLst/>
                <a:latin typeface="+mn-lt"/>
                <a:ea typeface="+mn-ea"/>
                <a:cs typeface="+mn-cs"/>
              </a:rPr>
              <a:t>autoconfrontation</a:t>
            </a:r>
            <a:r>
              <a:rPr lang="fr-FR" sz="1200" kern="1200" dirty="0">
                <a:solidFill>
                  <a:schemeClr val="tx1"/>
                </a:solidFill>
                <a:effectLst/>
                <a:latin typeface="+mn-lt"/>
                <a:ea typeface="+mn-ea"/>
                <a:cs typeface="+mn-cs"/>
              </a:rPr>
              <a:t> est celle où les opérateurs, exposés à l’image de leur propre travail, mettent d’abord en mots, à l’usage des partenaires-spectateurs, ce qu’ils pensent en être les constantes. Le fait de voir ce que on a fait dans son travail sans être en mesure de l’expliquer à l’autre au seul moyen de la verbalisation de ce même travail induit de prime abord une activité foncièrement nouvelle, dont on est soi-même l’objet (p.121). On découvre la nécessité de prendre position par rapport à des choix effectifs dont les raisons ne paraissent plus, </a:t>
            </a:r>
            <a:r>
              <a:rPr lang="fr-FR" sz="1200" i="1" kern="1200" dirty="0">
                <a:solidFill>
                  <a:schemeClr val="tx1"/>
                </a:solidFill>
                <a:effectLst/>
                <a:latin typeface="+mn-lt"/>
                <a:ea typeface="+mn-ea"/>
                <a:cs typeface="+mn-cs"/>
              </a:rPr>
              <a:t>a posteriori</a:t>
            </a:r>
            <a:r>
              <a:rPr lang="fr-FR" sz="1200" kern="1200" dirty="0">
                <a:solidFill>
                  <a:schemeClr val="tx1"/>
                </a:solidFill>
                <a:effectLst/>
                <a:latin typeface="+mn-lt"/>
                <a:ea typeface="+mn-ea"/>
                <a:cs typeface="+mn-cs"/>
              </a:rPr>
              <a:t>, aussi évidentes.</a:t>
            </a:r>
          </a:p>
          <a:p>
            <a:pPr marL="0" marR="0" indent="0" algn="l" defTabSz="457200" rtl="0" eaLnBrk="1" fontAlgn="auto" latinLnBrk="0" hangingPunct="1">
              <a:lnSpc>
                <a:spcPct val="100000"/>
              </a:lnSpc>
              <a:spcBef>
                <a:spcPts val="0"/>
              </a:spcBef>
              <a:spcAft>
                <a:spcPts val="0"/>
              </a:spcAft>
              <a:buClrTx/>
              <a:buSzTx/>
              <a:buFontTx/>
              <a:buNone/>
              <a:tabLst/>
              <a:defRPr/>
            </a:pPr>
            <a:endParaRPr lang="fr-FR" sz="120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fr-FR" sz="1200" kern="1200" dirty="0">
                <a:solidFill>
                  <a:schemeClr val="tx1"/>
                </a:solidFill>
                <a:effectLst/>
                <a:latin typeface="+mn-lt"/>
                <a:ea typeface="+mn-ea"/>
                <a:cs typeface="+mn-cs"/>
              </a:rPr>
              <a:t>ACC: </a:t>
            </a:r>
            <a:r>
              <a:rPr lang="fr-FR" sz="1200" b="1" kern="1200" dirty="0">
                <a:solidFill>
                  <a:schemeClr val="tx1"/>
                </a:solidFill>
                <a:effectLst/>
                <a:latin typeface="+mn-lt"/>
                <a:ea typeface="+mn-ea"/>
                <a:cs typeface="+mn-cs"/>
              </a:rPr>
              <a:t>ACC, au cours desquelles le regard du pair sur sa propre activité </a:t>
            </a:r>
          </a:p>
          <a:p>
            <a:pPr marL="0" marR="0" indent="0" algn="l" defTabSz="457200" rtl="0" eaLnBrk="1" fontAlgn="auto" latinLnBrk="0" hangingPunct="1">
              <a:lnSpc>
                <a:spcPct val="100000"/>
              </a:lnSpc>
              <a:spcBef>
                <a:spcPts val="0"/>
              </a:spcBef>
              <a:spcAft>
                <a:spcPts val="0"/>
              </a:spcAft>
              <a:buClrTx/>
              <a:buSzTx/>
              <a:buFontTx/>
              <a:buNone/>
              <a:tabLst/>
              <a:defRPr/>
            </a:pPr>
            <a:endParaRPr lang="fr-FR" sz="1200" b="1"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fr-FR" sz="1200" kern="1200" dirty="0">
                <a:solidFill>
                  <a:schemeClr val="tx1"/>
                </a:solidFill>
                <a:effectLst/>
                <a:latin typeface="+mn-lt"/>
                <a:ea typeface="+mn-ea"/>
                <a:cs typeface="+mn-cs"/>
              </a:rPr>
              <a:t>L’ACS est guidée par le chercheur. L’ACS est une activité en soi dans laquelle le travailleur décrit et repense sa situation de travail pour le chercheur et pour lui-même. En ACC le changement de destinataire de l’analyse modifie l’analyse. Selon que l’analyse est accomplie pour le chercheur ou pour les pairs, elle donne un accès différent au réel de l’activité du sujet. En ACC, le chercheur ou le pair, n’a pas le même doute ; ils ne transmettent pas au sujet concerné, même par leurs silences, les mêmes impatiences, les mêmes étonnements, les mêmes excitations à propos de l’activité observée et commentée. Le sujet cherche chez le chercheur et chez le pair de quoi agir sur eux. Il ne cherche pas d’abord en lui-même mais dans l’autre.</a:t>
            </a:r>
            <a:r>
              <a:rPr lang="fr-FR" dirty="0">
                <a:effectLst/>
              </a:rPr>
              <a:t> </a:t>
            </a:r>
            <a:endParaRPr lang="fr-FR" sz="1200" kern="1200" dirty="0">
              <a:solidFill>
                <a:schemeClr val="tx1"/>
              </a:solidFill>
              <a:effectLst/>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FF2623FD-DCDE-BC4C-9029-2D8A93A69CE6}" type="slidenum">
              <a:rPr lang="fr-FR" smtClean="0"/>
              <a:t>10</a:t>
            </a:fld>
            <a:endParaRPr lang="fr-FR"/>
          </a:p>
        </p:txBody>
      </p:sp>
    </p:spTree>
    <p:extLst>
      <p:ext uri="{BB962C8B-B14F-4D97-AF65-F5344CB8AC3E}">
        <p14:creationId xmlns:p14="http://schemas.microsoft.com/office/powerpoint/2010/main" val="31181246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 </a:t>
            </a:r>
            <a:r>
              <a:rPr lang="en-GB" dirty="0" err="1"/>
              <a:t>Données</a:t>
            </a:r>
            <a:r>
              <a:rPr lang="en-GB" dirty="0"/>
              <a:t> </a:t>
            </a:r>
            <a:r>
              <a:rPr lang="en-GB" dirty="0" err="1"/>
              <a:t>récoltées</a:t>
            </a:r>
            <a:r>
              <a:rPr lang="en-GB" dirty="0"/>
              <a:t> après la </a:t>
            </a:r>
            <a:r>
              <a:rPr lang="en-GB" dirty="0" err="1"/>
              <a:t>réforme</a:t>
            </a:r>
            <a:r>
              <a:rPr lang="en-GB" dirty="0"/>
              <a:t> de 2015, </a:t>
            </a:r>
            <a:r>
              <a:rPr lang="en-GB" dirty="0" err="1"/>
              <a:t>en</a:t>
            </a:r>
            <a:r>
              <a:rPr lang="en-GB" dirty="0"/>
              <a:t> 2017.</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Situations </a:t>
            </a:r>
            <a:r>
              <a:rPr lang="en-GB" dirty="0" err="1"/>
              <a:t>d’évaluation</a:t>
            </a:r>
            <a:r>
              <a:rPr lang="en-GB" dirty="0"/>
              <a:t> </a:t>
            </a:r>
            <a:r>
              <a:rPr lang="en-GB" dirty="0" err="1"/>
              <a:t>produisent</a:t>
            </a:r>
            <a:r>
              <a:rPr lang="en-GB" dirty="0"/>
              <a:t> des </a:t>
            </a:r>
            <a:r>
              <a:rPr lang="en-GB" dirty="0" err="1"/>
              <a:t>émotions</a:t>
            </a:r>
            <a:r>
              <a:rPr lang="en-GB" dirty="0"/>
              <a:t> chez les EN </a:t>
            </a:r>
            <a:r>
              <a:rPr lang="en-GB" dirty="0" err="1"/>
              <a:t>en</a:t>
            </a:r>
            <a:r>
              <a:rPr lang="en-GB" dirty="0"/>
              <a:t> EPS</a:t>
            </a:r>
          </a:p>
          <a:p>
            <a:endParaRPr lang="fr-FR" dirty="0"/>
          </a:p>
        </p:txBody>
      </p:sp>
      <p:sp>
        <p:nvSpPr>
          <p:cNvPr id="4" name="Espace réservé du numéro de diapositive 3"/>
          <p:cNvSpPr>
            <a:spLocks noGrp="1"/>
          </p:cNvSpPr>
          <p:nvPr>
            <p:ph type="sldNum" sz="quarter" idx="10"/>
          </p:nvPr>
        </p:nvSpPr>
        <p:spPr/>
        <p:txBody>
          <a:bodyPr/>
          <a:lstStyle/>
          <a:p>
            <a:fld id="{FF2623FD-DCDE-BC4C-9029-2D8A93A69CE6}" type="slidenum">
              <a:rPr lang="fr-FR" smtClean="0"/>
              <a:t>11</a:t>
            </a:fld>
            <a:endParaRPr lang="fr-FR"/>
          </a:p>
        </p:txBody>
      </p:sp>
    </p:spTree>
    <p:extLst>
      <p:ext uri="{BB962C8B-B14F-4D97-AF65-F5344CB8AC3E}">
        <p14:creationId xmlns:p14="http://schemas.microsoft.com/office/powerpoint/2010/main" val="6442087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err="1"/>
              <a:t>L’évaluation</a:t>
            </a:r>
            <a:r>
              <a:rPr lang="en-GB" dirty="0"/>
              <a:t> </a:t>
            </a:r>
            <a:r>
              <a:rPr lang="en-GB" dirty="0" err="1"/>
              <a:t>produit</a:t>
            </a:r>
            <a:r>
              <a:rPr lang="en-GB" dirty="0"/>
              <a:t> des CIP chez les EN</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ILLUSTRER LES MOTIFS CONCURRENTS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CREATIOND E NOUVEAU BUT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Arrangements </a:t>
            </a:r>
            <a:r>
              <a:rPr lang="en-GB" dirty="0" err="1"/>
              <a:t>évaluatifs</a:t>
            </a:r>
            <a:r>
              <a:rPr lang="en-GB" dirty="0"/>
              <a:t>-&gt; Annabelle et </a:t>
            </a:r>
            <a:r>
              <a:rPr lang="en-GB" dirty="0" err="1"/>
              <a:t>expliquer</a:t>
            </a:r>
            <a:r>
              <a:rPr lang="en-GB" dirty="0"/>
              <a:t> </a:t>
            </a:r>
            <a:r>
              <a:rPr lang="en-GB" dirty="0" err="1"/>
              <a:t>quel</a:t>
            </a:r>
            <a:r>
              <a:rPr lang="en-GB" dirty="0"/>
              <a:t> type </a:t>
            </a:r>
            <a:r>
              <a:rPr lang="en-GB" dirty="0" err="1"/>
              <a:t>d’arrangements</a:t>
            </a:r>
            <a:r>
              <a:rPr lang="en-GB" dirty="0"/>
              <a:t>, </a:t>
            </a:r>
            <a:r>
              <a:rPr lang="en-GB" dirty="0" err="1"/>
              <a:t>comme</a:t>
            </a:r>
            <a:r>
              <a:rPr lang="en-GB" dirty="0"/>
              <a:t> Annabelle </a:t>
            </a:r>
            <a:r>
              <a:rPr lang="en-GB" dirty="0" err="1"/>
              <a:t>vous</a:t>
            </a:r>
            <a:r>
              <a:rPr lang="en-GB" dirty="0"/>
              <a:t> a </a:t>
            </a:r>
            <a:r>
              <a:rPr lang="en-GB" dirty="0" err="1"/>
              <a:t>dit</a:t>
            </a:r>
            <a:r>
              <a:rPr lang="en-GB"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RANGER et grouper!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err="1"/>
              <a:t>Conséquences</a:t>
            </a:r>
            <a:r>
              <a:rPr lang="en-GB" dirty="0"/>
              <a:t> du </a:t>
            </a:r>
            <a:r>
              <a:rPr lang="en-GB" dirty="0" err="1"/>
              <a:t>décalage</a:t>
            </a:r>
            <a:r>
              <a:rPr lang="en-GB" dirty="0"/>
              <a:t>: formation des </a:t>
            </a:r>
            <a:r>
              <a:rPr lang="en-GB" dirty="0" err="1"/>
              <a:t>enseignants</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La base: le </a:t>
            </a:r>
            <a:r>
              <a:rPr lang="en-GB" dirty="0" err="1"/>
              <a:t>bilan</a:t>
            </a:r>
            <a:endParaRPr lang="en-GB" dirty="0"/>
          </a:p>
          <a:p>
            <a:r>
              <a:rPr lang="fr-FR" dirty="0"/>
              <a:t>Arrangements évaluatifs, car trop, chronophage, pas adaptés… etc.</a:t>
            </a:r>
          </a:p>
          <a:p>
            <a:endParaRPr lang="fr-FR" dirty="0"/>
          </a:p>
        </p:txBody>
      </p:sp>
      <p:sp>
        <p:nvSpPr>
          <p:cNvPr id="4" name="Espace réservé du numéro de diapositive 3"/>
          <p:cNvSpPr>
            <a:spLocks noGrp="1"/>
          </p:cNvSpPr>
          <p:nvPr>
            <p:ph type="sldNum" sz="quarter" idx="10"/>
          </p:nvPr>
        </p:nvSpPr>
        <p:spPr/>
        <p:txBody>
          <a:bodyPr/>
          <a:lstStyle/>
          <a:p>
            <a:fld id="{FF2623FD-DCDE-BC4C-9029-2D8A93A69CE6}" type="slidenum">
              <a:rPr lang="fr-FR" smtClean="0"/>
              <a:t>12</a:t>
            </a:fld>
            <a:endParaRPr lang="fr-FR"/>
          </a:p>
        </p:txBody>
      </p:sp>
    </p:spTree>
    <p:extLst>
      <p:ext uri="{BB962C8B-B14F-4D97-AF65-F5344CB8AC3E}">
        <p14:creationId xmlns:p14="http://schemas.microsoft.com/office/powerpoint/2010/main" val="7402089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Vider la slide, mots-clés</a:t>
            </a:r>
          </a:p>
          <a:p>
            <a:r>
              <a:rPr lang="fr-FR" dirty="0"/>
              <a:t>SOCIAL: </a:t>
            </a:r>
            <a:r>
              <a:rPr lang="fr-FR" dirty="0" err="1"/>
              <a:t>CRéATION</a:t>
            </a:r>
            <a:r>
              <a:rPr lang="fr-FR" dirty="0"/>
              <a:t> DE NOUVEAUX BUTS: coopération entre élèves/évaluations</a:t>
            </a:r>
          </a:p>
          <a:p>
            <a:endParaRPr lang="fr-FR" dirty="0"/>
          </a:p>
        </p:txBody>
      </p:sp>
      <p:sp>
        <p:nvSpPr>
          <p:cNvPr id="4" name="Espace réservé du numéro de diapositive 3"/>
          <p:cNvSpPr>
            <a:spLocks noGrp="1"/>
          </p:cNvSpPr>
          <p:nvPr>
            <p:ph type="sldNum" sz="quarter" idx="5"/>
          </p:nvPr>
        </p:nvSpPr>
        <p:spPr/>
        <p:txBody>
          <a:bodyPr/>
          <a:lstStyle/>
          <a:p>
            <a:fld id="{FF2623FD-DCDE-BC4C-9029-2D8A93A69CE6}" type="slidenum">
              <a:rPr lang="fr-FR" smtClean="0"/>
              <a:t>13</a:t>
            </a:fld>
            <a:endParaRPr lang="fr-FR"/>
          </a:p>
        </p:txBody>
      </p:sp>
    </p:spTree>
    <p:extLst>
      <p:ext uri="{BB962C8B-B14F-4D97-AF65-F5344CB8AC3E}">
        <p14:creationId xmlns:p14="http://schemas.microsoft.com/office/powerpoint/2010/main" val="2915954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La part subjective est celle peu papable, peu observable, qui ne se trouve ni dans les textes de lois, ni dans les référentiels de compétence</a:t>
            </a:r>
          </a:p>
        </p:txBody>
      </p:sp>
      <p:sp>
        <p:nvSpPr>
          <p:cNvPr id="4" name="Espace réservé du numéro de diapositive 3"/>
          <p:cNvSpPr>
            <a:spLocks noGrp="1"/>
          </p:cNvSpPr>
          <p:nvPr>
            <p:ph type="sldNum" sz="quarter" idx="10"/>
          </p:nvPr>
        </p:nvSpPr>
        <p:spPr/>
        <p:txBody>
          <a:bodyPr/>
          <a:lstStyle/>
          <a:p>
            <a:fld id="{FF2623FD-DCDE-BC4C-9029-2D8A93A69CE6}" type="slidenum">
              <a:rPr lang="fr-FR" smtClean="0"/>
              <a:t>2</a:t>
            </a:fld>
            <a:endParaRPr lang="fr-FR"/>
          </a:p>
        </p:txBody>
      </p:sp>
    </p:spTree>
    <p:extLst>
      <p:ext uri="{BB962C8B-B14F-4D97-AF65-F5344CB8AC3E}">
        <p14:creationId xmlns:p14="http://schemas.microsoft.com/office/powerpoint/2010/main" val="40467164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FF2623FD-DCDE-BC4C-9029-2D8A93A69CE6}" type="slidenum">
              <a:rPr lang="fr-FR" smtClean="0"/>
              <a:t>3</a:t>
            </a:fld>
            <a:endParaRPr lang="fr-FR"/>
          </a:p>
        </p:txBody>
      </p:sp>
    </p:spTree>
    <p:extLst>
      <p:ext uri="{BB962C8B-B14F-4D97-AF65-F5344CB8AC3E}">
        <p14:creationId xmlns:p14="http://schemas.microsoft.com/office/powerpoint/2010/main" val="28284772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p:txBody>
      </p:sp>
      <p:sp>
        <p:nvSpPr>
          <p:cNvPr id="4" name="Espace réservé du numéro de diapositive 3"/>
          <p:cNvSpPr>
            <a:spLocks noGrp="1"/>
          </p:cNvSpPr>
          <p:nvPr>
            <p:ph type="sldNum" sz="quarter" idx="10"/>
          </p:nvPr>
        </p:nvSpPr>
        <p:spPr/>
        <p:txBody>
          <a:bodyPr/>
          <a:lstStyle/>
          <a:p>
            <a:fld id="{FF2623FD-DCDE-BC4C-9029-2D8A93A69CE6}" type="slidenum">
              <a:rPr lang="fr-FR" smtClean="0"/>
              <a:t>4</a:t>
            </a:fld>
            <a:endParaRPr lang="fr-FR"/>
          </a:p>
        </p:txBody>
      </p:sp>
    </p:spTree>
    <p:extLst>
      <p:ext uri="{BB962C8B-B14F-4D97-AF65-F5344CB8AC3E}">
        <p14:creationId xmlns:p14="http://schemas.microsoft.com/office/powerpoint/2010/main" val="14276813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tx1"/>
                </a:solidFill>
                <a:effectLst/>
                <a:latin typeface="+mn-lt"/>
                <a:ea typeface="+mn-ea"/>
                <a:cs typeface="+mn-cs"/>
              </a:rPr>
              <a:t>Deux tiers de situations émotionnellement marquantes </a:t>
            </a:r>
            <a:r>
              <a:rPr lang="fr-FR" sz="1200" b="1" kern="1200" dirty="0">
                <a:solidFill>
                  <a:schemeClr val="tx1"/>
                </a:solidFill>
                <a:effectLst/>
                <a:latin typeface="+mn-lt"/>
                <a:ea typeface="+mn-ea"/>
                <a:cs typeface="+mn-cs"/>
              </a:rPr>
              <a:t>négatives</a:t>
            </a:r>
            <a:r>
              <a:rPr lang="fr-FR" sz="1200" kern="1200" dirty="0">
                <a:solidFill>
                  <a:schemeClr val="tx1"/>
                </a:solidFill>
                <a:effectLst/>
                <a:latin typeface="+mn-lt"/>
                <a:ea typeface="+mn-ea"/>
                <a:cs typeface="+mn-cs"/>
              </a:rPr>
              <a:t> et un tiers de situations émotionnellement marquantes </a:t>
            </a:r>
            <a:r>
              <a:rPr lang="fr-FR" sz="1200" b="1" kern="1200" dirty="0">
                <a:solidFill>
                  <a:schemeClr val="tx1"/>
                </a:solidFill>
                <a:effectLst/>
                <a:latin typeface="+mn-lt"/>
                <a:ea typeface="+mn-ea"/>
                <a:cs typeface="+mn-cs"/>
              </a:rPr>
              <a:t>positives.</a:t>
            </a:r>
            <a:endParaRPr lang="fr-CH" sz="1200" kern="1200" dirty="0">
              <a:solidFill>
                <a:schemeClr val="tx1"/>
              </a:solidFill>
              <a:effectLst/>
              <a:latin typeface="+mn-lt"/>
              <a:ea typeface="+mn-ea"/>
              <a:cs typeface="+mn-cs"/>
            </a:endParaRPr>
          </a:p>
          <a:p>
            <a:r>
              <a:rPr lang="fr-FR" dirty="0"/>
              <a:t>Les situations d’</a:t>
            </a:r>
            <a:r>
              <a:rPr lang="fr-FR" dirty="0" err="1"/>
              <a:t>autoaffectation</a:t>
            </a:r>
            <a:endParaRPr lang="fr-FR" dirty="0"/>
          </a:p>
          <a:p>
            <a:endParaRPr lang="fr-FR" dirty="0"/>
          </a:p>
          <a:p>
            <a:endParaRPr lang="fr-FR" dirty="0"/>
          </a:p>
        </p:txBody>
      </p:sp>
      <p:sp>
        <p:nvSpPr>
          <p:cNvPr id="4" name="Espace réservé du numéro de diapositive 3"/>
          <p:cNvSpPr>
            <a:spLocks noGrp="1"/>
          </p:cNvSpPr>
          <p:nvPr>
            <p:ph type="sldNum" sz="quarter" idx="10"/>
          </p:nvPr>
        </p:nvSpPr>
        <p:spPr/>
        <p:txBody>
          <a:bodyPr/>
          <a:lstStyle/>
          <a:p>
            <a:fld id="{FF2623FD-DCDE-BC4C-9029-2D8A93A69CE6}" type="slidenum">
              <a:rPr lang="fr-FR" smtClean="0"/>
              <a:t>5</a:t>
            </a:fld>
            <a:endParaRPr lang="fr-FR"/>
          </a:p>
        </p:txBody>
      </p:sp>
    </p:spTree>
    <p:extLst>
      <p:ext uri="{BB962C8B-B14F-4D97-AF65-F5344CB8AC3E}">
        <p14:creationId xmlns:p14="http://schemas.microsoft.com/office/powerpoint/2010/main" val="8571294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tx1"/>
                </a:solidFill>
                <a:effectLst/>
                <a:latin typeface="+mn-lt"/>
                <a:ea typeface="+mn-ea"/>
                <a:cs typeface="+mn-cs"/>
              </a:rPr>
              <a:t>Deux tiers de situations émotionnellement marquantes </a:t>
            </a:r>
            <a:r>
              <a:rPr lang="fr-FR" sz="1200" b="1" kern="1200" dirty="0">
                <a:solidFill>
                  <a:schemeClr val="tx1"/>
                </a:solidFill>
                <a:effectLst/>
                <a:latin typeface="+mn-lt"/>
                <a:ea typeface="+mn-ea"/>
                <a:cs typeface="+mn-cs"/>
              </a:rPr>
              <a:t>négatives</a:t>
            </a:r>
            <a:r>
              <a:rPr lang="fr-FR" sz="1200" kern="1200" dirty="0">
                <a:solidFill>
                  <a:schemeClr val="tx1"/>
                </a:solidFill>
                <a:effectLst/>
                <a:latin typeface="+mn-lt"/>
                <a:ea typeface="+mn-ea"/>
                <a:cs typeface="+mn-cs"/>
              </a:rPr>
              <a:t> et un tiers de situations émotionnellement marquantes </a:t>
            </a:r>
            <a:r>
              <a:rPr lang="fr-FR" sz="1200" b="1" kern="1200" dirty="0">
                <a:solidFill>
                  <a:schemeClr val="tx1"/>
                </a:solidFill>
                <a:effectLst/>
                <a:latin typeface="+mn-lt"/>
                <a:ea typeface="+mn-ea"/>
                <a:cs typeface="+mn-cs"/>
              </a:rPr>
              <a:t>positives.</a:t>
            </a:r>
            <a:endParaRPr lang="fr-CH" sz="1200" kern="1200" dirty="0">
              <a:solidFill>
                <a:schemeClr val="tx1"/>
              </a:solidFill>
              <a:effectLst/>
              <a:latin typeface="+mn-lt"/>
              <a:ea typeface="+mn-ea"/>
              <a:cs typeface="+mn-cs"/>
            </a:endParaRPr>
          </a:p>
          <a:p>
            <a:r>
              <a:rPr lang="fr-FR" dirty="0"/>
              <a:t>Les situations d’</a:t>
            </a:r>
            <a:r>
              <a:rPr lang="fr-FR" dirty="0" err="1"/>
              <a:t>autoaffectation</a:t>
            </a:r>
            <a:endParaRPr lang="fr-FR" dirty="0"/>
          </a:p>
          <a:p>
            <a:endParaRPr lang="fr-FR" dirty="0"/>
          </a:p>
          <a:p>
            <a:r>
              <a:rPr lang="fr-FR" dirty="0"/>
              <a:t>E= à entraîner et pas échec</a:t>
            </a:r>
          </a:p>
          <a:p>
            <a:endParaRPr lang="fr-FR" dirty="0"/>
          </a:p>
          <a:p>
            <a:r>
              <a:rPr lang="fr-FR" dirty="0"/>
              <a:t>Copier-coller vignette</a:t>
            </a:r>
          </a:p>
        </p:txBody>
      </p:sp>
      <p:sp>
        <p:nvSpPr>
          <p:cNvPr id="4" name="Espace réservé du numéro de diapositive 3"/>
          <p:cNvSpPr>
            <a:spLocks noGrp="1"/>
          </p:cNvSpPr>
          <p:nvPr>
            <p:ph type="sldNum" sz="quarter" idx="10"/>
          </p:nvPr>
        </p:nvSpPr>
        <p:spPr/>
        <p:txBody>
          <a:bodyPr/>
          <a:lstStyle/>
          <a:p>
            <a:fld id="{FF2623FD-DCDE-BC4C-9029-2D8A93A69CE6}" type="slidenum">
              <a:rPr lang="fr-FR" smtClean="0"/>
              <a:t>6</a:t>
            </a:fld>
            <a:endParaRPr lang="fr-FR"/>
          </a:p>
        </p:txBody>
      </p:sp>
    </p:spTree>
    <p:extLst>
      <p:ext uri="{BB962C8B-B14F-4D97-AF65-F5344CB8AC3E}">
        <p14:creationId xmlns:p14="http://schemas.microsoft.com/office/powerpoint/2010/main" val="25641563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tx1"/>
                </a:solidFill>
                <a:effectLst/>
                <a:latin typeface="+mn-lt"/>
                <a:ea typeface="+mn-ea"/>
                <a:cs typeface="+mn-cs"/>
              </a:rPr>
              <a:t>Deux tiers de situations émotionnellement marquantes </a:t>
            </a:r>
            <a:r>
              <a:rPr lang="fr-FR" sz="1200" b="1" kern="1200" dirty="0">
                <a:solidFill>
                  <a:schemeClr val="tx1"/>
                </a:solidFill>
                <a:effectLst/>
                <a:latin typeface="+mn-lt"/>
                <a:ea typeface="+mn-ea"/>
                <a:cs typeface="+mn-cs"/>
              </a:rPr>
              <a:t>négatives</a:t>
            </a:r>
            <a:r>
              <a:rPr lang="fr-FR" sz="1200" kern="1200" dirty="0">
                <a:solidFill>
                  <a:schemeClr val="tx1"/>
                </a:solidFill>
                <a:effectLst/>
                <a:latin typeface="+mn-lt"/>
                <a:ea typeface="+mn-ea"/>
                <a:cs typeface="+mn-cs"/>
              </a:rPr>
              <a:t> et un tiers de situations émotionnellement marquantes </a:t>
            </a:r>
            <a:r>
              <a:rPr lang="fr-FR" sz="1200" b="1" kern="1200" dirty="0">
                <a:solidFill>
                  <a:schemeClr val="tx1"/>
                </a:solidFill>
                <a:effectLst/>
                <a:latin typeface="+mn-lt"/>
                <a:ea typeface="+mn-ea"/>
                <a:cs typeface="+mn-cs"/>
              </a:rPr>
              <a:t>positives.</a:t>
            </a:r>
            <a:endParaRPr lang="fr-CH" sz="1200" kern="1200" dirty="0">
              <a:solidFill>
                <a:schemeClr val="tx1"/>
              </a:solidFill>
              <a:effectLst/>
              <a:latin typeface="+mn-lt"/>
              <a:ea typeface="+mn-ea"/>
              <a:cs typeface="+mn-cs"/>
            </a:endParaRPr>
          </a:p>
          <a:p>
            <a:r>
              <a:rPr lang="fr-FR" dirty="0"/>
              <a:t>Les situations d’</a:t>
            </a:r>
            <a:r>
              <a:rPr lang="fr-FR" dirty="0" err="1"/>
              <a:t>autoaffectation</a:t>
            </a:r>
            <a:endParaRPr lang="fr-FR" dirty="0"/>
          </a:p>
          <a:p>
            <a:endParaRPr lang="fr-FR" dirty="0"/>
          </a:p>
        </p:txBody>
      </p:sp>
      <p:sp>
        <p:nvSpPr>
          <p:cNvPr id="4" name="Espace réservé du numéro de diapositive 3"/>
          <p:cNvSpPr>
            <a:spLocks noGrp="1"/>
          </p:cNvSpPr>
          <p:nvPr>
            <p:ph type="sldNum" sz="quarter" idx="10"/>
          </p:nvPr>
        </p:nvSpPr>
        <p:spPr/>
        <p:txBody>
          <a:bodyPr/>
          <a:lstStyle/>
          <a:p>
            <a:fld id="{FF2623FD-DCDE-BC4C-9029-2D8A93A69CE6}" type="slidenum">
              <a:rPr lang="fr-FR" smtClean="0"/>
              <a:t>7</a:t>
            </a:fld>
            <a:endParaRPr lang="fr-FR"/>
          </a:p>
        </p:txBody>
      </p:sp>
    </p:spTree>
    <p:extLst>
      <p:ext uri="{BB962C8B-B14F-4D97-AF65-F5344CB8AC3E}">
        <p14:creationId xmlns:p14="http://schemas.microsoft.com/office/powerpoint/2010/main" val="5242150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200" kern="1200" dirty="0">
                <a:solidFill>
                  <a:schemeClr val="tx1"/>
                </a:solidFill>
                <a:effectLst/>
                <a:latin typeface="+mn-lt"/>
                <a:ea typeface="+mn-ea"/>
                <a:cs typeface="+mn-cs"/>
              </a:rPr>
              <a:t>La troisième question de cette étude cherchait à identifier l’effet déclaré des situations émotionnellement marquantes vécues sur le développement des EN en EPS. Nos résultats montrent, contre toute attente, que :</a:t>
            </a:r>
            <a:endParaRPr lang="fr-CH" sz="1200" kern="1200" dirty="0">
              <a:solidFill>
                <a:schemeClr val="tx1"/>
              </a:solidFill>
              <a:effectLst/>
              <a:latin typeface="+mn-lt"/>
              <a:ea typeface="+mn-ea"/>
              <a:cs typeface="+mn-cs"/>
            </a:endParaRPr>
          </a:p>
          <a:p>
            <a:r>
              <a:rPr lang="fr-FR" sz="1200" kern="1200" dirty="0">
                <a:solidFill>
                  <a:schemeClr val="tx1"/>
                </a:solidFill>
                <a:effectLst/>
                <a:latin typeface="+mn-lt"/>
                <a:ea typeface="+mn-ea"/>
                <a:cs typeface="+mn-cs"/>
              </a:rPr>
              <a:t>Plus de 80% des situations émotionnellement marquantes vécues par les EN en EPS ont un </a:t>
            </a:r>
            <a:r>
              <a:rPr lang="fr-FR" sz="1200" b="1" kern="1200" dirty="0">
                <a:solidFill>
                  <a:schemeClr val="tx1"/>
                </a:solidFill>
                <a:effectLst/>
                <a:latin typeface="+mn-lt"/>
                <a:ea typeface="+mn-ea"/>
                <a:cs typeface="+mn-cs"/>
              </a:rPr>
              <a:t>effet positif déclaré.</a:t>
            </a:r>
            <a:endParaRPr lang="fr-CH" sz="1200" kern="1200" dirty="0">
              <a:solidFill>
                <a:schemeClr val="tx1"/>
              </a:solidFill>
              <a:effectLst/>
              <a:latin typeface="+mn-lt"/>
              <a:ea typeface="+mn-ea"/>
              <a:cs typeface="+mn-cs"/>
            </a:endParaRPr>
          </a:p>
          <a:p>
            <a:r>
              <a:rPr lang="fr-FR" sz="1200" kern="1200" dirty="0">
                <a:solidFill>
                  <a:schemeClr val="tx1"/>
                </a:solidFill>
                <a:effectLst/>
                <a:latin typeface="+mn-lt"/>
                <a:ea typeface="+mn-ea"/>
                <a:cs typeface="+mn-cs"/>
              </a:rPr>
              <a:t>La quasi-totalité des situations émotionnellement marquantes à valence négative ont un </a:t>
            </a:r>
            <a:r>
              <a:rPr lang="fr-FR" sz="1200" b="1" kern="1200" dirty="0">
                <a:solidFill>
                  <a:schemeClr val="tx1"/>
                </a:solidFill>
                <a:effectLst/>
                <a:latin typeface="+mn-lt"/>
                <a:ea typeface="+mn-ea"/>
                <a:cs typeface="+mn-cs"/>
              </a:rPr>
              <a:t>effet positif</a:t>
            </a:r>
            <a:r>
              <a:rPr lang="fr-FR" sz="1200" kern="1200" dirty="0">
                <a:solidFill>
                  <a:schemeClr val="tx1"/>
                </a:solidFill>
                <a:effectLst/>
                <a:latin typeface="+mn-lt"/>
                <a:ea typeface="+mn-ea"/>
                <a:cs typeface="+mn-cs"/>
              </a:rPr>
              <a:t> déclaré sur le développement professionnel.</a:t>
            </a:r>
            <a:endParaRPr lang="fr-CH" sz="1200" kern="1200" dirty="0">
              <a:solidFill>
                <a:schemeClr val="tx1"/>
              </a:solidFill>
              <a:effectLst/>
              <a:latin typeface="+mn-lt"/>
              <a:ea typeface="+mn-ea"/>
              <a:cs typeface="+mn-cs"/>
            </a:endParaRPr>
          </a:p>
          <a:p>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b="1" kern="1200" dirty="0">
                <a:solidFill>
                  <a:schemeClr val="tx1"/>
                </a:solidFill>
                <a:effectLst/>
                <a:latin typeface="+mn-lt"/>
                <a:ea typeface="+mn-ea"/>
                <a:cs typeface="+mn-cs"/>
              </a:rPr>
              <a:t>Même si ces données ne sont que déclaratives, ce résultat indique qu’un processus de changement semble s’opérer chez les EN, dans leur manière d’enseigner, après la plupart des situations émotionnellement marquantes (tableau 8). Ressentie sur le moment comme très négative, une situation peut déclencher une réflexion pour que le problème ne ressurgisse pas : « </a:t>
            </a:r>
            <a:r>
              <a:rPr lang="fr-FR" sz="1200" b="1" i="1" kern="1200" dirty="0">
                <a:solidFill>
                  <a:schemeClr val="tx1"/>
                </a:solidFill>
                <a:effectLst/>
                <a:latin typeface="+mn-lt"/>
                <a:ea typeface="+mn-ea"/>
                <a:cs typeface="+mn-cs"/>
              </a:rPr>
              <a:t>Face à ce constat d’échec, j’ai dû rapidement changer mon enseignement et mes choix pour trouver des solutions » </a:t>
            </a:r>
            <a:r>
              <a:rPr lang="fr-FR" sz="1200" b="1" kern="1200" dirty="0">
                <a:solidFill>
                  <a:schemeClr val="tx1"/>
                </a:solidFill>
                <a:effectLst/>
                <a:latin typeface="+mn-lt"/>
                <a:ea typeface="+mn-ea"/>
                <a:cs typeface="+mn-cs"/>
              </a:rPr>
              <a:t>(situation 2a). Une EN mentionne que</a:t>
            </a:r>
            <a:r>
              <a:rPr lang="fr-FR" sz="1200" b="1" i="1" kern="1200" dirty="0">
                <a:solidFill>
                  <a:schemeClr val="tx1"/>
                </a:solidFill>
                <a:effectLst/>
                <a:latin typeface="+mn-lt"/>
                <a:ea typeface="+mn-ea"/>
                <a:cs typeface="+mn-cs"/>
              </a:rPr>
              <a:t> « chaque erreur est une source d’apprentissage, on doit réfléchir à sa pratique et en tirer les conclusions pour ajuster et apporter des changements la fois suivante » </a:t>
            </a:r>
            <a:r>
              <a:rPr lang="fr-FR" sz="1200" b="1" kern="1200" dirty="0">
                <a:solidFill>
                  <a:schemeClr val="tx1"/>
                </a:solidFill>
                <a:effectLst/>
                <a:latin typeface="+mn-lt"/>
                <a:ea typeface="+mn-ea"/>
                <a:cs typeface="+mn-cs"/>
              </a:rPr>
              <a:t>(situation 52b). Le tableau suivant nous renseigne effectivement sur l’effet positif de la plupart des situations vécues, indépendamment de leur valence positive ou négative (tableau 8).</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b="1" kern="1200" dirty="0">
              <a:solidFill>
                <a:schemeClr val="tx1"/>
              </a:solidFill>
              <a:effectLst/>
              <a:latin typeface="+mn-lt"/>
              <a:ea typeface="+mn-ea"/>
              <a:cs typeface="+mn-cs"/>
            </a:endParaRPr>
          </a:p>
          <a:p>
            <a:r>
              <a:rPr lang="fr-FR" sz="1200" kern="1200" dirty="0">
                <a:solidFill>
                  <a:schemeClr val="tx1"/>
                </a:solidFill>
                <a:effectLst/>
                <a:latin typeface="+mn-lt"/>
                <a:ea typeface="+mn-ea"/>
                <a:cs typeface="+mn-cs"/>
              </a:rPr>
              <a:t>Lors d’un cours, à la fin, le </a:t>
            </a:r>
            <a:r>
              <a:rPr lang="fr-FR" sz="1200" kern="1200" dirty="0" err="1">
                <a:solidFill>
                  <a:schemeClr val="tx1"/>
                </a:solidFill>
                <a:effectLst/>
                <a:latin typeface="+mn-lt"/>
                <a:ea typeface="+mn-ea"/>
                <a:cs typeface="+mn-cs"/>
              </a:rPr>
              <a:t>Prafo</a:t>
            </a:r>
            <a:r>
              <a:rPr lang="fr-FR" sz="1200" kern="1200" dirty="0">
                <a:solidFill>
                  <a:schemeClr val="tx1"/>
                </a:solidFill>
                <a:effectLst/>
                <a:latin typeface="+mn-lt"/>
                <a:ea typeface="+mn-ea"/>
                <a:cs typeface="+mn-cs"/>
              </a:rPr>
              <a:t> nous a demandé d’organiser le jeu final sans que nous n’ayons rien pu préparer. Nous sommes partis sur un match de foot avec deux zones de but pour chaque équipe. Le résultat a été catastrophique, les élèves n’ont pas compris nos consignes et nous-mêmes, ne sommes pas parvenus à corriger la chose.</a:t>
            </a:r>
            <a:endParaRPr lang="fr-CH" sz="1200" kern="1200" dirty="0">
              <a:solidFill>
                <a:schemeClr val="tx1"/>
              </a:solidFill>
              <a:effectLst/>
              <a:latin typeface="+mn-lt"/>
              <a:ea typeface="+mn-ea"/>
              <a:cs typeface="+mn-cs"/>
            </a:endParaRPr>
          </a:p>
          <a:p>
            <a:r>
              <a:rPr lang="fr-FR" sz="1200" b="1" kern="1200" dirty="0">
                <a:solidFill>
                  <a:schemeClr val="tx1"/>
                </a:solidFill>
                <a:effectLst/>
                <a:latin typeface="+mn-lt"/>
                <a:ea typeface="+mn-ea"/>
                <a:cs typeface="+mn-cs"/>
              </a:rPr>
              <a:t>Partage avec autrui </a:t>
            </a:r>
            <a:r>
              <a:rPr lang="fr-FR" sz="1200" kern="1200" dirty="0">
                <a:solidFill>
                  <a:schemeClr val="tx1"/>
                </a:solidFill>
                <a:effectLst/>
                <a:latin typeface="+mn-lt"/>
                <a:ea typeface="+mn-ea"/>
                <a:cs typeface="+mn-cs"/>
              </a:rPr>
              <a:t>: collègue, </a:t>
            </a:r>
            <a:r>
              <a:rPr lang="fr-FR" sz="1200" kern="1200" dirty="0" err="1">
                <a:solidFill>
                  <a:schemeClr val="tx1"/>
                </a:solidFill>
                <a:effectLst/>
                <a:latin typeface="+mn-lt"/>
                <a:ea typeface="+mn-ea"/>
                <a:cs typeface="+mn-cs"/>
              </a:rPr>
              <a:t>Prafo</a:t>
            </a:r>
            <a:r>
              <a:rPr lang="fr-FR" sz="1200" kern="1200" dirty="0">
                <a:solidFill>
                  <a:schemeClr val="tx1"/>
                </a:solidFill>
                <a:effectLst/>
                <a:latin typeface="+mn-lt"/>
                <a:ea typeface="+mn-ea"/>
                <a:cs typeface="+mn-cs"/>
              </a:rPr>
              <a:t>, ami</a:t>
            </a:r>
            <a:endParaRPr lang="fr-CH" sz="1200" kern="1200" dirty="0">
              <a:solidFill>
                <a:schemeClr val="tx1"/>
              </a:solidFill>
              <a:effectLst/>
              <a:latin typeface="+mn-lt"/>
              <a:ea typeface="+mn-ea"/>
              <a:cs typeface="+mn-cs"/>
            </a:endParaRPr>
          </a:p>
          <a:p>
            <a:r>
              <a:rPr lang="fr-FR" sz="1200" b="1" i="1" kern="1200" dirty="0">
                <a:solidFill>
                  <a:schemeClr val="tx1"/>
                </a:solidFill>
                <a:effectLst/>
                <a:latin typeface="+mn-lt"/>
                <a:ea typeface="+mn-ea"/>
                <a:cs typeface="+mn-cs"/>
              </a:rPr>
              <a:t>Effet (-1):</a:t>
            </a:r>
            <a:r>
              <a:rPr lang="fr-FR" sz="1200" i="1" kern="1200" dirty="0">
                <a:solidFill>
                  <a:schemeClr val="tx1"/>
                </a:solidFill>
                <a:effectLst/>
                <a:latin typeface="+mn-lt"/>
                <a:ea typeface="+mn-ea"/>
                <a:cs typeface="+mn-cs"/>
              </a:rPr>
              <a:t>  par la suite, après cette mauvaise expérience avec cette classe, c’était difficile pour nous de nous sentir crédible et légitime avec cette classe. Donc intervenir sans être préparé n’est pas possible et ne devrait pas être demandé aux étudiants</a:t>
            </a:r>
            <a:r>
              <a:rPr lang="fr-CH" dirty="0">
                <a:effectLst/>
              </a:rPr>
              <a:t> </a:t>
            </a:r>
          </a:p>
          <a:p>
            <a:r>
              <a:rPr lang="fr-FR" sz="1200" kern="1200" dirty="0">
                <a:solidFill>
                  <a:schemeClr val="tx1"/>
                </a:solidFill>
                <a:effectLst/>
                <a:latin typeface="+mn-lt"/>
                <a:ea typeface="+mn-ea"/>
                <a:cs typeface="+mn-cs"/>
              </a:rPr>
              <a:t>Pendant un échauffement un élève en surpoids a trébuché et est tombé. Le gros tapis lui est ensuite tombé dessus. Son bras faisait un angle droit vers l’extérieur (fracture fermée radius-cubitus). J’ai géré la classe pendant que mon </a:t>
            </a:r>
            <a:r>
              <a:rPr lang="fr-FR" sz="1200" kern="1200" dirty="0" err="1">
                <a:solidFill>
                  <a:schemeClr val="tx1"/>
                </a:solidFill>
                <a:effectLst/>
                <a:latin typeface="+mn-lt"/>
                <a:ea typeface="+mn-ea"/>
                <a:cs typeface="+mn-cs"/>
              </a:rPr>
              <a:t>Prafo</a:t>
            </a:r>
            <a:r>
              <a:rPr lang="fr-FR" sz="1200" kern="1200" dirty="0">
                <a:solidFill>
                  <a:schemeClr val="tx1"/>
                </a:solidFill>
                <a:effectLst/>
                <a:latin typeface="+mn-lt"/>
                <a:ea typeface="+mn-ea"/>
                <a:cs typeface="+mn-cs"/>
              </a:rPr>
              <a:t> a calmement amené l’élève à l’infirmerie. Il a été pris en charge.</a:t>
            </a:r>
            <a:endParaRPr lang="fr-CH" sz="1200" kern="1200" dirty="0">
              <a:solidFill>
                <a:schemeClr val="tx1"/>
              </a:solidFill>
              <a:effectLst/>
              <a:latin typeface="+mn-lt"/>
              <a:ea typeface="+mn-ea"/>
              <a:cs typeface="+mn-cs"/>
            </a:endParaRPr>
          </a:p>
          <a:p>
            <a:r>
              <a:rPr lang="fr-FR" sz="1200" b="1" kern="1200" dirty="0">
                <a:solidFill>
                  <a:schemeClr val="tx1"/>
                </a:solidFill>
                <a:effectLst/>
                <a:latin typeface="+mn-lt"/>
                <a:ea typeface="+mn-ea"/>
                <a:cs typeface="+mn-cs"/>
              </a:rPr>
              <a:t>Partage avec autrui </a:t>
            </a:r>
            <a:r>
              <a:rPr lang="fr-FR" sz="1200" kern="1200" dirty="0">
                <a:solidFill>
                  <a:schemeClr val="tx1"/>
                </a:solidFill>
                <a:effectLst/>
                <a:latin typeface="+mn-lt"/>
                <a:ea typeface="+mn-ea"/>
                <a:cs typeface="+mn-cs"/>
              </a:rPr>
              <a:t>: collègue, conjoint, </a:t>
            </a:r>
            <a:r>
              <a:rPr lang="fr-FR" sz="1200" kern="1200" dirty="0" err="1">
                <a:solidFill>
                  <a:schemeClr val="tx1"/>
                </a:solidFill>
                <a:effectLst/>
                <a:latin typeface="+mn-lt"/>
                <a:ea typeface="+mn-ea"/>
                <a:cs typeface="+mn-cs"/>
              </a:rPr>
              <a:t>Prafo</a:t>
            </a:r>
            <a:r>
              <a:rPr lang="fr-FR" sz="1200" kern="1200" dirty="0">
                <a:solidFill>
                  <a:schemeClr val="tx1"/>
                </a:solidFill>
                <a:effectLst/>
                <a:latin typeface="+mn-lt"/>
                <a:ea typeface="+mn-ea"/>
                <a:cs typeface="+mn-cs"/>
              </a:rPr>
              <a:t>, ami</a:t>
            </a:r>
            <a:endParaRPr lang="fr-CH" sz="1200" kern="1200" dirty="0">
              <a:solidFill>
                <a:schemeClr val="tx1"/>
              </a:solidFill>
              <a:effectLst/>
              <a:latin typeface="+mn-lt"/>
              <a:ea typeface="+mn-ea"/>
              <a:cs typeface="+mn-cs"/>
            </a:endParaRPr>
          </a:p>
          <a:p>
            <a:r>
              <a:rPr lang="fr-FR" sz="1200" b="1" i="1" kern="1200" dirty="0">
                <a:solidFill>
                  <a:schemeClr val="tx1"/>
                </a:solidFill>
                <a:effectLst/>
                <a:latin typeface="+mn-lt"/>
                <a:ea typeface="+mn-ea"/>
                <a:cs typeface="+mn-cs"/>
              </a:rPr>
              <a:t>Effet (-1) : </a:t>
            </a:r>
            <a:r>
              <a:rPr lang="fr-FR" sz="1200" i="1" kern="1200" dirty="0">
                <a:solidFill>
                  <a:schemeClr val="tx1"/>
                </a:solidFill>
                <a:effectLst/>
                <a:latin typeface="+mn-lt"/>
                <a:ea typeface="+mn-ea"/>
                <a:cs typeface="+mn-cs"/>
              </a:rPr>
              <a:t>perte de confiance en mes idées nouvelles de mise en train. Plus peur maintenant au niveau de la sécurité qui engendre une surprotection des élèves.</a:t>
            </a:r>
            <a:endParaRPr lang="fr-CH" sz="1200" kern="1200" dirty="0">
              <a:solidFill>
                <a:schemeClr val="tx1"/>
              </a:solidFill>
              <a:effectLst/>
              <a:latin typeface="+mn-lt"/>
              <a:ea typeface="+mn-ea"/>
              <a:cs typeface="+mn-cs"/>
            </a:endParaRPr>
          </a:p>
          <a:p>
            <a:r>
              <a:rPr lang="fr-CH" sz="1200" b="1" kern="1200" dirty="0">
                <a:solidFill>
                  <a:schemeClr val="tx1"/>
                </a:solidFill>
                <a:effectLst/>
                <a:latin typeface="+mn-lt"/>
                <a:ea typeface="+mn-ea"/>
                <a:cs typeface="+mn-cs"/>
              </a:rPr>
              <a:t>Ou lorsqu’un étudiant n’est pas invité à un conseil de classe. Il s’est senti dévalorisé dans son statut d’enseignant</a:t>
            </a:r>
          </a:p>
        </p:txBody>
      </p:sp>
      <p:sp>
        <p:nvSpPr>
          <p:cNvPr id="4" name="Espace réservé du numéro de diapositive 3"/>
          <p:cNvSpPr>
            <a:spLocks noGrp="1"/>
          </p:cNvSpPr>
          <p:nvPr>
            <p:ph type="sldNum" sz="quarter" idx="10"/>
          </p:nvPr>
        </p:nvSpPr>
        <p:spPr/>
        <p:txBody>
          <a:bodyPr/>
          <a:lstStyle/>
          <a:p>
            <a:fld id="{FF2623FD-DCDE-BC4C-9029-2D8A93A69CE6}" type="slidenum">
              <a:rPr lang="fr-FR" smtClean="0"/>
              <a:t>8</a:t>
            </a:fld>
            <a:endParaRPr lang="fr-FR"/>
          </a:p>
        </p:txBody>
      </p:sp>
    </p:spTree>
    <p:extLst>
      <p:ext uri="{BB962C8B-B14F-4D97-AF65-F5344CB8AC3E}">
        <p14:creationId xmlns:p14="http://schemas.microsoft.com/office/powerpoint/2010/main" val="37016949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b="1" u="sng" dirty="0"/>
              <a:t>Transition étude 1 et étude 2</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a:t>La littérature ne trouve pas de consensus sur les modes d’acquisitions de gestes professionnels par les EN, même si les études issues de notre cadre théorique montrent que c’est la maîtrise d’une </a:t>
            </a:r>
            <a:r>
              <a:rPr lang="fr-FR" sz="1200" b="1" dirty="0"/>
              <a:t>nouvelle opération</a:t>
            </a:r>
            <a:r>
              <a:rPr lang="fr-FR" sz="1200" dirty="0"/>
              <a:t> qui initierait le développement (</a:t>
            </a:r>
            <a:r>
              <a:rPr lang="fr-FR" sz="1200" dirty="0" err="1"/>
              <a:t>Moussay</a:t>
            </a:r>
            <a:r>
              <a:rPr lang="fr-FR" sz="1200" dirty="0"/>
              <a:t> et al., 2011; Bruno, 2015; Zimmermann et al., 2012; </a:t>
            </a:r>
            <a:r>
              <a:rPr lang="fr-FR" sz="1200" dirty="0" err="1"/>
              <a:t>Ottet</a:t>
            </a:r>
            <a:r>
              <a:rPr lang="fr-FR" sz="1200" dirty="0"/>
              <a:t> &amp; </a:t>
            </a:r>
            <a:r>
              <a:rPr lang="fr-FR" sz="1200" dirty="0" err="1"/>
              <a:t>Méard</a:t>
            </a:r>
            <a:r>
              <a:rPr lang="fr-FR" sz="1200" dirty="0"/>
              <a:t>, 2018). </a:t>
            </a:r>
          </a:p>
          <a:p>
            <a:endParaRPr lang="fr-FR" dirty="0"/>
          </a:p>
        </p:txBody>
      </p:sp>
      <p:sp>
        <p:nvSpPr>
          <p:cNvPr id="4" name="Espace réservé du numéro de diapositive 3"/>
          <p:cNvSpPr>
            <a:spLocks noGrp="1"/>
          </p:cNvSpPr>
          <p:nvPr>
            <p:ph type="sldNum" sz="quarter" idx="5"/>
          </p:nvPr>
        </p:nvSpPr>
        <p:spPr/>
        <p:txBody>
          <a:bodyPr/>
          <a:lstStyle/>
          <a:p>
            <a:fld id="{FF2623FD-DCDE-BC4C-9029-2D8A93A69CE6}" type="slidenum">
              <a:rPr lang="fr-FR" smtClean="0"/>
              <a:t>9</a:t>
            </a:fld>
            <a:endParaRPr lang="fr-FR"/>
          </a:p>
        </p:txBody>
      </p:sp>
    </p:spTree>
    <p:extLst>
      <p:ext uri="{BB962C8B-B14F-4D97-AF65-F5344CB8AC3E}">
        <p14:creationId xmlns:p14="http://schemas.microsoft.com/office/powerpoint/2010/main" val="419147629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HEP - diapositive de titre">
    <p:spTree>
      <p:nvGrpSpPr>
        <p:cNvPr id="1" name=""/>
        <p:cNvGrpSpPr/>
        <p:nvPr/>
      </p:nvGrpSpPr>
      <p:grpSpPr>
        <a:xfrm>
          <a:off x="0" y="0"/>
          <a:ext cx="0" cy="0"/>
          <a:chOff x="0" y="0"/>
          <a:chExt cx="0" cy="0"/>
        </a:xfrm>
      </p:grpSpPr>
      <p:cxnSp>
        <p:nvCxnSpPr>
          <p:cNvPr id="5" name="Connecteur droit 4"/>
          <p:cNvCxnSpPr/>
          <p:nvPr userDrawn="1"/>
        </p:nvCxnSpPr>
        <p:spPr>
          <a:xfrm>
            <a:off x="469900" y="1295400"/>
            <a:ext cx="8204200" cy="1588"/>
          </a:xfrm>
          <a:prstGeom prst="line">
            <a:avLst/>
          </a:prstGeom>
          <a:ln w="12700"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6" name="Image 9" descr="logo HEP.pd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916863" y="6278563"/>
            <a:ext cx="7699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re 8"/>
          <p:cNvSpPr>
            <a:spLocks noGrp="1"/>
          </p:cNvSpPr>
          <p:nvPr>
            <p:ph type="title"/>
          </p:nvPr>
        </p:nvSpPr>
        <p:spPr>
          <a:xfrm>
            <a:off x="467762" y="501418"/>
            <a:ext cx="5148756" cy="336782"/>
          </a:xfrm>
          <a:prstGeom prst="rect">
            <a:avLst/>
          </a:prstGeom>
        </p:spPr>
        <p:txBody>
          <a:bodyPr lIns="0" tIns="0" rIns="0" bIns="0" anchor="t"/>
          <a:lstStyle>
            <a:lvl1pPr algn="l">
              <a:defRPr sz="2100" b="1">
                <a:solidFill>
                  <a:schemeClr val="tx1"/>
                </a:solidFill>
              </a:defRPr>
            </a:lvl1pPr>
          </a:lstStyle>
          <a:p>
            <a:r>
              <a:rPr lang="fr-CH"/>
              <a:t>Cliquez et modifiez le titre</a:t>
            </a:r>
            <a:endParaRPr lang="fr-FR" dirty="0"/>
          </a:p>
        </p:txBody>
      </p:sp>
      <p:sp>
        <p:nvSpPr>
          <p:cNvPr id="13" name="Espace réservé du texte 12"/>
          <p:cNvSpPr>
            <a:spLocks noGrp="1"/>
          </p:cNvSpPr>
          <p:nvPr>
            <p:ph type="body" sz="quarter" idx="11"/>
          </p:nvPr>
        </p:nvSpPr>
        <p:spPr>
          <a:xfrm>
            <a:off x="467762" y="804780"/>
            <a:ext cx="5148756" cy="457200"/>
          </a:xfrm>
          <a:prstGeom prst="rect">
            <a:avLst/>
          </a:prstGeom>
        </p:spPr>
        <p:txBody>
          <a:bodyPr lIns="0" tIns="0" rIns="0" bIns="0"/>
          <a:lstStyle>
            <a:lvl1pPr marL="0" indent="0">
              <a:spcBef>
                <a:spcPts val="0"/>
              </a:spcBef>
              <a:buNone/>
              <a:defRPr sz="2100" b="0">
                <a:solidFill>
                  <a:schemeClr val="bg1"/>
                </a:solidFill>
              </a:defRPr>
            </a:lvl1pPr>
            <a:lvl2pPr>
              <a:buNone/>
              <a:defRPr/>
            </a:lvl2pPr>
            <a:lvl3pPr>
              <a:buNone/>
              <a:defRPr/>
            </a:lvl3pPr>
            <a:lvl4pPr>
              <a:buNone/>
              <a:defRPr/>
            </a:lvl4pPr>
            <a:lvl5pPr>
              <a:buNone/>
              <a:defRPr/>
            </a:lvl5pPr>
          </a:lstStyle>
          <a:p>
            <a:pPr lvl="0"/>
            <a:r>
              <a:rPr lang="fr-CH"/>
              <a:t>Cliquez pour modifier les styles du texte du masque</a:t>
            </a:r>
          </a:p>
        </p:txBody>
      </p:sp>
      <p:sp>
        <p:nvSpPr>
          <p:cNvPr id="14" name="Espace réservé du texte 13"/>
          <p:cNvSpPr>
            <a:spLocks noGrp="1"/>
          </p:cNvSpPr>
          <p:nvPr>
            <p:ph type="body" sz="quarter" idx="12"/>
          </p:nvPr>
        </p:nvSpPr>
        <p:spPr>
          <a:xfrm>
            <a:off x="457200" y="2836800"/>
            <a:ext cx="8218487" cy="1938992"/>
          </a:xfrm>
          <a:prstGeom prst="rect">
            <a:avLst/>
          </a:prstGeom>
        </p:spPr>
        <p:txBody>
          <a:bodyPr lIns="0" tIns="0" rIns="0" bIns="0" anchor="ctr">
            <a:noAutofit/>
          </a:bodyPr>
          <a:lstStyle>
            <a:lvl1pPr marL="0" indent="0" algn="l">
              <a:buNone/>
              <a:defRPr sz="6300" b="1" baseline="0"/>
            </a:lvl1pPr>
          </a:lstStyle>
          <a:p>
            <a:pPr lvl="0"/>
            <a:r>
              <a:rPr lang="fr-CH"/>
              <a:t>Cliquez pour modifier les styles du texte du masque</a:t>
            </a:r>
          </a:p>
        </p:txBody>
      </p:sp>
      <p:sp>
        <p:nvSpPr>
          <p:cNvPr id="7" name="Espace réservé du numéro de diapositive 3"/>
          <p:cNvSpPr>
            <a:spLocks noGrp="1"/>
          </p:cNvSpPr>
          <p:nvPr>
            <p:ph type="sldNum" sz="quarter" idx="13"/>
          </p:nvPr>
        </p:nvSpPr>
        <p:spPr/>
        <p:txBody>
          <a:bodyPr/>
          <a:lstStyle>
            <a:lvl1pPr>
              <a:defRPr/>
            </a:lvl1pPr>
          </a:lstStyle>
          <a:p>
            <a:fld id="{31752B55-6003-4D48-88A1-1C1BE2CBE62A}" type="slidenum">
              <a:rPr lang="fr-FR" altLang="fr-FR"/>
              <a:pPr/>
              <a:t>‹N°›</a:t>
            </a:fld>
            <a:endParaRPr lang="fr-FR" altLang="fr-FR"/>
          </a:p>
        </p:txBody>
      </p:sp>
    </p:spTree>
    <p:extLst>
      <p:ext uri="{BB962C8B-B14F-4D97-AF65-F5344CB8AC3E}">
        <p14:creationId xmlns:p14="http://schemas.microsoft.com/office/powerpoint/2010/main" val="18771357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HEP - diapositive de média grand + légende">
    <p:bg>
      <p:bgRef idx="1001">
        <a:schemeClr val="bg1"/>
      </p:bgRef>
    </p:bg>
    <p:spTree>
      <p:nvGrpSpPr>
        <p:cNvPr id="1" name=""/>
        <p:cNvGrpSpPr/>
        <p:nvPr/>
      </p:nvGrpSpPr>
      <p:grpSpPr>
        <a:xfrm>
          <a:off x="0" y="0"/>
          <a:ext cx="0" cy="0"/>
          <a:chOff x="0" y="0"/>
          <a:chExt cx="0" cy="0"/>
        </a:xfrm>
      </p:grpSpPr>
      <p:pic>
        <p:nvPicPr>
          <p:cNvPr id="5" name="Image 6" descr="logo HEP noir.pd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948613" y="6446838"/>
            <a:ext cx="7635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Connecteur droit 5"/>
          <p:cNvCxnSpPr/>
          <p:nvPr userDrawn="1"/>
        </p:nvCxnSpPr>
        <p:spPr>
          <a:xfrm>
            <a:off x="457200" y="1308100"/>
            <a:ext cx="8207375" cy="0"/>
          </a:xfrm>
          <a:prstGeom prst="line">
            <a:avLst/>
          </a:prstGeom>
          <a:ln w="9525"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8" name="Espace réservé pour une image  14"/>
          <p:cNvSpPr>
            <a:spLocks noGrp="1"/>
          </p:cNvSpPr>
          <p:nvPr>
            <p:ph type="pic" sz="quarter" idx="13"/>
          </p:nvPr>
        </p:nvSpPr>
        <p:spPr>
          <a:xfrm>
            <a:off x="469900" y="1727200"/>
            <a:ext cx="8204200" cy="4330700"/>
          </a:xfrm>
          <a:prstGeom prst="rect">
            <a:avLst/>
          </a:prstGeom>
        </p:spPr>
        <p:txBody>
          <a:bodyPr rtlCol="0">
            <a:normAutofit/>
          </a:bodyPr>
          <a:lstStyle/>
          <a:p>
            <a:pPr lvl="0"/>
            <a:endParaRPr lang="fr-FR" noProof="0"/>
          </a:p>
        </p:txBody>
      </p:sp>
      <p:sp>
        <p:nvSpPr>
          <p:cNvPr id="9" name="Titre 7"/>
          <p:cNvSpPr>
            <a:spLocks noGrp="1"/>
          </p:cNvSpPr>
          <p:nvPr>
            <p:ph type="title"/>
          </p:nvPr>
        </p:nvSpPr>
        <p:spPr>
          <a:xfrm>
            <a:off x="402896" y="438314"/>
            <a:ext cx="8229600" cy="869786"/>
          </a:xfrm>
          <a:prstGeom prst="rect">
            <a:avLst/>
          </a:prstGeom>
        </p:spPr>
        <p:txBody>
          <a:bodyPr anchor="t"/>
          <a:lstStyle>
            <a:lvl1pPr algn="l">
              <a:defRPr sz="3500" b="1" baseline="0">
                <a:solidFill>
                  <a:schemeClr val="tx2"/>
                </a:solidFill>
              </a:defRPr>
            </a:lvl1pPr>
          </a:lstStyle>
          <a:p>
            <a:r>
              <a:rPr lang="fr-CH"/>
              <a:t>Cliquez et modifiez le titre</a:t>
            </a:r>
            <a:endParaRPr lang="fr-FR" dirty="0"/>
          </a:p>
        </p:txBody>
      </p:sp>
      <p:sp>
        <p:nvSpPr>
          <p:cNvPr id="14" name="Espace réservé du texte 13"/>
          <p:cNvSpPr>
            <a:spLocks noGrp="1"/>
          </p:cNvSpPr>
          <p:nvPr>
            <p:ph type="body" sz="quarter" idx="15"/>
          </p:nvPr>
        </p:nvSpPr>
        <p:spPr>
          <a:xfrm>
            <a:off x="457200" y="6096000"/>
            <a:ext cx="2806700" cy="228600"/>
          </a:xfrm>
          <a:prstGeom prst="rect">
            <a:avLst/>
          </a:prstGeom>
        </p:spPr>
        <p:txBody>
          <a:bodyPr lIns="0" tIns="0" bIns="0"/>
          <a:lstStyle>
            <a:lvl1pPr>
              <a:buNone/>
              <a:defRPr sz="1400" baseline="0"/>
            </a:lvl1pPr>
            <a:lvl2pPr>
              <a:buNone/>
              <a:defRPr/>
            </a:lvl2pPr>
            <a:lvl3pPr>
              <a:buNone/>
              <a:defRPr/>
            </a:lvl3pPr>
            <a:lvl4pPr>
              <a:buNone/>
              <a:defRPr/>
            </a:lvl4pPr>
            <a:lvl5pPr>
              <a:buNone/>
              <a:defRPr/>
            </a:lvl5pPr>
          </a:lstStyle>
          <a:p>
            <a:pPr lvl="0"/>
            <a:r>
              <a:rPr lang="fr-CH"/>
              <a:t>Cliquez pour modifier les styles du texte du masque</a:t>
            </a:r>
          </a:p>
        </p:txBody>
      </p:sp>
      <p:sp>
        <p:nvSpPr>
          <p:cNvPr id="7" name="Espace réservé du numéro de diapositive 3"/>
          <p:cNvSpPr>
            <a:spLocks noGrp="1"/>
          </p:cNvSpPr>
          <p:nvPr>
            <p:ph type="sldNum" sz="quarter" idx="16"/>
          </p:nvPr>
        </p:nvSpPr>
        <p:spPr/>
        <p:txBody>
          <a:bodyPr/>
          <a:lstStyle>
            <a:lvl1pPr>
              <a:defRPr>
                <a:solidFill>
                  <a:schemeClr val="tx2"/>
                </a:solidFill>
              </a:defRPr>
            </a:lvl1pPr>
          </a:lstStyle>
          <a:p>
            <a:fld id="{C326DB7A-76DA-5C4F-B168-C4C65C5152FB}" type="slidenum">
              <a:rPr lang="fr-FR" altLang="fr-FR"/>
              <a:pPr/>
              <a:t>‹N°›</a:t>
            </a:fld>
            <a:endParaRPr lang="fr-FR" altLang="fr-FR"/>
          </a:p>
        </p:txBody>
      </p:sp>
    </p:spTree>
    <p:extLst>
      <p:ext uri="{BB962C8B-B14F-4D97-AF65-F5344CB8AC3E}">
        <p14:creationId xmlns:p14="http://schemas.microsoft.com/office/powerpoint/2010/main" val="151520303"/>
      </p:ext>
    </p:extLst>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4836466-C6D0-3D4C-9E0E-03C3FFD180B9}"/>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B5CE5EDD-F196-4F43-9C30-25D81DC04302}"/>
              </a:ext>
            </a:extLst>
          </p:cNvPr>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C31E5D75-128E-6742-B70E-6050BDFF949E}"/>
              </a:ext>
            </a:extLst>
          </p:cNvPr>
          <p:cNvSpPr>
            <a:spLocks noGrp="1"/>
          </p:cNvSpPr>
          <p:nvPr>
            <p:ph type="dt" sz="half" idx="10"/>
          </p:nvPr>
        </p:nvSpPr>
        <p:spPr/>
        <p:txBody>
          <a:bodyPr/>
          <a:lstStyle/>
          <a:p>
            <a:endParaRPr lang="fr-FR"/>
          </a:p>
        </p:txBody>
      </p:sp>
      <p:sp>
        <p:nvSpPr>
          <p:cNvPr id="5" name="Espace réservé du pied de page 4">
            <a:extLst>
              <a:ext uri="{FF2B5EF4-FFF2-40B4-BE49-F238E27FC236}">
                <a16:creationId xmlns:a16="http://schemas.microsoft.com/office/drawing/2014/main" id="{367A4BC1-8B8A-7A46-9715-C19C6A52FF78}"/>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FAC48E76-6184-1D47-A713-90B440CFC0F2}"/>
              </a:ext>
            </a:extLst>
          </p:cNvPr>
          <p:cNvSpPr>
            <a:spLocks noGrp="1"/>
          </p:cNvSpPr>
          <p:nvPr>
            <p:ph type="sldNum" sz="quarter" idx="12"/>
          </p:nvPr>
        </p:nvSpPr>
        <p:spPr/>
        <p:txBody>
          <a:bodyPr/>
          <a:lstStyle/>
          <a:p>
            <a:fld id="{FD87E9FA-F030-FB4A-925A-B70D8A0A246D}" type="slidenum">
              <a:rPr lang="fr-FR" smtClean="0"/>
              <a:t>‹N°›</a:t>
            </a:fld>
            <a:endParaRPr lang="fr-FR"/>
          </a:p>
        </p:txBody>
      </p:sp>
    </p:spTree>
    <p:extLst>
      <p:ext uri="{BB962C8B-B14F-4D97-AF65-F5344CB8AC3E}">
        <p14:creationId xmlns:p14="http://schemas.microsoft.com/office/powerpoint/2010/main" val="14444442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spTree>
    <p:extLst>
      <p:ext uri="{BB962C8B-B14F-4D97-AF65-F5344CB8AC3E}">
        <p14:creationId xmlns:p14="http://schemas.microsoft.com/office/powerpoint/2010/main" val="1833610826"/>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Disposition personnalisée">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06818132"/>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88994210"/>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HEP - diapositive de texte simple">
    <p:bg>
      <p:bgRef idx="1001">
        <a:schemeClr val="bg1"/>
      </p:bgRef>
    </p:bg>
    <p:spTree>
      <p:nvGrpSpPr>
        <p:cNvPr id="1" name=""/>
        <p:cNvGrpSpPr/>
        <p:nvPr/>
      </p:nvGrpSpPr>
      <p:grpSpPr>
        <a:xfrm>
          <a:off x="0" y="0"/>
          <a:ext cx="0" cy="0"/>
          <a:chOff x="0" y="0"/>
          <a:chExt cx="0" cy="0"/>
        </a:xfrm>
      </p:grpSpPr>
      <p:pic>
        <p:nvPicPr>
          <p:cNvPr id="4" name="Image 6" descr="logo HEP noir.pd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948613" y="6446838"/>
            <a:ext cx="7635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Connecteur droit 4"/>
          <p:cNvCxnSpPr/>
          <p:nvPr userDrawn="1"/>
        </p:nvCxnSpPr>
        <p:spPr>
          <a:xfrm>
            <a:off x="457200" y="1308100"/>
            <a:ext cx="8207375" cy="0"/>
          </a:xfrm>
          <a:prstGeom prst="line">
            <a:avLst/>
          </a:prstGeom>
          <a:ln w="9525"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7" name="Espace réservé du texte 6"/>
          <p:cNvSpPr>
            <a:spLocks noGrp="1"/>
          </p:cNvSpPr>
          <p:nvPr>
            <p:ph type="body" sz="quarter" idx="11"/>
          </p:nvPr>
        </p:nvSpPr>
        <p:spPr>
          <a:xfrm>
            <a:off x="457200" y="1727200"/>
            <a:ext cx="8204200" cy="4330700"/>
          </a:xfrm>
          <a:prstGeom prst="rect">
            <a:avLst/>
          </a:prstGeom>
        </p:spPr>
        <p:txBody>
          <a:bodyPr lIns="0" tIns="25200" rIns="0" bIns="0"/>
          <a:lstStyle>
            <a:lvl1pPr marL="327600" indent="-342000">
              <a:spcBef>
                <a:spcPts val="1800"/>
              </a:spcBef>
              <a:buFont typeface="Lucida Grande"/>
              <a:buChar char="—"/>
              <a:defRPr sz="2500"/>
            </a:lvl1pPr>
            <a:lvl2pPr marL="684000" indent="-324000">
              <a:spcBef>
                <a:spcPts val="0"/>
              </a:spcBef>
              <a:buFont typeface="Lucida Grande"/>
              <a:buChar char="—"/>
              <a:defRPr sz="2100"/>
            </a:lvl2pPr>
            <a:lvl3pPr marL="954000" indent="-309600">
              <a:spcBef>
                <a:spcPts val="0"/>
              </a:spcBef>
              <a:buFont typeface="Lucida Grande"/>
              <a:buChar char="—"/>
              <a:defRPr sz="1900"/>
            </a:lvl3pPr>
            <a:lvl4pPr marL="1278000" indent="-324000">
              <a:spcBef>
                <a:spcPts val="0"/>
              </a:spcBef>
              <a:buFont typeface="Lucida Grande"/>
              <a:buChar char="—"/>
              <a:defRPr sz="1800"/>
            </a:lvl4pPr>
            <a:lvl5pPr marL="1598400" indent="-331200">
              <a:spcBef>
                <a:spcPts val="0"/>
              </a:spcBef>
              <a:buFont typeface="Lucida Grande"/>
              <a:buChar char="—"/>
              <a:defRPr sz="1600"/>
            </a:lvl5pPr>
          </a:lstStyle>
          <a:p>
            <a:pPr lvl="0"/>
            <a:r>
              <a:rPr lang="fr-CH" dirty="0"/>
              <a:t>Cliquez pour modifier les styles du texte du masque</a:t>
            </a:r>
          </a:p>
          <a:p>
            <a:pPr lvl="1"/>
            <a:r>
              <a:rPr lang="fr-CH" dirty="0"/>
              <a:t>Deuxième niveau</a:t>
            </a:r>
          </a:p>
          <a:p>
            <a:pPr lvl="2"/>
            <a:r>
              <a:rPr lang="fr-CH" dirty="0"/>
              <a:t>Troisième niveau</a:t>
            </a:r>
          </a:p>
          <a:p>
            <a:pPr lvl="3"/>
            <a:r>
              <a:rPr lang="fr-CH" dirty="0"/>
              <a:t>Quatrième niveau</a:t>
            </a:r>
          </a:p>
          <a:p>
            <a:pPr lvl="4"/>
            <a:r>
              <a:rPr lang="fr-CH" dirty="0"/>
              <a:t>Cinquième niveau</a:t>
            </a:r>
            <a:endParaRPr lang="fr-FR" dirty="0"/>
          </a:p>
        </p:txBody>
      </p:sp>
      <p:sp>
        <p:nvSpPr>
          <p:cNvPr id="8" name="Titre 7"/>
          <p:cNvSpPr>
            <a:spLocks noGrp="1"/>
          </p:cNvSpPr>
          <p:nvPr>
            <p:ph type="title"/>
          </p:nvPr>
        </p:nvSpPr>
        <p:spPr>
          <a:xfrm>
            <a:off x="402896" y="438314"/>
            <a:ext cx="8229600" cy="869786"/>
          </a:xfrm>
          <a:prstGeom prst="rect">
            <a:avLst/>
          </a:prstGeom>
        </p:spPr>
        <p:txBody>
          <a:bodyPr anchor="t"/>
          <a:lstStyle>
            <a:lvl1pPr algn="l">
              <a:defRPr sz="3500" b="1" baseline="0">
                <a:solidFill>
                  <a:srgbClr val="00A4E6"/>
                </a:solidFill>
              </a:defRPr>
            </a:lvl1pPr>
          </a:lstStyle>
          <a:p>
            <a:r>
              <a:rPr lang="fr-CH"/>
              <a:t>Cliquez et modifiez le titre</a:t>
            </a:r>
            <a:endParaRPr lang="fr-FR" dirty="0"/>
          </a:p>
        </p:txBody>
      </p:sp>
      <p:sp>
        <p:nvSpPr>
          <p:cNvPr id="6" name="Espace réservé du numéro de diapositive 3"/>
          <p:cNvSpPr>
            <a:spLocks noGrp="1"/>
          </p:cNvSpPr>
          <p:nvPr>
            <p:ph type="sldNum" sz="quarter" idx="12"/>
          </p:nvPr>
        </p:nvSpPr>
        <p:spPr/>
        <p:txBody>
          <a:bodyPr/>
          <a:lstStyle>
            <a:lvl1pPr>
              <a:defRPr>
                <a:solidFill>
                  <a:schemeClr val="tx2"/>
                </a:solidFill>
              </a:defRPr>
            </a:lvl1pPr>
          </a:lstStyle>
          <a:p>
            <a:fld id="{230E426F-CC45-6F44-A852-E55CE0C340E5}" type="slidenum">
              <a:rPr lang="fr-FR" altLang="fr-FR"/>
              <a:pPr/>
              <a:t>‹N°›</a:t>
            </a:fld>
            <a:endParaRPr lang="fr-FR" altLang="fr-FR"/>
          </a:p>
        </p:txBody>
      </p:sp>
    </p:spTree>
    <p:extLst>
      <p:ext uri="{BB962C8B-B14F-4D97-AF65-F5344CB8AC3E}">
        <p14:creationId xmlns:p14="http://schemas.microsoft.com/office/powerpoint/2010/main" val="2165016872"/>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EP - diapositive de table des matières">
    <p:spTree>
      <p:nvGrpSpPr>
        <p:cNvPr id="1" name=""/>
        <p:cNvGrpSpPr/>
        <p:nvPr/>
      </p:nvGrpSpPr>
      <p:grpSpPr>
        <a:xfrm>
          <a:off x="0" y="0"/>
          <a:ext cx="0" cy="0"/>
          <a:chOff x="0" y="0"/>
          <a:chExt cx="0" cy="0"/>
        </a:xfrm>
      </p:grpSpPr>
      <p:cxnSp>
        <p:nvCxnSpPr>
          <p:cNvPr id="4" name="Connecteur droit 3"/>
          <p:cNvCxnSpPr/>
          <p:nvPr userDrawn="1"/>
        </p:nvCxnSpPr>
        <p:spPr>
          <a:xfrm>
            <a:off x="457200" y="1308100"/>
            <a:ext cx="8207375" cy="0"/>
          </a:xfrm>
          <a:prstGeom prst="line">
            <a:avLst/>
          </a:prstGeom>
          <a:ln w="9525"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5" name="Image 5" descr="logo HEP.pd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947025" y="6448425"/>
            <a:ext cx="7620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402171" y="486835"/>
            <a:ext cx="8229600" cy="656165"/>
          </a:xfrm>
          <a:prstGeom prst="rect">
            <a:avLst/>
          </a:prstGeom>
        </p:spPr>
        <p:txBody>
          <a:bodyPr tIns="0" rIns="0" bIns="0" anchor="t"/>
          <a:lstStyle>
            <a:lvl1pPr algn="l">
              <a:defRPr sz="3500" b="1" baseline="0"/>
            </a:lvl1pPr>
          </a:lstStyle>
          <a:p>
            <a:r>
              <a:rPr lang="fr-CH"/>
              <a:t>Cliquez et modifiez le titre</a:t>
            </a:r>
            <a:endParaRPr lang="fr-FR" dirty="0"/>
          </a:p>
        </p:txBody>
      </p:sp>
      <p:sp>
        <p:nvSpPr>
          <p:cNvPr id="10" name="Espace réservé du texte 9"/>
          <p:cNvSpPr>
            <a:spLocks noGrp="1"/>
          </p:cNvSpPr>
          <p:nvPr>
            <p:ph type="body" sz="quarter" idx="12"/>
          </p:nvPr>
        </p:nvSpPr>
        <p:spPr>
          <a:xfrm>
            <a:off x="401638" y="1697038"/>
            <a:ext cx="8166100" cy="3886200"/>
          </a:xfrm>
          <a:prstGeom prst="rect">
            <a:avLst/>
          </a:prstGeom>
        </p:spPr>
        <p:txBody>
          <a:bodyPr lIns="0" tIns="0" rIns="0" bIns="0"/>
          <a:lstStyle>
            <a:lvl1pPr marL="403200" indent="-334800">
              <a:buFont typeface="+mj-lt"/>
              <a:buAutoNum type="arabicPeriod"/>
              <a:defRPr sz="2300"/>
            </a:lvl1pPr>
            <a:lvl2pPr marL="702000" indent="-180000">
              <a:spcBef>
                <a:spcPts val="0"/>
              </a:spcBef>
              <a:buFont typeface="+mj-lt"/>
              <a:buAutoNum type="arabicPeriod"/>
              <a:defRPr sz="2000"/>
            </a:lvl2pPr>
            <a:lvl3pPr marL="1191600" indent="-187200">
              <a:spcBef>
                <a:spcPts val="0"/>
              </a:spcBef>
              <a:buFont typeface="+mj-lt"/>
              <a:buAutoNum type="arabicPeriod"/>
              <a:defRPr sz="1800"/>
            </a:lvl3pPr>
            <a:lvl4pPr marL="1738800" indent="-187200">
              <a:spcBef>
                <a:spcPts val="0"/>
              </a:spcBef>
              <a:buFont typeface="+mj-lt"/>
              <a:buAutoNum type="arabicPeriod"/>
              <a:defRPr sz="1700"/>
            </a:lvl4pPr>
            <a:lvl5pPr marL="2286000" indent="-140400">
              <a:spcBef>
                <a:spcPts val="0"/>
              </a:spcBef>
              <a:buFont typeface="+mj-lt"/>
              <a:buAutoNum type="arabicPeriod"/>
              <a:defRPr sz="1700"/>
            </a:lvl5pPr>
          </a:lstStyle>
          <a:p>
            <a:pPr lvl="0"/>
            <a:r>
              <a:rPr lang="fr-CH" dirty="0"/>
              <a:t>Cliquez pour modifier les styles du texte du masque</a:t>
            </a:r>
          </a:p>
          <a:p>
            <a:pPr lvl="1"/>
            <a:r>
              <a:rPr lang="fr-CH" dirty="0"/>
              <a:t>Deuxième niveau</a:t>
            </a:r>
          </a:p>
          <a:p>
            <a:pPr lvl="2"/>
            <a:r>
              <a:rPr lang="fr-CH" dirty="0"/>
              <a:t>Troisième niveau</a:t>
            </a:r>
          </a:p>
          <a:p>
            <a:pPr lvl="3"/>
            <a:r>
              <a:rPr lang="fr-CH" dirty="0"/>
              <a:t>Quatrième niveau</a:t>
            </a:r>
          </a:p>
          <a:p>
            <a:pPr lvl="4"/>
            <a:r>
              <a:rPr lang="fr-CH" dirty="0"/>
              <a:t>Cinquième niveau</a:t>
            </a:r>
            <a:endParaRPr lang="fr-FR" dirty="0"/>
          </a:p>
        </p:txBody>
      </p:sp>
      <p:sp>
        <p:nvSpPr>
          <p:cNvPr id="6" name="Espace réservé du numéro de diapositive 3"/>
          <p:cNvSpPr>
            <a:spLocks noGrp="1"/>
          </p:cNvSpPr>
          <p:nvPr>
            <p:ph type="sldNum" sz="quarter" idx="13"/>
          </p:nvPr>
        </p:nvSpPr>
        <p:spPr/>
        <p:txBody>
          <a:bodyPr/>
          <a:lstStyle>
            <a:lvl1pPr>
              <a:defRPr/>
            </a:lvl1pPr>
          </a:lstStyle>
          <a:p>
            <a:fld id="{1B56A83D-38CE-8D4A-AF4E-D6CBAEEC97B0}" type="slidenum">
              <a:rPr lang="fr-FR" altLang="fr-FR"/>
              <a:pPr/>
              <a:t>‹N°›</a:t>
            </a:fld>
            <a:endParaRPr lang="fr-FR" altLang="fr-FR"/>
          </a:p>
        </p:txBody>
      </p:sp>
    </p:spTree>
    <p:extLst>
      <p:ext uri="{BB962C8B-B14F-4D97-AF65-F5344CB8AC3E}">
        <p14:creationId xmlns:p14="http://schemas.microsoft.com/office/powerpoint/2010/main" val="3376198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EP - titre de chapitre">
    <p:spTree>
      <p:nvGrpSpPr>
        <p:cNvPr id="1" name=""/>
        <p:cNvGrpSpPr/>
        <p:nvPr/>
      </p:nvGrpSpPr>
      <p:grpSpPr>
        <a:xfrm>
          <a:off x="0" y="0"/>
          <a:ext cx="0" cy="0"/>
          <a:chOff x="0" y="0"/>
          <a:chExt cx="0" cy="0"/>
        </a:xfrm>
      </p:grpSpPr>
      <p:cxnSp>
        <p:nvCxnSpPr>
          <p:cNvPr id="5" name="Connecteur droit 4"/>
          <p:cNvCxnSpPr/>
          <p:nvPr userDrawn="1"/>
        </p:nvCxnSpPr>
        <p:spPr>
          <a:xfrm>
            <a:off x="457200" y="1308100"/>
            <a:ext cx="8207375" cy="0"/>
          </a:xfrm>
          <a:prstGeom prst="line">
            <a:avLst/>
          </a:prstGeom>
          <a:ln w="9525"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6" name="Image 5" descr="logo HEP.pd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947025" y="6448425"/>
            <a:ext cx="7620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itre 10"/>
          <p:cNvSpPr>
            <a:spLocks noGrp="1"/>
          </p:cNvSpPr>
          <p:nvPr>
            <p:ph type="title"/>
          </p:nvPr>
        </p:nvSpPr>
        <p:spPr>
          <a:xfrm>
            <a:off x="489600" y="500400"/>
            <a:ext cx="8273251" cy="360000"/>
          </a:xfrm>
          <a:prstGeom prst="rect">
            <a:avLst/>
          </a:prstGeom>
        </p:spPr>
        <p:txBody>
          <a:bodyPr lIns="0" tIns="0" rIns="0" bIns="0"/>
          <a:lstStyle>
            <a:lvl1pPr algn="l">
              <a:defRPr sz="2100" b="1">
                <a:solidFill>
                  <a:srgbClr val="FFFFFF"/>
                </a:solidFill>
              </a:defRPr>
            </a:lvl1pPr>
          </a:lstStyle>
          <a:p>
            <a:r>
              <a:rPr lang="fr-CH"/>
              <a:t>Cliquez et modifiez le titre</a:t>
            </a:r>
            <a:endParaRPr lang="fr-FR" dirty="0"/>
          </a:p>
        </p:txBody>
      </p:sp>
      <p:sp>
        <p:nvSpPr>
          <p:cNvPr id="15" name="Espace réservé du texte 14"/>
          <p:cNvSpPr>
            <a:spLocks noGrp="1"/>
          </p:cNvSpPr>
          <p:nvPr>
            <p:ph type="body" sz="quarter" idx="12"/>
          </p:nvPr>
        </p:nvSpPr>
        <p:spPr>
          <a:xfrm>
            <a:off x="489600" y="816302"/>
            <a:ext cx="8316912" cy="469900"/>
          </a:xfrm>
          <a:prstGeom prst="rect">
            <a:avLst/>
          </a:prstGeom>
        </p:spPr>
        <p:txBody>
          <a:bodyPr lIns="0" tIns="0" rIns="0" bIns="0"/>
          <a:lstStyle>
            <a:lvl1pPr>
              <a:buNone/>
              <a:defRPr sz="2100" b="0" baseline="0">
                <a:solidFill>
                  <a:schemeClr val="bg1"/>
                </a:solidFill>
              </a:defRPr>
            </a:lvl1pPr>
            <a:lvl2pPr>
              <a:buNone/>
              <a:defRPr/>
            </a:lvl2pPr>
            <a:lvl3pPr>
              <a:buNone/>
              <a:defRPr/>
            </a:lvl3pPr>
            <a:lvl4pPr>
              <a:buNone/>
              <a:defRPr/>
            </a:lvl4pPr>
            <a:lvl5pPr>
              <a:buNone/>
              <a:defRPr/>
            </a:lvl5pPr>
          </a:lstStyle>
          <a:p>
            <a:pPr lvl="0"/>
            <a:r>
              <a:rPr lang="fr-CH"/>
              <a:t>Cliquez pour modifier les styles du texte du masque</a:t>
            </a:r>
          </a:p>
        </p:txBody>
      </p:sp>
      <p:sp>
        <p:nvSpPr>
          <p:cNvPr id="16" name="Espace réservé du texte 15"/>
          <p:cNvSpPr>
            <a:spLocks noGrp="1"/>
          </p:cNvSpPr>
          <p:nvPr>
            <p:ph type="body" sz="quarter" idx="13"/>
          </p:nvPr>
        </p:nvSpPr>
        <p:spPr>
          <a:xfrm>
            <a:off x="2106613" y="1828800"/>
            <a:ext cx="4953000" cy="3733800"/>
          </a:xfrm>
          <a:prstGeom prst="rect">
            <a:avLst/>
          </a:prstGeom>
        </p:spPr>
        <p:txBody>
          <a:bodyPr anchor="ctr">
            <a:normAutofit/>
          </a:bodyPr>
          <a:lstStyle>
            <a:lvl1pPr algn="ctr">
              <a:buNone/>
              <a:defRPr sz="28100" b="1"/>
            </a:lvl1pPr>
          </a:lstStyle>
          <a:p>
            <a:pPr lvl="0"/>
            <a:r>
              <a:rPr lang="fr-CH"/>
              <a:t>Cliquez pour modifier les styles du texte du masque</a:t>
            </a:r>
          </a:p>
        </p:txBody>
      </p:sp>
      <p:sp>
        <p:nvSpPr>
          <p:cNvPr id="7" name="Espace réservé du numéro de diapositive 3"/>
          <p:cNvSpPr>
            <a:spLocks noGrp="1"/>
          </p:cNvSpPr>
          <p:nvPr>
            <p:ph type="sldNum" sz="quarter" idx="14"/>
          </p:nvPr>
        </p:nvSpPr>
        <p:spPr/>
        <p:txBody>
          <a:bodyPr/>
          <a:lstStyle>
            <a:lvl1pPr>
              <a:defRPr/>
            </a:lvl1pPr>
          </a:lstStyle>
          <a:p>
            <a:fld id="{886CCC5C-9C7E-FA44-82C4-5D7C7C0982A1}" type="slidenum">
              <a:rPr lang="fr-FR" altLang="fr-FR"/>
              <a:pPr/>
              <a:t>‹N°›</a:t>
            </a:fld>
            <a:endParaRPr lang="fr-FR" altLang="fr-FR"/>
          </a:p>
        </p:txBody>
      </p:sp>
    </p:spTree>
    <p:extLst>
      <p:ext uri="{BB962C8B-B14F-4D97-AF65-F5344CB8AC3E}">
        <p14:creationId xmlns:p14="http://schemas.microsoft.com/office/powerpoint/2010/main" val="7257462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EP - diapositive de texte simple">
    <p:bg>
      <p:bgRef idx="1001">
        <a:schemeClr val="bg1"/>
      </p:bgRef>
    </p:bg>
    <p:spTree>
      <p:nvGrpSpPr>
        <p:cNvPr id="1" name=""/>
        <p:cNvGrpSpPr/>
        <p:nvPr/>
      </p:nvGrpSpPr>
      <p:grpSpPr>
        <a:xfrm>
          <a:off x="0" y="0"/>
          <a:ext cx="0" cy="0"/>
          <a:chOff x="0" y="0"/>
          <a:chExt cx="0" cy="0"/>
        </a:xfrm>
      </p:grpSpPr>
      <p:pic>
        <p:nvPicPr>
          <p:cNvPr id="4" name="Image 6" descr="logo HEP noir.pd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948613" y="6446838"/>
            <a:ext cx="7635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Connecteur droit 4"/>
          <p:cNvCxnSpPr/>
          <p:nvPr userDrawn="1"/>
        </p:nvCxnSpPr>
        <p:spPr>
          <a:xfrm>
            <a:off x="457200" y="1308100"/>
            <a:ext cx="8207375" cy="0"/>
          </a:xfrm>
          <a:prstGeom prst="line">
            <a:avLst/>
          </a:prstGeom>
          <a:ln w="9525"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7" name="Espace réservé du texte 6"/>
          <p:cNvSpPr>
            <a:spLocks noGrp="1"/>
          </p:cNvSpPr>
          <p:nvPr>
            <p:ph type="body" sz="quarter" idx="11"/>
          </p:nvPr>
        </p:nvSpPr>
        <p:spPr>
          <a:xfrm>
            <a:off x="457200" y="1727200"/>
            <a:ext cx="8204200" cy="4330700"/>
          </a:xfrm>
          <a:prstGeom prst="rect">
            <a:avLst/>
          </a:prstGeom>
        </p:spPr>
        <p:txBody>
          <a:bodyPr lIns="0" tIns="25200" rIns="0" bIns="0"/>
          <a:lstStyle>
            <a:lvl1pPr marL="327600" indent="-342000">
              <a:spcBef>
                <a:spcPts val="1800"/>
              </a:spcBef>
              <a:buFont typeface="Lucida Grande"/>
              <a:buChar char="—"/>
              <a:defRPr sz="2500"/>
            </a:lvl1pPr>
            <a:lvl2pPr marL="684000" indent="-324000">
              <a:spcBef>
                <a:spcPts val="0"/>
              </a:spcBef>
              <a:buFont typeface="Lucida Grande"/>
              <a:buChar char="—"/>
              <a:defRPr sz="2100"/>
            </a:lvl2pPr>
            <a:lvl3pPr marL="954000" indent="-309600">
              <a:spcBef>
                <a:spcPts val="0"/>
              </a:spcBef>
              <a:buFont typeface="Lucida Grande"/>
              <a:buChar char="—"/>
              <a:defRPr sz="1900"/>
            </a:lvl3pPr>
            <a:lvl4pPr marL="1278000" indent="-324000">
              <a:spcBef>
                <a:spcPts val="0"/>
              </a:spcBef>
              <a:buFont typeface="Lucida Grande"/>
              <a:buChar char="—"/>
              <a:defRPr sz="1800"/>
            </a:lvl4pPr>
            <a:lvl5pPr marL="1598400" indent="-331200">
              <a:spcBef>
                <a:spcPts val="0"/>
              </a:spcBef>
              <a:buFont typeface="Lucida Grande"/>
              <a:buChar char="—"/>
              <a:defRPr sz="1600"/>
            </a:lvl5pPr>
          </a:lstStyle>
          <a:p>
            <a:pPr lvl="0"/>
            <a:r>
              <a:rPr lang="fr-CH" dirty="0"/>
              <a:t>Cliquez pour modifier les styles du texte du masque</a:t>
            </a:r>
          </a:p>
          <a:p>
            <a:pPr lvl="1"/>
            <a:r>
              <a:rPr lang="fr-CH" dirty="0"/>
              <a:t>Deuxième niveau</a:t>
            </a:r>
          </a:p>
          <a:p>
            <a:pPr lvl="2"/>
            <a:r>
              <a:rPr lang="fr-CH" dirty="0"/>
              <a:t>Troisième niveau</a:t>
            </a:r>
          </a:p>
          <a:p>
            <a:pPr lvl="3"/>
            <a:r>
              <a:rPr lang="fr-CH" dirty="0"/>
              <a:t>Quatrième niveau</a:t>
            </a:r>
          </a:p>
          <a:p>
            <a:pPr lvl="4"/>
            <a:r>
              <a:rPr lang="fr-CH" dirty="0"/>
              <a:t>Cinquième niveau</a:t>
            </a:r>
            <a:endParaRPr lang="fr-FR" dirty="0"/>
          </a:p>
        </p:txBody>
      </p:sp>
      <p:sp>
        <p:nvSpPr>
          <p:cNvPr id="8" name="Titre 7"/>
          <p:cNvSpPr>
            <a:spLocks noGrp="1"/>
          </p:cNvSpPr>
          <p:nvPr>
            <p:ph type="title"/>
          </p:nvPr>
        </p:nvSpPr>
        <p:spPr>
          <a:xfrm>
            <a:off x="402896" y="438314"/>
            <a:ext cx="8229600" cy="869786"/>
          </a:xfrm>
          <a:prstGeom prst="rect">
            <a:avLst/>
          </a:prstGeom>
        </p:spPr>
        <p:txBody>
          <a:bodyPr anchor="t"/>
          <a:lstStyle>
            <a:lvl1pPr algn="l">
              <a:defRPr sz="3500" b="1" baseline="0">
                <a:solidFill>
                  <a:srgbClr val="00A4E6"/>
                </a:solidFill>
              </a:defRPr>
            </a:lvl1pPr>
          </a:lstStyle>
          <a:p>
            <a:r>
              <a:rPr lang="fr-CH"/>
              <a:t>Cliquez et modifiez le titre</a:t>
            </a:r>
            <a:endParaRPr lang="fr-FR" dirty="0"/>
          </a:p>
        </p:txBody>
      </p:sp>
      <p:sp>
        <p:nvSpPr>
          <p:cNvPr id="6" name="Espace réservé du numéro de diapositive 3"/>
          <p:cNvSpPr>
            <a:spLocks noGrp="1"/>
          </p:cNvSpPr>
          <p:nvPr>
            <p:ph type="sldNum" sz="quarter" idx="12"/>
          </p:nvPr>
        </p:nvSpPr>
        <p:spPr/>
        <p:txBody>
          <a:bodyPr/>
          <a:lstStyle>
            <a:lvl1pPr>
              <a:defRPr>
                <a:solidFill>
                  <a:schemeClr val="tx2"/>
                </a:solidFill>
              </a:defRPr>
            </a:lvl1pPr>
          </a:lstStyle>
          <a:p>
            <a:fld id="{230E426F-CC45-6F44-A852-E55CE0C340E5}" type="slidenum">
              <a:rPr lang="fr-FR" altLang="fr-FR"/>
              <a:pPr/>
              <a:t>‹N°›</a:t>
            </a:fld>
            <a:endParaRPr lang="fr-FR" altLang="fr-FR"/>
          </a:p>
        </p:txBody>
      </p:sp>
    </p:spTree>
    <p:extLst>
      <p:ext uri="{BB962C8B-B14F-4D97-AF65-F5344CB8AC3E}">
        <p14:creationId xmlns:p14="http://schemas.microsoft.com/office/powerpoint/2010/main" val="2058046226"/>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HEP - diapositive de texte double">
    <p:bg>
      <p:bgRef idx="1001">
        <a:schemeClr val="bg1"/>
      </p:bgRef>
    </p:bg>
    <p:spTree>
      <p:nvGrpSpPr>
        <p:cNvPr id="1" name=""/>
        <p:cNvGrpSpPr/>
        <p:nvPr/>
      </p:nvGrpSpPr>
      <p:grpSpPr>
        <a:xfrm>
          <a:off x="0" y="0"/>
          <a:ext cx="0" cy="0"/>
          <a:chOff x="0" y="0"/>
          <a:chExt cx="0" cy="0"/>
        </a:xfrm>
      </p:grpSpPr>
      <p:pic>
        <p:nvPicPr>
          <p:cNvPr id="5" name="Image 6" descr="logo HEP noir.pd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948613" y="6446838"/>
            <a:ext cx="7635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Connecteur droit 6"/>
          <p:cNvCxnSpPr/>
          <p:nvPr userDrawn="1"/>
        </p:nvCxnSpPr>
        <p:spPr>
          <a:xfrm>
            <a:off x="457200" y="1308100"/>
            <a:ext cx="8207375" cy="0"/>
          </a:xfrm>
          <a:prstGeom prst="line">
            <a:avLst/>
          </a:prstGeom>
          <a:ln w="9525"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6" name="Espace réservé du texte 6"/>
          <p:cNvSpPr>
            <a:spLocks noGrp="1"/>
          </p:cNvSpPr>
          <p:nvPr>
            <p:ph type="body" sz="quarter" idx="11"/>
          </p:nvPr>
        </p:nvSpPr>
        <p:spPr>
          <a:xfrm>
            <a:off x="457200" y="1727200"/>
            <a:ext cx="4038600" cy="4330700"/>
          </a:xfrm>
          <a:prstGeom prst="rect">
            <a:avLst/>
          </a:prstGeom>
        </p:spPr>
        <p:txBody>
          <a:bodyPr lIns="0" tIns="0" rIns="0" bIns="0">
            <a:normAutofit/>
          </a:bodyPr>
          <a:lstStyle>
            <a:lvl1pPr marL="327600" indent="-342000" algn="l" defTabSz="457200" rtl="0" eaLnBrk="0" fontAlgn="base" hangingPunct="0">
              <a:spcBef>
                <a:spcPts val="1800"/>
              </a:spcBef>
              <a:spcAft>
                <a:spcPct val="0"/>
              </a:spcAft>
              <a:buFont typeface="Lucida Grande"/>
              <a:buChar char="—"/>
              <a:defRPr lang="fr-CH" sz="2400" kern="1200" dirty="0" smtClean="0">
                <a:solidFill>
                  <a:schemeClr val="tx1"/>
                </a:solidFill>
                <a:latin typeface="+mn-lt"/>
                <a:ea typeface="ＭＳ Ｐゴシック" pitchFamily="-65" charset="-128"/>
                <a:cs typeface="ＭＳ Ｐゴシック" pitchFamily="-65" charset="-128"/>
              </a:defRPr>
            </a:lvl1pPr>
            <a:lvl2pPr marL="684000" indent="-324000" algn="l" defTabSz="457200" rtl="0" eaLnBrk="0" fontAlgn="base" hangingPunct="0">
              <a:spcBef>
                <a:spcPts val="0"/>
              </a:spcBef>
              <a:spcAft>
                <a:spcPct val="0"/>
              </a:spcAft>
              <a:buFont typeface="Lucida Grande"/>
              <a:buChar char="—"/>
              <a:defRPr lang="fr-CH" sz="2100" kern="1200" dirty="0" smtClean="0">
                <a:solidFill>
                  <a:schemeClr val="tx1"/>
                </a:solidFill>
                <a:latin typeface="+mn-lt"/>
                <a:ea typeface="ＭＳ Ｐゴシック" pitchFamily="-65" charset="-128"/>
                <a:cs typeface="+mn-cs"/>
              </a:defRPr>
            </a:lvl2pPr>
            <a:lvl3pPr marL="954000" indent="-309600" algn="l" defTabSz="457200" rtl="0" eaLnBrk="0" fontAlgn="base" hangingPunct="0">
              <a:spcBef>
                <a:spcPts val="0"/>
              </a:spcBef>
              <a:spcAft>
                <a:spcPct val="0"/>
              </a:spcAft>
              <a:buFont typeface="Lucida Grande"/>
              <a:buChar char="—"/>
              <a:defRPr lang="fr-CH" sz="1900" kern="1200" dirty="0" smtClean="0">
                <a:solidFill>
                  <a:schemeClr val="tx1"/>
                </a:solidFill>
                <a:latin typeface="+mn-lt"/>
                <a:ea typeface="ＭＳ Ｐゴシック" pitchFamily="-65" charset="-128"/>
                <a:cs typeface="+mn-cs"/>
              </a:defRPr>
            </a:lvl3pPr>
            <a:lvl4pPr marL="1278000" indent="-324000" algn="l" defTabSz="457200" rtl="0" eaLnBrk="0" fontAlgn="base" hangingPunct="0">
              <a:spcBef>
                <a:spcPts val="0"/>
              </a:spcBef>
              <a:spcAft>
                <a:spcPct val="0"/>
              </a:spcAft>
              <a:buFont typeface="Lucida Grande"/>
              <a:buChar char="—"/>
              <a:defRPr lang="fr-CH" sz="1800" kern="1200" dirty="0" smtClean="0">
                <a:solidFill>
                  <a:schemeClr val="tx1"/>
                </a:solidFill>
                <a:latin typeface="+mn-lt"/>
                <a:ea typeface="ＭＳ Ｐゴシック" pitchFamily="-65" charset="-128"/>
                <a:cs typeface="+mn-cs"/>
              </a:defRPr>
            </a:lvl4pPr>
            <a:lvl5pPr marL="1598400" indent="-331200" algn="l" defTabSz="457200" rtl="0" eaLnBrk="0" fontAlgn="base" hangingPunct="0">
              <a:spcBef>
                <a:spcPts val="0"/>
              </a:spcBef>
              <a:spcAft>
                <a:spcPct val="0"/>
              </a:spcAft>
              <a:buFont typeface="Lucida Grande"/>
              <a:buChar char="—"/>
              <a:defRPr lang="fr-CH" sz="1600" kern="1200" dirty="0" smtClean="0">
                <a:solidFill>
                  <a:schemeClr val="tx1"/>
                </a:solidFill>
                <a:latin typeface="+mn-lt"/>
                <a:ea typeface="ＭＳ Ｐゴシック" pitchFamily="-65" charset="-128"/>
                <a:cs typeface="+mn-cs"/>
              </a:defRPr>
            </a:lvl5pPr>
          </a:lstStyle>
          <a:p>
            <a:pPr lvl="0"/>
            <a:r>
              <a:rPr lang="fr-CH" dirty="0"/>
              <a:t>Cliquez pour modifier les styles du texte du masque</a:t>
            </a:r>
          </a:p>
          <a:p>
            <a:pPr lvl="1"/>
            <a:r>
              <a:rPr lang="fr-CH" dirty="0"/>
              <a:t>Deuxième niveau</a:t>
            </a:r>
          </a:p>
          <a:p>
            <a:pPr lvl="2"/>
            <a:r>
              <a:rPr lang="fr-CH" dirty="0"/>
              <a:t>Troisième niveau</a:t>
            </a:r>
          </a:p>
          <a:p>
            <a:pPr lvl="3"/>
            <a:r>
              <a:rPr lang="fr-CH" dirty="0"/>
              <a:t>Quatrième niveau</a:t>
            </a:r>
          </a:p>
          <a:p>
            <a:pPr lvl="4"/>
            <a:r>
              <a:rPr lang="fr-CH" dirty="0"/>
              <a:t>Cinquième niveau</a:t>
            </a:r>
          </a:p>
          <a:p>
            <a:pPr lvl="4"/>
            <a:endParaRPr lang="fr-FR" dirty="0"/>
          </a:p>
        </p:txBody>
      </p:sp>
      <p:sp>
        <p:nvSpPr>
          <p:cNvPr id="10" name="Titre 7"/>
          <p:cNvSpPr>
            <a:spLocks noGrp="1"/>
          </p:cNvSpPr>
          <p:nvPr>
            <p:ph type="title"/>
          </p:nvPr>
        </p:nvSpPr>
        <p:spPr>
          <a:xfrm>
            <a:off x="402896" y="438314"/>
            <a:ext cx="8229600" cy="869786"/>
          </a:xfrm>
          <a:prstGeom prst="rect">
            <a:avLst/>
          </a:prstGeom>
        </p:spPr>
        <p:txBody>
          <a:bodyPr anchor="t"/>
          <a:lstStyle>
            <a:lvl1pPr algn="l">
              <a:defRPr sz="3500" b="1" baseline="0">
                <a:solidFill>
                  <a:schemeClr val="tx2"/>
                </a:solidFill>
              </a:defRPr>
            </a:lvl1pPr>
          </a:lstStyle>
          <a:p>
            <a:r>
              <a:rPr lang="fr-CH"/>
              <a:t>Cliquez et modifiez le titre</a:t>
            </a:r>
            <a:endParaRPr lang="fr-FR" dirty="0"/>
          </a:p>
        </p:txBody>
      </p:sp>
      <p:sp>
        <p:nvSpPr>
          <p:cNvPr id="12" name="Espace réservé du texte 6"/>
          <p:cNvSpPr>
            <a:spLocks noGrp="1"/>
          </p:cNvSpPr>
          <p:nvPr>
            <p:ph type="body" sz="quarter" idx="13"/>
          </p:nvPr>
        </p:nvSpPr>
        <p:spPr>
          <a:xfrm>
            <a:off x="4673400" y="1727200"/>
            <a:ext cx="4038600" cy="4330700"/>
          </a:xfrm>
          <a:prstGeom prst="rect">
            <a:avLst/>
          </a:prstGeom>
        </p:spPr>
        <p:txBody>
          <a:bodyPr lIns="0" tIns="0" rIns="0" bIns="0">
            <a:normAutofit/>
          </a:bodyPr>
          <a:lstStyle>
            <a:lvl1pPr marL="327600" indent="-342000" algn="l" defTabSz="457200" rtl="0" eaLnBrk="0" fontAlgn="base" hangingPunct="0">
              <a:spcBef>
                <a:spcPts val="1800"/>
              </a:spcBef>
              <a:spcAft>
                <a:spcPct val="0"/>
              </a:spcAft>
              <a:buFont typeface="Lucida Grande"/>
              <a:buChar char="—"/>
              <a:defRPr lang="fr-CH" sz="2400" kern="1200" dirty="0" smtClean="0">
                <a:solidFill>
                  <a:schemeClr val="tx1"/>
                </a:solidFill>
                <a:latin typeface="+mn-lt"/>
                <a:ea typeface="ＭＳ Ｐゴシック" pitchFamily="-65" charset="-128"/>
                <a:cs typeface="ＭＳ Ｐゴシック" pitchFamily="-65" charset="-128"/>
              </a:defRPr>
            </a:lvl1pPr>
            <a:lvl2pPr marL="684000" indent="-324000" algn="l" defTabSz="457200" rtl="0" eaLnBrk="0" fontAlgn="base" hangingPunct="0">
              <a:spcBef>
                <a:spcPts val="0"/>
              </a:spcBef>
              <a:spcAft>
                <a:spcPct val="0"/>
              </a:spcAft>
              <a:buFont typeface="Lucida Grande"/>
              <a:buChar char="—"/>
              <a:defRPr lang="fr-CH" sz="2100" kern="1200" dirty="0" smtClean="0">
                <a:solidFill>
                  <a:schemeClr val="tx1"/>
                </a:solidFill>
                <a:latin typeface="+mn-lt"/>
                <a:ea typeface="ＭＳ Ｐゴシック" pitchFamily="-65" charset="-128"/>
                <a:cs typeface="+mn-cs"/>
              </a:defRPr>
            </a:lvl2pPr>
            <a:lvl3pPr marL="954000" indent="-309600" algn="l" defTabSz="457200" rtl="0" eaLnBrk="0" fontAlgn="base" hangingPunct="0">
              <a:spcBef>
                <a:spcPts val="0"/>
              </a:spcBef>
              <a:spcAft>
                <a:spcPct val="0"/>
              </a:spcAft>
              <a:buFont typeface="Lucida Grande"/>
              <a:buChar char="—"/>
              <a:defRPr lang="fr-CH" sz="1900" kern="1200" dirty="0" smtClean="0">
                <a:solidFill>
                  <a:schemeClr val="tx1"/>
                </a:solidFill>
                <a:latin typeface="+mn-lt"/>
                <a:ea typeface="ＭＳ Ｐゴシック" pitchFamily="-65" charset="-128"/>
                <a:cs typeface="+mn-cs"/>
              </a:defRPr>
            </a:lvl3pPr>
            <a:lvl4pPr marL="1278000" indent="-324000" algn="l" defTabSz="457200" rtl="0" eaLnBrk="0" fontAlgn="base" hangingPunct="0">
              <a:spcBef>
                <a:spcPts val="0"/>
              </a:spcBef>
              <a:spcAft>
                <a:spcPct val="0"/>
              </a:spcAft>
              <a:buFont typeface="Lucida Grande"/>
              <a:buChar char="—"/>
              <a:defRPr lang="fr-CH" sz="1800" kern="1200" dirty="0" smtClean="0">
                <a:solidFill>
                  <a:schemeClr val="tx1"/>
                </a:solidFill>
                <a:latin typeface="+mn-lt"/>
                <a:ea typeface="ＭＳ Ｐゴシック" pitchFamily="-65" charset="-128"/>
                <a:cs typeface="+mn-cs"/>
              </a:defRPr>
            </a:lvl4pPr>
            <a:lvl5pPr marL="1598400" indent="-331200" algn="l" defTabSz="457200" rtl="0" eaLnBrk="0" fontAlgn="base" hangingPunct="0">
              <a:spcBef>
                <a:spcPts val="0"/>
              </a:spcBef>
              <a:spcAft>
                <a:spcPct val="0"/>
              </a:spcAft>
              <a:buFont typeface="Lucida Grande"/>
              <a:buChar char="—"/>
              <a:defRPr lang="fr-CH" sz="1600" kern="1200" dirty="0" smtClean="0">
                <a:solidFill>
                  <a:schemeClr val="tx1"/>
                </a:solidFill>
                <a:latin typeface="+mn-lt"/>
                <a:ea typeface="ＭＳ Ｐゴシック" pitchFamily="-65" charset="-128"/>
                <a:cs typeface="+mn-cs"/>
              </a:defRPr>
            </a:lvl5pPr>
          </a:lstStyle>
          <a:p>
            <a:pPr lvl="0"/>
            <a:r>
              <a:rPr lang="fr-CH" dirty="0"/>
              <a:t>Cliquez pour modifier les styles du texte du masque</a:t>
            </a:r>
          </a:p>
          <a:p>
            <a:pPr lvl="1"/>
            <a:r>
              <a:rPr lang="fr-CH" dirty="0"/>
              <a:t>Deuxième niveau</a:t>
            </a:r>
          </a:p>
          <a:p>
            <a:pPr lvl="2"/>
            <a:r>
              <a:rPr lang="fr-CH" dirty="0"/>
              <a:t>Troisième niveau</a:t>
            </a:r>
          </a:p>
          <a:p>
            <a:pPr lvl="3"/>
            <a:r>
              <a:rPr lang="fr-CH" dirty="0"/>
              <a:t>Quatrième niveau</a:t>
            </a:r>
          </a:p>
          <a:p>
            <a:pPr lvl="4"/>
            <a:r>
              <a:rPr lang="fr-CH" dirty="0"/>
              <a:t>Cinquième niveau</a:t>
            </a:r>
          </a:p>
          <a:p>
            <a:pPr lvl="4"/>
            <a:endParaRPr lang="fr-FR" dirty="0"/>
          </a:p>
        </p:txBody>
      </p:sp>
      <p:sp>
        <p:nvSpPr>
          <p:cNvPr id="8" name="Espace réservé du numéro de diapositive 3"/>
          <p:cNvSpPr>
            <a:spLocks noGrp="1"/>
          </p:cNvSpPr>
          <p:nvPr>
            <p:ph type="sldNum" sz="quarter" idx="14"/>
          </p:nvPr>
        </p:nvSpPr>
        <p:spPr/>
        <p:txBody>
          <a:bodyPr/>
          <a:lstStyle>
            <a:lvl1pPr>
              <a:defRPr>
                <a:solidFill>
                  <a:schemeClr val="tx2"/>
                </a:solidFill>
              </a:defRPr>
            </a:lvl1pPr>
          </a:lstStyle>
          <a:p>
            <a:fld id="{657D90CB-D18F-4F4A-9265-304026CB55CD}" type="slidenum">
              <a:rPr lang="fr-FR" altLang="fr-FR"/>
              <a:pPr/>
              <a:t>‹N°›</a:t>
            </a:fld>
            <a:endParaRPr lang="fr-FR" altLang="fr-FR"/>
          </a:p>
        </p:txBody>
      </p:sp>
    </p:spTree>
    <p:extLst>
      <p:ext uri="{BB962C8B-B14F-4D97-AF65-F5344CB8AC3E}">
        <p14:creationId xmlns:p14="http://schemas.microsoft.com/office/powerpoint/2010/main" val="63818153"/>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HEP - diapositive de texte + média">
    <p:bg>
      <p:bgRef idx="1001">
        <a:schemeClr val="bg1"/>
      </p:bgRef>
    </p:bg>
    <p:spTree>
      <p:nvGrpSpPr>
        <p:cNvPr id="1" name=""/>
        <p:cNvGrpSpPr/>
        <p:nvPr/>
      </p:nvGrpSpPr>
      <p:grpSpPr>
        <a:xfrm>
          <a:off x="0" y="0"/>
          <a:ext cx="0" cy="0"/>
          <a:chOff x="0" y="0"/>
          <a:chExt cx="0" cy="0"/>
        </a:xfrm>
      </p:grpSpPr>
      <p:pic>
        <p:nvPicPr>
          <p:cNvPr id="5" name="Image 6" descr="logo HEP noir.pd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948613" y="6446838"/>
            <a:ext cx="7635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Connecteur droit 5"/>
          <p:cNvCxnSpPr/>
          <p:nvPr userDrawn="1"/>
        </p:nvCxnSpPr>
        <p:spPr>
          <a:xfrm>
            <a:off x="457200" y="1308100"/>
            <a:ext cx="8207375" cy="0"/>
          </a:xfrm>
          <a:prstGeom prst="line">
            <a:avLst/>
          </a:prstGeom>
          <a:ln w="9525"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5" name="Espace réservé pour une image  14"/>
          <p:cNvSpPr>
            <a:spLocks noGrp="1"/>
          </p:cNvSpPr>
          <p:nvPr>
            <p:ph type="pic" sz="quarter" idx="12"/>
          </p:nvPr>
        </p:nvSpPr>
        <p:spPr>
          <a:xfrm>
            <a:off x="4749800" y="1727200"/>
            <a:ext cx="3898900" cy="4330700"/>
          </a:xfrm>
          <a:prstGeom prst="rect">
            <a:avLst/>
          </a:prstGeom>
        </p:spPr>
        <p:txBody>
          <a:bodyPr rtlCol="0">
            <a:normAutofit/>
          </a:bodyPr>
          <a:lstStyle/>
          <a:p>
            <a:pPr lvl="0"/>
            <a:endParaRPr lang="fr-FR" noProof="0"/>
          </a:p>
        </p:txBody>
      </p:sp>
      <p:sp>
        <p:nvSpPr>
          <p:cNvPr id="9" name="Titre 7"/>
          <p:cNvSpPr>
            <a:spLocks noGrp="1"/>
          </p:cNvSpPr>
          <p:nvPr>
            <p:ph type="title"/>
          </p:nvPr>
        </p:nvSpPr>
        <p:spPr>
          <a:xfrm>
            <a:off x="402896" y="438314"/>
            <a:ext cx="8229600" cy="869786"/>
          </a:xfrm>
          <a:prstGeom prst="rect">
            <a:avLst/>
          </a:prstGeom>
        </p:spPr>
        <p:txBody>
          <a:bodyPr anchor="t"/>
          <a:lstStyle>
            <a:lvl1pPr algn="l">
              <a:defRPr sz="3500" b="1" baseline="0">
                <a:solidFill>
                  <a:schemeClr val="tx2"/>
                </a:solidFill>
              </a:defRPr>
            </a:lvl1pPr>
          </a:lstStyle>
          <a:p>
            <a:r>
              <a:rPr lang="fr-CH"/>
              <a:t>Cliquez et modifiez le titre</a:t>
            </a:r>
            <a:endParaRPr lang="fr-FR" dirty="0"/>
          </a:p>
        </p:txBody>
      </p:sp>
      <p:sp>
        <p:nvSpPr>
          <p:cNvPr id="17" name="Espace réservé du texte 6"/>
          <p:cNvSpPr>
            <a:spLocks noGrp="1"/>
          </p:cNvSpPr>
          <p:nvPr>
            <p:ph type="body" sz="quarter" idx="11"/>
          </p:nvPr>
        </p:nvSpPr>
        <p:spPr>
          <a:xfrm>
            <a:off x="457200" y="1727200"/>
            <a:ext cx="4038600" cy="4330700"/>
          </a:xfrm>
          <a:prstGeom prst="rect">
            <a:avLst/>
          </a:prstGeom>
        </p:spPr>
        <p:txBody>
          <a:bodyPr lIns="0" tIns="0" rIns="0" bIns="0">
            <a:normAutofit/>
          </a:bodyPr>
          <a:lstStyle>
            <a:lvl1pPr marL="327600" indent="-342000" algn="l" defTabSz="457200" rtl="0" eaLnBrk="0" fontAlgn="base" hangingPunct="0">
              <a:spcBef>
                <a:spcPts val="1800"/>
              </a:spcBef>
              <a:spcAft>
                <a:spcPct val="0"/>
              </a:spcAft>
              <a:buFont typeface="Lucida Grande"/>
              <a:buChar char="—"/>
              <a:defRPr lang="fr-CH" sz="2400" kern="1200" dirty="0" smtClean="0">
                <a:solidFill>
                  <a:schemeClr val="tx1"/>
                </a:solidFill>
                <a:latin typeface="+mn-lt"/>
                <a:ea typeface="ＭＳ Ｐゴシック" pitchFamily="-65" charset="-128"/>
                <a:cs typeface="ＭＳ Ｐゴシック" pitchFamily="-65" charset="-128"/>
              </a:defRPr>
            </a:lvl1pPr>
            <a:lvl2pPr marL="684000" indent="-324000" algn="l" defTabSz="457200" rtl="0" eaLnBrk="0" fontAlgn="base" hangingPunct="0">
              <a:spcBef>
                <a:spcPts val="0"/>
              </a:spcBef>
              <a:spcAft>
                <a:spcPct val="0"/>
              </a:spcAft>
              <a:buFont typeface="Lucida Grande"/>
              <a:buChar char="—"/>
              <a:defRPr lang="fr-CH" sz="2100" kern="1200" dirty="0" smtClean="0">
                <a:solidFill>
                  <a:schemeClr val="tx1"/>
                </a:solidFill>
                <a:latin typeface="+mn-lt"/>
                <a:ea typeface="ＭＳ Ｐゴシック" pitchFamily="-65" charset="-128"/>
                <a:cs typeface="+mn-cs"/>
              </a:defRPr>
            </a:lvl2pPr>
            <a:lvl3pPr marL="954000" indent="-309600" algn="l" defTabSz="457200" rtl="0" eaLnBrk="0" fontAlgn="base" hangingPunct="0">
              <a:spcBef>
                <a:spcPts val="0"/>
              </a:spcBef>
              <a:spcAft>
                <a:spcPct val="0"/>
              </a:spcAft>
              <a:buFont typeface="Lucida Grande"/>
              <a:buChar char="—"/>
              <a:defRPr lang="fr-CH" sz="1900" kern="1200" dirty="0" smtClean="0">
                <a:solidFill>
                  <a:schemeClr val="tx1"/>
                </a:solidFill>
                <a:latin typeface="+mn-lt"/>
                <a:ea typeface="ＭＳ Ｐゴシック" pitchFamily="-65" charset="-128"/>
                <a:cs typeface="+mn-cs"/>
              </a:defRPr>
            </a:lvl3pPr>
            <a:lvl4pPr marL="1278000" indent="-324000" algn="l" defTabSz="457200" rtl="0" eaLnBrk="0" fontAlgn="base" hangingPunct="0">
              <a:spcBef>
                <a:spcPts val="0"/>
              </a:spcBef>
              <a:spcAft>
                <a:spcPct val="0"/>
              </a:spcAft>
              <a:buFont typeface="Lucida Grande"/>
              <a:buChar char="—"/>
              <a:defRPr lang="fr-CH" sz="1800" kern="1200" dirty="0" smtClean="0">
                <a:solidFill>
                  <a:schemeClr val="tx1"/>
                </a:solidFill>
                <a:latin typeface="+mn-lt"/>
                <a:ea typeface="ＭＳ Ｐゴシック" pitchFamily="-65" charset="-128"/>
                <a:cs typeface="+mn-cs"/>
              </a:defRPr>
            </a:lvl4pPr>
            <a:lvl5pPr marL="1598400" indent="-331200" algn="l" defTabSz="457200" rtl="0" eaLnBrk="0" fontAlgn="base" hangingPunct="0">
              <a:spcBef>
                <a:spcPts val="0"/>
              </a:spcBef>
              <a:spcAft>
                <a:spcPct val="0"/>
              </a:spcAft>
              <a:buFont typeface="Lucida Grande"/>
              <a:buChar char="—"/>
              <a:defRPr lang="fr-CH" sz="1600" kern="1200" dirty="0" smtClean="0">
                <a:solidFill>
                  <a:schemeClr val="tx1"/>
                </a:solidFill>
                <a:latin typeface="+mn-lt"/>
                <a:ea typeface="ＭＳ Ｐゴシック" pitchFamily="-65" charset="-128"/>
                <a:cs typeface="+mn-cs"/>
              </a:defRPr>
            </a:lvl5pPr>
          </a:lstStyle>
          <a:p>
            <a:pPr lvl="0"/>
            <a:r>
              <a:rPr lang="fr-CH" dirty="0"/>
              <a:t>Cliquez pour modifier les styles du texte du masque</a:t>
            </a:r>
          </a:p>
          <a:p>
            <a:pPr lvl="1"/>
            <a:r>
              <a:rPr lang="fr-CH" dirty="0"/>
              <a:t>Deuxième niveau</a:t>
            </a:r>
          </a:p>
          <a:p>
            <a:pPr lvl="2"/>
            <a:r>
              <a:rPr lang="fr-CH" dirty="0"/>
              <a:t>Troisième niveau</a:t>
            </a:r>
          </a:p>
          <a:p>
            <a:pPr lvl="3"/>
            <a:r>
              <a:rPr lang="fr-CH" dirty="0"/>
              <a:t>Quatrième niveau</a:t>
            </a:r>
          </a:p>
          <a:p>
            <a:pPr lvl="4"/>
            <a:r>
              <a:rPr lang="fr-CH" dirty="0"/>
              <a:t>Cinquième niveau</a:t>
            </a:r>
          </a:p>
          <a:p>
            <a:pPr lvl="4"/>
            <a:endParaRPr lang="fr-FR" dirty="0"/>
          </a:p>
        </p:txBody>
      </p:sp>
      <p:sp>
        <p:nvSpPr>
          <p:cNvPr id="7" name="Espace réservé du numéro de diapositive 3"/>
          <p:cNvSpPr>
            <a:spLocks noGrp="1"/>
          </p:cNvSpPr>
          <p:nvPr>
            <p:ph type="sldNum" sz="quarter" idx="13"/>
          </p:nvPr>
        </p:nvSpPr>
        <p:spPr/>
        <p:txBody>
          <a:bodyPr/>
          <a:lstStyle>
            <a:lvl1pPr>
              <a:defRPr>
                <a:solidFill>
                  <a:schemeClr val="tx2"/>
                </a:solidFill>
              </a:defRPr>
            </a:lvl1pPr>
          </a:lstStyle>
          <a:p>
            <a:fld id="{4AAC1A4F-643C-C44D-A1B5-1DF6BB9D23B7}" type="slidenum">
              <a:rPr lang="fr-FR" altLang="fr-FR"/>
              <a:pPr/>
              <a:t>‹N°›</a:t>
            </a:fld>
            <a:endParaRPr lang="fr-FR" altLang="fr-FR"/>
          </a:p>
        </p:txBody>
      </p:sp>
    </p:spTree>
    <p:extLst>
      <p:ext uri="{BB962C8B-B14F-4D97-AF65-F5344CB8AC3E}">
        <p14:creationId xmlns:p14="http://schemas.microsoft.com/office/powerpoint/2010/main" val="997357618"/>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HEP - diapositive de média double">
    <p:bg>
      <p:bgRef idx="1001">
        <a:schemeClr val="bg1"/>
      </p:bgRef>
    </p:bg>
    <p:spTree>
      <p:nvGrpSpPr>
        <p:cNvPr id="1" name=""/>
        <p:cNvGrpSpPr/>
        <p:nvPr/>
      </p:nvGrpSpPr>
      <p:grpSpPr>
        <a:xfrm>
          <a:off x="0" y="0"/>
          <a:ext cx="0" cy="0"/>
          <a:chOff x="0" y="0"/>
          <a:chExt cx="0" cy="0"/>
        </a:xfrm>
      </p:grpSpPr>
      <p:pic>
        <p:nvPicPr>
          <p:cNvPr id="5" name="Image 6" descr="logo HEP noir.pd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948613" y="6446838"/>
            <a:ext cx="7635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Connecteur droit 5"/>
          <p:cNvCxnSpPr/>
          <p:nvPr userDrawn="1"/>
        </p:nvCxnSpPr>
        <p:spPr>
          <a:xfrm>
            <a:off x="457200" y="1308100"/>
            <a:ext cx="8207375" cy="0"/>
          </a:xfrm>
          <a:prstGeom prst="line">
            <a:avLst/>
          </a:prstGeom>
          <a:ln w="9525"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9" name="Espace réservé pour une image  14"/>
          <p:cNvSpPr>
            <a:spLocks noGrp="1"/>
          </p:cNvSpPr>
          <p:nvPr>
            <p:ph type="pic" sz="quarter" idx="12"/>
          </p:nvPr>
        </p:nvSpPr>
        <p:spPr>
          <a:xfrm>
            <a:off x="4749800" y="1727200"/>
            <a:ext cx="3898900" cy="4330700"/>
          </a:xfrm>
          <a:prstGeom prst="rect">
            <a:avLst/>
          </a:prstGeom>
        </p:spPr>
        <p:txBody>
          <a:bodyPr rtlCol="0">
            <a:normAutofit/>
          </a:bodyPr>
          <a:lstStyle/>
          <a:p>
            <a:pPr lvl="0"/>
            <a:endParaRPr lang="fr-FR" noProof="0"/>
          </a:p>
        </p:txBody>
      </p:sp>
      <p:sp>
        <p:nvSpPr>
          <p:cNvPr id="10" name="Espace réservé pour une image  14"/>
          <p:cNvSpPr>
            <a:spLocks noGrp="1"/>
          </p:cNvSpPr>
          <p:nvPr>
            <p:ph type="pic" sz="quarter" idx="13"/>
          </p:nvPr>
        </p:nvSpPr>
        <p:spPr>
          <a:xfrm>
            <a:off x="457200" y="1727200"/>
            <a:ext cx="3898900" cy="4330700"/>
          </a:xfrm>
          <a:prstGeom prst="rect">
            <a:avLst/>
          </a:prstGeom>
        </p:spPr>
        <p:txBody>
          <a:bodyPr rtlCol="0">
            <a:normAutofit/>
          </a:bodyPr>
          <a:lstStyle/>
          <a:p>
            <a:pPr lvl="0"/>
            <a:endParaRPr lang="fr-FR" noProof="0"/>
          </a:p>
        </p:txBody>
      </p:sp>
      <p:sp>
        <p:nvSpPr>
          <p:cNvPr id="15" name="Titre 7"/>
          <p:cNvSpPr>
            <a:spLocks noGrp="1"/>
          </p:cNvSpPr>
          <p:nvPr>
            <p:ph type="title"/>
          </p:nvPr>
        </p:nvSpPr>
        <p:spPr>
          <a:xfrm>
            <a:off x="402896" y="438314"/>
            <a:ext cx="8229600" cy="869786"/>
          </a:xfrm>
          <a:prstGeom prst="rect">
            <a:avLst/>
          </a:prstGeom>
        </p:spPr>
        <p:txBody>
          <a:bodyPr anchor="t"/>
          <a:lstStyle>
            <a:lvl1pPr algn="l">
              <a:defRPr sz="3500" b="1" baseline="0">
                <a:solidFill>
                  <a:schemeClr val="tx2"/>
                </a:solidFill>
              </a:defRPr>
            </a:lvl1pPr>
          </a:lstStyle>
          <a:p>
            <a:r>
              <a:rPr lang="fr-CH"/>
              <a:t>Cliquez et modifiez le titre</a:t>
            </a:r>
            <a:endParaRPr lang="fr-FR" dirty="0"/>
          </a:p>
        </p:txBody>
      </p:sp>
      <p:sp>
        <p:nvSpPr>
          <p:cNvPr id="7" name="Espace réservé du numéro de diapositive 3"/>
          <p:cNvSpPr>
            <a:spLocks noGrp="1"/>
          </p:cNvSpPr>
          <p:nvPr>
            <p:ph type="sldNum" sz="quarter" idx="14"/>
          </p:nvPr>
        </p:nvSpPr>
        <p:spPr>
          <a:xfrm>
            <a:off x="25400" y="6446838"/>
            <a:ext cx="660400" cy="182562"/>
          </a:xfrm>
        </p:spPr>
        <p:txBody>
          <a:bodyPr/>
          <a:lstStyle>
            <a:lvl1pPr>
              <a:defRPr>
                <a:solidFill>
                  <a:schemeClr val="tx2"/>
                </a:solidFill>
              </a:defRPr>
            </a:lvl1pPr>
          </a:lstStyle>
          <a:p>
            <a:fld id="{FA72C09F-8DB3-FC48-9E1E-C63BC86A0379}" type="slidenum">
              <a:rPr lang="fr-FR" altLang="fr-FR"/>
              <a:pPr/>
              <a:t>‹N°›</a:t>
            </a:fld>
            <a:endParaRPr lang="fr-FR" altLang="fr-FR"/>
          </a:p>
        </p:txBody>
      </p:sp>
    </p:spTree>
    <p:extLst>
      <p:ext uri="{BB962C8B-B14F-4D97-AF65-F5344CB8AC3E}">
        <p14:creationId xmlns:p14="http://schemas.microsoft.com/office/powerpoint/2010/main" val="1479620891"/>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HEP - diapositive de média double + légende">
    <p:bg>
      <p:bgRef idx="1001">
        <a:schemeClr val="bg1"/>
      </p:bgRef>
    </p:bg>
    <p:spTree>
      <p:nvGrpSpPr>
        <p:cNvPr id="1" name=""/>
        <p:cNvGrpSpPr/>
        <p:nvPr/>
      </p:nvGrpSpPr>
      <p:grpSpPr>
        <a:xfrm>
          <a:off x="0" y="0"/>
          <a:ext cx="0" cy="0"/>
          <a:chOff x="0" y="0"/>
          <a:chExt cx="0" cy="0"/>
        </a:xfrm>
      </p:grpSpPr>
      <p:pic>
        <p:nvPicPr>
          <p:cNvPr id="7" name="Image 4" descr="logo HEP noir.pd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948613" y="6446838"/>
            <a:ext cx="7635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 name="Connecteur droit 9"/>
          <p:cNvCxnSpPr/>
          <p:nvPr userDrawn="1"/>
        </p:nvCxnSpPr>
        <p:spPr>
          <a:xfrm>
            <a:off x="457200" y="1308100"/>
            <a:ext cx="8207375" cy="0"/>
          </a:xfrm>
          <a:prstGeom prst="line">
            <a:avLst/>
          </a:prstGeom>
          <a:ln w="9525"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8" name="Espace réservé pour une image  14"/>
          <p:cNvSpPr>
            <a:spLocks noGrp="1"/>
          </p:cNvSpPr>
          <p:nvPr>
            <p:ph type="pic" sz="quarter" idx="12"/>
          </p:nvPr>
        </p:nvSpPr>
        <p:spPr>
          <a:xfrm>
            <a:off x="4749800" y="1727200"/>
            <a:ext cx="3898900" cy="4330700"/>
          </a:xfrm>
          <a:prstGeom prst="rect">
            <a:avLst/>
          </a:prstGeom>
        </p:spPr>
        <p:txBody>
          <a:bodyPr rtlCol="0">
            <a:normAutofit/>
          </a:bodyPr>
          <a:lstStyle/>
          <a:p>
            <a:pPr lvl="0"/>
            <a:endParaRPr lang="fr-FR" noProof="0"/>
          </a:p>
        </p:txBody>
      </p:sp>
      <p:sp>
        <p:nvSpPr>
          <p:cNvPr id="9" name="Espace réservé pour une image  14"/>
          <p:cNvSpPr>
            <a:spLocks noGrp="1"/>
          </p:cNvSpPr>
          <p:nvPr>
            <p:ph type="pic" sz="quarter" idx="13"/>
          </p:nvPr>
        </p:nvSpPr>
        <p:spPr>
          <a:xfrm>
            <a:off x="457200" y="1727200"/>
            <a:ext cx="3898900" cy="4330700"/>
          </a:xfrm>
          <a:prstGeom prst="rect">
            <a:avLst/>
          </a:prstGeom>
        </p:spPr>
        <p:txBody>
          <a:bodyPr rtlCol="0">
            <a:normAutofit/>
          </a:bodyPr>
          <a:lstStyle/>
          <a:p>
            <a:pPr lvl="0"/>
            <a:endParaRPr lang="fr-FR" noProof="0"/>
          </a:p>
        </p:txBody>
      </p:sp>
      <p:sp>
        <p:nvSpPr>
          <p:cNvPr id="12" name="Titre 7"/>
          <p:cNvSpPr>
            <a:spLocks noGrp="1"/>
          </p:cNvSpPr>
          <p:nvPr>
            <p:ph type="title"/>
          </p:nvPr>
        </p:nvSpPr>
        <p:spPr>
          <a:xfrm>
            <a:off x="402896" y="438314"/>
            <a:ext cx="8229600" cy="869786"/>
          </a:xfrm>
          <a:prstGeom prst="rect">
            <a:avLst/>
          </a:prstGeom>
        </p:spPr>
        <p:txBody>
          <a:bodyPr anchor="t"/>
          <a:lstStyle>
            <a:lvl1pPr algn="l">
              <a:defRPr sz="3500" b="1" baseline="0">
                <a:solidFill>
                  <a:schemeClr val="tx2"/>
                </a:solidFill>
              </a:defRPr>
            </a:lvl1pPr>
          </a:lstStyle>
          <a:p>
            <a:r>
              <a:rPr lang="fr-CH"/>
              <a:t>Cliquez et modifiez le titre</a:t>
            </a:r>
            <a:endParaRPr lang="fr-FR" dirty="0"/>
          </a:p>
        </p:txBody>
      </p:sp>
      <p:sp>
        <p:nvSpPr>
          <p:cNvPr id="16" name="Espace réservé du texte 13"/>
          <p:cNvSpPr>
            <a:spLocks noGrp="1"/>
          </p:cNvSpPr>
          <p:nvPr>
            <p:ph type="body" sz="quarter" idx="15"/>
          </p:nvPr>
        </p:nvSpPr>
        <p:spPr>
          <a:xfrm>
            <a:off x="457200" y="6096000"/>
            <a:ext cx="2806700" cy="228600"/>
          </a:xfrm>
          <a:custGeom>
            <a:avLst/>
            <a:gdLst>
              <a:gd name="connsiteX0" fmla="*/ 0 w 2806700"/>
              <a:gd name="connsiteY0" fmla="*/ 0 h 228600"/>
              <a:gd name="connsiteX1" fmla="*/ 2806700 w 2806700"/>
              <a:gd name="connsiteY1" fmla="*/ 0 h 228600"/>
              <a:gd name="connsiteX2" fmla="*/ 2806700 w 2806700"/>
              <a:gd name="connsiteY2" fmla="*/ 228600 h 228600"/>
              <a:gd name="connsiteX3" fmla="*/ 0 w 2806700"/>
              <a:gd name="connsiteY3" fmla="*/ 228600 h 228600"/>
              <a:gd name="connsiteX4" fmla="*/ 0 w 2806700"/>
              <a:gd name="connsiteY4" fmla="*/ 0 h 228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06700" h="228600">
                <a:moveTo>
                  <a:pt x="0" y="0"/>
                </a:moveTo>
                <a:lnTo>
                  <a:pt x="2806700" y="0"/>
                </a:lnTo>
                <a:lnTo>
                  <a:pt x="2806700" y="228600"/>
                </a:lnTo>
                <a:lnTo>
                  <a:pt x="0" y="228600"/>
                </a:lnTo>
                <a:lnTo>
                  <a:pt x="0" y="0"/>
                </a:lnTo>
                <a:close/>
              </a:path>
            </a:pathLst>
          </a:custGeom>
        </p:spPr>
        <p:txBody>
          <a:bodyPr lIns="0" tIns="0" bIns="0"/>
          <a:lstStyle>
            <a:lvl1pPr>
              <a:buNone/>
              <a:defRPr sz="1400" baseline="0"/>
            </a:lvl1pPr>
            <a:lvl2pPr>
              <a:buNone/>
              <a:defRPr/>
            </a:lvl2pPr>
            <a:lvl3pPr>
              <a:buNone/>
              <a:defRPr/>
            </a:lvl3pPr>
            <a:lvl4pPr>
              <a:buNone/>
              <a:defRPr/>
            </a:lvl4pPr>
            <a:lvl5pPr>
              <a:buNone/>
              <a:defRPr/>
            </a:lvl5pPr>
          </a:lstStyle>
          <a:p>
            <a:pPr lvl="0"/>
            <a:r>
              <a:rPr lang="fr-CH"/>
              <a:t>Cliquez pour modifier les styles du texte du masque</a:t>
            </a:r>
          </a:p>
        </p:txBody>
      </p:sp>
      <p:sp>
        <p:nvSpPr>
          <p:cNvPr id="17" name="Espace réservé du texte 13"/>
          <p:cNvSpPr>
            <a:spLocks noGrp="1"/>
          </p:cNvSpPr>
          <p:nvPr>
            <p:ph type="body" sz="quarter" idx="16"/>
          </p:nvPr>
        </p:nvSpPr>
        <p:spPr>
          <a:xfrm>
            <a:off x="4748400" y="6094800"/>
            <a:ext cx="2806700" cy="228600"/>
          </a:xfrm>
          <a:custGeom>
            <a:avLst/>
            <a:gdLst>
              <a:gd name="connsiteX0" fmla="*/ 0 w 2806700"/>
              <a:gd name="connsiteY0" fmla="*/ 0 h 228600"/>
              <a:gd name="connsiteX1" fmla="*/ 2806700 w 2806700"/>
              <a:gd name="connsiteY1" fmla="*/ 0 h 228600"/>
              <a:gd name="connsiteX2" fmla="*/ 2806700 w 2806700"/>
              <a:gd name="connsiteY2" fmla="*/ 228600 h 228600"/>
              <a:gd name="connsiteX3" fmla="*/ 0 w 2806700"/>
              <a:gd name="connsiteY3" fmla="*/ 228600 h 228600"/>
              <a:gd name="connsiteX4" fmla="*/ 0 w 2806700"/>
              <a:gd name="connsiteY4" fmla="*/ 0 h 228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06700" h="228600">
                <a:moveTo>
                  <a:pt x="0" y="0"/>
                </a:moveTo>
                <a:lnTo>
                  <a:pt x="2806700" y="0"/>
                </a:lnTo>
                <a:lnTo>
                  <a:pt x="2806700" y="228600"/>
                </a:lnTo>
                <a:lnTo>
                  <a:pt x="0" y="228600"/>
                </a:lnTo>
                <a:lnTo>
                  <a:pt x="0" y="0"/>
                </a:lnTo>
                <a:close/>
              </a:path>
            </a:pathLst>
          </a:custGeom>
        </p:spPr>
        <p:txBody>
          <a:bodyPr lIns="0" tIns="0" bIns="0"/>
          <a:lstStyle>
            <a:lvl1pPr>
              <a:buNone/>
              <a:defRPr sz="1400" baseline="0"/>
            </a:lvl1pPr>
            <a:lvl2pPr>
              <a:buNone/>
              <a:defRPr/>
            </a:lvl2pPr>
            <a:lvl3pPr>
              <a:buNone/>
              <a:defRPr/>
            </a:lvl3pPr>
            <a:lvl4pPr>
              <a:buNone/>
              <a:defRPr/>
            </a:lvl4pPr>
            <a:lvl5pPr>
              <a:buNone/>
              <a:defRPr/>
            </a:lvl5pPr>
          </a:lstStyle>
          <a:p>
            <a:pPr lvl="0"/>
            <a:r>
              <a:rPr lang="fr-CH"/>
              <a:t>Cliquez pour modifier les styles du texte du masque</a:t>
            </a:r>
          </a:p>
        </p:txBody>
      </p:sp>
      <p:sp>
        <p:nvSpPr>
          <p:cNvPr id="11" name="Espace réservé du numéro de diapositive 3"/>
          <p:cNvSpPr>
            <a:spLocks noGrp="1"/>
          </p:cNvSpPr>
          <p:nvPr>
            <p:ph type="sldNum" sz="quarter" idx="17"/>
          </p:nvPr>
        </p:nvSpPr>
        <p:spPr>
          <a:xfrm>
            <a:off x="25400" y="6324600"/>
            <a:ext cx="660400" cy="304800"/>
          </a:xfrm>
        </p:spPr>
        <p:txBody>
          <a:bodyPr/>
          <a:lstStyle>
            <a:lvl1pPr>
              <a:defRPr>
                <a:solidFill>
                  <a:schemeClr val="tx2"/>
                </a:solidFill>
              </a:defRPr>
            </a:lvl1pPr>
          </a:lstStyle>
          <a:p>
            <a:fld id="{2692089C-1D81-7445-BC09-4A9D6BF0B640}" type="slidenum">
              <a:rPr lang="fr-FR" altLang="fr-FR"/>
              <a:pPr/>
              <a:t>‹N°›</a:t>
            </a:fld>
            <a:endParaRPr lang="fr-FR" altLang="fr-FR"/>
          </a:p>
        </p:txBody>
      </p:sp>
    </p:spTree>
    <p:extLst>
      <p:ext uri="{BB962C8B-B14F-4D97-AF65-F5344CB8AC3E}">
        <p14:creationId xmlns:p14="http://schemas.microsoft.com/office/powerpoint/2010/main" val="127682777"/>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HEP - diapositive de média grand">
    <p:bg>
      <p:bgRef idx="1001">
        <a:schemeClr val="bg1"/>
      </p:bgRef>
    </p:bg>
    <p:spTree>
      <p:nvGrpSpPr>
        <p:cNvPr id="1" name=""/>
        <p:cNvGrpSpPr/>
        <p:nvPr/>
      </p:nvGrpSpPr>
      <p:grpSpPr>
        <a:xfrm>
          <a:off x="0" y="0"/>
          <a:ext cx="0" cy="0"/>
          <a:chOff x="0" y="0"/>
          <a:chExt cx="0" cy="0"/>
        </a:xfrm>
      </p:grpSpPr>
      <p:pic>
        <p:nvPicPr>
          <p:cNvPr id="4" name="Image 6" descr="logo HEP noir.pd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948613" y="6446838"/>
            <a:ext cx="7635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Connecteur droit 4"/>
          <p:cNvCxnSpPr/>
          <p:nvPr userDrawn="1"/>
        </p:nvCxnSpPr>
        <p:spPr>
          <a:xfrm>
            <a:off x="457200" y="1308100"/>
            <a:ext cx="8207375" cy="0"/>
          </a:xfrm>
          <a:prstGeom prst="line">
            <a:avLst/>
          </a:prstGeom>
          <a:ln w="9525"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9" name="Espace réservé pour une image  14"/>
          <p:cNvSpPr>
            <a:spLocks noGrp="1"/>
          </p:cNvSpPr>
          <p:nvPr>
            <p:ph type="pic" sz="quarter" idx="13"/>
          </p:nvPr>
        </p:nvSpPr>
        <p:spPr>
          <a:xfrm>
            <a:off x="469900" y="1727200"/>
            <a:ext cx="8204200" cy="4330700"/>
          </a:xfrm>
          <a:prstGeom prst="rect">
            <a:avLst/>
          </a:prstGeom>
        </p:spPr>
        <p:txBody>
          <a:bodyPr rtlCol="0">
            <a:normAutofit/>
          </a:bodyPr>
          <a:lstStyle/>
          <a:p>
            <a:pPr lvl="0"/>
            <a:endParaRPr lang="fr-FR" noProof="0"/>
          </a:p>
        </p:txBody>
      </p:sp>
      <p:sp>
        <p:nvSpPr>
          <p:cNvPr id="13" name="Titre 7"/>
          <p:cNvSpPr>
            <a:spLocks noGrp="1"/>
          </p:cNvSpPr>
          <p:nvPr>
            <p:ph type="title"/>
          </p:nvPr>
        </p:nvSpPr>
        <p:spPr>
          <a:xfrm>
            <a:off x="402896" y="438314"/>
            <a:ext cx="8229600" cy="869786"/>
          </a:xfrm>
          <a:prstGeom prst="rect">
            <a:avLst/>
          </a:prstGeom>
        </p:spPr>
        <p:txBody>
          <a:bodyPr anchor="t"/>
          <a:lstStyle>
            <a:lvl1pPr algn="l">
              <a:defRPr sz="3500" b="1" baseline="0">
                <a:solidFill>
                  <a:schemeClr val="tx2"/>
                </a:solidFill>
              </a:defRPr>
            </a:lvl1pPr>
          </a:lstStyle>
          <a:p>
            <a:r>
              <a:rPr lang="fr-CH"/>
              <a:t>Cliquez et modifiez le titre</a:t>
            </a:r>
            <a:endParaRPr lang="fr-FR" dirty="0"/>
          </a:p>
        </p:txBody>
      </p:sp>
      <p:sp>
        <p:nvSpPr>
          <p:cNvPr id="6" name="Espace réservé du numéro de diapositive 3"/>
          <p:cNvSpPr>
            <a:spLocks noGrp="1"/>
          </p:cNvSpPr>
          <p:nvPr>
            <p:ph type="sldNum" sz="quarter" idx="14"/>
          </p:nvPr>
        </p:nvSpPr>
        <p:spPr/>
        <p:txBody>
          <a:bodyPr/>
          <a:lstStyle>
            <a:lvl1pPr>
              <a:defRPr>
                <a:solidFill>
                  <a:schemeClr val="tx2"/>
                </a:solidFill>
              </a:defRPr>
            </a:lvl1pPr>
          </a:lstStyle>
          <a:p>
            <a:fld id="{153DD740-1834-8A49-8905-126E137CF901}" type="slidenum">
              <a:rPr lang="fr-FR" altLang="fr-FR"/>
              <a:pPr/>
              <a:t>‹N°›</a:t>
            </a:fld>
            <a:endParaRPr lang="fr-FR" altLang="fr-FR"/>
          </a:p>
        </p:txBody>
      </p:sp>
    </p:spTree>
    <p:extLst>
      <p:ext uri="{BB962C8B-B14F-4D97-AF65-F5344CB8AC3E}">
        <p14:creationId xmlns:p14="http://schemas.microsoft.com/office/powerpoint/2010/main" val="628269686"/>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5" Type="http://schemas.openxmlformats.org/officeDocument/2006/relationships/theme" Target="../theme/theme2.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4"/>
          </p:nvPr>
        </p:nvSpPr>
        <p:spPr>
          <a:xfrm>
            <a:off x="25400" y="6264275"/>
            <a:ext cx="660400" cy="365125"/>
          </a:xfrm>
          <a:prstGeom prst="rect">
            <a:avLst/>
          </a:prstGeom>
        </p:spPr>
        <p:txBody>
          <a:bodyPr vert="horz" wrap="square" lIns="91440" tIns="45720" rIns="91440" bIns="45720" numCol="1" anchor="b" anchorCtr="0" compatLnSpc="1">
            <a:prstTxWarp prst="textNoShape">
              <a:avLst/>
            </a:prstTxWarp>
          </a:bodyPr>
          <a:lstStyle>
            <a:lvl1pPr algn="r">
              <a:defRPr sz="1000">
                <a:solidFill>
                  <a:srgbClr val="FFFFFF"/>
                </a:solidFill>
              </a:defRPr>
            </a:lvl1pPr>
          </a:lstStyle>
          <a:p>
            <a:fld id="{5F01A915-D033-8646-8EA0-7C50A4492352}" type="slidenum">
              <a:rPr lang="fr-FR" altLang="fr-FR"/>
              <a:pPr/>
              <a:t>‹N°›</a:t>
            </a:fld>
            <a:endParaRPr lang="fr-FR" altLang="fr-FR"/>
          </a:p>
        </p:txBody>
      </p:sp>
      <p:sp>
        <p:nvSpPr>
          <p:cNvPr id="3075" name="Espace réservé du texte 4"/>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fr-CH" altLang="fr-FR"/>
              <a:t>Cliquez pour modifier les styles du texte du masque</a:t>
            </a:r>
          </a:p>
          <a:p>
            <a:pPr lvl="1"/>
            <a:r>
              <a:rPr lang="fr-CH" altLang="fr-FR"/>
              <a:t>Deuxième niveau</a:t>
            </a:r>
          </a:p>
          <a:p>
            <a:pPr lvl="2"/>
            <a:r>
              <a:rPr lang="fr-CH" altLang="fr-FR"/>
              <a:t>Troisième niveau</a:t>
            </a:r>
          </a:p>
          <a:p>
            <a:pPr lvl="3"/>
            <a:r>
              <a:rPr lang="fr-CH" altLang="fr-FR"/>
              <a:t>Quatrième niveau</a:t>
            </a:r>
          </a:p>
          <a:p>
            <a:pPr lvl="4"/>
            <a:r>
              <a:rPr lang="fr-CH" altLang="fr-FR"/>
              <a:t>Cinquième niveau</a:t>
            </a:r>
            <a:endParaRPr lang="fr-FR" altLang="fr-FR"/>
          </a:p>
        </p:txBody>
      </p:sp>
      <p:sp>
        <p:nvSpPr>
          <p:cNvPr id="3076" name="Espace réservé du titre 5"/>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fr-CH" altLang="fr-FR"/>
              <a:t>Cliquez et modifiez le titre</a:t>
            </a:r>
            <a:endParaRPr lang="fr-FR" altLang="fr-FR"/>
          </a:p>
        </p:txBody>
      </p:sp>
    </p:spTree>
  </p:cSld>
  <p:clrMap bg1="dk1" tx1="lt1" bg2="dk2" tx2="lt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82" r:id="rId11"/>
  </p:sldLayoutIdLst>
  <p:hf sldNum="0"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6pPr>
      <a:lvl7pPr marL="9144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7pPr>
      <a:lvl8pPr marL="13716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8pPr>
      <a:lvl9pPr marL="18288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79" r:id="rId1"/>
    <p:sldLayoutId id="2147483780" r:id="rId2"/>
    <p:sldLayoutId id="2147483781" r:id="rId3"/>
    <p:sldLayoutId id="2147483783" r:id="rId4"/>
  </p:sldLayoutIdLst>
  <p:hf sldNum="0"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5.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15.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1148915D-C340-734D-9547-1368DFBDFF21}"/>
              </a:ext>
            </a:extLst>
          </p:cNvPr>
          <p:cNvSpPr>
            <a:spLocks noGrp="1"/>
          </p:cNvSpPr>
          <p:nvPr>
            <p:ph type="title"/>
          </p:nvPr>
        </p:nvSpPr>
        <p:spPr>
          <a:xfrm>
            <a:off x="456836" y="1463397"/>
            <a:ext cx="8291628" cy="2208185"/>
          </a:xfrm>
        </p:spPr>
        <p:txBody>
          <a:bodyPr/>
          <a:lstStyle/>
          <a:p>
            <a:pPr algn="ctr"/>
            <a:r>
              <a:rPr lang="fr-CH" sz="3200" dirty="0">
                <a:solidFill>
                  <a:srgbClr val="0070C0"/>
                </a:solidFill>
                <a:latin typeface="Franklin Gothic Book" panose="020B0503020102020204" pitchFamily="34" charset="0"/>
                <a:ea typeface="Times New Roman" charset="0"/>
                <a:cs typeface="Times New Roman" charset="0"/>
              </a:rPr>
              <a:t>Le développement de l’activité évaluative des enseignants novices en éducation physique et sportive à l’épreuve de situations émotionnellement marquantes</a:t>
            </a:r>
            <a:endParaRPr lang="fr-FR" sz="2800" b="0" dirty="0">
              <a:latin typeface="Franklin Gothic Book" panose="020B0503020102020204" pitchFamily="34" charset="0"/>
            </a:endParaRPr>
          </a:p>
        </p:txBody>
      </p:sp>
      <p:sp>
        <p:nvSpPr>
          <p:cNvPr id="2" name="Rectangle 1">
            <a:extLst>
              <a:ext uri="{FF2B5EF4-FFF2-40B4-BE49-F238E27FC236}">
                <a16:creationId xmlns:a16="http://schemas.microsoft.com/office/drawing/2014/main" id="{F028A62A-4CCD-F04F-88D3-8D44D0E4BAD0}"/>
              </a:ext>
            </a:extLst>
          </p:cNvPr>
          <p:cNvSpPr/>
          <p:nvPr/>
        </p:nvSpPr>
        <p:spPr>
          <a:xfrm>
            <a:off x="1979712" y="247520"/>
            <a:ext cx="4572000" cy="1015663"/>
          </a:xfrm>
          <a:prstGeom prst="rect">
            <a:avLst/>
          </a:prstGeom>
        </p:spPr>
        <p:txBody>
          <a:bodyPr>
            <a:spAutoFit/>
          </a:bodyPr>
          <a:lstStyle/>
          <a:p>
            <a:pPr marL="0" indent="0" algn="ctr">
              <a:buNone/>
            </a:pPr>
            <a:r>
              <a:rPr lang="fr-FR" sz="2000" b="1" dirty="0">
                <a:latin typeface="Franklin Gothic Book" panose="020B0503020102020204" pitchFamily="34" charset="0"/>
                <a:ea typeface="Times New Roman" charset="0"/>
                <a:cs typeface="Times New Roman" charset="0"/>
              </a:rPr>
              <a:t>Magali </a:t>
            </a:r>
            <a:r>
              <a:rPr lang="fr-FR" sz="2000" b="1" dirty="0" err="1">
                <a:latin typeface="Franklin Gothic Book" panose="020B0503020102020204" pitchFamily="34" charset="0"/>
                <a:ea typeface="Times New Roman" charset="0"/>
                <a:cs typeface="Times New Roman" charset="0"/>
              </a:rPr>
              <a:t>Descoeudres</a:t>
            </a:r>
            <a:r>
              <a:rPr lang="fr-FR" sz="2000" b="1" dirty="0">
                <a:latin typeface="Franklin Gothic Book" panose="020B0503020102020204" pitchFamily="34" charset="0"/>
                <a:ea typeface="Times New Roman" charset="0"/>
                <a:cs typeface="Times New Roman" charset="0"/>
              </a:rPr>
              <a:t> (HEP, Vaud)</a:t>
            </a:r>
          </a:p>
          <a:p>
            <a:pPr algn="ctr"/>
            <a:r>
              <a:rPr lang="fr-FR" sz="2000" b="1" dirty="0">
                <a:latin typeface="Franklin Gothic Book" panose="020B0503020102020204" pitchFamily="34" charset="0"/>
                <a:ea typeface="Calibri" panose="020F0502020204030204" pitchFamily="34" charset="0"/>
              </a:rPr>
              <a:t>Jeudi 31 octobre 2019, Congrès ACAPS</a:t>
            </a:r>
          </a:p>
          <a:p>
            <a:pPr algn="ctr"/>
            <a:r>
              <a:rPr lang="fr-FR" sz="2000" b="1" dirty="0" err="1">
                <a:latin typeface="Franklin Gothic Book" panose="020B0503020102020204" pitchFamily="34" charset="0"/>
                <a:ea typeface="Calibri" panose="020F0502020204030204" pitchFamily="34" charset="0"/>
              </a:rPr>
              <a:t>magali.descoeudres@hepl.ch</a:t>
            </a:r>
            <a:endParaRPr lang="fr-FR" sz="2000" b="1" dirty="0">
              <a:latin typeface="Franklin Gothic Book" panose="020B0503020102020204" pitchFamily="34" charset="0"/>
              <a:ea typeface="Calibri" panose="020F0502020204030204" pitchFamily="34" charset="0"/>
            </a:endParaRPr>
          </a:p>
        </p:txBody>
      </p:sp>
      <p:pic>
        <p:nvPicPr>
          <p:cNvPr id="8" name="Image 7">
            <a:extLst>
              <a:ext uri="{FF2B5EF4-FFF2-40B4-BE49-F238E27FC236}">
                <a16:creationId xmlns:a16="http://schemas.microsoft.com/office/drawing/2014/main" id="{555C34F7-C3AA-6D46-B7AD-72DC6E77CF8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08785" y="4072009"/>
            <a:ext cx="3106390" cy="1795521"/>
          </a:xfrm>
          <a:prstGeom prst="rect">
            <a:avLst/>
          </a:prstGeom>
        </p:spPr>
      </p:pic>
      <p:pic>
        <p:nvPicPr>
          <p:cNvPr id="1026" name="Picture 2" descr="Capture d’écran 2018-06-19 à 13.57.06.png">
            <a:extLst>
              <a:ext uri="{FF2B5EF4-FFF2-40B4-BE49-F238E27FC236}">
                <a16:creationId xmlns:a16="http://schemas.microsoft.com/office/drawing/2014/main" id="{9C72A0F8-AC6F-9348-BAA9-C49B66F561D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4565" y="4016561"/>
            <a:ext cx="1905744" cy="193750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apture d’écran 2018-06-19 à 13.57.50.png">
            <a:extLst>
              <a:ext uri="{FF2B5EF4-FFF2-40B4-BE49-F238E27FC236}">
                <a16:creationId xmlns:a16="http://schemas.microsoft.com/office/drawing/2014/main" id="{C5C3765C-319D-E747-913A-45052431A71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32168" y="3996880"/>
            <a:ext cx="1674758" cy="19457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71019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re 1">
            <a:extLst>
              <a:ext uri="{FF2B5EF4-FFF2-40B4-BE49-F238E27FC236}">
                <a16:creationId xmlns:a16="http://schemas.microsoft.com/office/drawing/2014/main" id="{79F657A7-4B2B-6048-971B-447A8DD6ABCF}"/>
              </a:ext>
            </a:extLst>
          </p:cNvPr>
          <p:cNvSpPr txBox="1">
            <a:spLocks noGrp="1"/>
          </p:cNvSpPr>
          <p:nvPr>
            <p:ph type="title"/>
          </p:nvPr>
        </p:nvSpPr>
        <p:spPr>
          <a:xfrm>
            <a:off x="395536" y="1412751"/>
            <a:ext cx="7931150" cy="504081"/>
          </a:xfrm>
          <a:prstGeom prst="rect">
            <a:avLst/>
          </a:prstGeom>
        </p:spPr>
        <p:txBody>
          <a:bodyPr vert="horz" lIns="91440" tIns="45720" rIns="91440" bIns="45720" rtlCol="0" anchor="t">
            <a:normAutofit fontScale="9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buClr>
                <a:schemeClr val="accent5">
                  <a:lumMod val="75000"/>
                </a:schemeClr>
              </a:buClr>
            </a:pPr>
            <a:r>
              <a:rPr lang="fr-CH" sz="2600" b="0" dirty="0">
                <a:solidFill>
                  <a:srgbClr val="0070C0"/>
                </a:solidFill>
                <a:latin typeface="Franklin Gothic Medium" panose="020B0603020102020204" pitchFamily="34" charset="0"/>
              </a:rPr>
              <a:t>Entretiens d’auto-confrontation simple (ACS) et croisée (ACC) </a:t>
            </a:r>
          </a:p>
        </p:txBody>
      </p:sp>
      <p:sp>
        <p:nvSpPr>
          <p:cNvPr id="9" name="Titre 2">
            <a:extLst>
              <a:ext uri="{FF2B5EF4-FFF2-40B4-BE49-F238E27FC236}">
                <a16:creationId xmlns:a16="http://schemas.microsoft.com/office/drawing/2014/main" id="{9D917C8D-9BF4-9647-B207-0FFA3317FEB0}"/>
              </a:ext>
            </a:extLst>
          </p:cNvPr>
          <p:cNvSpPr txBox="1">
            <a:spLocks/>
          </p:cNvSpPr>
          <p:nvPr/>
        </p:nvSpPr>
        <p:spPr bwMode="auto">
          <a:xfrm>
            <a:off x="402896" y="404664"/>
            <a:ext cx="8229600" cy="869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l" defTabSz="457200" rtl="0" eaLnBrk="0" fontAlgn="base" hangingPunct="0">
              <a:spcBef>
                <a:spcPct val="0"/>
              </a:spcBef>
              <a:spcAft>
                <a:spcPct val="0"/>
              </a:spcAft>
              <a:defRPr sz="3500" b="1" kern="1200" baseline="0">
                <a:solidFill>
                  <a:srgbClr val="00A4E6"/>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6pPr>
            <a:lvl7pPr marL="9144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7pPr>
            <a:lvl8pPr marL="13716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8pPr>
            <a:lvl9pPr marL="18288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9pPr>
          </a:lstStyle>
          <a:p>
            <a:r>
              <a:rPr lang="fr-FR" dirty="0">
                <a:solidFill>
                  <a:srgbClr val="0070C0"/>
                </a:solidFill>
              </a:rPr>
              <a:t>Méthodologie </a:t>
            </a:r>
            <a:r>
              <a:rPr lang="fr-FR" sz="3200" b="0" dirty="0">
                <a:solidFill>
                  <a:srgbClr val="0070C0"/>
                </a:solidFill>
              </a:rPr>
              <a:t>étude 2 </a:t>
            </a:r>
            <a:endParaRPr lang="fr-FR" b="0" dirty="0">
              <a:solidFill>
                <a:srgbClr val="0070C0"/>
              </a:solidFill>
            </a:endParaRPr>
          </a:p>
        </p:txBody>
      </p:sp>
      <p:grpSp>
        <p:nvGrpSpPr>
          <p:cNvPr id="2" name="Groupe 1">
            <a:extLst>
              <a:ext uri="{FF2B5EF4-FFF2-40B4-BE49-F238E27FC236}">
                <a16:creationId xmlns:a16="http://schemas.microsoft.com/office/drawing/2014/main" id="{4DC40C01-BD85-284D-94FB-140A7842C338}"/>
              </a:ext>
            </a:extLst>
          </p:cNvPr>
          <p:cNvGrpSpPr/>
          <p:nvPr/>
        </p:nvGrpSpPr>
        <p:grpSpPr>
          <a:xfrm>
            <a:off x="402896" y="1930529"/>
            <a:ext cx="2295238" cy="1847491"/>
            <a:chOff x="652971" y="2042525"/>
            <a:chExt cx="2295238" cy="1847491"/>
          </a:xfrm>
        </p:grpSpPr>
        <p:pic>
          <p:nvPicPr>
            <p:cNvPr id="17" name="Image 16">
              <a:extLst>
                <a:ext uri="{FF2B5EF4-FFF2-40B4-BE49-F238E27FC236}">
                  <a16:creationId xmlns:a16="http://schemas.microsoft.com/office/drawing/2014/main" id="{B92C2488-1A90-5A47-B947-A5DECDE5C1C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5364" y="2042525"/>
              <a:ext cx="2262845" cy="1847491"/>
            </a:xfrm>
            <a:prstGeom prst="rect">
              <a:avLst/>
            </a:prstGeom>
          </p:spPr>
        </p:pic>
        <p:sp>
          <p:nvSpPr>
            <p:cNvPr id="21" name="ZoneTexte 20">
              <a:extLst>
                <a:ext uri="{FF2B5EF4-FFF2-40B4-BE49-F238E27FC236}">
                  <a16:creationId xmlns:a16="http://schemas.microsoft.com/office/drawing/2014/main" id="{F0F8A487-6D4A-AF4E-AE9C-6FDB9BB7F030}"/>
                </a:ext>
              </a:extLst>
            </p:cNvPr>
            <p:cNvSpPr txBox="1"/>
            <p:nvPr/>
          </p:nvSpPr>
          <p:spPr>
            <a:xfrm>
              <a:off x="652971" y="2066542"/>
              <a:ext cx="956647" cy="523220"/>
            </a:xfrm>
            <a:prstGeom prst="rect">
              <a:avLst/>
            </a:prstGeom>
            <a:solidFill>
              <a:srgbClr val="FFFF00"/>
            </a:solidFill>
          </p:spPr>
          <p:txBody>
            <a:bodyPr wrap="square" rtlCol="0">
              <a:spAutoFit/>
            </a:bodyPr>
            <a:lstStyle/>
            <a:p>
              <a:r>
                <a:rPr lang="fr-FR" sz="2800" b="1" dirty="0"/>
                <a:t>ACS</a:t>
              </a:r>
            </a:p>
          </p:txBody>
        </p:sp>
        <p:sp>
          <p:nvSpPr>
            <p:cNvPr id="24" name="Sourire 23">
              <a:extLst>
                <a:ext uri="{FF2B5EF4-FFF2-40B4-BE49-F238E27FC236}">
                  <a16:creationId xmlns:a16="http://schemas.microsoft.com/office/drawing/2014/main" id="{C2CB12B4-95D1-2D4A-8A34-0D724B77F627}"/>
                </a:ext>
              </a:extLst>
            </p:cNvPr>
            <p:cNvSpPr/>
            <p:nvPr/>
          </p:nvSpPr>
          <p:spPr>
            <a:xfrm>
              <a:off x="2006024" y="2299458"/>
              <a:ext cx="433398" cy="505071"/>
            </a:xfrm>
            <a:prstGeom prst="smileyFace">
              <a:avLst>
                <a:gd name="adj" fmla="val 4653"/>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3" name="Groupe 2">
            <a:extLst>
              <a:ext uri="{FF2B5EF4-FFF2-40B4-BE49-F238E27FC236}">
                <a16:creationId xmlns:a16="http://schemas.microsoft.com/office/drawing/2014/main" id="{1ADF6773-2F87-6B46-AD0E-9BD7D0DA06E9}"/>
              </a:ext>
            </a:extLst>
          </p:cNvPr>
          <p:cNvGrpSpPr/>
          <p:nvPr/>
        </p:nvGrpSpPr>
        <p:grpSpPr>
          <a:xfrm>
            <a:off x="685364" y="4003523"/>
            <a:ext cx="1768009" cy="1976464"/>
            <a:chOff x="685364" y="4003523"/>
            <a:chExt cx="1768009" cy="1976464"/>
          </a:xfrm>
        </p:grpSpPr>
        <p:pic>
          <p:nvPicPr>
            <p:cNvPr id="19" name="Image 18">
              <a:extLst>
                <a:ext uri="{FF2B5EF4-FFF2-40B4-BE49-F238E27FC236}">
                  <a16:creationId xmlns:a16="http://schemas.microsoft.com/office/drawing/2014/main" id="{66C95861-3DA3-A94E-BB84-5CDACBC076A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5364" y="4003523"/>
              <a:ext cx="1768009" cy="1976464"/>
            </a:xfrm>
            <a:prstGeom prst="rect">
              <a:avLst/>
            </a:prstGeom>
          </p:spPr>
        </p:pic>
        <p:sp>
          <p:nvSpPr>
            <p:cNvPr id="22" name="ZoneTexte 21">
              <a:extLst>
                <a:ext uri="{FF2B5EF4-FFF2-40B4-BE49-F238E27FC236}">
                  <a16:creationId xmlns:a16="http://schemas.microsoft.com/office/drawing/2014/main" id="{DAF60772-5726-8F4F-B36A-3E0FEC0D5DF7}"/>
                </a:ext>
              </a:extLst>
            </p:cNvPr>
            <p:cNvSpPr txBox="1"/>
            <p:nvPr/>
          </p:nvSpPr>
          <p:spPr>
            <a:xfrm>
              <a:off x="685364" y="5456767"/>
              <a:ext cx="1006003" cy="523220"/>
            </a:xfrm>
            <a:prstGeom prst="rect">
              <a:avLst/>
            </a:prstGeom>
            <a:solidFill>
              <a:srgbClr val="FFFF00"/>
            </a:solidFill>
          </p:spPr>
          <p:txBody>
            <a:bodyPr wrap="square" rtlCol="0">
              <a:spAutoFit/>
            </a:bodyPr>
            <a:lstStyle/>
            <a:p>
              <a:r>
                <a:rPr lang="fr-FR" sz="2800" b="1" dirty="0"/>
                <a:t>ACC</a:t>
              </a:r>
            </a:p>
          </p:txBody>
        </p:sp>
        <p:sp>
          <p:nvSpPr>
            <p:cNvPr id="25" name="Sourire 24">
              <a:extLst>
                <a:ext uri="{FF2B5EF4-FFF2-40B4-BE49-F238E27FC236}">
                  <a16:creationId xmlns:a16="http://schemas.microsoft.com/office/drawing/2014/main" id="{934382D8-AF49-F546-977F-067DBF5F00F0}"/>
                </a:ext>
              </a:extLst>
            </p:cNvPr>
            <p:cNvSpPr/>
            <p:nvPr/>
          </p:nvSpPr>
          <p:spPr>
            <a:xfrm>
              <a:off x="1498196" y="4085325"/>
              <a:ext cx="433398" cy="382613"/>
            </a:xfrm>
            <a:prstGeom prst="smileyFac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Sourire 25">
              <a:extLst>
                <a:ext uri="{FF2B5EF4-FFF2-40B4-BE49-F238E27FC236}">
                  <a16:creationId xmlns:a16="http://schemas.microsoft.com/office/drawing/2014/main" id="{53422182-9ED9-2C41-9188-B04952F60941}"/>
                </a:ext>
              </a:extLst>
            </p:cNvPr>
            <p:cNvSpPr/>
            <p:nvPr/>
          </p:nvSpPr>
          <p:spPr>
            <a:xfrm>
              <a:off x="983761" y="4276631"/>
              <a:ext cx="433398" cy="382613"/>
            </a:xfrm>
            <a:prstGeom prst="smileyFac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28" name="ZoneTexte 27">
            <a:extLst>
              <a:ext uri="{FF2B5EF4-FFF2-40B4-BE49-F238E27FC236}">
                <a16:creationId xmlns:a16="http://schemas.microsoft.com/office/drawing/2014/main" id="{0A981DCF-72F5-4340-A029-3565E799FBA9}"/>
              </a:ext>
            </a:extLst>
          </p:cNvPr>
          <p:cNvSpPr txBox="1"/>
          <p:nvPr/>
        </p:nvSpPr>
        <p:spPr>
          <a:xfrm>
            <a:off x="3061378" y="1849087"/>
            <a:ext cx="6078448" cy="2154436"/>
          </a:xfrm>
          <a:prstGeom prst="rect">
            <a:avLst/>
          </a:prstGeom>
          <a:noFill/>
        </p:spPr>
        <p:txBody>
          <a:bodyPr wrap="square" lIns="0" tIns="0" rIns="0" bIns="0" rtlCol="0">
            <a:spAutoFit/>
          </a:bodyPr>
          <a:lstStyle/>
          <a:p>
            <a:r>
              <a:rPr lang="fr-FR" sz="2000" b="1" dirty="0">
                <a:latin typeface="Franklin Gothic Book" panose="020B0503020102020204" pitchFamily="34" charset="0"/>
              </a:rPr>
              <a:t> </a:t>
            </a:r>
            <a:r>
              <a:rPr lang="fr-FR" sz="2000" b="1" dirty="0">
                <a:latin typeface="+mn-lt"/>
              </a:rPr>
              <a:t>Etude 2</a:t>
            </a:r>
            <a:r>
              <a:rPr lang="fr-FR" sz="2000" dirty="0">
                <a:latin typeface="+mn-lt"/>
              </a:rPr>
              <a:t>, </a:t>
            </a:r>
            <a:r>
              <a:rPr lang="fr-FR" sz="2000" b="1" dirty="0">
                <a:latin typeface="+mn-lt"/>
              </a:rPr>
              <a:t>5 participants</a:t>
            </a:r>
            <a:r>
              <a:rPr lang="fr-FR" sz="2000" dirty="0">
                <a:latin typeface="+mn-lt"/>
              </a:rPr>
              <a:t>, </a:t>
            </a:r>
            <a:r>
              <a:rPr lang="fr-FR" sz="2000" b="1" dirty="0">
                <a:latin typeface="+mn-lt"/>
              </a:rPr>
              <a:t>4 EC</a:t>
            </a:r>
            <a:r>
              <a:rPr lang="fr-FR" sz="2000" dirty="0">
                <a:latin typeface="+mn-lt"/>
              </a:rPr>
              <a:t>: entretiens compréhensifs</a:t>
            </a:r>
          </a:p>
          <a:p>
            <a:pPr marL="342900" indent="-342900">
              <a:buFont typeface="Wingdings" pitchFamily="2" charset="2"/>
              <a:buChar char="§"/>
            </a:pPr>
            <a:r>
              <a:rPr lang="fr-FR" sz="2000" b="1" dirty="0">
                <a:latin typeface="+mn-lt"/>
              </a:rPr>
              <a:t>25 ACS: </a:t>
            </a:r>
            <a:r>
              <a:rPr lang="fr-FR" sz="2000" dirty="0">
                <a:latin typeface="+mn-lt"/>
              </a:rPr>
              <a:t>auto-confrontation simple</a:t>
            </a:r>
          </a:p>
          <a:p>
            <a:pPr marL="342900" indent="-342900">
              <a:buFont typeface="Wingdings" pitchFamily="2" charset="2"/>
              <a:buChar char="§"/>
            </a:pPr>
            <a:r>
              <a:rPr lang="fr-FR" sz="2000" b="1" dirty="0">
                <a:latin typeface="+mn-lt"/>
              </a:rPr>
              <a:t>1 IS</a:t>
            </a:r>
            <a:r>
              <a:rPr lang="fr-FR" sz="2000" dirty="0">
                <a:latin typeface="+mn-lt"/>
              </a:rPr>
              <a:t>: instruction au sosie</a:t>
            </a:r>
          </a:p>
          <a:p>
            <a:pPr marL="342900" indent="-342900">
              <a:buFont typeface="Wingdings" pitchFamily="2" charset="2"/>
              <a:buChar char="§"/>
            </a:pPr>
            <a:r>
              <a:rPr lang="fr-FR" sz="2000" b="1" dirty="0">
                <a:latin typeface="+mn-lt"/>
              </a:rPr>
              <a:t>6 ACC: </a:t>
            </a:r>
            <a:r>
              <a:rPr lang="fr-FR" sz="2000" dirty="0">
                <a:latin typeface="+mn-lt"/>
              </a:rPr>
              <a:t>auto-confrontation croisée</a:t>
            </a:r>
          </a:p>
          <a:p>
            <a:pPr marL="342900" indent="-342900">
              <a:buFont typeface="Wingdings" pitchFamily="2" charset="2"/>
              <a:buChar char="§"/>
            </a:pPr>
            <a:r>
              <a:rPr lang="fr-FR" sz="2000" b="1" dirty="0">
                <a:latin typeface="+mn-lt"/>
              </a:rPr>
              <a:t>1 RC: </a:t>
            </a:r>
            <a:r>
              <a:rPr lang="fr-FR" sz="2000" dirty="0">
                <a:latin typeface="+mn-lt"/>
              </a:rPr>
              <a:t>retour au collectif</a:t>
            </a:r>
          </a:p>
          <a:p>
            <a:pPr marL="342900" indent="-342900">
              <a:buFont typeface="Wingdings" pitchFamily="2" charset="2"/>
              <a:buChar char="§"/>
            </a:pPr>
            <a:r>
              <a:rPr lang="fr-FR" sz="2000" dirty="0">
                <a:latin typeface="+mn-lt"/>
              </a:rPr>
              <a:t>Total: </a:t>
            </a:r>
            <a:r>
              <a:rPr lang="fr-FR" sz="2000" b="1" dirty="0">
                <a:latin typeface="+mn-lt"/>
              </a:rPr>
              <a:t>37</a:t>
            </a:r>
          </a:p>
          <a:p>
            <a:pPr marL="342900" indent="-342900">
              <a:buFont typeface="Wingdings" pitchFamily="2" charset="2"/>
              <a:buChar char="§"/>
            </a:pPr>
            <a:r>
              <a:rPr lang="fr-FR" sz="2000" dirty="0">
                <a:latin typeface="+mn-lt"/>
              </a:rPr>
              <a:t>Tout a été retranscrit </a:t>
            </a:r>
            <a:r>
              <a:rPr lang="fr-FR" sz="2000" i="1" dirty="0">
                <a:latin typeface="+mn-lt"/>
              </a:rPr>
              <a:t>verbatim</a:t>
            </a:r>
            <a:endParaRPr lang="fr-FR" sz="2000" dirty="0">
              <a:latin typeface="+mn-lt"/>
              <a:ea typeface="+mn-ea"/>
              <a:cs typeface="+mn-cs"/>
            </a:endParaRPr>
          </a:p>
        </p:txBody>
      </p:sp>
      <p:sp>
        <p:nvSpPr>
          <p:cNvPr id="4" name="Rectangle 3">
            <a:extLst>
              <a:ext uri="{FF2B5EF4-FFF2-40B4-BE49-F238E27FC236}">
                <a16:creationId xmlns:a16="http://schemas.microsoft.com/office/drawing/2014/main" id="{1AB0DD11-DA93-244E-8BDC-91E0EA2D7050}"/>
              </a:ext>
            </a:extLst>
          </p:cNvPr>
          <p:cNvSpPr/>
          <p:nvPr/>
        </p:nvSpPr>
        <p:spPr>
          <a:xfrm>
            <a:off x="2588840" y="4003523"/>
            <a:ext cx="6555160" cy="2246769"/>
          </a:xfrm>
          <a:prstGeom prst="rect">
            <a:avLst/>
          </a:prstGeom>
        </p:spPr>
        <p:txBody>
          <a:bodyPr wrap="square">
            <a:spAutoFit/>
          </a:bodyPr>
          <a:lstStyle/>
          <a:p>
            <a:r>
              <a:rPr lang="fr-FR" sz="2000" dirty="0">
                <a:latin typeface="+mn-lt"/>
              </a:rPr>
              <a:t>Identification des </a:t>
            </a:r>
            <a:r>
              <a:rPr lang="fr-FR" sz="2000" b="1" dirty="0">
                <a:solidFill>
                  <a:srgbClr val="0070C0"/>
                </a:solidFill>
                <a:latin typeface="+mn-lt"/>
              </a:rPr>
              <a:t>marques</a:t>
            </a:r>
            <a:r>
              <a:rPr lang="fr-FR" sz="2000" dirty="0">
                <a:latin typeface="+mn-lt"/>
              </a:rPr>
              <a:t> et des </a:t>
            </a:r>
            <a:r>
              <a:rPr lang="fr-FR" sz="2000" b="1" dirty="0">
                <a:solidFill>
                  <a:srgbClr val="0070C0"/>
                </a:solidFill>
                <a:latin typeface="+mn-lt"/>
              </a:rPr>
              <a:t>indicateurs</a:t>
            </a:r>
            <a:r>
              <a:rPr lang="fr-FR" sz="2000" dirty="0">
                <a:latin typeface="+mn-lt"/>
              </a:rPr>
              <a:t> de développement dans le matériau langagier;</a:t>
            </a:r>
          </a:p>
          <a:p>
            <a:r>
              <a:rPr lang="fr-FR" sz="2000" dirty="0">
                <a:latin typeface="+mn-lt"/>
              </a:rPr>
              <a:t>les marques dans le discours indiquent que le </a:t>
            </a:r>
            <a:r>
              <a:rPr lang="fr-FR" sz="2000" b="1" dirty="0">
                <a:solidFill>
                  <a:srgbClr val="0070C0"/>
                </a:solidFill>
                <a:latin typeface="+mn-lt"/>
              </a:rPr>
              <a:t>sujet est affecté</a:t>
            </a:r>
            <a:r>
              <a:rPr lang="fr-FR" sz="2000" dirty="0">
                <a:latin typeface="+mn-lt"/>
              </a:rPr>
              <a:t>;</a:t>
            </a:r>
          </a:p>
          <a:p>
            <a:r>
              <a:rPr lang="fr-FR" sz="2000" dirty="0">
                <a:latin typeface="+mn-lt"/>
              </a:rPr>
              <a:t>la présence de ces indicateurs de développement potentiel dans le discours évoque un </a:t>
            </a:r>
            <a:r>
              <a:rPr lang="fr-FR" sz="2000" b="1" dirty="0">
                <a:solidFill>
                  <a:srgbClr val="0070C0"/>
                </a:solidFill>
                <a:latin typeface="+mn-lt"/>
              </a:rPr>
              <a:t>développement potentiel</a:t>
            </a:r>
            <a:r>
              <a:rPr lang="fr-FR" sz="2000" dirty="0">
                <a:latin typeface="+mn-lt"/>
              </a:rPr>
              <a:t> chez le travailleur (méthode Bruno &amp; </a:t>
            </a:r>
            <a:r>
              <a:rPr lang="fr-FR" sz="2000" dirty="0" err="1">
                <a:latin typeface="+mn-lt"/>
              </a:rPr>
              <a:t>Méard</a:t>
            </a:r>
            <a:r>
              <a:rPr lang="fr-FR" sz="2000" dirty="0">
                <a:latin typeface="+mn-lt"/>
              </a:rPr>
              <a:t>, 2018)</a:t>
            </a:r>
          </a:p>
        </p:txBody>
      </p:sp>
    </p:spTree>
    <p:extLst>
      <p:ext uri="{BB962C8B-B14F-4D97-AF65-F5344CB8AC3E}">
        <p14:creationId xmlns:p14="http://schemas.microsoft.com/office/powerpoint/2010/main" val="1842310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8"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2">
            <a:extLst>
              <a:ext uri="{FF2B5EF4-FFF2-40B4-BE49-F238E27FC236}">
                <a16:creationId xmlns:a16="http://schemas.microsoft.com/office/drawing/2014/main" id="{9D917C8D-9BF4-9647-B207-0FFA3317FEB0}"/>
              </a:ext>
            </a:extLst>
          </p:cNvPr>
          <p:cNvSpPr txBox="1">
            <a:spLocks/>
          </p:cNvSpPr>
          <p:nvPr/>
        </p:nvSpPr>
        <p:spPr bwMode="auto">
          <a:xfrm>
            <a:off x="360511" y="356625"/>
            <a:ext cx="4788024" cy="869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l" defTabSz="457200" rtl="0" eaLnBrk="0" fontAlgn="base" hangingPunct="0">
              <a:spcBef>
                <a:spcPct val="0"/>
              </a:spcBef>
              <a:spcAft>
                <a:spcPct val="0"/>
              </a:spcAft>
              <a:defRPr sz="3500" b="1" kern="1200" baseline="0">
                <a:solidFill>
                  <a:srgbClr val="00A4E6"/>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6pPr>
            <a:lvl7pPr marL="9144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7pPr>
            <a:lvl8pPr marL="13716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8pPr>
            <a:lvl9pPr marL="18288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9pPr>
          </a:lstStyle>
          <a:p>
            <a:pPr algn="ctr"/>
            <a:r>
              <a:rPr lang="fr-FR" sz="3600" dirty="0">
                <a:solidFill>
                  <a:srgbClr val="0070C0"/>
                </a:solidFill>
              </a:rPr>
              <a:t>Résultats: </a:t>
            </a:r>
            <a:r>
              <a:rPr lang="fr-FR" sz="3600" b="0" dirty="0">
                <a:solidFill>
                  <a:srgbClr val="0070C0"/>
                </a:solidFill>
              </a:rPr>
              <a:t>étude 2</a:t>
            </a:r>
          </a:p>
        </p:txBody>
      </p:sp>
      <p:sp>
        <p:nvSpPr>
          <p:cNvPr id="23" name="Ellipse 22">
            <a:extLst>
              <a:ext uri="{FF2B5EF4-FFF2-40B4-BE49-F238E27FC236}">
                <a16:creationId xmlns:a16="http://schemas.microsoft.com/office/drawing/2014/main" id="{04D9F8DA-140F-0D44-83F0-DEA0670FED9B}"/>
              </a:ext>
            </a:extLst>
          </p:cNvPr>
          <p:cNvSpPr/>
          <p:nvPr/>
        </p:nvSpPr>
        <p:spPr>
          <a:xfrm>
            <a:off x="76766" y="3933169"/>
            <a:ext cx="3573010" cy="1296144"/>
          </a:xfrm>
          <a:prstGeom prst="ellipse">
            <a:avLst/>
          </a:prstGeom>
          <a:solidFill>
            <a:srgbClr val="FFFF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solidFill>
                  <a:schemeClr val="tx1"/>
                </a:solidFill>
                <a:cs typeface="Times New Roman" panose="02020603050405020304" pitchFamily="18" charset="0"/>
              </a:rPr>
              <a:t>2 élèves refusent de participer à l’évaluation des 3000 m</a:t>
            </a:r>
          </a:p>
        </p:txBody>
      </p:sp>
      <p:sp>
        <p:nvSpPr>
          <p:cNvPr id="24" name="Ellipse 23">
            <a:extLst>
              <a:ext uri="{FF2B5EF4-FFF2-40B4-BE49-F238E27FC236}">
                <a16:creationId xmlns:a16="http://schemas.microsoft.com/office/drawing/2014/main" id="{A249983C-282C-6A4B-8480-D6BF8DCA89FD}"/>
              </a:ext>
            </a:extLst>
          </p:cNvPr>
          <p:cNvSpPr/>
          <p:nvPr/>
        </p:nvSpPr>
        <p:spPr>
          <a:xfrm>
            <a:off x="5005174" y="4018498"/>
            <a:ext cx="3717320" cy="1296144"/>
          </a:xfrm>
          <a:prstGeom prst="ellipse">
            <a:avLst/>
          </a:prstGeom>
          <a:solidFill>
            <a:schemeClr val="accent1">
              <a:lumMod val="60000"/>
              <a:lumOff val="4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solidFill>
                  <a:schemeClr val="tx1"/>
                </a:solidFill>
              </a:rPr>
              <a:t>Autonomie, engagement et collaboration lors d’une EF en </a:t>
            </a:r>
            <a:r>
              <a:rPr lang="fr-FR" sz="2000" dirty="0" err="1">
                <a:solidFill>
                  <a:schemeClr val="tx1"/>
                </a:solidFill>
              </a:rPr>
              <a:t>tchoukball</a:t>
            </a:r>
            <a:endParaRPr lang="fr-FR" sz="2000" dirty="0">
              <a:solidFill>
                <a:schemeClr val="tx1"/>
              </a:solidFill>
            </a:endParaRPr>
          </a:p>
        </p:txBody>
      </p:sp>
      <p:sp>
        <p:nvSpPr>
          <p:cNvPr id="25" name="Ellipse 24">
            <a:extLst>
              <a:ext uri="{FF2B5EF4-FFF2-40B4-BE49-F238E27FC236}">
                <a16:creationId xmlns:a16="http://schemas.microsoft.com/office/drawing/2014/main" id="{E833BD30-234D-0342-99E0-744BFFD9A1F3}"/>
              </a:ext>
            </a:extLst>
          </p:cNvPr>
          <p:cNvSpPr/>
          <p:nvPr/>
        </p:nvSpPr>
        <p:spPr>
          <a:xfrm>
            <a:off x="124139" y="5351705"/>
            <a:ext cx="3573010" cy="1296144"/>
          </a:xfrm>
          <a:prstGeom prst="ellipse">
            <a:avLst/>
          </a:prstGeom>
          <a:solidFill>
            <a:srgbClr val="FFFF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solidFill>
                  <a:schemeClr val="tx1"/>
                </a:solidFill>
                <a:cs typeface="Times New Roman" panose="02020603050405020304" pitchFamily="18" charset="0"/>
              </a:rPr>
              <a:t>Groupe d’élèves refusant de faire l’évaluation de corde à sauter</a:t>
            </a:r>
          </a:p>
        </p:txBody>
      </p:sp>
      <p:sp>
        <p:nvSpPr>
          <p:cNvPr id="26" name="Ellipse 25">
            <a:extLst>
              <a:ext uri="{FF2B5EF4-FFF2-40B4-BE49-F238E27FC236}">
                <a16:creationId xmlns:a16="http://schemas.microsoft.com/office/drawing/2014/main" id="{D8A3A603-88D8-D348-BC5A-C61E943BCB42}"/>
              </a:ext>
            </a:extLst>
          </p:cNvPr>
          <p:cNvSpPr/>
          <p:nvPr/>
        </p:nvSpPr>
        <p:spPr>
          <a:xfrm>
            <a:off x="5011988" y="5382693"/>
            <a:ext cx="3717320" cy="1296144"/>
          </a:xfrm>
          <a:prstGeom prst="ellipse">
            <a:avLst/>
          </a:prstGeom>
          <a:solidFill>
            <a:schemeClr val="accent1">
              <a:lumMod val="60000"/>
              <a:lumOff val="4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solidFill>
                  <a:schemeClr val="tx1"/>
                </a:solidFill>
              </a:rPr>
              <a:t>Elèves très engagés lors de l’évaluation de mini-trampoline</a:t>
            </a:r>
          </a:p>
        </p:txBody>
      </p:sp>
      <p:sp>
        <p:nvSpPr>
          <p:cNvPr id="27" name="Ellipse 26">
            <a:extLst>
              <a:ext uri="{FF2B5EF4-FFF2-40B4-BE49-F238E27FC236}">
                <a16:creationId xmlns:a16="http://schemas.microsoft.com/office/drawing/2014/main" id="{593618A5-ED79-424C-A469-7BCB3E104EFD}"/>
              </a:ext>
            </a:extLst>
          </p:cNvPr>
          <p:cNvSpPr/>
          <p:nvPr/>
        </p:nvSpPr>
        <p:spPr>
          <a:xfrm>
            <a:off x="31318" y="2893008"/>
            <a:ext cx="3615305" cy="954831"/>
          </a:xfrm>
          <a:prstGeom prst="ellipse">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0800000" scaled="1"/>
            <a:tileRect/>
          </a:gra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i="1" dirty="0">
                <a:solidFill>
                  <a:schemeClr val="tx1"/>
                </a:solidFill>
              </a:rPr>
              <a:t>E, R, BR, TBR, les élèves pff, ils s’en foutent…</a:t>
            </a:r>
            <a:endParaRPr lang="fr-FR" sz="2000" dirty="0">
              <a:solidFill>
                <a:schemeClr val="tx1"/>
              </a:solidFill>
              <a:cs typeface="Times New Roman" panose="02020603050405020304" pitchFamily="18" charset="0"/>
            </a:endParaRPr>
          </a:p>
        </p:txBody>
      </p:sp>
      <p:sp>
        <p:nvSpPr>
          <p:cNvPr id="28" name="Ellipse 27">
            <a:extLst>
              <a:ext uri="{FF2B5EF4-FFF2-40B4-BE49-F238E27FC236}">
                <a16:creationId xmlns:a16="http://schemas.microsoft.com/office/drawing/2014/main" id="{F20A9081-F192-6D48-87F2-D7D17CE35997}"/>
              </a:ext>
            </a:extLst>
          </p:cNvPr>
          <p:cNvSpPr/>
          <p:nvPr/>
        </p:nvSpPr>
        <p:spPr>
          <a:xfrm>
            <a:off x="4355976" y="778585"/>
            <a:ext cx="4788024" cy="3171861"/>
          </a:xfrm>
          <a:prstGeom prst="ellipse">
            <a:avLst/>
          </a:prstGeom>
          <a:solidFill>
            <a:schemeClr val="accent2">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000" i="1" dirty="0">
                <a:solidFill>
                  <a:schemeClr val="tx1"/>
                </a:solidFill>
              </a:rPr>
              <a:t>les séances d’évaluation sont toujours prises au sérieux et qu’elle se passent toujours bien, ils n’ont pas envie de la rater. C’est quand même très important, même si ça ne compte pas dans la moyenne.</a:t>
            </a:r>
            <a:r>
              <a:rPr lang="fr-CH" sz="2000" i="1" dirty="0">
                <a:solidFill>
                  <a:schemeClr val="tx1"/>
                </a:solidFill>
              </a:rPr>
              <a:t> </a:t>
            </a:r>
          </a:p>
        </p:txBody>
      </p:sp>
      <p:cxnSp>
        <p:nvCxnSpPr>
          <p:cNvPr id="29" name="Connecteur droit avec flèche 28">
            <a:extLst>
              <a:ext uri="{FF2B5EF4-FFF2-40B4-BE49-F238E27FC236}">
                <a16:creationId xmlns:a16="http://schemas.microsoft.com/office/drawing/2014/main" id="{F53C4CB6-E13A-674F-820E-8C2AA9FEE093}"/>
              </a:ext>
            </a:extLst>
          </p:cNvPr>
          <p:cNvCxnSpPr>
            <a:cxnSpLocks/>
          </p:cNvCxnSpPr>
          <p:nvPr/>
        </p:nvCxnSpPr>
        <p:spPr>
          <a:xfrm flipV="1">
            <a:off x="8316416" y="2539405"/>
            <a:ext cx="121384" cy="3319634"/>
          </a:xfrm>
          <a:prstGeom prst="straightConnector1">
            <a:avLst/>
          </a:prstGeom>
          <a:ln w="57150">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30" name="Connecteur droit avec flèche 29">
            <a:extLst>
              <a:ext uri="{FF2B5EF4-FFF2-40B4-BE49-F238E27FC236}">
                <a16:creationId xmlns:a16="http://schemas.microsoft.com/office/drawing/2014/main" id="{038236DC-C6FB-574B-91AF-BE5E1558E5BE}"/>
              </a:ext>
            </a:extLst>
          </p:cNvPr>
          <p:cNvCxnSpPr>
            <a:cxnSpLocks/>
          </p:cNvCxnSpPr>
          <p:nvPr/>
        </p:nvCxnSpPr>
        <p:spPr>
          <a:xfrm flipH="1" flipV="1">
            <a:off x="4776809" y="2652574"/>
            <a:ext cx="587279" cy="3378191"/>
          </a:xfrm>
          <a:prstGeom prst="straightConnector1">
            <a:avLst/>
          </a:prstGeom>
          <a:ln w="57150">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31" name="Connecteur droit avec flèche 30">
            <a:extLst>
              <a:ext uri="{FF2B5EF4-FFF2-40B4-BE49-F238E27FC236}">
                <a16:creationId xmlns:a16="http://schemas.microsoft.com/office/drawing/2014/main" id="{B6393A68-FCAA-4544-ADA3-A60DCCDADA84}"/>
              </a:ext>
            </a:extLst>
          </p:cNvPr>
          <p:cNvCxnSpPr>
            <a:cxnSpLocks/>
          </p:cNvCxnSpPr>
          <p:nvPr/>
        </p:nvCxnSpPr>
        <p:spPr>
          <a:xfrm flipV="1">
            <a:off x="3397032" y="2757495"/>
            <a:ext cx="91991" cy="3347203"/>
          </a:xfrm>
          <a:prstGeom prst="straightConnector1">
            <a:avLst/>
          </a:prstGeom>
          <a:ln w="57150">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33" name="Connecteur droit avec flèche 32">
            <a:extLst>
              <a:ext uri="{FF2B5EF4-FFF2-40B4-BE49-F238E27FC236}">
                <a16:creationId xmlns:a16="http://schemas.microsoft.com/office/drawing/2014/main" id="{A35A5B49-966B-B54F-A247-9E76711CB0B7}"/>
              </a:ext>
            </a:extLst>
          </p:cNvPr>
          <p:cNvCxnSpPr>
            <a:cxnSpLocks/>
          </p:cNvCxnSpPr>
          <p:nvPr/>
        </p:nvCxnSpPr>
        <p:spPr>
          <a:xfrm flipH="1" flipV="1">
            <a:off x="414692" y="2553167"/>
            <a:ext cx="50526" cy="3475866"/>
          </a:xfrm>
          <a:prstGeom prst="straightConnector1">
            <a:avLst/>
          </a:prstGeom>
          <a:ln w="57150">
            <a:headEnd type="triangle"/>
            <a:tailEnd type="triangle"/>
          </a:ln>
        </p:spPr>
        <p:style>
          <a:lnRef idx="2">
            <a:schemeClr val="accent1"/>
          </a:lnRef>
          <a:fillRef idx="0">
            <a:schemeClr val="accent1"/>
          </a:fillRef>
          <a:effectRef idx="1">
            <a:schemeClr val="accent1"/>
          </a:effectRef>
          <a:fontRef idx="minor">
            <a:schemeClr val="tx1"/>
          </a:fontRef>
        </p:style>
      </p:cxnSp>
      <p:sp>
        <p:nvSpPr>
          <p:cNvPr id="35" name="Ellipse 34">
            <a:extLst>
              <a:ext uri="{FF2B5EF4-FFF2-40B4-BE49-F238E27FC236}">
                <a16:creationId xmlns:a16="http://schemas.microsoft.com/office/drawing/2014/main" id="{E9ED0566-24AC-FC41-911E-52CA0F653873}"/>
              </a:ext>
            </a:extLst>
          </p:cNvPr>
          <p:cNvSpPr/>
          <p:nvPr/>
        </p:nvSpPr>
        <p:spPr>
          <a:xfrm>
            <a:off x="103419" y="1512283"/>
            <a:ext cx="3649776" cy="1257585"/>
          </a:xfrm>
          <a:prstGeom prst="ellipse">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0800000" scaled="1"/>
            <a:tileRect/>
          </a:gra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i="1" dirty="0">
                <a:solidFill>
                  <a:schemeClr val="tx1"/>
                </a:solidFill>
              </a:rPr>
              <a:t>souvent des garçons, pour certains trucs, ils s’enfichent complètement</a:t>
            </a:r>
            <a:r>
              <a:rPr lang="fr-CH" sz="2000" i="1" dirty="0">
                <a:solidFill>
                  <a:schemeClr val="tx1"/>
                </a:solidFill>
              </a:rPr>
              <a:t> </a:t>
            </a:r>
            <a:endParaRPr lang="fr-FR" sz="2000" i="1" dirty="0">
              <a:solidFill>
                <a:schemeClr val="tx1"/>
              </a:solidFill>
              <a:cs typeface="Times New Roman" panose="02020603050405020304" pitchFamily="18" charset="0"/>
            </a:endParaRPr>
          </a:p>
        </p:txBody>
      </p:sp>
      <p:sp>
        <p:nvSpPr>
          <p:cNvPr id="15" name="Ellipse 14">
            <a:extLst>
              <a:ext uri="{FF2B5EF4-FFF2-40B4-BE49-F238E27FC236}">
                <a16:creationId xmlns:a16="http://schemas.microsoft.com/office/drawing/2014/main" id="{2DF1AC07-8A84-8B41-A65F-CF567A896578}"/>
              </a:ext>
            </a:extLst>
          </p:cNvPr>
          <p:cNvSpPr/>
          <p:nvPr/>
        </p:nvSpPr>
        <p:spPr>
          <a:xfrm>
            <a:off x="3181310" y="3413234"/>
            <a:ext cx="2781379" cy="1517283"/>
          </a:xfrm>
          <a:prstGeom prst="ellipse">
            <a:avLst/>
          </a:prstGeom>
          <a:solidFill>
            <a:schemeClr val="accent2">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000" i="1" dirty="0">
                <a:solidFill>
                  <a:schemeClr val="tx1"/>
                </a:solidFill>
              </a:rPr>
              <a:t>c’était plus la fierté de me montrer regardez là je me suis amélioré!</a:t>
            </a:r>
            <a:r>
              <a:rPr lang="fr-CH" sz="2000" dirty="0">
                <a:solidFill>
                  <a:schemeClr val="tx1"/>
                </a:solidFill>
              </a:rPr>
              <a:t> </a:t>
            </a:r>
            <a:r>
              <a:rPr lang="fr-FR" sz="2000" dirty="0">
                <a:solidFill>
                  <a:schemeClr val="tx1"/>
                </a:solidFill>
              </a:rPr>
              <a:t> </a:t>
            </a:r>
            <a:r>
              <a:rPr lang="fr-CH" sz="2000" dirty="0">
                <a:solidFill>
                  <a:schemeClr val="tx1"/>
                </a:solidFill>
              </a:rPr>
              <a:t> </a:t>
            </a:r>
            <a:endParaRPr lang="en-GB" sz="2000" dirty="0">
              <a:solidFill>
                <a:schemeClr val="tx1"/>
              </a:solidFill>
            </a:endParaRPr>
          </a:p>
        </p:txBody>
      </p:sp>
    </p:spTree>
    <p:extLst>
      <p:ext uri="{BB962C8B-B14F-4D97-AF65-F5344CB8AC3E}">
        <p14:creationId xmlns:p14="http://schemas.microsoft.com/office/powerpoint/2010/main" val="3683504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0"/>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9"/>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5"/>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1" nodeType="clickEffect">
                                  <p:stCondLst>
                                    <p:cond delay="0"/>
                                  </p:stCondLst>
                                  <p:childTnLst>
                                    <p:set>
                                      <p:cBhvr>
                                        <p:cTn id="4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P spid="27" grpId="0" animBg="1"/>
      <p:bldP spid="28" grpId="0" animBg="1"/>
      <p:bldP spid="35" grpId="0" animBg="1"/>
      <p:bldP spid="15" grpId="0" animBg="1"/>
      <p:bldP spid="15"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2">
            <a:extLst>
              <a:ext uri="{FF2B5EF4-FFF2-40B4-BE49-F238E27FC236}">
                <a16:creationId xmlns:a16="http://schemas.microsoft.com/office/drawing/2014/main" id="{9D917C8D-9BF4-9647-B207-0FFA3317FEB0}"/>
              </a:ext>
            </a:extLst>
          </p:cNvPr>
          <p:cNvSpPr txBox="1">
            <a:spLocks/>
          </p:cNvSpPr>
          <p:nvPr/>
        </p:nvSpPr>
        <p:spPr bwMode="auto">
          <a:xfrm>
            <a:off x="360511" y="356625"/>
            <a:ext cx="4788024" cy="869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l" defTabSz="457200" rtl="0" eaLnBrk="0" fontAlgn="base" hangingPunct="0">
              <a:spcBef>
                <a:spcPct val="0"/>
              </a:spcBef>
              <a:spcAft>
                <a:spcPct val="0"/>
              </a:spcAft>
              <a:defRPr sz="3500" b="1" kern="1200" baseline="0">
                <a:solidFill>
                  <a:srgbClr val="00A4E6"/>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6pPr>
            <a:lvl7pPr marL="9144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7pPr>
            <a:lvl8pPr marL="13716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8pPr>
            <a:lvl9pPr marL="18288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9pPr>
          </a:lstStyle>
          <a:p>
            <a:pPr algn="ctr"/>
            <a:r>
              <a:rPr lang="fr-FR" sz="3600" dirty="0">
                <a:solidFill>
                  <a:srgbClr val="0070C0"/>
                </a:solidFill>
              </a:rPr>
              <a:t>Résultats: </a:t>
            </a:r>
            <a:r>
              <a:rPr lang="fr-FR" sz="3600" b="0" dirty="0">
                <a:solidFill>
                  <a:srgbClr val="0070C0"/>
                </a:solidFill>
              </a:rPr>
              <a:t>étude 2</a:t>
            </a:r>
          </a:p>
        </p:txBody>
      </p:sp>
      <p:sp>
        <p:nvSpPr>
          <p:cNvPr id="23" name="Ellipse 22">
            <a:extLst>
              <a:ext uri="{FF2B5EF4-FFF2-40B4-BE49-F238E27FC236}">
                <a16:creationId xmlns:a16="http://schemas.microsoft.com/office/drawing/2014/main" id="{04D9F8DA-140F-0D44-83F0-DEA0670FED9B}"/>
              </a:ext>
            </a:extLst>
          </p:cNvPr>
          <p:cNvSpPr/>
          <p:nvPr/>
        </p:nvSpPr>
        <p:spPr>
          <a:xfrm>
            <a:off x="3990623" y="5192278"/>
            <a:ext cx="4713666" cy="1562247"/>
          </a:xfrm>
          <a:prstGeom prst="ellipse">
            <a:avLst/>
          </a:prstGeom>
          <a:solidFill>
            <a:srgbClr val="92D05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solidFill>
                  <a:schemeClr val="tx1"/>
                </a:solidFill>
                <a:cs typeface="Times New Roman" panose="02020603050405020304" pitchFamily="18" charset="0"/>
              </a:rPr>
              <a:t>Rares mentions des évaluations diagnostiques, formatives, et de la </a:t>
            </a:r>
            <a:r>
              <a:rPr lang="fr-FR" sz="2000" dirty="0" err="1">
                <a:solidFill>
                  <a:schemeClr val="tx1"/>
                </a:solidFill>
                <a:cs typeface="Times New Roman" panose="02020603050405020304" pitchFamily="18" charset="0"/>
              </a:rPr>
              <a:t>co</a:t>
            </a:r>
            <a:r>
              <a:rPr lang="fr-FR" sz="2000" dirty="0">
                <a:solidFill>
                  <a:schemeClr val="tx1"/>
                </a:solidFill>
                <a:cs typeface="Times New Roman" panose="02020603050405020304" pitchFamily="18" charset="0"/>
              </a:rPr>
              <a:t>-évaluation</a:t>
            </a:r>
          </a:p>
        </p:txBody>
      </p:sp>
      <p:sp>
        <p:nvSpPr>
          <p:cNvPr id="25" name="Ellipse 24">
            <a:extLst>
              <a:ext uri="{FF2B5EF4-FFF2-40B4-BE49-F238E27FC236}">
                <a16:creationId xmlns:a16="http://schemas.microsoft.com/office/drawing/2014/main" id="{E833BD30-234D-0342-99E0-744BFFD9A1F3}"/>
              </a:ext>
            </a:extLst>
          </p:cNvPr>
          <p:cNvSpPr/>
          <p:nvPr/>
        </p:nvSpPr>
        <p:spPr>
          <a:xfrm>
            <a:off x="332085" y="5511147"/>
            <a:ext cx="3573010" cy="1296144"/>
          </a:xfrm>
          <a:prstGeom prst="ellipse">
            <a:avLst/>
          </a:prstGeom>
          <a:solidFill>
            <a:srgbClr val="92D05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solidFill>
                  <a:schemeClr val="tx1"/>
                </a:solidFill>
                <a:cs typeface="Times New Roman" panose="02020603050405020304" pitchFamily="18" charset="0"/>
              </a:rPr>
              <a:t>Essentiellement évaluation sommative par l’EN</a:t>
            </a:r>
          </a:p>
        </p:txBody>
      </p:sp>
      <p:sp>
        <p:nvSpPr>
          <p:cNvPr id="13" name="Ellipse 12">
            <a:extLst>
              <a:ext uri="{FF2B5EF4-FFF2-40B4-BE49-F238E27FC236}">
                <a16:creationId xmlns:a16="http://schemas.microsoft.com/office/drawing/2014/main" id="{E83AF01A-3292-924D-999E-15EF530707A4}"/>
              </a:ext>
            </a:extLst>
          </p:cNvPr>
          <p:cNvSpPr/>
          <p:nvPr/>
        </p:nvSpPr>
        <p:spPr>
          <a:xfrm>
            <a:off x="199019" y="4095474"/>
            <a:ext cx="2838552" cy="1562247"/>
          </a:xfrm>
          <a:prstGeom prst="ellipse">
            <a:avLst/>
          </a:prstGeom>
          <a:solidFill>
            <a:schemeClr val="accent1">
              <a:lumMod val="60000"/>
              <a:lumOff val="4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solidFill>
                  <a:schemeClr val="tx1"/>
                </a:solidFill>
                <a:cs typeface="Times New Roman" panose="02020603050405020304" pitchFamily="18" charset="0"/>
              </a:rPr>
              <a:t>Evaluations guident leur cycle (les brident)</a:t>
            </a:r>
          </a:p>
        </p:txBody>
      </p:sp>
      <p:sp>
        <p:nvSpPr>
          <p:cNvPr id="14" name="Ellipse 13">
            <a:extLst>
              <a:ext uri="{FF2B5EF4-FFF2-40B4-BE49-F238E27FC236}">
                <a16:creationId xmlns:a16="http://schemas.microsoft.com/office/drawing/2014/main" id="{BE8FC232-6EB8-4B4F-8B8E-AA65B8D3FA0E}"/>
              </a:ext>
            </a:extLst>
          </p:cNvPr>
          <p:cNvSpPr/>
          <p:nvPr/>
        </p:nvSpPr>
        <p:spPr>
          <a:xfrm>
            <a:off x="241631" y="1455517"/>
            <a:ext cx="2259056" cy="1216807"/>
          </a:xfrm>
          <a:prstGeom prst="ellipse">
            <a:avLst/>
          </a:prstGeom>
          <a:solidFill>
            <a:srgbClr val="FFFF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solidFill>
                  <a:schemeClr val="tx1"/>
                </a:solidFill>
                <a:cs typeface="Times New Roman" panose="02020603050405020304" pitchFamily="18" charset="0"/>
              </a:rPr>
              <a:t>Trop d’évaluations</a:t>
            </a:r>
          </a:p>
        </p:txBody>
      </p:sp>
      <p:sp>
        <p:nvSpPr>
          <p:cNvPr id="15" name="Ellipse 14">
            <a:extLst>
              <a:ext uri="{FF2B5EF4-FFF2-40B4-BE49-F238E27FC236}">
                <a16:creationId xmlns:a16="http://schemas.microsoft.com/office/drawing/2014/main" id="{B90B58D6-8B37-F242-B3EF-D3E4ADBDD3AF}"/>
              </a:ext>
            </a:extLst>
          </p:cNvPr>
          <p:cNvSpPr/>
          <p:nvPr/>
        </p:nvSpPr>
        <p:spPr>
          <a:xfrm>
            <a:off x="230452" y="2807177"/>
            <a:ext cx="3600400" cy="1216807"/>
          </a:xfrm>
          <a:prstGeom prst="ellipse">
            <a:avLst/>
          </a:prstGeom>
          <a:solidFill>
            <a:srgbClr val="FFFF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solidFill>
                  <a:schemeClr val="tx1"/>
                </a:solidFill>
                <a:cs typeface="Times New Roman" panose="02020603050405020304" pitchFamily="18" charset="0"/>
              </a:rPr>
              <a:t>Travail administratif important</a:t>
            </a:r>
          </a:p>
        </p:txBody>
      </p:sp>
      <p:sp>
        <p:nvSpPr>
          <p:cNvPr id="16" name="Ellipse 15">
            <a:extLst>
              <a:ext uri="{FF2B5EF4-FFF2-40B4-BE49-F238E27FC236}">
                <a16:creationId xmlns:a16="http://schemas.microsoft.com/office/drawing/2014/main" id="{3143E562-9F63-2541-AD08-481C6860E86D}"/>
              </a:ext>
            </a:extLst>
          </p:cNvPr>
          <p:cNvSpPr/>
          <p:nvPr/>
        </p:nvSpPr>
        <p:spPr>
          <a:xfrm>
            <a:off x="2487809" y="1401279"/>
            <a:ext cx="3600400" cy="1216807"/>
          </a:xfrm>
          <a:prstGeom prst="ellipse">
            <a:avLst/>
          </a:prstGeom>
          <a:solidFill>
            <a:srgbClr val="FFFF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solidFill>
                  <a:schemeClr val="tx1"/>
                </a:solidFill>
                <a:cs typeface="Times New Roman" panose="02020603050405020304" pitchFamily="18" charset="0"/>
              </a:rPr>
              <a:t>Evaluations qui ne comptent pas dans la moyenne, sans notes</a:t>
            </a:r>
          </a:p>
        </p:txBody>
      </p:sp>
      <p:sp>
        <p:nvSpPr>
          <p:cNvPr id="17" name="Ellipse 16">
            <a:extLst>
              <a:ext uri="{FF2B5EF4-FFF2-40B4-BE49-F238E27FC236}">
                <a16:creationId xmlns:a16="http://schemas.microsoft.com/office/drawing/2014/main" id="{100E8434-BA4B-404B-833B-A4FD5693BEFA}"/>
              </a:ext>
            </a:extLst>
          </p:cNvPr>
          <p:cNvSpPr/>
          <p:nvPr/>
        </p:nvSpPr>
        <p:spPr>
          <a:xfrm>
            <a:off x="2865412" y="4198852"/>
            <a:ext cx="4016359" cy="1216807"/>
          </a:xfrm>
          <a:prstGeom prst="ellipse">
            <a:avLst/>
          </a:prstGeom>
          <a:solidFill>
            <a:schemeClr val="accent1">
              <a:lumMod val="60000"/>
              <a:lumOff val="4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solidFill>
                  <a:schemeClr val="tx1"/>
                </a:solidFill>
                <a:cs typeface="Times New Roman" panose="02020603050405020304" pitchFamily="18" charset="0"/>
              </a:rPr>
              <a:t>Décalage entre les évaluations prescrites et leur formation</a:t>
            </a:r>
          </a:p>
        </p:txBody>
      </p:sp>
      <p:sp>
        <p:nvSpPr>
          <p:cNvPr id="18" name="Ellipse 17">
            <a:extLst>
              <a:ext uri="{FF2B5EF4-FFF2-40B4-BE49-F238E27FC236}">
                <a16:creationId xmlns:a16="http://schemas.microsoft.com/office/drawing/2014/main" id="{1FF5266C-3444-D74D-A693-C06341514C9B}"/>
              </a:ext>
            </a:extLst>
          </p:cNvPr>
          <p:cNvSpPr/>
          <p:nvPr/>
        </p:nvSpPr>
        <p:spPr>
          <a:xfrm>
            <a:off x="3919278" y="2832754"/>
            <a:ext cx="2342963" cy="1216807"/>
          </a:xfrm>
          <a:prstGeom prst="ellipse">
            <a:avLst/>
          </a:prstGeom>
          <a:solidFill>
            <a:schemeClr val="accent3">
              <a:lumMod val="60000"/>
              <a:lumOff val="4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solidFill>
                  <a:schemeClr val="tx1"/>
                </a:solidFill>
                <a:cs typeface="Times New Roman" panose="02020603050405020304" pitchFamily="18" charset="0"/>
              </a:rPr>
              <a:t>Arrangements évaluatifs</a:t>
            </a:r>
          </a:p>
        </p:txBody>
      </p:sp>
      <p:sp>
        <p:nvSpPr>
          <p:cNvPr id="19" name="Ellipse 18">
            <a:extLst>
              <a:ext uri="{FF2B5EF4-FFF2-40B4-BE49-F238E27FC236}">
                <a16:creationId xmlns:a16="http://schemas.microsoft.com/office/drawing/2014/main" id="{0ABD8187-43D5-5847-8A49-CC826BA14D9F}"/>
              </a:ext>
            </a:extLst>
          </p:cNvPr>
          <p:cNvSpPr/>
          <p:nvPr/>
        </p:nvSpPr>
        <p:spPr>
          <a:xfrm>
            <a:off x="5961767" y="1421094"/>
            <a:ext cx="3182233" cy="1962599"/>
          </a:xfrm>
          <a:prstGeom prst="ellipse">
            <a:avLst/>
          </a:prstGeom>
          <a:solidFill>
            <a:srgbClr val="FFFF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solidFill>
                  <a:schemeClr val="tx1"/>
                </a:solidFill>
              </a:rPr>
              <a:t>Chronophage, ça rallonge les cycles et met une pression temporelle sur les enseignants</a:t>
            </a:r>
            <a:r>
              <a:rPr lang="fr-CH" sz="2000" dirty="0">
                <a:solidFill>
                  <a:schemeClr val="tx1"/>
                </a:solidFill>
              </a:rPr>
              <a:t> </a:t>
            </a:r>
            <a:endParaRPr lang="fr-FR" sz="2000" dirty="0">
              <a:solidFill>
                <a:schemeClr val="tx1"/>
              </a:solidFill>
              <a:cs typeface="Times New Roman" panose="02020603050405020304" pitchFamily="18" charset="0"/>
            </a:endParaRPr>
          </a:p>
        </p:txBody>
      </p:sp>
      <p:sp>
        <p:nvSpPr>
          <p:cNvPr id="20" name="Ellipse 19">
            <a:extLst>
              <a:ext uri="{FF2B5EF4-FFF2-40B4-BE49-F238E27FC236}">
                <a16:creationId xmlns:a16="http://schemas.microsoft.com/office/drawing/2014/main" id="{9EF2CE99-CA11-A542-ACF8-093A2BC97476}"/>
              </a:ext>
            </a:extLst>
          </p:cNvPr>
          <p:cNvSpPr/>
          <p:nvPr/>
        </p:nvSpPr>
        <p:spPr>
          <a:xfrm>
            <a:off x="6308705" y="3448669"/>
            <a:ext cx="2707624" cy="1216807"/>
          </a:xfrm>
          <a:prstGeom prst="ellipse">
            <a:avLst/>
          </a:prstGeom>
          <a:solidFill>
            <a:schemeClr val="accent3">
              <a:lumMod val="60000"/>
              <a:lumOff val="4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2000" dirty="0">
                <a:solidFill>
                  <a:schemeClr val="tx1"/>
                </a:solidFill>
              </a:rPr>
              <a:t>Dupliquer les évaluations (technique + jeu)</a:t>
            </a:r>
            <a:endParaRPr lang="fr-FR" sz="2000" dirty="0">
              <a:solidFill>
                <a:schemeClr val="tx1"/>
              </a:solidFill>
              <a:cs typeface="Times New Roman" panose="02020603050405020304" pitchFamily="18" charset="0"/>
            </a:endParaRPr>
          </a:p>
        </p:txBody>
      </p:sp>
    </p:spTree>
    <p:extLst>
      <p:ext uri="{BB962C8B-B14F-4D97-AF65-F5344CB8AC3E}">
        <p14:creationId xmlns:p14="http://schemas.microsoft.com/office/powerpoint/2010/main" val="719598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animBg="1"/>
      <p:bldP spid="13" grpId="0" animBg="1"/>
      <p:bldP spid="14" grpId="0" animBg="1"/>
      <p:bldP spid="15" grpId="0" animBg="1"/>
      <p:bldP spid="16" grpId="0" animBg="1"/>
      <p:bldP spid="17" grpId="0" animBg="1"/>
      <p:bldP spid="18" grpId="0" animBg="1"/>
      <p:bldP spid="19" grpId="0" animBg="1"/>
      <p:bldP spid="2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36E7A115-8BBA-6443-A0CA-218D37968C80}"/>
              </a:ext>
            </a:extLst>
          </p:cNvPr>
          <p:cNvSpPr>
            <a:spLocks noGrp="1"/>
          </p:cNvSpPr>
          <p:nvPr>
            <p:ph type="body" sz="quarter" idx="11"/>
          </p:nvPr>
        </p:nvSpPr>
        <p:spPr>
          <a:xfrm>
            <a:off x="402896" y="1324487"/>
            <a:ext cx="8417576" cy="4768810"/>
          </a:xfrm>
        </p:spPr>
        <p:txBody>
          <a:bodyPr/>
          <a:lstStyle/>
          <a:p>
            <a:pPr marL="0" indent="0">
              <a:buNone/>
            </a:pPr>
            <a:endParaRPr lang="fr-FR" sz="2000" dirty="0">
              <a:highlight>
                <a:srgbClr val="FFFF00"/>
              </a:highlight>
            </a:endParaRPr>
          </a:p>
          <a:p>
            <a:pPr marL="0" indent="0">
              <a:buNone/>
            </a:pPr>
            <a:r>
              <a:rPr lang="fr-FR" sz="2000" dirty="0"/>
              <a:t>Les résultats montrent que les situations émotionnellement marquantes trouvent également leur source dans l’</a:t>
            </a:r>
            <a:r>
              <a:rPr lang="fr-FR" sz="2000" b="1" dirty="0">
                <a:solidFill>
                  <a:srgbClr val="0070C0"/>
                </a:solidFill>
              </a:rPr>
              <a:t>activité évaluative </a:t>
            </a:r>
            <a:r>
              <a:rPr lang="fr-FR" sz="2000" dirty="0"/>
              <a:t>et initient un développement professionnel (</a:t>
            </a:r>
            <a:r>
              <a:rPr lang="fr-FR" sz="2000" dirty="0" err="1"/>
              <a:t>Descoeudres</a:t>
            </a:r>
            <a:r>
              <a:rPr lang="fr-FR" sz="2000" dirty="0"/>
              <a:t> &amp; Méard,2019), notamment par la création de nouveaux buts.</a:t>
            </a:r>
          </a:p>
          <a:p>
            <a:pPr marL="0" indent="0">
              <a:buNone/>
            </a:pPr>
            <a:endParaRPr lang="fr-FR" sz="2000" dirty="0">
              <a:highlight>
                <a:srgbClr val="FFFF00"/>
              </a:highlight>
            </a:endParaRPr>
          </a:p>
          <a:p>
            <a:pPr marL="0" indent="0">
              <a:buNone/>
            </a:pPr>
            <a:r>
              <a:rPr lang="fr-FR" sz="2000" dirty="0"/>
              <a:t>Finalement, nous constatons que ce développement potentiel se déroule « dans le social » </a:t>
            </a:r>
            <a:r>
              <a:rPr lang="fr-FR" sz="1800" dirty="0"/>
              <a:t>(</a:t>
            </a:r>
            <a:r>
              <a:rPr lang="fr-FR" sz="1800" dirty="0" err="1"/>
              <a:t>Vygotski</a:t>
            </a:r>
            <a:r>
              <a:rPr lang="fr-FR" sz="1800" dirty="0"/>
              <a:t>, 1931/2014), </a:t>
            </a:r>
            <a:r>
              <a:rPr lang="fr-FR" sz="2000" dirty="0"/>
              <a:t>qu’il s’agisse d’</a:t>
            </a:r>
            <a:r>
              <a:rPr lang="fr-FR" sz="2000" b="1" dirty="0">
                <a:solidFill>
                  <a:srgbClr val="0070C0"/>
                </a:solidFill>
              </a:rPr>
              <a:t>interactions</a:t>
            </a:r>
            <a:r>
              <a:rPr lang="fr-FR" sz="2000" dirty="0"/>
              <a:t> avec les collègues, le tuteur, la chercheure ou encore les élèves.</a:t>
            </a:r>
          </a:p>
          <a:p>
            <a:pPr marL="0" indent="0">
              <a:buNone/>
            </a:pPr>
            <a:endParaRPr lang="fr-FR" sz="2000" dirty="0"/>
          </a:p>
          <a:p>
            <a:pPr marL="0" indent="0">
              <a:buNone/>
            </a:pPr>
            <a:endParaRPr lang="fr-FR" sz="2000" dirty="0"/>
          </a:p>
          <a:p>
            <a:pPr marL="0" indent="0">
              <a:buNone/>
            </a:pPr>
            <a:endParaRPr lang="fr-FR" sz="2000" dirty="0"/>
          </a:p>
          <a:p>
            <a:pPr marL="0" indent="0">
              <a:buNone/>
            </a:pPr>
            <a:endParaRPr lang="fr-FR" dirty="0"/>
          </a:p>
          <a:p>
            <a:pPr marL="342900" indent="-342900">
              <a:buFontTx/>
              <a:buChar char="-"/>
            </a:pPr>
            <a:endParaRPr lang="fr-FR" dirty="0"/>
          </a:p>
        </p:txBody>
      </p:sp>
      <p:sp>
        <p:nvSpPr>
          <p:cNvPr id="3" name="Titre 2">
            <a:extLst>
              <a:ext uri="{FF2B5EF4-FFF2-40B4-BE49-F238E27FC236}">
                <a16:creationId xmlns:a16="http://schemas.microsoft.com/office/drawing/2014/main" id="{6458AC9B-0A21-A54D-89E2-7B483B6E96DB}"/>
              </a:ext>
            </a:extLst>
          </p:cNvPr>
          <p:cNvSpPr>
            <a:spLocks noGrp="1"/>
          </p:cNvSpPr>
          <p:nvPr>
            <p:ph type="title"/>
          </p:nvPr>
        </p:nvSpPr>
        <p:spPr/>
        <p:txBody>
          <a:bodyPr/>
          <a:lstStyle/>
          <a:p>
            <a:r>
              <a:rPr lang="fr-FR" dirty="0">
                <a:solidFill>
                  <a:srgbClr val="0070C0"/>
                </a:solidFill>
              </a:rPr>
              <a:t>Discussion</a:t>
            </a:r>
          </a:p>
        </p:txBody>
      </p:sp>
    </p:spTree>
    <p:extLst>
      <p:ext uri="{BB962C8B-B14F-4D97-AF65-F5344CB8AC3E}">
        <p14:creationId xmlns:p14="http://schemas.microsoft.com/office/powerpoint/2010/main" val="2270892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1148915D-C340-734D-9547-1368DFBDFF21}"/>
              </a:ext>
            </a:extLst>
          </p:cNvPr>
          <p:cNvSpPr>
            <a:spLocks noGrp="1"/>
          </p:cNvSpPr>
          <p:nvPr>
            <p:ph type="title"/>
          </p:nvPr>
        </p:nvSpPr>
        <p:spPr>
          <a:xfrm>
            <a:off x="456836" y="1484784"/>
            <a:ext cx="8175660" cy="4578200"/>
          </a:xfrm>
        </p:spPr>
        <p:txBody>
          <a:bodyPr/>
          <a:lstStyle/>
          <a:p>
            <a:pPr lvl="0" defTabSz="914400">
              <a:spcBef>
                <a:spcPts val="0"/>
              </a:spcBef>
              <a:defRPr/>
            </a:pPr>
            <a:br>
              <a:rPr lang="fr-CH" sz="2000" dirty="0">
                <a:solidFill>
                  <a:schemeClr val="tx1"/>
                </a:solidFill>
                <a:latin typeface="Franklin Gothic Book" panose="020B0503020102020204" pitchFamily="34" charset="0"/>
              </a:rPr>
            </a:br>
            <a:endParaRPr lang="fr-FR" sz="2000" b="0" dirty="0">
              <a:latin typeface="Franklin Gothic Book" panose="020B0503020102020204" pitchFamily="34" charset="0"/>
            </a:endParaRPr>
          </a:p>
        </p:txBody>
      </p:sp>
      <p:sp>
        <p:nvSpPr>
          <p:cNvPr id="9" name="Titre 2">
            <a:extLst>
              <a:ext uri="{FF2B5EF4-FFF2-40B4-BE49-F238E27FC236}">
                <a16:creationId xmlns:a16="http://schemas.microsoft.com/office/drawing/2014/main" id="{9D917C8D-9BF4-9647-B207-0FFA3317FEB0}"/>
              </a:ext>
            </a:extLst>
          </p:cNvPr>
          <p:cNvSpPr txBox="1">
            <a:spLocks/>
          </p:cNvSpPr>
          <p:nvPr/>
        </p:nvSpPr>
        <p:spPr bwMode="auto">
          <a:xfrm>
            <a:off x="402896" y="438314"/>
            <a:ext cx="8229600" cy="869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l" defTabSz="457200" rtl="0" eaLnBrk="0" fontAlgn="base" hangingPunct="0">
              <a:spcBef>
                <a:spcPct val="0"/>
              </a:spcBef>
              <a:spcAft>
                <a:spcPct val="0"/>
              </a:spcAft>
              <a:defRPr sz="3500" b="1" kern="1200" baseline="0">
                <a:solidFill>
                  <a:srgbClr val="00A4E6"/>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6pPr>
            <a:lvl7pPr marL="9144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7pPr>
            <a:lvl8pPr marL="13716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8pPr>
            <a:lvl9pPr marL="18288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9pPr>
          </a:lstStyle>
          <a:p>
            <a:r>
              <a:rPr lang="fr-FR" sz="3600" dirty="0">
                <a:solidFill>
                  <a:srgbClr val="0070C0"/>
                </a:solidFill>
                <a:latin typeface="Franklin Gothic Book" panose="020B0503020102020204" pitchFamily="34" charset="0"/>
              </a:rPr>
              <a:t>Introduction</a:t>
            </a:r>
          </a:p>
        </p:txBody>
      </p:sp>
      <p:sp>
        <p:nvSpPr>
          <p:cNvPr id="6" name="Titre 2">
            <a:extLst>
              <a:ext uri="{FF2B5EF4-FFF2-40B4-BE49-F238E27FC236}">
                <a16:creationId xmlns:a16="http://schemas.microsoft.com/office/drawing/2014/main" id="{5A6C22F6-5FCF-9546-B387-4F452B2B1B33}"/>
              </a:ext>
            </a:extLst>
          </p:cNvPr>
          <p:cNvSpPr txBox="1">
            <a:spLocks/>
          </p:cNvSpPr>
          <p:nvPr/>
        </p:nvSpPr>
        <p:spPr bwMode="auto">
          <a:xfrm>
            <a:off x="429020" y="1532943"/>
            <a:ext cx="8175660" cy="5136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l" defTabSz="457200" rtl="0" eaLnBrk="0" fontAlgn="base" hangingPunct="0">
              <a:spcBef>
                <a:spcPct val="0"/>
              </a:spcBef>
              <a:spcAft>
                <a:spcPct val="0"/>
              </a:spcAft>
              <a:defRPr sz="3500" b="1" kern="1200" baseline="0">
                <a:solidFill>
                  <a:srgbClr val="00A4E6"/>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6pPr>
            <a:lvl7pPr marL="9144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7pPr>
            <a:lvl8pPr marL="13716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8pPr>
            <a:lvl9pPr marL="18288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9pPr>
          </a:lstStyle>
          <a:p>
            <a:pPr algn="just"/>
            <a:r>
              <a:rPr lang="fr-FR" sz="2400" dirty="0">
                <a:solidFill>
                  <a:schemeClr val="tx1"/>
                </a:solidFill>
                <a:latin typeface="+mn-lt"/>
              </a:rPr>
              <a:t>Deux études </a:t>
            </a:r>
            <a:r>
              <a:rPr lang="fr-FR" sz="2400" b="0" dirty="0">
                <a:solidFill>
                  <a:schemeClr val="tx1"/>
                </a:solidFill>
                <a:latin typeface="+mn-lt"/>
              </a:rPr>
              <a:t>: </a:t>
            </a:r>
            <a:r>
              <a:rPr lang="fr-FR" sz="2400" dirty="0">
                <a:solidFill>
                  <a:schemeClr val="tx1"/>
                </a:solidFill>
                <a:latin typeface="+mn-lt"/>
              </a:rPr>
              <a:t>développement professionnel</a:t>
            </a:r>
            <a:r>
              <a:rPr lang="fr-FR" sz="2400" b="0" dirty="0">
                <a:solidFill>
                  <a:schemeClr val="tx1"/>
                </a:solidFill>
                <a:latin typeface="+mn-lt"/>
              </a:rPr>
              <a:t> d’enseignants novices (</a:t>
            </a:r>
            <a:r>
              <a:rPr lang="fr-FR" sz="2400" dirty="0">
                <a:solidFill>
                  <a:schemeClr val="tx1"/>
                </a:solidFill>
                <a:latin typeface="+mn-lt"/>
              </a:rPr>
              <a:t>EN</a:t>
            </a:r>
            <a:r>
              <a:rPr lang="fr-FR" sz="2400" b="0" dirty="0">
                <a:solidFill>
                  <a:schemeClr val="tx1"/>
                </a:solidFill>
                <a:latin typeface="+mn-lt"/>
              </a:rPr>
              <a:t>) lors de pratiques évaluatives en éducation physique et sportive (</a:t>
            </a:r>
            <a:r>
              <a:rPr lang="fr-FR" sz="2400" dirty="0">
                <a:solidFill>
                  <a:schemeClr val="tx1"/>
                </a:solidFill>
                <a:latin typeface="+mn-lt"/>
              </a:rPr>
              <a:t>EPS</a:t>
            </a:r>
            <a:r>
              <a:rPr lang="fr-FR" sz="2400" b="0" dirty="0">
                <a:solidFill>
                  <a:schemeClr val="tx1"/>
                </a:solidFill>
                <a:latin typeface="+mn-lt"/>
              </a:rPr>
              <a:t>)</a:t>
            </a:r>
          </a:p>
          <a:p>
            <a:pPr marL="342900" indent="-342900" algn="just">
              <a:buFont typeface="Arial" panose="020B0604020202020204" pitchFamily="34" charset="0"/>
              <a:buChar char="•"/>
            </a:pPr>
            <a:endParaRPr lang="fr-FR" sz="2400" b="0" dirty="0">
              <a:solidFill>
                <a:schemeClr val="tx1"/>
              </a:solidFill>
              <a:latin typeface="+mn-lt"/>
            </a:endParaRPr>
          </a:p>
          <a:p>
            <a:pPr marL="342900" indent="-342900" algn="just">
              <a:buFont typeface="Arial" panose="020B0604020202020204" pitchFamily="34" charset="0"/>
              <a:buChar char="•"/>
            </a:pPr>
            <a:r>
              <a:rPr lang="fr-FR" sz="2400" dirty="0">
                <a:solidFill>
                  <a:schemeClr val="tx1"/>
                </a:solidFill>
                <a:latin typeface="+mn-lt"/>
              </a:rPr>
              <a:t>L’ étude 1 </a:t>
            </a:r>
            <a:r>
              <a:rPr lang="fr-FR" sz="2400" b="0" dirty="0">
                <a:solidFill>
                  <a:schemeClr val="tx1"/>
                </a:solidFill>
                <a:latin typeface="+mn-lt"/>
              </a:rPr>
              <a:t>a pour but de faire un arrêt sur image sur les types de situations émotionnellement marquantes vécues par les EN en EPS.</a:t>
            </a:r>
          </a:p>
          <a:p>
            <a:pPr algn="just"/>
            <a:endParaRPr lang="fr-FR" sz="2400" b="0" dirty="0">
              <a:solidFill>
                <a:schemeClr val="tx1"/>
              </a:solidFill>
              <a:latin typeface="+mn-lt"/>
            </a:endParaRPr>
          </a:p>
          <a:p>
            <a:pPr marL="342900" indent="-342900" algn="just">
              <a:buFont typeface="Arial" panose="020B0604020202020204" pitchFamily="34" charset="0"/>
              <a:buChar char="•"/>
            </a:pPr>
            <a:r>
              <a:rPr lang="fr-FR" sz="2400" dirty="0">
                <a:solidFill>
                  <a:schemeClr val="tx1"/>
                </a:solidFill>
                <a:latin typeface="+mn-lt"/>
              </a:rPr>
              <a:t>L’étude 2 </a:t>
            </a:r>
            <a:r>
              <a:rPr lang="fr-FR" sz="2400" b="0" dirty="0">
                <a:solidFill>
                  <a:schemeClr val="tx1"/>
                </a:solidFill>
                <a:latin typeface="+mn-lt"/>
              </a:rPr>
              <a:t>a pour but de comprendre comment la part subjective du métier favorise ou freine le développement professionnel des EN en EPS, à partir de situations d’auto-affectation. </a:t>
            </a:r>
          </a:p>
          <a:p>
            <a:pPr algn="just" defTabSz="914400">
              <a:spcBef>
                <a:spcPts val="0"/>
              </a:spcBef>
              <a:defRPr/>
            </a:pPr>
            <a:br>
              <a:rPr lang="fr-CH" sz="2400" dirty="0">
                <a:solidFill>
                  <a:schemeClr val="tx1"/>
                </a:solidFill>
                <a:latin typeface="+mn-lt"/>
              </a:rPr>
            </a:br>
            <a:endParaRPr lang="fr-FR" sz="2400" b="0" dirty="0">
              <a:latin typeface="+mn-lt"/>
            </a:endParaRPr>
          </a:p>
        </p:txBody>
      </p:sp>
    </p:spTree>
    <p:extLst>
      <p:ext uri="{BB962C8B-B14F-4D97-AF65-F5344CB8AC3E}">
        <p14:creationId xmlns:p14="http://schemas.microsoft.com/office/powerpoint/2010/main" val="2319931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1148915D-C340-734D-9547-1368DFBDFF21}"/>
              </a:ext>
            </a:extLst>
          </p:cNvPr>
          <p:cNvSpPr>
            <a:spLocks noGrp="1"/>
          </p:cNvSpPr>
          <p:nvPr>
            <p:ph type="title"/>
          </p:nvPr>
        </p:nvSpPr>
        <p:spPr>
          <a:xfrm>
            <a:off x="456836" y="1484784"/>
            <a:ext cx="8175660" cy="4578200"/>
          </a:xfrm>
        </p:spPr>
        <p:txBody>
          <a:bodyPr/>
          <a:lstStyle/>
          <a:p>
            <a:pPr lvl="0" defTabSz="914400">
              <a:spcBef>
                <a:spcPts val="0"/>
              </a:spcBef>
              <a:defRPr/>
            </a:pPr>
            <a:br>
              <a:rPr lang="fr-CH" sz="2000" dirty="0">
                <a:solidFill>
                  <a:schemeClr val="tx1"/>
                </a:solidFill>
                <a:latin typeface="Franklin Gothic Book" panose="020B0503020102020204" pitchFamily="34" charset="0"/>
              </a:rPr>
            </a:br>
            <a:endParaRPr lang="fr-FR" sz="2000" b="0" dirty="0">
              <a:latin typeface="Franklin Gothic Book" panose="020B0503020102020204" pitchFamily="34" charset="0"/>
            </a:endParaRPr>
          </a:p>
        </p:txBody>
      </p:sp>
      <p:sp>
        <p:nvSpPr>
          <p:cNvPr id="9" name="Titre 2">
            <a:extLst>
              <a:ext uri="{FF2B5EF4-FFF2-40B4-BE49-F238E27FC236}">
                <a16:creationId xmlns:a16="http://schemas.microsoft.com/office/drawing/2014/main" id="{9D917C8D-9BF4-9647-B207-0FFA3317FEB0}"/>
              </a:ext>
            </a:extLst>
          </p:cNvPr>
          <p:cNvSpPr txBox="1">
            <a:spLocks/>
          </p:cNvSpPr>
          <p:nvPr/>
        </p:nvSpPr>
        <p:spPr bwMode="auto">
          <a:xfrm>
            <a:off x="402896" y="438314"/>
            <a:ext cx="8229600" cy="869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l" defTabSz="457200" rtl="0" eaLnBrk="0" fontAlgn="base" hangingPunct="0">
              <a:spcBef>
                <a:spcPct val="0"/>
              </a:spcBef>
              <a:spcAft>
                <a:spcPct val="0"/>
              </a:spcAft>
              <a:defRPr sz="3500" b="1" kern="1200" baseline="0">
                <a:solidFill>
                  <a:srgbClr val="00A4E6"/>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6pPr>
            <a:lvl7pPr marL="9144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7pPr>
            <a:lvl8pPr marL="13716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8pPr>
            <a:lvl9pPr marL="18288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9pPr>
          </a:lstStyle>
          <a:p>
            <a:r>
              <a:rPr lang="fr-FR" sz="3600" dirty="0">
                <a:solidFill>
                  <a:srgbClr val="0070C0"/>
                </a:solidFill>
                <a:latin typeface="Franklin Gothic Book" panose="020B0503020102020204" pitchFamily="34" charset="0"/>
              </a:rPr>
              <a:t>Les enseignants novices (EN)</a:t>
            </a:r>
          </a:p>
        </p:txBody>
      </p:sp>
      <p:sp>
        <p:nvSpPr>
          <p:cNvPr id="6" name="Titre 2">
            <a:extLst>
              <a:ext uri="{FF2B5EF4-FFF2-40B4-BE49-F238E27FC236}">
                <a16:creationId xmlns:a16="http://schemas.microsoft.com/office/drawing/2014/main" id="{5A6C22F6-5FCF-9546-B387-4F452B2B1B33}"/>
              </a:ext>
            </a:extLst>
          </p:cNvPr>
          <p:cNvSpPr txBox="1">
            <a:spLocks/>
          </p:cNvSpPr>
          <p:nvPr/>
        </p:nvSpPr>
        <p:spPr bwMode="auto">
          <a:xfrm>
            <a:off x="429020" y="1641178"/>
            <a:ext cx="8463460" cy="44218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l" defTabSz="457200" rtl="0" eaLnBrk="0" fontAlgn="base" hangingPunct="0">
              <a:spcBef>
                <a:spcPct val="0"/>
              </a:spcBef>
              <a:spcAft>
                <a:spcPct val="0"/>
              </a:spcAft>
              <a:defRPr sz="3500" b="1" kern="1200" baseline="0">
                <a:solidFill>
                  <a:srgbClr val="00A4E6"/>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6pPr>
            <a:lvl7pPr marL="9144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7pPr>
            <a:lvl8pPr marL="13716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8pPr>
            <a:lvl9pPr marL="18288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9pPr>
          </a:lstStyle>
          <a:p>
            <a:pPr marL="342900" indent="-342900">
              <a:buFont typeface="Arial" panose="020B0604020202020204" pitchFamily="34" charset="0"/>
              <a:buChar char="•"/>
            </a:pPr>
            <a:r>
              <a:rPr lang="fr-FR" sz="2400" b="0" dirty="0">
                <a:solidFill>
                  <a:schemeClr val="tx1"/>
                </a:solidFill>
                <a:latin typeface="+mn-lt"/>
              </a:rPr>
              <a:t>L’activité des </a:t>
            </a:r>
            <a:r>
              <a:rPr lang="fr-FR" sz="2400" dirty="0">
                <a:solidFill>
                  <a:schemeClr val="tx1"/>
                </a:solidFill>
                <a:latin typeface="+mn-lt"/>
              </a:rPr>
              <a:t>EN </a:t>
            </a:r>
            <a:r>
              <a:rPr lang="fr-FR" sz="2400" b="0" dirty="0">
                <a:solidFill>
                  <a:schemeClr val="tx1"/>
                </a:solidFill>
                <a:latin typeface="+mn-lt"/>
              </a:rPr>
              <a:t>est ponctuée de </a:t>
            </a:r>
            <a:r>
              <a:rPr lang="fr-FR" sz="2400" dirty="0">
                <a:solidFill>
                  <a:srgbClr val="0070C0"/>
                </a:solidFill>
                <a:latin typeface="+mn-lt"/>
              </a:rPr>
              <a:t>situations émotionnellement marquantes en classe</a:t>
            </a:r>
            <a:r>
              <a:rPr lang="fr-FR" sz="2400" b="0" dirty="0">
                <a:solidFill>
                  <a:schemeClr val="tx1"/>
                </a:solidFill>
                <a:latin typeface="+mn-lt"/>
              </a:rPr>
              <a:t>  (</a:t>
            </a:r>
            <a:r>
              <a:rPr lang="fr-FR" sz="2400" b="0" dirty="0" err="1">
                <a:solidFill>
                  <a:schemeClr val="tx1"/>
                </a:solidFill>
                <a:latin typeface="+mn-lt"/>
              </a:rPr>
              <a:t>Hascher</a:t>
            </a:r>
            <a:r>
              <a:rPr lang="fr-FR" sz="2400" b="0" dirty="0">
                <a:solidFill>
                  <a:schemeClr val="tx1"/>
                </a:solidFill>
                <a:latin typeface="+mn-lt"/>
              </a:rPr>
              <a:t> &amp; </a:t>
            </a:r>
            <a:r>
              <a:rPr lang="fr-FR" sz="2400" b="0" dirty="0" err="1">
                <a:solidFill>
                  <a:schemeClr val="tx1"/>
                </a:solidFill>
                <a:latin typeface="+mn-lt"/>
              </a:rPr>
              <a:t>Hagenauer</a:t>
            </a:r>
            <a:r>
              <a:rPr lang="fr-FR" sz="2400" b="0" dirty="0">
                <a:solidFill>
                  <a:schemeClr val="tx1"/>
                </a:solidFill>
                <a:latin typeface="+mn-lt"/>
              </a:rPr>
              <a:t>, 2016).</a:t>
            </a:r>
          </a:p>
          <a:p>
            <a:pPr marL="342900" indent="-342900">
              <a:buFont typeface="Arial" panose="020B0604020202020204" pitchFamily="34" charset="0"/>
              <a:buChar char="•"/>
            </a:pPr>
            <a:endParaRPr lang="fr-FR" sz="2400" b="0" dirty="0">
              <a:solidFill>
                <a:schemeClr val="tx1"/>
              </a:solidFill>
              <a:latin typeface="+mn-lt"/>
            </a:endParaRPr>
          </a:p>
          <a:p>
            <a:pPr marL="342900" indent="-342900">
              <a:buFont typeface="Arial" panose="020B0604020202020204" pitchFamily="34" charset="0"/>
              <a:buChar char="•"/>
            </a:pPr>
            <a:r>
              <a:rPr lang="fr-FR" sz="2400" b="0" dirty="0">
                <a:solidFill>
                  <a:schemeClr val="tx1"/>
                </a:solidFill>
                <a:latin typeface="+mn-lt"/>
              </a:rPr>
              <a:t>L’activité des </a:t>
            </a:r>
            <a:r>
              <a:rPr lang="fr-FR" sz="2400" dirty="0">
                <a:solidFill>
                  <a:schemeClr val="tx1"/>
                </a:solidFill>
                <a:latin typeface="+mn-lt"/>
              </a:rPr>
              <a:t>EN</a:t>
            </a:r>
            <a:r>
              <a:rPr lang="fr-FR" sz="2400" b="0" dirty="0">
                <a:solidFill>
                  <a:schemeClr val="tx1"/>
                </a:solidFill>
                <a:latin typeface="+mn-lt"/>
              </a:rPr>
              <a:t> est traversée par des </a:t>
            </a:r>
            <a:r>
              <a:rPr lang="fr-FR" sz="2400" dirty="0">
                <a:solidFill>
                  <a:srgbClr val="0070C0"/>
                </a:solidFill>
                <a:latin typeface="+mn-lt"/>
              </a:rPr>
              <a:t>émotions intenses </a:t>
            </a:r>
            <a:r>
              <a:rPr lang="fr-FR" sz="2400" b="0" dirty="0">
                <a:solidFill>
                  <a:schemeClr val="tx1"/>
                </a:solidFill>
                <a:latin typeface="+mn-lt"/>
              </a:rPr>
              <a:t>(Schutz, 2014), notamment liées aux </a:t>
            </a:r>
            <a:r>
              <a:rPr lang="fr-FR" sz="2400" dirty="0">
                <a:solidFill>
                  <a:srgbClr val="0070C0"/>
                </a:solidFill>
                <a:latin typeface="+mn-lt"/>
              </a:rPr>
              <a:t>dilemmes </a:t>
            </a:r>
            <a:r>
              <a:rPr lang="fr-FR" sz="2400" dirty="0">
                <a:solidFill>
                  <a:schemeClr val="tx1"/>
                </a:solidFill>
                <a:latin typeface="+mn-lt"/>
              </a:rPr>
              <a:t> </a:t>
            </a:r>
            <a:r>
              <a:rPr lang="fr-FR" sz="2400" b="0" dirty="0">
                <a:solidFill>
                  <a:schemeClr val="tx1"/>
                </a:solidFill>
                <a:latin typeface="+mn-lt"/>
              </a:rPr>
              <a:t>(</a:t>
            </a:r>
            <a:r>
              <a:rPr lang="fr-FR" sz="2400" b="0" dirty="0" err="1">
                <a:solidFill>
                  <a:schemeClr val="tx1"/>
                </a:solidFill>
                <a:latin typeface="+mn-lt"/>
              </a:rPr>
              <a:t>Lassila</a:t>
            </a:r>
            <a:r>
              <a:rPr lang="fr-FR" sz="2400" b="0" dirty="0">
                <a:solidFill>
                  <a:schemeClr val="tx1"/>
                </a:solidFill>
                <a:latin typeface="+mn-lt"/>
              </a:rPr>
              <a:t> &amp; </a:t>
            </a:r>
            <a:r>
              <a:rPr lang="fr-FR" sz="2400" b="0" dirty="0" err="1">
                <a:solidFill>
                  <a:schemeClr val="tx1"/>
                </a:solidFill>
                <a:latin typeface="+mn-lt"/>
              </a:rPr>
              <a:t>Uitto</a:t>
            </a:r>
            <a:r>
              <a:rPr lang="fr-FR" sz="2400" b="0" dirty="0">
                <a:solidFill>
                  <a:schemeClr val="tx1"/>
                </a:solidFill>
                <a:latin typeface="+mn-lt"/>
              </a:rPr>
              <a:t>, 2016; McKay, 2016), à l’</a:t>
            </a:r>
            <a:r>
              <a:rPr lang="fr-FR" sz="2400" dirty="0">
                <a:solidFill>
                  <a:srgbClr val="0070C0"/>
                </a:solidFill>
                <a:latin typeface="+mn-lt"/>
              </a:rPr>
              <a:t>imprévisibilité</a:t>
            </a:r>
            <a:r>
              <a:rPr lang="fr-FR" sz="2400" b="0" dirty="0">
                <a:solidFill>
                  <a:schemeClr val="tx1"/>
                </a:solidFill>
                <a:latin typeface="+mn-lt"/>
              </a:rPr>
              <a:t> (</a:t>
            </a:r>
            <a:r>
              <a:rPr lang="fr-FR" sz="2400" b="0" dirty="0" err="1">
                <a:solidFill>
                  <a:schemeClr val="tx1"/>
                </a:solidFill>
                <a:latin typeface="+mn-lt"/>
              </a:rPr>
              <a:t>Bullough</a:t>
            </a:r>
            <a:r>
              <a:rPr lang="fr-FR" sz="2400" b="0" dirty="0">
                <a:solidFill>
                  <a:schemeClr val="tx1"/>
                </a:solidFill>
                <a:latin typeface="+mn-lt"/>
              </a:rPr>
              <a:t>, 2009), au </a:t>
            </a:r>
            <a:r>
              <a:rPr lang="fr-FR" sz="2400" dirty="0">
                <a:solidFill>
                  <a:srgbClr val="0070C0"/>
                </a:solidFill>
                <a:latin typeface="+mn-lt"/>
              </a:rPr>
              <a:t>choc de la réalité </a:t>
            </a:r>
            <a:r>
              <a:rPr lang="fr-FR" sz="2400" b="0" dirty="0">
                <a:solidFill>
                  <a:schemeClr val="tx1"/>
                </a:solidFill>
                <a:latin typeface="+mn-lt"/>
              </a:rPr>
              <a:t>(Kim &amp; Cho, 2014; De Mauro &amp; </a:t>
            </a:r>
            <a:r>
              <a:rPr lang="fr-FR" sz="2400" b="0" dirty="0" err="1">
                <a:solidFill>
                  <a:schemeClr val="tx1"/>
                </a:solidFill>
                <a:latin typeface="+mn-lt"/>
              </a:rPr>
              <a:t>Jennings</a:t>
            </a:r>
            <a:r>
              <a:rPr lang="fr-FR" sz="2400" b="0" dirty="0">
                <a:solidFill>
                  <a:schemeClr val="tx1"/>
                </a:solidFill>
                <a:latin typeface="+mn-lt"/>
              </a:rPr>
              <a:t>, 2016).</a:t>
            </a:r>
          </a:p>
          <a:p>
            <a:pPr marL="342900" indent="-342900">
              <a:buFont typeface="Arial" panose="020B0604020202020204" pitchFamily="34" charset="0"/>
              <a:buChar char="•"/>
            </a:pPr>
            <a:endParaRPr lang="fr-FR" sz="2400" b="0" dirty="0">
              <a:solidFill>
                <a:schemeClr val="tx1"/>
              </a:solidFill>
              <a:latin typeface="+mn-lt"/>
            </a:endParaRPr>
          </a:p>
          <a:p>
            <a:pPr marL="342900" indent="-342900">
              <a:buFont typeface="Arial" panose="020B0604020202020204" pitchFamily="34" charset="0"/>
              <a:buChar char="•"/>
            </a:pPr>
            <a:r>
              <a:rPr lang="fr-FR" sz="2400" b="0" dirty="0">
                <a:solidFill>
                  <a:schemeClr val="tx1"/>
                </a:solidFill>
                <a:latin typeface="+mn-lt"/>
              </a:rPr>
              <a:t>L’</a:t>
            </a:r>
            <a:r>
              <a:rPr lang="fr-FR" sz="2400" dirty="0">
                <a:solidFill>
                  <a:srgbClr val="0070C0"/>
                </a:solidFill>
                <a:latin typeface="+mn-lt"/>
              </a:rPr>
              <a:t>évaluation</a:t>
            </a:r>
            <a:r>
              <a:rPr lang="fr-FR" sz="2400" b="0" dirty="0">
                <a:solidFill>
                  <a:schemeClr val="tx1"/>
                </a:solidFill>
                <a:latin typeface="+mn-lt"/>
              </a:rPr>
              <a:t> des élèves est perçue comme étant moins bien maîtrisée par les </a:t>
            </a:r>
            <a:r>
              <a:rPr lang="fr-FR" sz="2400" dirty="0">
                <a:solidFill>
                  <a:srgbClr val="0070C0"/>
                </a:solidFill>
                <a:latin typeface="+mn-lt"/>
              </a:rPr>
              <a:t>enseignants débutants</a:t>
            </a:r>
            <a:r>
              <a:rPr lang="fr-FR" sz="2400" b="0" dirty="0">
                <a:solidFill>
                  <a:schemeClr val="tx1"/>
                </a:solidFill>
                <a:latin typeface="+mn-lt"/>
              </a:rPr>
              <a:t> (Grenier et al., 2013 ; Hill &amp; </a:t>
            </a:r>
            <a:r>
              <a:rPr lang="fr-FR" sz="2400" b="0" dirty="0" err="1">
                <a:solidFill>
                  <a:schemeClr val="tx1"/>
                </a:solidFill>
                <a:latin typeface="+mn-lt"/>
              </a:rPr>
              <a:t>Brodin</a:t>
            </a:r>
            <a:r>
              <a:rPr lang="fr-FR" sz="2400" b="0" dirty="0">
                <a:solidFill>
                  <a:schemeClr val="tx1"/>
                </a:solidFill>
                <a:latin typeface="+mn-lt"/>
              </a:rPr>
              <a:t>, 2004).</a:t>
            </a:r>
            <a:endParaRPr lang="fr-CH" sz="2400" b="0" dirty="0">
              <a:solidFill>
                <a:schemeClr val="tx1"/>
              </a:solidFill>
              <a:latin typeface="+mn-lt"/>
            </a:endParaRPr>
          </a:p>
          <a:p>
            <a:endParaRPr lang="fr-FR" sz="2400" b="0" dirty="0">
              <a:solidFill>
                <a:schemeClr val="tx1"/>
              </a:solidFill>
              <a:latin typeface="+mn-lt"/>
            </a:endParaRPr>
          </a:p>
          <a:p>
            <a:pPr algn="just" defTabSz="914400">
              <a:spcBef>
                <a:spcPts val="0"/>
              </a:spcBef>
              <a:defRPr/>
            </a:pPr>
            <a:br>
              <a:rPr lang="fr-CH" sz="2000" dirty="0">
                <a:solidFill>
                  <a:schemeClr val="tx1"/>
                </a:solidFill>
                <a:latin typeface="Franklin Gothic Book" panose="020B0503020102020204" pitchFamily="34" charset="0"/>
              </a:rPr>
            </a:br>
            <a:endParaRPr lang="fr-FR" sz="2000" b="0" dirty="0">
              <a:latin typeface="Franklin Gothic Book" panose="020B0503020102020204" pitchFamily="34" charset="0"/>
            </a:endParaRPr>
          </a:p>
        </p:txBody>
      </p:sp>
    </p:spTree>
    <p:extLst>
      <p:ext uri="{BB962C8B-B14F-4D97-AF65-F5344CB8AC3E}">
        <p14:creationId xmlns:p14="http://schemas.microsoft.com/office/powerpoint/2010/main" val="2793935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1148915D-C340-734D-9547-1368DFBDFF21}"/>
              </a:ext>
            </a:extLst>
          </p:cNvPr>
          <p:cNvSpPr>
            <a:spLocks noGrp="1"/>
          </p:cNvSpPr>
          <p:nvPr>
            <p:ph type="title"/>
          </p:nvPr>
        </p:nvSpPr>
        <p:spPr>
          <a:xfrm>
            <a:off x="89204" y="1307289"/>
            <a:ext cx="8856984" cy="1689663"/>
          </a:xfrm>
        </p:spPr>
        <p:txBody>
          <a:bodyPr/>
          <a:lstStyle/>
          <a:p>
            <a:r>
              <a:rPr lang="fr-CH" sz="2400" dirty="0">
                <a:solidFill>
                  <a:srgbClr val="0070C0"/>
                </a:solidFill>
                <a:latin typeface="+mn-lt"/>
              </a:rPr>
              <a:t>Etude 1:</a:t>
            </a:r>
            <a:br>
              <a:rPr lang="fr-CH" sz="2400" b="0" dirty="0">
                <a:solidFill>
                  <a:schemeClr val="tx1"/>
                </a:solidFill>
                <a:latin typeface="+mn-lt"/>
              </a:rPr>
            </a:br>
            <a:r>
              <a:rPr lang="fr-CH" sz="2400" b="0" dirty="0">
                <a:solidFill>
                  <a:schemeClr val="tx1"/>
                </a:solidFill>
                <a:latin typeface="+mn-lt"/>
              </a:rPr>
              <a:t>- </a:t>
            </a:r>
            <a:r>
              <a:rPr lang="fr-FR" sz="2400" b="0" dirty="0">
                <a:solidFill>
                  <a:schemeClr val="tx1"/>
                </a:solidFill>
                <a:latin typeface="+mn-lt"/>
              </a:rPr>
              <a:t>Les situations émotionnellement marquantes vécues par l’EN en EPS durant sa première année d’enseignement sont-elles en lien avec son activité évaluative?</a:t>
            </a:r>
            <a:br>
              <a:rPr lang="fr-FR" sz="2400" b="0" dirty="0">
                <a:solidFill>
                  <a:schemeClr val="tx1"/>
                </a:solidFill>
                <a:latin typeface="+mn-lt"/>
              </a:rPr>
            </a:br>
            <a:br>
              <a:rPr lang="fr-FR" sz="2400" b="0" dirty="0">
                <a:solidFill>
                  <a:srgbClr val="0070C0"/>
                </a:solidFill>
                <a:latin typeface="+mn-lt"/>
              </a:rPr>
            </a:br>
            <a:r>
              <a:rPr lang="fr-FR" sz="2400" b="0" dirty="0">
                <a:solidFill>
                  <a:schemeClr val="tx1"/>
                </a:solidFill>
              </a:rPr>
              <a:t>- 139 participants</a:t>
            </a:r>
            <a:br>
              <a:rPr lang="fr-FR" sz="2400" b="0" dirty="0">
                <a:solidFill>
                  <a:schemeClr val="tx1"/>
                </a:solidFill>
              </a:rPr>
            </a:br>
            <a:r>
              <a:rPr lang="fr-FR" sz="2400" b="0" dirty="0">
                <a:solidFill>
                  <a:schemeClr val="tx1"/>
                </a:solidFill>
              </a:rPr>
              <a:t>- Questionnaire relatant 2 situations émotionnellement marquantes (n=278)</a:t>
            </a:r>
            <a:br>
              <a:rPr lang="fr-FR" sz="2400" b="0" dirty="0">
                <a:solidFill>
                  <a:schemeClr val="tx1"/>
                </a:solidFill>
              </a:rPr>
            </a:br>
            <a:r>
              <a:rPr lang="fr-FR" sz="2400" b="0" dirty="0">
                <a:solidFill>
                  <a:schemeClr val="tx1"/>
                </a:solidFill>
              </a:rPr>
              <a:t>- Indication de la valence, de l’intensité, de l’effet et du partage avec autrui</a:t>
            </a:r>
            <a:br>
              <a:rPr lang="fr-FR" sz="2400" b="0" dirty="0">
                <a:solidFill>
                  <a:schemeClr val="tx1"/>
                </a:solidFill>
              </a:rPr>
            </a:br>
            <a:r>
              <a:rPr lang="fr-FR" sz="2400" b="0" dirty="0">
                <a:solidFill>
                  <a:schemeClr val="tx1"/>
                </a:solidFill>
              </a:rPr>
              <a:t>- Traitement des types de situations de manière inductive</a:t>
            </a:r>
            <a:br>
              <a:rPr lang="fr-FR" sz="2400" b="0" dirty="0">
                <a:solidFill>
                  <a:schemeClr val="tx1"/>
                </a:solidFill>
              </a:rPr>
            </a:br>
            <a:r>
              <a:rPr lang="fr-FR" sz="2400" b="0" dirty="0">
                <a:solidFill>
                  <a:schemeClr val="tx1"/>
                </a:solidFill>
              </a:rPr>
              <a:t>- Traitement à l’aide de tableaux croisés et d’échelles descriptives (émotions, intensité, effet et partage)</a:t>
            </a:r>
            <a:br>
              <a:rPr lang="fr-FR" sz="6600" dirty="0"/>
            </a:br>
            <a:br>
              <a:rPr lang="fr-CH" dirty="0"/>
            </a:br>
            <a:br>
              <a:rPr lang="fr-FR" sz="2400" b="0" dirty="0">
                <a:solidFill>
                  <a:schemeClr val="tx1"/>
                </a:solidFill>
                <a:latin typeface="+mn-lt"/>
              </a:rPr>
            </a:br>
            <a:br>
              <a:rPr lang="fr-CH" sz="2400" dirty="0">
                <a:solidFill>
                  <a:schemeClr val="tx1"/>
                </a:solidFill>
                <a:latin typeface="Franklin Gothic Book" panose="020B0503020102020204" pitchFamily="34" charset="0"/>
              </a:rPr>
            </a:br>
            <a:endParaRPr lang="fr-FR" sz="2400" b="0" dirty="0">
              <a:latin typeface="Franklin Gothic Book" panose="020B0503020102020204" pitchFamily="34" charset="0"/>
            </a:endParaRPr>
          </a:p>
        </p:txBody>
      </p:sp>
      <p:sp>
        <p:nvSpPr>
          <p:cNvPr id="9" name="Titre 2">
            <a:extLst>
              <a:ext uri="{FF2B5EF4-FFF2-40B4-BE49-F238E27FC236}">
                <a16:creationId xmlns:a16="http://schemas.microsoft.com/office/drawing/2014/main" id="{9D917C8D-9BF4-9647-B207-0FFA3317FEB0}"/>
              </a:ext>
            </a:extLst>
          </p:cNvPr>
          <p:cNvSpPr txBox="1">
            <a:spLocks/>
          </p:cNvSpPr>
          <p:nvPr/>
        </p:nvSpPr>
        <p:spPr bwMode="auto">
          <a:xfrm>
            <a:off x="402896" y="438314"/>
            <a:ext cx="8229600" cy="869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l" defTabSz="457200" rtl="0" eaLnBrk="0" fontAlgn="base" hangingPunct="0">
              <a:spcBef>
                <a:spcPct val="0"/>
              </a:spcBef>
              <a:spcAft>
                <a:spcPct val="0"/>
              </a:spcAft>
              <a:defRPr sz="3500" b="1" kern="1200" baseline="0">
                <a:solidFill>
                  <a:srgbClr val="00A4E6"/>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6pPr>
            <a:lvl7pPr marL="9144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7pPr>
            <a:lvl8pPr marL="13716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8pPr>
            <a:lvl9pPr marL="18288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9pPr>
          </a:lstStyle>
          <a:p>
            <a:r>
              <a:rPr lang="fr-FR" sz="3600" dirty="0">
                <a:solidFill>
                  <a:srgbClr val="0070C0"/>
                </a:solidFill>
                <a:latin typeface="Franklin Gothic Book" panose="020B0503020102020204" pitchFamily="34" charset="0"/>
              </a:rPr>
              <a:t>Questions de recherche &amp; Méthode </a:t>
            </a:r>
          </a:p>
        </p:txBody>
      </p:sp>
    </p:spTree>
    <p:extLst>
      <p:ext uri="{BB962C8B-B14F-4D97-AF65-F5344CB8AC3E}">
        <p14:creationId xmlns:p14="http://schemas.microsoft.com/office/powerpoint/2010/main" val="38807709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2">
            <a:extLst>
              <a:ext uri="{FF2B5EF4-FFF2-40B4-BE49-F238E27FC236}">
                <a16:creationId xmlns:a16="http://schemas.microsoft.com/office/drawing/2014/main" id="{9D917C8D-9BF4-9647-B207-0FFA3317FEB0}"/>
              </a:ext>
            </a:extLst>
          </p:cNvPr>
          <p:cNvSpPr txBox="1">
            <a:spLocks/>
          </p:cNvSpPr>
          <p:nvPr/>
        </p:nvSpPr>
        <p:spPr bwMode="auto">
          <a:xfrm>
            <a:off x="402896" y="438314"/>
            <a:ext cx="8229600" cy="869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l" defTabSz="457200" rtl="0" eaLnBrk="0" fontAlgn="base" hangingPunct="0">
              <a:spcBef>
                <a:spcPct val="0"/>
              </a:spcBef>
              <a:spcAft>
                <a:spcPct val="0"/>
              </a:spcAft>
              <a:defRPr sz="3500" b="1" kern="1200" baseline="0">
                <a:solidFill>
                  <a:srgbClr val="00A4E6"/>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6pPr>
            <a:lvl7pPr marL="9144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7pPr>
            <a:lvl8pPr marL="13716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8pPr>
            <a:lvl9pPr marL="18288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9pPr>
          </a:lstStyle>
          <a:p>
            <a:r>
              <a:rPr lang="fr-FR" dirty="0">
                <a:solidFill>
                  <a:srgbClr val="0070C0"/>
                </a:solidFill>
              </a:rPr>
              <a:t>Résultats: </a:t>
            </a:r>
            <a:r>
              <a:rPr lang="fr-FR" sz="3000" b="0" dirty="0">
                <a:solidFill>
                  <a:srgbClr val="0070C0"/>
                </a:solidFill>
              </a:rPr>
              <a:t>étude 1</a:t>
            </a:r>
          </a:p>
        </p:txBody>
      </p:sp>
      <p:sp>
        <p:nvSpPr>
          <p:cNvPr id="30" name="ZoneTexte 29">
            <a:extLst>
              <a:ext uri="{FF2B5EF4-FFF2-40B4-BE49-F238E27FC236}">
                <a16:creationId xmlns:a16="http://schemas.microsoft.com/office/drawing/2014/main" id="{B83347CF-BA02-7940-ABE2-CEDEDB57471B}"/>
              </a:ext>
            </a:extLst>
          </p:cNvPr>
          <p:cNvSpPr txBox="1"/>
          <p:nvPr/>
        </p:nvSpPr>
        <p:spPr>
          <a:xfrm>
            <a:off x="8370356" y="1308100"/>
            <a:ext cx="184731" cy="461665"/>
          </a:xfrm>
          <a:prstGeom prst="rect">
            <a:avLst/>
          </a:prstGeom>
          <a:noFill/>
        </p:spPr>
        <p:txBody>
          <a:bodyPr wrap="none" rtlCol="0">
            <a:spAutoFit/>
          </a:bodyPr>
          <a:lstStyle/>
          <a:p>
            <a:endParaRPr lang="fr-FR" dirty="0"/>
          </a:p>
        </p:txBody>
      </p:sp>
      <p:sp>
        <p:nvSpPr>
          <p:cNvPr id="2" name="ZoneTexte 1">
            <a:extLst>
              <a:ext uri="{FF2B5EF4-FFF2-40B4-BE49-F238E27FC236}">
                <a16:creationId xmlns:a16="http://schemas.microsoft.com/office/drawing/2014/main" id="{F0F5059C-8433-9743-A271-6305EF27FEFB}"/>
              </a:ext>
            </a:extLst>
          </p:cNvPr>
          <p:cNvSpPr txBox="1"/>
          <p:nvPr/>
        </p:nvSpPr>
        <p:spPr>
          <a:xfrm>
            <a:off x="447993" y="1412776"/>
            <a:ext cx="8184503" cy="830997"/>
          </a:xfrm>
          <a:prstGeom prst="rect">
            <a:avLst/>
          </a:prstGeom>
          <a:noFill/>
        </p:spPr>
        <p:txBody>
          <a:bodyPr wrap="square" rtlCol="0">
            <a:spAutoFit/>
          </a:bodyPr>
          <a:lstStyle/>
          <a:p>
            <a:r>
              <a:rPr lang="fr-FR" b="1" dirty="0">
                <a:solidFill>
                  <a:srgbClr val="0070C0"/>
                </a:solidFill>
                <a:latin typeface="+mn-lt"/>
              </a:rPr>
              <a:t>9/278</a:t>
            </a:r>
            <a:r>
              <a:rPr lang="fr-FR" dirty="0">
                <a:latin typeface="+mn-lt"/>
              </a:rPr>
              <a:t> sont liées à l’activité évaluative des EN</a:t>
            </a:r>
          </a:p>
          <a:p>
            <a:r>
              <a:rPr lang="fr-FR" b="1" dirty="0">
                <a:solidFill>
                  <a:srgbClr val="0070C0"/>
                </a:solidFill>
                <a:latin typeface="+mn-lt"/>
              </a:rPr>
              <a:t>4</a:t>
            </a:r>
            <a:r>
              <a:rPr lang="fr-FR" dirty="0">
                <a:latin typeface="+mn-lt"/>
              </a:rPr>
              <a:t> à valence négative / </a:t>
            </a:r>
            <a:r>
              <a:rPr lang="fr-FR" b="1" dirty="0">
                <a:solidFill>
                  <a:srgbClr val="0070C0"/>
                </a:solidFill>
                <a:latin typeface="+mn-lt"/>
              </a:rPr>
              <a:t>5</a:t>
            </a:r>
            <a:r>
              <a:rPr lang="fr-FR" dirty="0">
                <a:latin typeface="+mn-lt"/>
              </a:rPr>
              <a:t> à valence positive</a:t>
            </a:r>
          </a:p>
        </p:txBody>
      </p:sp>
      <p:graphicFrame>
        <p:nvGraphicFramePr>
          <p:cNvPr id="4" name="Tableau 3">
            <a:extLst>
              <a:ext uri="{FF2B5EF4-FFF2-40B4-BE49-F238E27FC236}">
                <a16:creationId xmlns:a16="http://schemas.microsoft.com/office/drawing/2014/main" id="{758AA7FE-10C5-AA46-BC30-FD695C35FC15}"/>
              </a:ext>
            </a:extLst>
          </p:cNvPr>
          <p:cNvGraphicFramePr>
            <a:graphicFrameLocks noGrp="1"/>
          </p:cNvGraphicFramePr>
          <p:nvPr>
            <p:extLst>
              <p:ext uri="{D42A27DB-BD31-4B8C-83A1-F6EECF244321}">
                <p14:modId xmlns:p14="http://schemas.microsoft.com/office/powerpoint/2010/main" val="3423386813"/>
              </p:ext>
            </p:extLst>
          </p:nvPr>
        </p:nvGraphicFramePr>
        <p:xfrm>
          <a:off x="399975" y="2329504"/>
          <a:ext cx="8564514" cy="1219200"/>
        </p:xfrm>
        <a:graphic>
          <a:graphicData uri="http://schemas.openxmlformats.org/drawingml/2006/table">
            <a:tbl>
              <a:tblPr firstRow="1" firstCol="1" bandRow="1">
                <a:tableStyleId>{5C22544A-7EE6-4342-B048-85BDC9FD1C3A}</a:tableStyleId>
              </a:tblPr>
              <a:tblGrid>
                <a:gridCol w="383760">
                  <a:extLst>
                    <a:ext uri="{9D8B030D-6E8A-4147-A177-3AD203B41FA5}">
                      <a16:colId xmlns:a16="http://schemas.microsoft.com/office/drawing/2014/main" val="356672867"/>
                    </a:ext>
                  </a:extLst>
                </a:gridCol>
                <a:gridCol w="2904093">
                  <a:extLst>
                    <a:ext uri="{9D8B030D-6E8A-4147-A177-3AD203B41FA5}">
                      <a16:colId xmlns:a16="http://schemas.microsoft.com/office/drawing/2014/main" val="1947450676"/>
                    </a:ext>
                  </a:extLst>
                </a:gridCol>
                <a:gridCol w="2003186">
                  <a:extLst>
                    <a:ext uri="{9D8B030D-6E8A-4147-A177-3AD203B41FA5}">
                      <a16:colId xmlns:a16="http://schemas.microsoft.com/office/drawing/2014/main" val="3647592053"/>
                    </a:ext>
                  </a:extLst>
                </a:gridCol>
                <a:gridCol w="3273475">
                  <a:extLst>
                    <a:ext uri="{9D8B030D-6E8A-4147-A177-3AD203B41FA5}">
                      <a16:colId xmlns:a16="http://schemas.microsoft.com/office/drawing/2014/main" val="3936507922"/>
                    </a:ext>
                  </a:extLst>
                </a:gridCol>
              </a:tblGrid>
              <a:tr h="486861">
                <a:tc>
                  <a:txBody>
                    <a:bodyPr/>
                    <a:lstStyle/>
                    <a:p>
                      <a:pPr>
                        <a:spcAft>
                          <a:spcPts val="0"/>
                        </a:spcAft>
                      </a:pPr>
                      <a:r>
                        <a:rPr lang="fr-CH" sz="2000" b="0" dirty="0">
                          <a:solidFill>
                            <a:schemeClr val="tx1"/>
                          </a:solidFill>
                          <a:effectLst/>
                        </a:rPr>
                        <a:t>1.</a:t>
                      </a:r>
                      <a:endParaRPr lang="fr-CH" sz="20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0858" marR="60858" marT="0" marB="0"/>
                </a:tc>
                <a:tc>
                  <a:txBody>
                    <a:bodyPr/>
                    <a:lstStyle/>
                    <a:p>
                      <a:pPr>
                        <a:spcAft>
                          <a:spcPts val="0"/>
                        </a:spcAft>
                      </a:pPr>
                      <a:r>
                        <a:rPr lang="fr-FR" sz="2000" b="0" dirty="0">
                          <a:solidFill>
                            <a:schemeClr val="tx1"/>
                          </a:solidFill>
                          <a:effectLst/>
                        </a:rPr>
                        <a:t>Lors de l’évaluation d’agrès un élève tente double saltos et atterrit sur la tête (él.15-16 ans)</a:t>
                      </a:r>
                      <a:endParaRPr lang="fr-CH" sz="20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0858" marR="60858" marT="0" marB="0"/>
                </a:tc>
                <a:tc>
                  <a:txBody>
                    <a:bodyPr/>
                    <a:lstStyle/>
                    <a:p>
                      <a:pPr>
                        <a:spcAft>
                          <a:spcPts val="0"/>
                        </a:spcAft>
                      </a:pPr>
                      <a:r>
                        <a:rPr lang="fr-CH" sz="2000" b="0" dirty="0">
                          <a:solidFill>
                            <a:schemeClr val="tx1"/>
                          </a:solidFill>
                          <a:effectLst/>
                        </a:rPr>
                        <a:t>Risques relatifs à l’intégrité physique des élèves</a:t>
                      </a:r>
                      <a:endParaRPr lang="fr-CH" sz="20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0858" marR="60858" marT="0" marB="0"/>
                </a:tc>
                <a:tc>
                  <a:txBody>
                    <a:bodyPr/>
                    <a:lstStyle/>
                    <a:p>
                      <a:pPr>
                        <a:spcAft>
                          <a:spcPts val="0"/>
                        </a:spcAft>
                      </a:pPr>
                      <a:r>
                        <a:rPr lang="fr-FR" sz="2000" b="0" dirty="0">
                          <a:solidFill>
                            <a:schemeClr val="tx1"/>
                          </a:solidFill>
                          <a:effectLst/>
                        </a:rPr>
                        <a:t>Effet (3) : rappel des règles de sécurité systématique</a:t>
                      </a:r>
                      <a:endParaRPr lang="fr-CH" sz="20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0858" marR="60858" marT="0" marB="0"/>
                </a:tc>
                <a:extLst>
                  <a:ext uri="{0D108BD9-81ED-4DB2-BD59-A6C34878D82A}">
                    <a16:rowId xmlns:a16="http://schemas.microsoft.com/office/drawing/2014/main" val="2984082477"/>
                  </a:ext>
                </a:extLst>
              </a:tr>
            </a:tbl>
          </a:graphicData>
        </a:graphic>
      </p:graphicFrame>
      <p:graphicFrame>
        <p:nvGraphicFramePr>
          <p:cNvPr id="7" name="Tableau 6">
            <a:extLst>
              <a:ext uri="{FF2B5EF4-FFF2-40B4-BE49-F238E27FC236}">
                <a16:creationId xmlns:a16="http://schemas.microsoft.com/office/drawing/2014/main" id="{EC6FB178-3387-0D45-BED8-434CB29EC6AA}"/>
              </a:ext>
            </a:extLst>
          </p:cNvPr>
          <p:cNvGraphicFramePr>
            <a:graphicFrameLocks noGrp="1"/>
          </p:cNvGraphicFramePr>
          <p:nvPr>
            <p:extLst>
              <p:ext uri="{D42A27DB-BD31-4B8C-83A1-F6EECF244321}">
                <p14:modId xmlns:p14="http://schemas.microsoft.com/office/powerpoint/2010/main" val="2576439060"/>
              </p:ext>
            </p:extLst>
          </p:nvPr>
        </p:nvGraphicFramePr>
        <p:xfrm>
          <a:off x="391333" y="3634435"/>
          <a:ext cx="8564515" cy="1219200"/>
        </p:xfrm>
        <a:graphic>
          <a:graphicData uri="http://schemas.openxmlformats.org/drawingml/2006/table">
            <a:tbl>
              <a:tblPr firstRow="1" firstCol="1" bandRow="1">
                <a:tableStyleId>{5C22544A-7EE6-4342-B048-85BDC9FD1C3A}</a:tableStyleId>
              </a:tblPr>
              <a:tblGrid>
                <a:gridCol w="364243">
                  <a:extLst>
                    <a:ext uri="{9D8B030D-6E8A-4147-A177-3AD203B41FA5}">
                      <a16:colId xmlns:a16="http://schemas.microsoft.com/office/drawing/2014/main" val="1334750130"/>
                    </a:ext>
                  </a:extLst>
                </a:gridCol>
                <a:gridCol w="2940957">
                  <a:extLst>
                    <a:ext uri="{9D8B030D-6E8A-4147-A177-3AD203B41FA5}">
                      <a16:colId xmlns:a16="http://schemas.microsoft.com/office/drawing/2014/main" val="2139238080"/>
                    </a:ext>
                  </a:extLst>
                </a:gridCol>
                <a:gridCol w="1985840">
                  <a:extLst>
                    <a:ext uri="{9D8B030D-6E8A-4147-A177-3AD203B41FA5}">
                      <a16:colId xmlns:a16="http://schemas.microsoft.com/office/drawing/2014/main" val="1434986485"/>
                    </a:ext>
                  </a:extLst>
                </a:gridCol>
                <a:gridCol w="3273475">
                  <a:extLst>
                    <a:ext uri="{9D8B030D-6E8A-4147-A177-3AD203B41FA5}">
                      <a16:colId xmlns:a16="http://schemas.microsoft.com/office/drawing/2014/main" val="2806287003"/>
                    </a:ext>
                  </a:extLst>
                </a:gridCol>
              </a:tblGrid>
              <a:tr h="486861">
                <a:tc>
                  <a:txBody>
                    <a:bodyPr/>
                    <a:lstStyle/>
                    <a:p>
                      <a:pPr>
                        <a:spcAft>
                          <a:spcPts val="0"/>
                        </a:spcAft>
                      </a:pPr>
                      <a:r>
                        <a:rPr lang="fr-CH" sz="2000" b="0" dirty="0">
                          <a:solidFill>
                            <a:schemeClr val="tx1"/>
                          </a:solidFill>
                          <a:effectLst/>
                        </a:rPr>
                        <a:t>2. </a:t>
                      </a:r>
                      <a:endParaRPr lang="fr-CH" sz="20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0858" marR="60858" marT="0" marB="0"/>
                </a:tc>
                <a:tc>
                  <a:txBody>
                    <a:bodyPr/>
                    <a:lstStyle/>
                    <a:p>
                      <a:pPr>
                        <a:spcAft>
                          <a:spcPts val="0"/>
                        </a:spcAft>
                      </a:pPr>
                      <a:r>
                        <a:rPr lang="fr-FR" sz="2000" b="0" dirty="0">
                          <a:solidFill>
                            <a:schemeClr val="tx1"/>
                          </a:solidFill>
                          <a:effectLst/>
                        </a:rPr>
                        <a:t>Refus des élèves à participer à l’évaluation de haies, motivés par l’activité secondaire</a:t>
                      </a:r>
                      <a:endParaRPr lang="fr-CH" sz="2000" b="0" dirty="0">
                        <a:solidFill>
                          <a:schemeClr val="tx1"/>
                        </a:solidFill>
                        <a:effectLst/>
                      </a:endParaRPr>
                    </a:p>
                  </a:txBody>
                  <a:tcPr marL="60858" marR="60858" marT="0" marB="0"/>
                </a:tc>
                <a:tc>
                  <a:txBody>
                    <a:bodyPr/>
                    <a:lstStyle/>
                    <a:p>
                      <a:pPr>
                        <a:spcAft>
                          <a:spcPts val="0"/>
                        </a:spcAft>
                      </a:pPr>
                      <a:r>
                        <a:rPr lang="fr-FR" sz="2000" b="0" dirty="0">
                          <a:solidFill>
                            <a:schemeClr val="tx1"/>
                          </a:solidFill>
                          <a:effectLst/>
                        </a:rPr>
                        <a:t>Transgressions de règle par un ou plusieurs élèves</a:t>
                      </a:r>
                      <a:endParaRPr lang="fr-CH" sz="20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0858" marR="60858" marT="0" marB="0"/>
                </a:tc>
                <a:tc>
                  <a:txBody>
                    <a:bodyPr/>
                    <a:lstStyle/>
                    <a:p>
                      <a:pPr>
                        <a:spcAft>
                          <a:spcPts val="0"/>
                        </a:spcAft>
                      </a:pPr>
                      <a:r>
                        <a:rPr lang="fr-CH" sz="2000" b="0" dirty="0">
                          <a:solidFill>
                            <a:schemeClr val="tx1"/>
                          </a:solidFill>
                          <a:effectLst/>
                        </a:rPr>
                        <a:t>Effet (1) : choisir une activité secondaire moins intéressante lors d’évaluations</a:t>
                      </a:r>
                      <a:endParaRPr lang="fr-CH" sz="20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0858" marR="60858" marT="0" marB="0"/>
                </a:tc>
                <a:extLst>
                  <a:ext uri="{0D108BD9-81ED-4DB2-BD59-A6C34878D82A}">
                    <a16:rowId xmlns:a16="http://schemas.microsoft.com/office/drawing/2014/main" val="693982633"/>
                  </a:ext>
                </a:extLst>
              </a:tr>
            </a:tbl>
          </a:graphicData>
        </a:graphic>
      </p:graphicFrame>
      <p:graphicFrame>
        <p:nvGraphicFramePr>
          <p:cNvPr id="8" name="Tableau 7">
            <a:extLst>
              <a:ext uri="{FF2B5EF4-FFF2-40B4-BE49-F238E27FC236}">
                <a16:creationId xmlns:a16="http://schemas.microsoft.com/office/drawing/2014/main" id="{B831A6E2-25BA-C945-AB71-E817B20D2912}"/>
              </a:ext>
            </a:extLst>
          </p:cNvPr>
          <p:cNvGraphicFramePr>
            <a:graphicFrameLocks noGrp="1"/>
          </p:cNvGraphicFramePr>
          <p:nvPr>
            <p:extLst>
              <p:ext uri="{D42A27DB-BD31-4B8C-83A1-F6EECF244321}">
                <p14:modId xmlns:p14="http://schemas.microsoft.com/office/powerpoint/2010/main" val="3492869568"/>
              </p:ext>
            </p:extLst>
          </p:nvPr>
        </p:nvGraphicFramePr>
        <p:xfrm>
          <a:off x="387762" y="4939366"/>
          <a:ext cx="8564515" cy="1828800"/>
        </p:xfrm>
        <a:graphic>
          <a:graphicData uri="http://schemas.openxmlformats.org/drawingml/2006/table">
            <a:tbl>
              <a:tblPr firstRow="1" firstCol="1" bandRow="1">
                <a:tableStyleId>{5C22544A-7EE6-4342-B048-85BDC9FD1C3A}</a:tableStyleId>
              </a:tblPr>
              <a:tblGrid>
                <a:gridCol w="367814">
                  <a:extLst>
                    <a:ext uri="{9D8B030D-6E8A-4147-A177-3AD203B41FA5}">
                      <a16:colId xmlns:a16="http://schemas.microsoft.com/office/drawing/2014/main" val="3518215621"/>
                    </a:ext>
                  </a:extLst>
                </a:gridCol>
                <a:gridCol w="2952328">
                  <a:extLst>
                    <a:ext uri="{9D8B030D-6E8A-4147-A177-3AD203B41FA5}">
                      <a16:colId xmlns:a16="http://schemas.microsoft.com/office/drawing/2014/main" val="4035307383"/>
                    </a:ext>
                  </a:extLst>
                </a:gridCol>
                <a:gridCol w="1881228">
                  <a:extLst>
                    <a:ext uri="{9D8B030D-6E8A-4147-A177-3AD203B41FA5}">
                      <a16:colId xmlns:a16="http://schemas.microsoft.com/office/drawing/2014/main" val="1128751755"/>
                    </a:ext>
                  </a:extLst>
                </a:gridCol>
                <a:gridCol w="3363145">
                  <a:extLst>
                    <a:ext uri="{9D8B030D-6E8A-4147-A177-3AD203B41FA5}">
                      <a16:colId xmlns:a16="http://schemas.microsoft.com/office/drawing/2014/main" val="4035938974"/>
                    </a:ext>
                  </a:extLst>
                </a:gridCol>
              </a:tblGrid>
              <a:tr h="811435">
                <a:tc>
                  <a:txBody>
                    <a:bodyPr/>
                    <a:lstStyle/>
                    <a:p>
                      <a:pPr>
                        <a:spcAft>
                          <a:spcPts val="0"/>
                        </a:spcAft>
                      </a:pPr>
                      <a:r>
                        <a:rPr lang="fr-CH" sz="2000" b="0" dirty="0">
                          <a:solidFill>
                            <a:schemeClr val="tx1"/>
                          </a:solidFill>
                          <a:effectLst/>
                        </a:rPr>
                        <a:t>3.</a:t>
                      </a:r>
                      <a:endParaRPr lang="fr-CH" sz="20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0858" marR="60858" marT="0" marB="0"/>
                </a:tc>
                <a:tc>
                  <a:txBody>
                    <a:bodyPr/>
                    <a:lstStyle/>
                    <a:p>
                      <a:pPr>
                        <a:spcAft>
                          <a:spcPts val="0"/>
                        </a:spcAft>
                      </a:pPr>
                      <a:r>
                        <a:rPr lang="fr-FR" sz="2000" b="0" dirty="0">
                          <a:solidFill>
                            <a:schemeClr val="tx1"/>
                          </a:solidFill>
                          <a:effectLst/>
                        </a:rPr>
                        <a:t>Une élève pleure à l’évaluation, car elle échoue en-dessous de la hauteur franchie à l’entraînement</a:t>
                      </a:r>
                      <a:endParaRPr lang="fr-CH" sz="20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0858" marR="60858" marT="0" marB="0"/>
                </a:tc>
                <a:tc>
                  <a:txBody>
                    <a:bodyPr/>
                    <a:lstStyle/>
                    <a:p>
                      <a:pPr>
                        <a:spcAft>
                          <a:spcPts val="0"/>
                        </a:spcAft>
                      </a:pPr>
                      <a:r>
                        <a:rPr lang="fr-FR" sz="2000" b="0" dirty="0">
                          <a:solidFill>
                            <a:schemeClr val="tx1"/>
                          </a:solidFill>
                          <a:effectLst/>
                        </a:rPr>
                        <a:t>Actions d’élèves particuliers</a:t>
                      </a:r>
                      <a:endParaRPr lang="fr-CH" sz="20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0858" marR="60858" marT="0" marB="0"/>
                </a:tc>
                <a:tc>
                  <a:txBody>
                    <a:bodyPr/>
                    <a:lstStyle/>
                    <a:p>
                      <a:pPr>
                        <a:spcAft>
                          <a:spcPts val="0"/>
                        </a:spcAft>
                      </a:pPr>
                      <a:r>
                        <a:rPr lang="fr-FR" sz="2000" b="0" dirty="0">
                          <a:solidFill>
                            <a:schemeClr val="tx1"/>
                          </a:solidFill>
                          <a:effectLst/>
                        </a:rPr>
                        <a:t>Effet (2) :  cela m’a fait réfléchir sur la façon dont j’énonce les critères d’évaluation aux élèves au début du cycle et la qualité de mes feedbacks durant celui-ci</a:t>
                      </a:r>
                      <a:endParaRPr lang="fr-CH" sz="20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0858" marR="60858" marT="0" marB="0"/>
                </a:tc>
                <a:extLst>
                  <a:ext uri="{0D108BD9-81ED-4DB2-BD59-A6C34878D82A}">
                    <a16:rowId xmlns:a16="http://schemas.microsoft.com/office/drawing/2014/main" val="554067272"/>
                  </a:ext>
                </a:extLst>
              </a:tr>
            </a:tbl>
          </a:graphicData>
        </a:graphic>
      </p:graphicFrame>
    </p:spTree>
    <p:extLst>
      <p:ext uri="{BB962C8B-B14F-4D97-AF65-F5344CB8AC3E}">
        <p14:creationId xmlns:p14="http://schemas.microsoft.com/office/powerpoint/2010/main" val="2074848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2">
            <a:extLst>
              <a:ext uri="{FF2B5EF4-FFF2-40B4-BE49-F238E27FC236}">
                <a16:creationId xmlns:a16="http://schemas.microsoft.com/office/drawing/2014/main" id="{9D917C8D-9BF4-9647-B207-0FFA3317FEB0}"/>
              </a:ext>
            </a:extLst>
          </p:cNvPr>
          <p:cNvSpPr txBox="1">
            <a:spLocks/>
          </p:cNvSpPr>
          <p:nvPr/>
        </p:nvSpPr>
        <p:spPr bwMode="auto">
          <a:xfrm>
            <a:off x="402896" y="438314"/>
            <a:ext cx="8229600" cy="869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l" defTabSz="457200" rtl="0" eaLnBrk="0" fontAlgn="base" hangingPunct="0">
              <a:spcBef>
                <a:spcPct val="0"/>
              </a:spcBef>
              <a:spcAft>
                <a:spcPct val="0"/>
              </a:spcAft>
              <a:defRPr sz="3500" b="1" kern="1200" baseline="0">
                <a:solidFill>
                  <a:srgbClr val="00A4E6"/>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6pPr>
            <a:lvl7pPr marL="9144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7pPr>
            <a:lvl8pPr marL="13716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8pPr>
            <a:lvl9pPr marL="18288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9pPr>
          </a:lstStyle>
          <a:p>
            <a:r>
              <a:rPr lang="fr-FR" dirty="0">
                <a:solidFill>
                  <a:srgbClr val="0070C0"/>
                </a:solidFill>
              </a:rPr>
              <a:t>Résultats: </a:t>
            </a:r>
            <a:r>
              <a:rPr lang="fr-FR" sz="3000" b="0" dirty="0">
                <a:solidFill>
                  <a:srgbClr val="0070C0"/>
                </a:solidFill>
              </a:rPr>
              <a:t>étude 1</a:t>
            </a:r>
          </a:p>
        </p:txBody>
      </p:sp>
      <p:sp>
        <p:nvSpPr>
          <p:cNvPr id="30" name="ZoneTexte 29">
            <a:extLst>
              <a:ext uri="{FF2B5EF4-FFF2-40B4-BE49-F238E27FC236}">
                <a16:creationId xmlns:a16="http://schemas.microsoft.com/office/drawing/2014/main" id="{B83347CF-BA02-7940-ABE2-CEDEDB57471B}"/>
              </a:ext>
            </a:extLst>
          </p:cNvPr>
          <p:cNvSpPr txBox="1"/>
          <p:nvPr/>
        </p:nvSpPr>
        <p:spPr>
          <a:xfrm>
            <a:off x="8370356" y="1308100"/>
            <a:ext cx="184731" cy="461665"/>
          </a:xfrm>
          <a:prstGeom prst="rect">
            <a:avLst/>
          </a:prstGeom>
          <a:noFill/>
        </p:spPr>
        <p:txBody>
          <a:bodyPr wrap="none" rtlCol="0">
            <a:spAutoFit/>
          </a:bodyPr>
          <a:lstStyle/>
          <a:p>
            <a:endParaRPr lang="fr-FR" dirty="0"/>
          </a:p>
        </p:txBody>
      </p:sp>
      <p:graphicFrame>
        <p:nvGraphicFramePr>
          <p:cNvPr id="3" name="Tableau 2">
            <a:extLst>
              <a:ext uri="{FF2B5EF4-FFF2-40B4-BE49-F238E27FC236}">
                <a16:creationId xmlns:a16="http://schemas.microsoft.com/office/drawing/2014/main" id="{6F798352-DDC3-C148-9928-688A006D76EC}"/>
              </a:ext>
            </a:extLst>
          </p:cNvPr>
          <p:cNvGraphicFramePr>
            <a:graphicFrameLocks noGrp="1"/>
          </p:cNvGraphicFramePr>
          <p:nvPr>
            <p:extLst>
              <p:ext uri="{D42A27DB-BD31-4B8C-83A1-F6EECF244321}">
                <p14:modId xmlns:p14="http://schemas.microsoft.com/office/powerpoint/2010/main" val="1718286904"/>
              </p:ext>
            </p:extLst>
          </p:nvPr>
        </p:nvGraphicFramePr>
        <p:xfrm>
          <a:off x="251520" y="1434485"/>
          <a:ext cx="8568952" cy="1828800"/>
        </p:xfrm>
        <a:graphic>
          <a:graphicData uri="http://schemas.openxmlformats.org/drawingml/2006/table">
            <a:tbl>
              <a:tblPr firstRow="1" firstCol="1" bandRow="1">
                <a:tableStyleId>{5C22544A-7EE6-4342-B048-85BDC9FD1C3A}</a:tableStyleId>
              </a:tblPr>
              <a:tblGrid>
                <a:gridCol w="360040">
                  <a:extLst>
                    <a:ext uri="{9D8B030D-6E8A-4147-A177-3AD203B41FA5}">
                      <a16:colId xmlns:a16="http://schemas.microsoft.com/office/drawing/2014/main" val="3988026734"/>
                    </a:ext>
                  </a:extLst>
                </a:gridCol>
                <a:gridCol w="2848113">
                  <a:extLst>
                    <a:ext uri="{9D8B030D-6E8A-4147-A177-3AD203B41FA5}">
                      <a16:colId xmlns:a16="http://schemas.microsoft.com/office/drawing/2014/main" val="2827100079"/>
                    </a:ext>
                  </a:extLst>
                </a:gridCol>
                <a:gridCol w="1616383">
                  <a:extLst>
                    <a:ext uri="{9D8B030D-6E8A-4147-A177-3AD203B41FA5}">
                      <a16:colId xmlns:a16="http://schemas.microsoft.com/office/drawing/2014/main" val="2431465572"/>
                    </a:ext>
                  </a:extLst>
                </a:gridCol>
                <a:gridCol w="3744416">
                  <a:extLst>
                    <a:ext uri="{9D8B030D-6E8A-4147-A177-3AD203B41FA5}">
                      <a16:colId xmlns:a16="http://schemas.microsoft.com/office/drawing/2014/main" val="2943172913"/>
                    </a:ext>
                  </a:extLst>
                </a:gridCol>
              </a:tblGrid>
              <a:tr h="649148">
                <a:tc>
                  <a:txBody>
                    <a:bodyPr/>
                    <a:lstStyle/>
                    <a:p>
                      <a:pPr>
                        <a:spcAft>
                          <a:spcPts val="0"/>
                        </a:spcAft>
                      </a:pPr>
                      <a:r>
                        <a:rPr lang="fr-CH" sz="2000" b="0" dirty="0">
                          <a:solidFill>
                            <a:schemeClr val="tx1"/>
                          </a:solidFill>
                          <a:effectLst/>
                        </a:rPr>
                        <a:t>4.</a:t>
                      </a:r>
                      <a:endParaRPr lang="fr-CH" sz="20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0858" marR="60858" marT="0" marB="0"/>
                </a:tc>
                <a:tc>
                  <a:txBody>
                    <a:bodyPr/>
                    <a:lstStyle/>
                    <a:p>
                      <a:pPr>
                        <a:spcAft>
                          <a:spcPts val="0"/>
                        </a:spcAft>
                      </a:pPr>
                      <a:r>
                        <a:rPr lang="fr-FR" sz="2000" b="0" dirty="0">
                          <a:solidFill>
                            <a:schemeClr val="tx1"/>
                          </a:solidFill>
                          <a:effectLst/>
                        </a:rPr>
                        <a:t>Deux élèves demandent à obtenir la note « échec » à l’évaluation de jonglage</a:t>
                      </a:r>
                      <a:endParaRPr lang="fr-CH" sz="20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0858" marR="60858" marT="0" marB="0"/>
                </a:tc>
                <a:tc>
                  <a:txBody>
                    <a:bodyPr/>
                    <a:lstStyle/>
                    <a:p>
                      <a:pPr>
                        <a:spcAft>
                          <a:spcPts val="0"/>
                        </a:spcAft>
                      </a:pPr>
                      <a:r>
                        <a:rPr lang="fr-CH" sz="2000" b="0" dirty="0">
                          <a:solidFill>
                            <a:schemeClr val="tx1"/>
                          </a:solidFill>
                          <a:effectLst/>
                        </a:rPr>
                        <a:t>Actions non motivées d’élèves</a:t>
                      </a:r>
                      <a:endParaRPr lang="fr-CH" sz="20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0858" marR="60858" marT="0" marB="0"/>
                </a:tc>
                <a:tc>
                  <a:txBody>
                    <a:bodyPr/>
                    <a:lstStyle/>
                    <a:p>
                      <a:pPr>
                        <a:spcAft>
                          <a:spcPts val="0"/>
                        </a:spcAft>
                      </a:pPr>
                      <a:r>
                        <a:rPr lang="fr-FR" sz="2000" b="0" dirty="0">
                          <a:solidFill>
                            <a:schemeClr val="tx1"/>
                          </a:solidFill>
                          <a:effectLst/>
                        </a:rPr>
                        <a:t>Effet (1) : après ce cycle de jonglage, ces élèves (ainsi que les autres) ont perdu la motivation de venir aux cours d’EPS que j’essaie de rendre plus attractifs (parfois au détriment de l’apprentissage).</a:t>
                      </a:r>
                      <a:endParaRPr lang="fr-CH" sz="20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0858" marR="60858" marT="0" marB="0"/>
                </a:tc>
                <a:extLst>
                  <a:ext uri="{0D108BD9-81ED-4DB2-BD59-A6C34878D82A}">
                    <a16:rowId xmlns:a16="http://schemas.microsoft.com/office/drawing/2014/main" val="3344993018"/>
                  </a:ext>
                </a:extLst>
              </a:tr>
            </a:tbl>
          </a:graphicData>
        </a:graphic>
      </p:graphicFrame>
      <p:graphicFrame>
        <p:nvGraphicFramePr>
          <p:cNvPr id="5" name="Tableau 4">
            <a:extLst>
              <a:ext uri="{FF2B5EF4-FFF2-40B4-BE49-F238E27FC236}">
                <a16:creationId xmlns:a16="http://schemas.microsoft.com/office/drawing/2014/main" id="{DF2D6153-9BBC-1E44-A942-BBCB15FA29B3}"/>
              </a:ext>
            </a:extLst>
          </p:cNvPr>
          <p:cNvGraphicFramePr>
            <a:graphicFrameLocks noGrp="1"/>
          </p:cNvGraphicFramePr>
          <p:nvPr>
            <p:extLst>
              <p:ext uri="{D42A27DB-BD31-4B8C-83A1-F6EECF244321}">
                <p14:modId xmlns:p14="http://schemas.microsoft.com/office/powerpoint/2010/main" val="1764800756"/>
              </p:ext>
            </p:extLst>
          </p:nvPr>
        </p:nvGraphicFramePr>
        <p:xfrm>
          <a:off x="251520" y="3332718"/>
          <a:ext cx="8568952" cy="1828800"/>
        </p:xfrm>
        <a:graphic>
          <a:graphicData uri="http://schemas.openxmlformats.org/drawingml/2006/table">
            <a:tbl>
              <a:tblPr firstRow="1" firstCol="1" bandRow="1">
                <a:tableStyleId>{5C22544A-7EE6-4342-B048-85BDC9FD1C3A}</a:tableStyleId>
              </a:tblPr>
              <a:tblGrid>
                <a:gridCol w="360040">
                  <a:extLst>
                    <a:ext uri="{9D8B030D-6E8A-4147-A177-3AD203B41FA5}">
                      <a16:colId xmlns:a16="http://schemas.microsoft.com/office/drawing/2014/main" val="186992037"/>
                    </a:ext>
                  </a:extLst>
                </a:gridCol>
                <a:gridCol w="2848113">
                  <a:extLst>
                    <a:ext uri="{9D8B030D-6E8A-4147-A177-3AD203B41FA5}">
                      <a16:colId xmlns:a16="http://schemas.microsoft.com/office/drawing/2014/main" val="907826370"/>
                    </a:ext>
                  </a:extLst>
                </a:gridCol>
                <a:gridCol w="1760399">
                  <a:extLst>
                    <a:ext uri="{9D8B030D-6E8A-4147-A177-3AD203B41FA5}">
                      <a16:colId xmlns:a16="http://schemas.microsoft.com/office/drawing/2014/main" val="2976508220"/>
                    </a:ext>
                  </a:extLst>
                </a:gridCol>
                <a:gridCol w="3600400">
                  <a:extLst>
                    <a:ext uri="{9D8B030D-6E8A-4147-A177-3AD203B41FA5}">
                      <a16:colId xmlns:a16="http://schemas.microsoft.com/office/drawing/2014/main" val="2291241327"/>
                    </a:ext>
                  </a:extLst>
                </a:gridCol>
              </a:tblGrid>
              <a:tr h="486861">
                <a:tc>
                  <a:txBody>
                    <a:bodyPr/>
                    <a:lstStyle/>
                    <a:p>
                      <a:pPr>
                        <a:spcAft>
                          <a:spcPts val="0"/>
                        </a:spcAft>
                      </a:pPr>
                      <a:r>
                        <a:rPr lang="fr-CH" sz="2000" b="0">
                          <a:solidFill>
                            <a:schemeClr val="tx1"/>
                          </a:solidFill>
                          <a:effectLst/>
                        </a:rPr>
                        <a:t>5.</a:t>
                      </a:r>
                      <a:endParaRPr lang="fr-CH" sz="2000" b="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0858" marR="60858" marT="0" marB="0"/>
                </a:tc>
                <a:tc>
                  <a:txBody>
                    <a:bodyPr/>
                    <a:lstStyle/>
                    <a:p>
                      <a:pPr>
                        <a:spcAft>
                          <a:spcPts val="0"/>
                        </a:spcAft>
                      </a:pPr>
                      <a:r>
                        <a:rPr lang="fr-FR" sz="2000" b="0" dirty="0">
                          <a:solidFill>
                            <a:schemeClr val="tx1"/>
                          </a:solidFill>
                          <a:effectLst/>
                        </a:rPr>
                        <a:t>Un élève en surpoids parvient à faire l’évaluation de course sans marcher</a:t>
                      </a:r>
                      <a:endParaRPr lang="fr-CH" sz="20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0858" marR="60858" marT="0" marB="0"/>
                </a:tc>
                <a:tc>
                  <a:txBody>
                    <a:bodyPr/>
                    <a:lstStyle/>
                    <a:p>
                      <a:pPr>
                        <a:spcAft>
                          <a:spcPts val="0"/>
                        </a:spcAft>
                      </a:pPr>
                      <a:r>
                        <a:rPr lang="fr-CH" sz="2000" b="0" dirty="0">
                          <a:solidFill>
                            <a:schemeClr val="tx1"/>
                          </a:solidFill>
                          <a:effectLst/>
                        </a:rPr>
                        <a:t>Apprentissages des élèves</a:t>
                      </a:r>
                      <a:endParaRPr lang="fr-CH" sz="20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0858" marR="60858" marT="0" marB="0"/>
                </a:tc>
                <a:tc>
                  <a:txBody>
                    <a:bodyPr/>
                    <a:lstStyle/>
                    <a:p>
                      <a:pPr>
                        <a:spcAft>
                          <a:spcPts val="0"/>
                        </a:spcAft>
                      </a:pPr>
                      <a:r>
                        <a:rPr lang="fr-CH" sz="2000" b="0" dirty="0">
                          <a:solidFill>
                            <a:schemeClr val="tx1"/>
                          </a:solidFill>
                          <a:effectLst/>
                        </a:rPr>
                        <a:t>Effet (1) : </a:t>
                      </a:r>
                      <a:r>
                        <a:rPr lang="fr-FR" sz="2000" b="0" dirty="0">
                          <a:solidFill>
                            <a:schemeClr val="tx1"/>
                          </a:solidFill>
                          <a:effectLst/>
                        </a:rPr>
                        <a:t>mais cela m’a fait réfléchir sur la façon dont j’énonce les critères d’évaluation aux élèves au début du cycle et la qualité de mes feedbacks durant celui-ci.</a:t>
                      </a:r>
                      <a:endParaRPr lang="fr-CH" sz="20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0858" marR="60858" marT="0" marB="0"/>
                </a:tc>
                <a:extLst>
                  <a:ext uri="{0D108BD9-81ED-4DB2-BD59-A6C34878D82A}">
                    <a16:rowId xmlns:a16="http://schemas.microsoft.com/office/drawing/2014/main" val="530706337"/>
                  </a:ext>
                </a:extLst>
              </a:tr>
            </a:tbl>
          </a:graphicData>
        </a:graphic>
      </p:graphicFrame>
      <p:graphicFrame>
        <p:nvGraphicFramePr>
          <p:cNvPr id="6" name="Tableau 5">
            <a:extLst>
              <a:ext uri="{FF2B5EF4-FFF2-40B4-BE49-F238E27FC236}">
                <a16:creationId xmlns:a16="http://schemas.microsoft.com/office/drawing/2014/main" id="{D3C2138A-F048-4744-B9EE-F782F841CA17}"/>
              </a:ext>
            </a:extLst>
          </p:cNvPr>
          <p:cNvGraphicFramePr>
            <a:graphicFrameLocks noGrp="1"/>
          </p:cNvGraphicFramePr>
          <p:nvPr>
            <p:extLst>
              <p:ext uri="{D42A27DB-BD31-4B8C-83A1-F6EECF244321}">
                <p14:modId xmlns:p14="http://schemas.microsoft.com/office/powerpoint/2010/main" val="4235335137"/>
              </p:ext>
            </p:extLst>
          </p:nvPr>
        </p:nvGraphicFramePr>
        <p:xfrm>
          <a:off x="251520" y="5230951"/>
          <a:ext cx="8568952" cy="1219200"/>
        </p:xfrm>
        <a:graphic>
          <a:graphicData uri="http://schemas.openxmlformats.org/drawingml/2006/table">
            <a:tbl>
              <a:tblPr firstRow="1" firstCol="1" bandRow="1">
                <a:tableStyleId>{5C22544A-7EE6-4342-B048-85BDC9FD1C3A}</a:tableStyleId>
              </a:tblPr>
              <a:tblGrid>
                <a:gridCol w="380001">
                  <a:extLst>
                    <a:ext uri="{9D8B030D-6E8A-4147-A177-3AD203B41FA5}">
                      <a16:colId xmlns:a16="http://schemas.microsoft.com/office/drawing/2014/main" val="3316286411"/>
                    </a:ext>
                  </a:extLst>
                </a:gridCol>
                <a:gridCol w="2828152">
                  <a:extLst>
                    <a:ext uri="{9D8B030D-6E8A-4147-A177-3AD203B41FA5}">
                      <a16:colId xmlns:a16="http://schemas.microsoft.com/office/drawing/2014/main" val="4270617236"/>
                    </a:ext>
                  </a:extLst>
                </a:gridCol>
                <a:gridCol w="1760399">
                  <a:extLst>
                    <a:ext uri="{9D8B030D-6E8A-4147-A177-3AD203B41FA5}">
                      <a16:colId xmlns:a16="http://schemas.microsoft.com/office/drawing/2014/main" val="2792688128"/>
                    </a:ext>
                  </a:extLst>
                </a:gridCol>
                <a:gridCol w="3600400">
                  <a:extLst>
                    <a:ext uri="{9D8B030D-6E8A-4147-A177-3AD203B41FA5}">
                      <a16:colId xmlns:a16="http://schemas.microsoft.com/office/drawing/2014/main" val="2396398396"/>
                    </a:ext>
                  </a:extLst>
                </a:gridCol>
              </a:tblGrid>
              <a:tr h="324574">
                <a:tc>
                  <a:txBody>
                    <a:bodyPr/>
                    <a:lstStyle/>
                    <a:p>
                      <a:pPr>
                        <a:spcAft>
                          <a:spcPts val="0"/>
                        </a:spcAft>
                      </a:pPr>
                      <a:r>
                        <a:rPr lang="fr-CH" sz="2000" b="0" dirty="0">
                          <a:solidFill>
                            <a:schemeClr val="tx1"/>
                          </a:solidFill>
                          <a:effectLst/>
                        </a:rPr>
                        <a:t>6.</a:t>
                      </a:r>
                      <a:endParaRPr lang="fr-CH" sz="20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0858" marR="60858" marT="0" marB="0"/>
                </a:tc>
                <a:tc>
                  <a:txBody>
                    <a:bodyPr/>
                    <a:lstStyle/>
                    <a:p>
                      <a:pPr>
                        <a:spcAft>
                          <a:spcPts val="0"/>
                        </a:spcAft>
                      </a:pPr>
                      <a:r>
                        <a:rPr lang="fr-FR" sz="2000" b="0" dirty="0">
                          <a:solidFill>
                            <a:schemeClr val="tx1"/>
                          </a:solidFill>
                          <a:effectLst/>
                        </a:rPr>
                        <a:t>Elève en surpoids qui fait un bel exercice lors de l’évaluation et obtient une bonne note</a:t>
                      </a:r>
                      <a:endParaRPr lang="fr-CH" sz="20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0858" marR="60858" marT="0" marB="0"/>
                </a:tc>
                <a:tc>
                  <a:txBody>
                    <a:bodyPr/>
                    <a:lstStyle/>
                    <a:p>
                      <a:pPr>
                        <a:spcAft>
                          <a:spcPts val="0"/>
                        </a:spcAft>
                      </a:pPr>
                      <a:r>
                        <a:rPr lang="fr-CH" sz="2000" b="0" dirty="0">
                          <a:solidFill>
                            <a:schemeClr val="tx1"/>
                          </a:solidFill>
                          <a:effectLst/>
                        </a:rPr>
                        <a:t>Apprentissages des élèves</a:t>
                      </a:r>
                      <a:endParaRPr lang="fr-CH" sz="20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0858" marR="60858" marT="0" marB="0"/>
                </a:tc>
                <a:tc>
                  <a:txBody>
                    <a:bodyPr/>
                    <a:lstStyle/>
                    <a:p>
                      <a:pPr>
                        <a:spcAft>
                          <a:spcPts val="0"/>
                        </a:spcAft>
                      </a:pPr>
                      <a:r>
                        <a:rPr lang="fr-CH" sz="2000" b="0" dirty="0">
                          <a:solidFill>
                            <a:schemeClr val="tx1"/>
                          </a:solidFill>
                          <a:effectLst/>
                        </a:rPr>
                        <a:t>Effet (2) : toujours croire aux capacités et à la persévérance des élèves</a:t>
                      </a:r>
                      <a:endParaRPr lang="fr-CH" sz="20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0858" marR="60858" marT="0" marB="0"/>
                </a:tc>
                <a:extLst>
                  <a:ext uri="{0D108BD9-81ED-4DB2-BD59-A6C34878D82A}">
                    <a16:rowId xmlns:a16="http://schemas.microsoft.com/office/drawing/2014/main" val="3835780241"/>
                  </a:ext>
                </a:extLst>
              </a:tr>
            </a:tbl>
          </a:graphicData>
        </a:graphic>
      </p:graphicFrame>
    </p:spTree>
    <p:extLst>
      <p:ext uri="{BB962C8B-B14F-4D97-AF65-F5344CB8AC3E}">
        <p14:creationId xmlns:p14="http://schemas.microsoft.com/office/powerpoint/2010/main" val="2643949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2">
            <a:extLst>
              <a:ext uri="{FF2B5EF4-FFF2-40B4-BE49-F238E27FC236}">
                <a16:creationId xmlns:a16="http://schemas.microsoft.com/office/drawing/2014/main" id="{9D917C8D-9BF4-9647-B207-0FFA3317FEB0}"/>
              </a:ext>
            </a:extLst>
          </p:cNvPr>
          <p:cNvSpPr txBox="1">
            <a:spLocks/>
          </p:cNvSpPr>
          <p:nvPr/>
        </p:nvSpPr>
        <p:spPr bwMode="auto">
          <a:xfrm>
            <a:off x="402896" y="438314"/>
            <a:ext cx="8229600" cy="869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l" defTabSz="457200" rtl="0" eaLnBrk="0" fontAlgn="base" hangingPunct="0">
              <a:spcBef>
                <a:spcPct val="0"/>
              </a:spcBef>
              <a:spcAft>
                <a:spcPct val="0"/>
              </a:spcAft>
              <a:defRPr sz="3500" b="1" kern="1200" baseline="0">
                <a:solidFill>
                  <a:srgbClr val="00A4E6"/>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6pPr>
            <a:lvl7pPr marL="9144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7pPr>
            <a:lvl8pPr marL="13716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8pPr>
            <a:lvl9pPr marL="18288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9pPr>
          </a:lstStyle>
          <a:p>
            <a:r>
              <a:rPr lang="fr-FR" dirty="0">
                <a:solidFill>
                  <a:srgbClr val="0070C0"/>
                </a:solidFill>
              </a:rPr>
              <a:t>Résultats: </a:t>
            </a:r>
            <a:r>
              <a:rPr lang="fr-FR" sz="3000" b="0" dirty="0">
                <a:solidFill>
                  <a:srgbClr val="0070C0"/>
                </a:solidFill>
              </a:rPr>
              <a:t>étude 1</a:t>
            </a:r>
          </a:p>
        </p:txBody>
      </p:sp>
      <p:sp>
        <p:nvSpPr>
          <p:cNvPr id="30" name="ZoneTexte 29">
            <a:extLst>
              <a:ext uri="{FF2B5EF4-FFF2-40B4-BE49-F238E27FC236}">
                <a16:creationId xmlns:a16="http://schemas.microsoft.com/office/drawing/2014/main" id="{B83347CF-BA02-7940-ABE2-CEDEDB57471B}"/>
              </a:ext>
            </a:extLst>
          </p:cNvPr>
          <p:cNvSpPr txBox="1"/>
          <p:nvPr/>
        </p:nvSpPr>
        <p:spPr>
          <a:xfrm>
            <a:off x="8370356" y="1308100"/>
            <a:ext cx="184731" cy="461665"/>
          </a:xfrm>
          <a:prstGeom prst="rect">
            <a:avLst/>
          </a:prstGeom>
          <a:noFill/>
        </p:spPr>
        <p:txBody>
          <a:bodyPr wrap="none" rtlCol="0">
            <a:spAutoFit/>
          </a:bodyPr>
          <a:lstStyle/>
          <a:p>
            <a:endParaRPr lang="fr-FR" dirty="0"/>
          </a:p>
        </p:txBody>
      </p:sp>
      <p:graphicFrame>
        <p:nvGraphicFramePr>
          <p:cNvPr id="10" name="Tableau 9">
            <a:extLst>
              <a:ext uri="{FF2B5EF4-FFF2-40B4-BE49-F238E27FC236}">
                <a16:creationId xmlns:a16="http://schemas.microsoft.com/office/drawing/2014/main" id="{1DE26202-BDDB-CF43-B178-BB7EE4F27A5E}"/>
              </a:ext>
            </a:extLst>
          </p:cNvPr>
          <p:cNvGraphicFramePr>
            <a:graphicFrameLocks noGrp="1"/>
          </p:cNvGraphicFramePr>
          <p:nvPr>
            <p:extLst>
              <p:ext uri="{D42A27DB-BD31-4B8C-83A1-F6EECF244321}">
                <p14:modId xmlns:p14="http://schemas.microsoft.com/office/powerpoint/2010/main" val="11978455"/>
              </p:ext>
            </p:extLst>
          </p:nvPr>
        </p:nvGraphicFramePr>
        <p:xfrm>
          <a:off x="251520" y="1376913"/>
          <a:ext cx="8640960" cy="1219200"/>
        </p:xfrm>
        <a:graphic>
          <a:graphicData uri="http://schemas.openxmlformats.org/drawingml/2006/table">
            <a:tbl>
              <a:tblPr firstRow="1" firstCol="1" bandRow="1">
                <a:tableStyleId>{5C22544A-7EE6-4342-B048-85BDC9FD1C3A}</a:tableStyleId>
              </a:tblPr>
              <a:tblGrid>
                <a:gridCol w="371209">
                  <a:extLst>
                    <a:ext uri="{9D8B030D-6E8A-4147-A177-3AD203B41FA5}">
                      <a16:colId xmlns:a16="http://schemas.microsoft.com/office/drawing/2014/main" val="1207524150"/>
                    </a:ext>
                  </a:extLst>
                </a:gridCol>
                <a:gridCol w="2863903">
                  <a:extLst>
                    <a:ext uri="{9D8B030D-6E8A-4147-A177-3AD203B41FA5}">
                      <a16:colId xmlns:a16="http://schemas.microsoft.com/office/drawing/2014/main" val="338011866"/>
                    </a:ext>
                  </a:extLst>
                </a:gridCol>
                <a:gridCol w="2012684">
                  <a:extLst>
                    <a:ext uri="{9D8B030D-6E8A-4147-A177-3AD203B41FA5}">
                      <a16:colId xmlns:a16="http://schemas.microsoft.com/office/drawing/2014/main" val="3221014671"/>
                    </a:ext>
                  </a:extLst>
                </a:gridCol>
                <a:gridCol w="3393164">
                  <a:extLst>
                    <a:ext uri="{9D8B030D-6E8A-4147-A177-3AD203B41FA5}">
                      <a16:colId xmlns:a16="http://schemas.microsoft.com/office/drawing/2014/main" val="4210108423"/>
                    </a:ext>
                  </a:extLst>
                </a:gridCol>
              </a:tblGrid>
              <a:tr h="373767">
                <a:tc>
                  <a:txBody>
                    <a:bodyPr/>
                    <a:lstStyle/>
                    <a:p>
                      <a:pPr>
                        <a:spcAft>
                          <a:spcPts val="0"/>
                        </a:spcAft>
                      </a:pPr>
                      <a:r>
                        <a:rPr lang="fr-CH" sz="2000" b="0" dirty="0">
                          <a:solidFill>
                            <a:schemeClr val="tx1"/>
                          </a:solidFill>
                          <a:effectLst/>
                        </a:rPr>
                        <a:t>7.</a:t>
                      </a:r>
                      <a:endParaRPr lang="fr-CH" sz="20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0858" marR="60858" marT="0" marB="0"/>
                </a:tc>
                <a:tc>
                  <a:txBody>
                    <a:bodyPr/>
                    <a:lstStyle/>
                    <a:p>
                      <a:pPr>
                        <a:spcAft>
                          <a:spcPts val="0"/>
                        </a:spcAft>
                      </a:pPr>
                      <a:r>
                        <a:rPr lang="fr-FR" sz="2000" b="0" dirty="0">
                          <a:solidFill>
                            <a:schemeClr val="tx1"/>
                          </a:solidFill>
                          <a:effectLst/>
                        </a:rPr>
                        <a:t>Travail par paires dans l’évaluation pour améliorer les relations entre les élèves</a:t>
                      </a:r>
                      <a:endParaRPr lang="fr-CH" sz="20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0858" marR="60858" marT="0" marB="0"/>
                </a:tc>
                <a:tc>
                  <a:txBody>
                    <a:bodyPr/>
                    <a:lstStyle/>
                    <a:p>
                      <a:pPr>
                        <a:spcAft>
                          <a:spcPts val="0"/>
                        </a:spcAft>
                      </a:pPr>
                      <a:r>
                        <a:rPr lang="fr-CH" sz="2000" b="0" dirty="0">
                          <a:solidFill>
                            <a:schemeClr val="tx1"/>
                          </a:solidFill>
                          <a:effectLst/>
                        </a:rPr>
                        <a:t>Apprentissages des élèves</a:t>
                      </a:r>
                      <a:endParaRPr lang="fr-CH" sz="20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0858" marR="60858" marT="0" marB="0"/>
                </a:tc>
                <a:tc>
                  <a:txBody>
                    <a:bodyPr/>
                    <a:lstStyle/>
                    <a:p>
                      <a:pPr>
                        <a:spcAft>
                          <a:spcPts val="0"/>
                        </a:spcAft>
                      </a:pPr>
                      <a:r>
                        <a:rPr lang="fr-FR" sz="2000" b="0" dirty="0">
                          <a:solidFill>
                            <a:schemeClr val="tx1"/>
                          </a:solidFill>
                          <a:effectLst/>
                        </a:rPr>
                        <a:t>Effet (1): méthode habituellement utilisée en clubs (mais l’approche avec des élèves était à expérimenter)</a:t>
                      </a:r>
                      <a:endParaRPr lang="fr-CH" sz="20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0858" marR="60858" marT="0" marB="0"/>
                </a:tc>
                <a:extLst>
                  <a:ext uri="{0D108BD9-81ED-4DB2-BD59-A6C34878D82A}">
                    <a16:rowId xmlns:a16="http://schemas.microsoft.com/office/drawing/2014/main" val="2463531035"/>
                  </a:ext>
                </a:extLst>
              </a:tr>
            </a:tbl>
          </a:graphicData>
        </a:graphic>
      </p:graphicFrame>
      <p:graphicFrame>
        <p:nvGraphicFramePr>
          <p:cNvPr id="2" name="Tableau 1">
            <a:extLst>
              <a:ext uri="{FF2B5EF4-FFF2-40B4-BE49-F238E27FC236}">
                <a16:creationId xmlns:a16="http://schemas.microsoft.com/office/drawing/2014/main" id="{886FDFB5-473E-1341-8239-8F5D2C2D14F8}"/>
              </a:ext>
            </a:extLst>
          </p:cNvPr>
          <p:cNvGraphicFramePr>
            <a:graphicFrameLocks noGrp="1"/>
          </p:cNvGraphicFramePr>
          <p:nvPr>
            <p:extLst>
              <p:ext uri="{D42A27DB-BD31-4B8C-83A1-F6EECF244321}">
                <p14:modId xmlns:p14="http://schemas.microsoft.com/office/powerpoint/2010/main" val="3125078601"/>
              </p:ext>
            </p:extLst>
          </p:nvPr>
        </p:nvGraphicFramePr>
        <p:xfrm>
          <a:off x="251520" y="3012659"/>
          <a:ext cx="8640960" cy="1219200"/>
        </p:xfrm>
        <a:graphic>
          <a:graphicData uri="http://schemas.openxmlformats.org/drawingml/2006/table">
            <a:tbl>
              <a:tblPr firstRow="1" firstCol="1" bandRow="1">
                <a:tableStyleId>{5C22544A-7EE6-4342-B048-85BDC9FD1C3A}</a:tableStyleId>
              </a:tblPr>
              <a:tblGrid>
                <a:gridCol w="414703">
                  <a:extLst>
                    <a:ext uri="{9D8B030D-6E8A-4147-A177-3AD203B41FA5}">
                      <a16:colId xmlns:a16="http://schemas.microsoft.com/office/drawing/2014/main" val="1836530561"/>
                    </a:ext>
                  </a:extLst>
                </a:gridCol>
                <a:gridCol w="2820411">
                  <a:extLst>
                    <a:ext uri="{9D8B030D-6E8A-4147-A177-3AD203B41FA5}">
                      <a16:colId xmlns:a16="http://schemas.microsoft.com/office/drawing/2014/main" val="3542341598"/>
                    </a:ext>
                  </a:extLst>
                </a:gridCol>
                <a:gridCol w="2012683">
                  <a:extLst>
                    <a:ext uri="{9D8B030D-6E8A-4147-A177-3AD203B41FA5}">
                      <a16:colId xmlns:a16="http://schemas.microsoft.com/office/drawing/2014/main" val="3855785376"/>
                    </a:ext>
                  </a:extLst>
                </a:gridCol>
                <a:gridCol w="3393163">
                  <a:extLst>
                    <a:ext uri="{9D8B030D-6E8A-4147-A177-3AD203B41FA5}">
                      <a16:colId xmlns:a16="http://schemas.microsoft.com/office/drawing/2014/main" val="3057718754"/>
                    </a:ext>
                  </a:extLst>
                </a:gridCol>
              </a:tblGrid>
              <a:tr h="486861">
                <a:tc>
                  <a:txBody>
                    <a:bodyPr/>
                    <a:lstStyle/>
                    <a:p>
                      <a:pPr>
                        <a:spcAft>
                          <a:spcPts val="0"/>
                        </a:spcAft>
                      </a:pPr>
                      <a:r>
                        <a:rPr lang="fr-CH" sz="2000" b="0">
                          <a:solidFill>
                            <a:schemeClr val="tx1"/>
                          </a:solidFill>
                          <a:effectLst/>
                        </a:rPr>
                        <a:t>8.</a:t>
                      </a:r>
                      <a:endParaRPr lang="fr-CH" sz="2000" b="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0858" marR="60858" marT="0" marB="0"/>
                </a:tc>
                <a:tc>
                  <a:txBody>
                    <a:bodyPr/>
                    <a:lstStyle/>
                    <a:p>
                      <a:pPr>
                        <a:spcAft>
                          <a:spcPts val="0"/>
                        </a:spcAft>
                      </a:pPr>
                      <a:r>
                        <a:rPr lang="fr-FR" sz="2000" b="0">
                          <a:solidFill>
                            <a:schemeClr val="tx1"/>
                          </a:solidFill>
                          <a:effectLst/>
                        </a:rPr>
                        <a:t>Autonomie, plaisir et motivation des élèves lors de l’évaluation d’agrès</a:t>
                      </a:r>
                      <a:endParaRPr lang="fr-CH" sz="2000" b="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0858" marR="60858" marT="0" marB="0"/>
                </a:tc>
                <a:tc>
                  <a:txBody>
                    <a:bodyPr/>
                    <a:lstStyle/>
                    <a:p>
                      <a:pPr>
                        <a:spcAft>
                          <a:spcPts val="0"/>
                        </a:spcAft>
                      </a:pPr>
                      <a:r>
                        <a:rPr lang="fr-CH" sz="2000" b="0" dirty="0">
                          <a:solidFill>
                            <a:schemeClr val="tx1"/>
                          </a:solidFill>
                          <a:effectLst/>
                        </a:rPr>
                        <a:t>Actions motivées d’élèves</a:t>
                      </a:r>
                      <a:endParaRPr lang="fr-CH" sz="20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0858" marR="60858" marT="0" marB="0"/>
                </a:tc>
                <a:tc>
                  <a:txBody>
                    <a:bodyPr/>
                    <a:lstStyle/>
                    <a:p>
                      <a:pPr>
                        <a:spcAft>
                          <a:spcPts val="0"/>
                        </a:spcAft>
                      </a:pPr>
                      <a:r>
                        <a:rPr lang="fr-FR" sz="2000" b="0" dirty="0">
                          <a:solidFill>
                            <a:schemeClr val="tx1"/>
                          </a:solidFill>
                          <a:effectLst/>
                        </a:rPr>
                        <a:t>Effet (2) : confirmation que le développement de l’autonomie et de l’entraide chez les élèves porte ses fruits. </a:t>
                      </a:r>
                      <a:endParaRPr lang="fr-CH" sz="20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0858" marR="60858" marT="0" marB="0"/>
                </a:tc>
                <a:extLst>
                  <a:ext uri="{0D108BD9-81ED-4DB2-BD59-A6C34878D82A}">
                    <a16:rowId xmlns:a16="http://schemas.microsoft.com/office/drawing/2014/main" val="973342793"/>
                  </a:ext>
                </a:extLst>
              </a:tr>
            </a:tbl>
          </a:graphicData>
        </a:graphic>
      </p:graphicFrame>
      <p:graphicFrame>
        <p:nvGraphicFramePr>
          <p:cNvPr id="4" name="Tableau 3">
            <a:extLst>
              <a:ext uri="{FF2B5EF4-FFF2-40B4-BE49-F238E27FC236}">
                <a16:creationId xmlns:a16="http://schemas.microsoft.com/office/drawing/2014/main" id="{AACB00E8-3BCF-CF4E-B43B-93E49DA3ECBC}"/>
              </a:ext>
            </a:extLst>
          </p:cNvPr>
          <p:cNvGraphicFramePr>
            <a:graphicFrameLocks noGrp="1"/>
          </p:cNvGraphicFramePr>
          <p:nvPr>
            <p:extLst>
              <p:ext uri="{D42A27DB-BD31-4B8C-83A1-F6EECF244321}">
                <p14:modId xmlns:p14="http://schemas.microsoft.com/office/powerpoint/2010/main" val="707663389"/>
              </p:ext>
            </p:extLst>
          </p:nvPr>
        </p:nvGraphicFramePr>
        <p:xfrm>
          <a:off x="251520" y="4620362"/>
          <a:ext cx="8640960" cy="1828800"/>
        </p:xfrm>
        <a:graphic>
          <a:graphicData uri="http://schemas.openxmlformats.org/drawingml/2006/table">
            <a:tbl>
              <a:tblPr firstRow="1" firstCol="1" bandRow="1">
                <a:tableStyleId>{5C22544A-7EE6-4342-B048-85BDC9FD1C3A}</a:tableStyleId>
              </a:tblPr>
              <a:tblGrid>
                <a:gridCol w="432048">
                  <a:extLst>
                    <a:ext uri="{9D8B030D-6E8A-4147-A177-3AD203B41FA5}">
                      <a16:colId xmlns:a16="http://schemas.microsoft.com/office/drawing/2014/main" val="2655602688"/>
                    </a:ext>
                  </a:extLst>
                </a:gridCol>
                <a:gridCol w="2803064">
                  <a:extLst>
                    <a:ext uri="{9D8B030D-6E8A-4147-A177-3AD203B41FA5}">
                      <a16:colId xmlns:a16="http://schemas.microsoft.com/office/drawing/2014/main" val="3326807113"/>
                    </a:ext>
                  </a:extLst>
                </a:gridCol>
                <a:gridCol w="2012684">
                  <a:extLst>
                    <a:ext uri="{9D8B030D-6E8A-4147-A177-3AD203B41FA5}">
                      <a16:colId xmlns:a16="http://schemas.microsoft.com/office/drawing/2014/main" val="1347615359"/>
                    </a:ext>
                  </a:extLst>
                </a:gridCol>
                <a:gridCol w="3393164">
                  <a:extLst>
                    <a:ext uri="{9D8B030D-6E8A-4147-A177-3AD203B41FA5}">
                      <a16:colId xmlns:a16="http://schemas.microsoft.com/office/drawing/2014/main" val="4239979054"/>
                    </a:ext>
                  </a:extLst>
                </a:gridCol>
              </a:tblGrid>
              <a:tr h="973722">
                <a:tc>
                  <a:txBody>
                    <a:bodyPr/>
                    <a:lstStyle/>
                    <a:p>
                      <a:pPr>
                        <a:spcAft>
                          <a:spcPts val="0"/>
                        </a:spcAft>
                      </a:pPr>
                      <a:r>
                        <a:rPr lang="fr-CH" sz="2000" b="0" dirty="0">
                          <a:solidFill>
                            <a:schemeClr val="tx1"/>
                          </a:solidFill>
                          <a:effectLst/>
                        </a:rPr>
                        <a:t>9.</a:t>
                      </a:r>
                      <a:endParaRPr lang="fr-CH" sz="20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0858" marR="60858" marT="0" marB="0"/>
                </a:tc>
                <a:tc>
                  <a:txBody>
                    <a:bodyPr/>
                    <a:lstStyle/>
                    <a:p>
                      <a:pPr>
                        <a:spcAft>
                          <a:spcPts val="0"/>
                        </a:spcAft>
                      </a:pPr>
                      <a:r>
                        <a:rPr lang="fr-FR" sz="2000" b="0" dirty="0">
                          <a:solidFill>
                            <a:schemeClr val="tx1"/>
                          </a:solidFill>
                          <a:effectLst/>
                        </a:rPr>
                        <a:t>Grosse motivation des élèves durant les 12 minutes, encouragés par les élèves de 1-2P</a:t>
                      </a:r>
                      <a:endParaRPr lang="fr-CH" sz="20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0858" marR="60858" marT="0" marB="0"/>
                </a:tc>
                <a:tc>
                  <a:txBody>
                    <a:bodyPr/>
                    <a:lstStyle/>
                    <a:p>
                      <a:pPr>
                        <a:spcAft>
                          <a:spcPts val="0"/>
                        </a:spcAft>
                      </a:pPr>
                      <a:r>
                        <a:rPr lang="fr-CH" sz="2000" b="0" dirty="0">
                          <a:solidFill>
                            <a:schemeClr val="tx1"/>
                          </a:solidFill>
                          <a:effectLst/>
                        </a:rPr>
                        <a:t>Actions motivées d’élèves</a:t>
                      </a:r>
                      <a:endParaRPr lang="fr-CH" sz="20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0858" marR="60858" marT="0" marB="0"/>
                </a:tc>
                <a:tc>
                  <a:txBody>
                    <a:bodyPr/>
                    <a:lstStyle/>
                    <a:p>
                      <a:pPr>
                        <a:spcAft>
                          <a:spcPts val="0"/>
                        </a:spcAft>
                      </a:pPr>
                      <a:r>
                        <a:rPr lang="fr-FR" sz="2000" b="0" dirty="0">
                          <a:solidFill>
                            <a:schemeClr val="tx1"/>
                          </a:solidFill>
                          <a:effectLst/>
                        </a:rPr>
                        <a:t>Effet (3) : les élèves, grâce aux encouragements, étaient très engagés dans cette évaluation malgré l’attitude moyenne avant de les lancer dans l’évaluation. </a:t>
                      </a:r>
                      <a:endParaRPr lang="fr-CH" sz="20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0858" marR="60858" marT="0" marB="0"/>
                </a:tc>
                <a:extLst>
                  <a:ext uri="{0D108BD9-81ED-4DB2-BD59-A6C34878D82A}">
                    <a16:rowId xmlns:a16="http://schemas.microsoft.com/office/drawing/2014/main" val="3323114506"/>
                  </a:ext>
                </a:extLst>
              </a:tr>
            </a:tbl>
          </a:graphicData>
        </a:graphic>
      </p:graphicFrame>
    </p:spTree>
    <p:extLst>
      <p:ext uri="{BB962C8B-B14F-4D97-AF65-F5344CB8AC3E}">
        <p14:creationId xmlns:p14="http://schemas.microsoft.com/office/powerpoint/2010/main" val="397915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2">
            <a:extLst>
              <a:ext uri="{FF2B5EF4-FFF2-40B4-BE49-F238E27FC236}">
                <a16:creationId xmlns:a16="http://schemas.microsoft.com/office/drawing/2014/main" id="{9D917C8D-9BF4-9647-B207-0FFA3317FEB0}"/>
              </a:ext>
            </a:extLst>
          </p:cNvPr>
          <p:cNvSpPr txBox="1">
            <a:spLocks/>
          </p:cNvSpPr>
          <p:nvPr/>
        </p:nvSpPr>
        <p:spPr bwMode="auto">
          <a:xfrm>
            <a:off x="441338" y="609601"/>
            <a:ext cx="8229600" cy="869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l" defTabSz="457200" rtl="0" eaLnBrk="0" fontAlgn="base" hangingPunct="0">
              <a:spcBef>
                <a:spcPct val="0"/>
              </a:spcBef>
              <a:spcAft>
                <a:spcPct val="0"/>
              </a:spcAft>
              <a:defRPr sz="3500" b="1" kern="1200" baseline="0">
                <a:solidFill>
                  <a:srgbClr val="00A4E6"/>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6pPr>
            <a:lvl7pPr marL="9144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7pPr>
            <a:lvl8pPr marL="13716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8pPr>
            <a:lvl9pPr marL="18288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9pPr>
          </a:lstStyle>
          <a:p>
            <a:r>
              <a:rPr lang="fr-FR" dirty="0">
                <a:solidFill>
                  <a:srgbClr val="0070C0"/>
                </a:solidFill>
              </a:rPr>
              <a:t>Résultats: </a:t>
            </a:r>
            <a:r>
              <a:rPr lang="fr-FR" sz="3000" b="0" dirty="0">
                <a:solidFill>
                  <a:srgbClr val="0070C0"/>
                </a:solidFill>
              </a:rPr>
              <a:t>étude 1 (effet)</a:t>
            </a:r>
          </a:p>
        </p:txBody>
      </p:sp>
      <p:pic>
        <p:nvPicPr>
          <p:cNvPr id="7" name="Image 6">
            <a:extLst>
              <a:ext uri="{FF2B5EF4-FFF2-40B4-BE49-F238E27FC236}">
                <a16:creationId xmlns:a16="http://schemas.microsoft.com/office/drawing/2014/main" id="{60082661-B8EF-8A4E-9390-36AE1406C12A}"/>
              </a:ext>
            </a:extLst>
          </p:cNvPr>
          <p:cNvPicPr/>
          <p:nvPr/>
        </p:nvPicPr>
        <p:blipFill>
          <a:blip r:embed="rId3"/>
          <a:stretch>
            <a:fillRect/>
          </a:stretch>
        </p:blipFill>
        <p:spPr>
          <a:xfrm>
            <a:off x="611560" y="1340768"/>
            <a:ext cx="7848871" cy="4680520"/>
          </a:xfrm>
          <a:prstGeom prst="rect">
            <a:avLst/>
          </a:prstGeom>
        </p:spPr>
      </p:pic>
      <p:sp>
        <p:nvSpPr>
          <p:cNvPr id="6" name="Ellipse 5">
            <a:extLst>
              <a:ext uri="{FF2B5EF4-FFF2-40B4-BE49-F238E27FC236}">
                <a16:creationId xmlns:a16="http://schemas.microsoft.com/office/drawing/2014/main" id="{D98B3AC7-2F0E-1341-9BC4-E8CDEE44A68E}"/>
              </a:ext>
            </a:extLst>
          </p:cNvPr>
          <p:cNvSpPr/>
          <p:nvPr/>
        </p:nvSpPr>
        <p:spPr>
          <a:xfrm>
            <a:off x="4716016" y="1996981"/>
            <a:ext cx="3240360" cy="3368094"/>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997062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02EED807-2213-D345-A1A4-B633F76EA038}"/>
              </a:ext>
            </a:extLst>
          </p:cNvPr>
          <p:cNvSpPr>
            <a:spLocks noGrp="1"/>
          </p:cNvSpPr>
          <p:nvPr>
            <p:ph type="body" sz="quarter" idx="11"/>
          </p:nvPr>
        </p:nvSpPr>
        <p:spPr>
          <a:xfrm>
            <a:off x="143508" y="2204864"/>
            <a:ext cx="8856984" cy="3796531"/>
          </a:xfrm>
        </p:spPr>
        <p:txBody>
          <a:bodyPr/>
          <a:lstStyle/>
          <a:p>
            <a:pPr marL="0" indent="0">
              <a:buNone/>
            </a:pPr>
            <a:r>
              <a:rPr lang="fr-FR" sz="2000" b="1" dirty="0"/>
              <a:t>L’activité évaluative </a:t>
            </a:r>
            <a:r>
              <a:rPr lang="fr-FR" sz="2000" dirty="0"/>
              <a:t>des EN, dans cette étude, suscite peu d’émotions, alors qu’elle est censée être peu maîtrisée par les débutants (Grenier et al., 2013).</a:t>
            </a:r>
          </a:p>
          <a:p>
            <a:pPr marL="0" indent="0">
              <a:buNone/>
            </a:pPr>
            <a:r>
              <a:rPr lang="fr-FR" sz="2000" dirty="0"/>
              <a:t>De manière inattendue, les situations à valence négative, ont, elles aussi, un </a:t>
            </a:r>
            <a:r>
              <a:rPr lang="fr-FR" sz="2000" b="1" dirty="0"/>
              <a:t>effet positif sur le développement</a:t>
            </a:r>
            <a:r>
              <a:rPr lang="fr-FR" sz="2000" dirty="0"/>
              <a:t> des EN. </a:t>
            </a:r>
          </a:p>
          <a:p>
            <a:pPr marL="0" indent="0">
              <a:buNone/>
            </a:pPr>
            <a:r>
              <a:rPr lang="fr-FR" sz="2000" dirty="0"/>
              <a:t>Cette première étude constitue un </a:t>
            </a:r>
            <a:r>
              <a:rPr lang="fr-FR" sz="2000" b="1" dirty="0"/>
              <a:t>arrêt sur image.</a:t>
            </a:r>
          </a:p>
          <a:p>
            <a:pPr marL="0" indent="0">
              <a:buNone/>
            </a:pPr>
            <a:r>
              <a:rPr lang="fr-FR" sz="2000" dirty="0"/>
              <a:t>Pour comprendre le devenir de situations émotionnellement marquantes liées à l’</a:t>
            </a:r>
            <a:r>
              <a:rPr lang="fr-FR" sz="2000" b="1" dirty="0"/>
              <a:t>activité évaluative des EN </a:t>
            </a:r>
            <a:r>
              <a:rPr lang="fr-FR" sz="2000" dirty="0"/>
              <a:t>ainsi que leur impact sur le développement professionnel, une deuxième étude, clinique et longitudinale a été effectuée.</a:t>
            </a:r>
          </a:p>
        </p:txBody>
      </p:sp>
      <p:sp>
        <p:nvSpPr>
          <p:cNvPr id="3" name="Titre 2">
            <a:extLst>
              <a:ext uri="{FF2B5EF4-FFF2-40B4-BE49-F238E27FC236}">
                <a16:creationId xmlns:a16="http://schemas.microsoft.com/office/drawing/2014/main" id="{68A858E4-92CA-314B-B6CE-572C73FB132C}"/>
              </a:ext>
            </a:extLst>
          </p:cNvPr>
          <p:cNvSpPr>
            <a:spLocks noGrp="1"/>
          </p:cNvSpPr>
          <p:nvPr>
            <p:ph type="title"/>
          </p:nvPr>
        </p:nvSpPr>
        <p:spPr/>
        <p:txBody>
          <a:bodyPr/>
          <a:lstStyle/>
          <a:p>
            <a:r>
              <a:rPr lang="fr-FR" dirty="0">
                <a:solidFill>
                  <a:srgbClr val="0070C0"/>
                </a:solidFill>
              </a:rPr>
              <a:t>Discussion des résultats de l’étude 1</a:t>
            </a:r>
          </a:p>
        </p:txBody>
      </p:sp>
    </p:spTree>
    <p:extLst>
      <p:ext uri="{BB962C8B-B14F-4D97-AF65-F5344CB8AC3E}">
        <p14:creationId xmlns:p14="http://schemas.microsoft.com/office/powerpoint/2010/main" val="1637736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HEP - Formats diapositives">
  <a:themeElements>
    <a:clrScheme name="Personnalisé 2">
      <a:dk1>
        <a:srgbClr val="000000"/>
      </a:dk1>
      <a:lt1>
        <a:srgbClr val="FFFFFF"/>
      </a:lt1>
      <a:dk2>
        <a:srgbClr val="00A4E6"/>
      </a:dk2>
      <a:lt2>
        <a:srgbClr val="FFFFFF"/>
      </a:lt2>
      <a:accent1>
        <a:srgbClr val="00A4E6"/>
      </a:accent1>
      <a:accent2>
        <a:srgbClr val="005A84"/>
      </a:accent2>
      <a:accent3>
        <a:srgbClr val="8B231F"/>
      </a:accent3>
      <a:accent4>
        <a:srgbClr val="5E925B"/>
      </a:accent4>
      <a:accent5>
        <a:srgbClr val="DFA02D"/>
      </a:accent5>
      <a:accent6>
        <a:srgbClr val="8AA1BA"/>
      </a:accent6>
      <a:hlink>
        <a:srgbClr val="005A84"/>
      </a:hlink>
      <a:folHlink>
        <a:srgbClr val="8AA1BA"/>
      </a:folHlink>
    </a:clrScheme>
    <a:fontScheme name="Police HEP">
      <a:majorFont>
        <a:latin typeface="ChaletBookTT"/>
        <a:ea typeface=""/>
        <a:cs typeface=""/>
        <a:font script="Jpan" typeface="ＭＳ 明朝"/>
      </a:majorFont>
      <a:minorFont>
        <a:latin typeface="ChaletBookTT"/>
        <a:ea typeface=""/>
        <a:cs typeface=""/>
        <a:font script="Jpan" typeface="ＭＳ 明朝"/>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lIns="0" tIns="0" rIns="0" bIns="0">
        <a:spAutoFit/>
      </a:bodyPr>
      <a:lstStyle>
        <a:defPPr fontAlgn="auto">
          <a:spcBef>
            <a:spcPts val="0"/>
          </a:spcBef>
          <a:spcAft>
            <a:spcPts val="0"/>
          </a:spcAft>
          <a:defRPr sz="1400" dirty="0" smtClean="0">
            <a:latin typeface="+mn-lt"/>
            <a:ea typeface="+mn-ea"/>
            <a:cs typeface="+mn-cs"/>
          </a:defRPr>
        </a:defPPr>
      </a:lstStyle>
    </a:txDef>
  </a:objectDefaults>
  <a:extraClrSchemeLst/>
</a:theme>
</file>

<file path=ppt/theme/theme2.xml><?xml version="1.0" encoding="utf-8"?>
<a:theme xmlns:a="http://schemas.openxmlformats.org/drawingml/2006/main" name="Thème Office">
  <a:themeElements>
    <a:clrScheme name="Personnalisé 1">
      <a:dk1>
        <a:srgbClr val="000000"/>
      </a:dk1>
      <a:lt1>
        <a:srgbClr val="FFFFFF"/>
      </a:lt1>
      <a:dk2>
        <a:srgbClr val="00A4E6"/>
      </a:dk2>
      <a:lt2>
        <a:srgbClr val="FFFFFF"/>
      </a:lt2>
      <a:accent1>
        <a:srgbClr val="00A4E6"/>
      </a:accent1>
      <a:accent2>
        <a:srgbClr val="005A84"/>
      </a:accent2>
      <a:accent3>
        <a:srgbClr val="8B231F"/>
      </a:accent3>
      <a:accent4>
        <a:srgbClr val="5E925B"/>
      </a:accent4>
      <a:accent5>
        <a:srgbClr val="DFA02D"/>
      </a:accent5>
      <a:accent6>
        <a:srgbClr val="8AA1BA"/>
      </a:accent6>
      <a:hlink>
        <a:srgbClr val="005A84"/>
      </a:hlink>
      <a:folHlink>
        <a:srgbClr val="8AA1BA"/>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HEP</Template>
  <TotalTime>40211</TotalTime>
  <Words>2744</Words>
  <Application>Microsoft Macintosh PowerPoint</Application>
  <PresentationFormat>Affichage à l'écran (4:3)</PresentationFormat>
  <Paragraphs>190</Paragraphs>
  <Slides>13</Slides>
  <Notes>13</Notes>
  <HiddenSlides>0</HiddenSlides>
  <MMClips>0</MMClips>
  <ScaleCrop>false</ScaleCrop>
  <HeadingPairs>
    <vt:vector size="6" baseType="variant">
      <vt:variant>
        <vt:lpstr>Polices utilisées</vt:lpstr>
      </vt:variant>
      <vt:variant>
        <vt:i4>7</vt:i4>
      </vt:variant>
      <vt:variant>
        <vt:lpstr>Thème</vt:lpstr>
      </vt:variant>
      <vt:variant>
        <vt:i4>2</vt:i4>
      </vt:variant>
      <vt:variant>
        <vt:lpstr>Titres des diapositives</vt:lpstr>
      </vt:variant>
      <vt:variant>
        <vt:i4>13</vt:i4>
      </vt:variant>
    </vt:vector>
  </HeadingPairs>
  <TitlesOfParts>
    <vt:vector size="22" baseType="lpstr">
      <vt:lpstr>Arial</vt:lpstr>
      <vt:lpstr>Calibri</vt:lpstr>
      <vt:lpstr>ChaletBookTT</vt:lpstr>
      <vt:lpstr>Franklin Gothic Book</vt:lpstr>
      <vt:lpstr>Franklin Gothic Medium</vt:lpstr>
      <vt:lpstr>Lucida Grande</vt:lpstr>
      <vt:lpstr>Wingdings</vt:lpstr>
      <vt:lpstr>HEP - Formats diapositives</vt:lpstr>
      <vt:lpstr>Thème Office</vt:lpstr>
      <vt:lpstr>Le développement de l’activité évaluative des enseignants novices en éducation physique et sportive à l’épreuve de situations émotionnellement marquantes</vt:lpstr>
      <vt:lpstr> </vt:lpstr>
      <vt:lpstr> </vt:lpstr>
      <vt:lpstr>Etude 1: - Les situations émotionnellement marquantes vécues par l’EN en EPS durant sa première année d’enseignement sont-elles en lien avec son activité évaluative?  - 139 participants - Questionnaire relatant 2 situations émotionnellement marquantes (n=278) - Indication de la valence, de l’intensité, de l’effet et du partage avec autrui - Traitement des types de situations de manière inductive - Traitement à l’aide de tableaux croisés et d’échelles descriptives (émotions, intensité, effet et partage)    </vt:lpstr>
      <vt:lpstr>Présentation PowerPoint</vt:lpstr>
      <vt:lpstr>Présentation PowerPoint</vt:lpstr>
      <vt:lpstr>Présentation PowerPoint</vt:lpstr>
      <vt:lpstr>Présentation PowerPoint</vt:lpstr>
      <vt:lpstr>Discussion des résultats de l’étude 1</vt:lpstr>
      <vt:lpstr>Entretiens d’auto-confrontation simple (ACS) et croisée (ACC) </vt:lpstr>
      <vt:lpstr>Présentation PowerPoint</vt:lpstr>
      <vt:lpstr>Présentation PowerPoint</vt:lpstr>
      <vt:lpstr>Discussion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Utilisateur de Microsoft Office</dc:creator>
  <cp:lastModifiedBy>Utilisateur Microsoft Office</cp:lastModifiedBy>
  <cp:revision>484</cp:revision>
  <cp:lastPrinted>2019-02-04T08:36:06Z</cp:lastPrinted>
  <dcterms:created xsi:type="dcterms:W3CDTF">2016-10-07T09:51:22Z</dcterms:created>
  <dcterms:modified xsi:type="dcterms:W3CDTF">2019-10-30T06:01:38Z</dcterms:modified>
</cp:coreProperties>
</file>