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99" r:id="rId4"/>
    <p:sldId id="323" r:id="rId5"/>
    <p:sldId id="324" r:id="rId6"/>
    <p:sldId id="325" r:id="rId7"/>
    <p:sldId id="326" r:id="rId8"/>
    <p:sldId id="289" r:id="rId9"/>
    <p:sldId id="290" r:id="rId10"/>
    <p:sldId id="302" r:id="rId11"/>
    <p:sldId id="293" r:id="rId12"/>
    <p:sldId id="312" r:id="rId13"/>
    <p:sldId id="303" r:id="rId14"/>
    <p:sldId id="315" r:id="rId15"/>
    <p:sldId id="309" r:id="rId16"/>
    <p:sldId id="305" r:id="rId17"/>
    <p:sldId id="306" r:id="rId18"/>
    <p:sldId id="294" r:id="rId19"/>
    <p:sldId id="321" r:id="rId20"/>
    <p:sldId id="311" r:id="rId21"/>
    <p:sldId id="288" r:id="rId22"/>
    <p:sldId id="327" r:id="rId23"/>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96" autoAdjust="0"/>
    <p:restoredTop sz="74171" autoAdjust="0"/>
  </p:normalViewPr>
  <p:slideViewPr>
    <p:cSldViewPr snapToGrid="0" snapToObjects="1">
      <p:cViewPr>
        <p:scale>
          <a:sx n="93" d="100"/>
          <a:sy n="93" d="100"/>
        </p:scale>
        <p:origin x="2224"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68C5F5CE-D7F6-CD4D-BF57-E1E894581110}" type="datetimeFigureOut">
              <a:rPr lang="fr-FR" smtClean="0"/>
              <a:t>29/10/2017</a:t>
            </a:fld>
            <a:endParaRPr lang="fr-FR"/>
          </a:p>
        </p:txBody>
      </p:sp>
      <p:sp>
        <p:nvSpPr>
          <p:cNvPr id="4" name="Espace réservé de l'image des diapositives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B35174B9-4761-FA42-B296-BC6AAABDF670}" type="slidenum">
              <a:rPr lang="fr-FR" smtClean="0"/>
              <a:t>‹#›</a:t>
            </a:fld>
            <a:endParaRPr lang="fr-FR"/>
          </a:p>
        </p:txBody>
      </p:sp>
    </p:spTree>
    <p:extLst>
      <p:ext uri="{BB962C8B-B14F-4D97-AF65-F5344CB8AC3E}">
        <p14:creationId xmlns:p14="http://schemas.microsoft.com/office/powerpoint/2010/main" val="138493043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a:t>
            </a:fld>
            <a:endParaRPr lang="fr-FR"/>
          </a:p>
        </p:txBody>
      </p:sp>
    </p:spTree>
    <p:extLst>
      <p:ext uri="{BB962C8B-B14F-4D97-AF65-F5344CB8AC3E}">
        <p14:creationId xmlns:p14="http://schemas.microsoft.com/office/powerpoint/2010/main" val="21788729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Axial coding and</a:t>
            </a:r>
            <a:r>
              <a:rPr lang="en-GB" baseline="0" noProof="0" dirty="0" smtClean="0"/>
              <a:t> selective coding</a:t>
            </a:r>
          </a:p>
          <a:p>
            <a:endParaRPr lang="en-GB" noProof="0" dirty="0" smtClean="0"/>
          </a:p>
          <a:p>
            <a:r>
              <a:rPr lang="en-GB" noProof="0" dirty="0" smtClean="0"/>
              <a:t>The axial coding is composed of 12 categories .</a:t>
            </a:r>
          </a:p>
          <a:p>
            <a:r>
              <a:rPr lang="en-GB" noProof="0" dirty="0" smtClean="0"/>
              <a:t>The selective coding is composed</a:t>
            </a:r>
            <a:r>
              <a:rPr lang="en-GB" baseline="0" noProof="0" dirty="0" smtClean="0"/>
              <a:t> of 4 categories.</a:t>
            </a:r>
          </a:p>
          <a:p>
            <a:endParaRPr lang="en-GB" baseline="0" noProof="0" dirty="0" smtClean="0"/>
          </a:p>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10</a:t>
            </a:fld>
            <a:endParaRPr lang="fr-FR"/>
          </a:p>
        </p:txBody>
      </p:sp>
    </p:spTree>
    <p:extLst>
      <p:ext uri="{BB962C8B-B14F-4D97-AF65-F5344CB8AC3E}">
        <p14:creationId xmlns:p14="http://schemas.microsoft.com/office/powerpoint/2010/main" val="2017059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11</a:t>
            </a:fld>
            <a:endParaRPr lang="fr-FR"/>
          </a:p>
        </p:txBody>
      </p:sp>
    </p:spTree>
    <p:extLst>
      <p:ext uri="{BB962C8B-B14F-4D97-AF65-F5344CB8AC3E}">
        <p14:creationId xmlns:p14="http://schemas.microsoft.com/office/powerpoint/2010/main" val="5094688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All situations can be placed on those two axes on one or two lines or between those lines when those situations are concerning both problematics</a:t>
            </a:r>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12</a:t>
            </a:fld>
            <a:endParaRPr lang="fr-FR"/>
          </a:p>
        </p:txBody>
      </p:sp>
    </p:spTree>
    <p:extLst>
      <p:ext uri="{BB962C8B-B14F-4D97-AF65-F5344CB8AC3E}">
        <p14:creationId xmlns:p14="http://schemas.microsoft.com/office/powerpoint/2010/main" val="13820482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0"/>
            <a:endParaRPr lang="en-GB" dirty="0" smtClean="0">
              <a:solidFill>
                <a:srgbClr val="FF0000"/>
              </a:solidFill>
            </a:endParaRPr>
          </a:p>
          <a:p>
            <a:pPr lvl="0"/>
            <a:r>
              <a:rPr lang="en-GB" b="1" dirty="0" smtClean="0">
                <a:solidFill>
                  <a:srgbClr val="FF0000"/>
                </a:solidFill>
              </a:rPr>
              <a:t>Negative emotional moments:</a:t>
            </a:r>
          </a:p>
          <a:p>
            <a:r>
              <a:rPr lang="en-GB" dirty="0" smtClean="0">
                <a:solidFill>
                  <a:srgbClr val="FF0000"/>
                </a:solidFill>
              </a:rPr>
              <a:t>Rules transgression from one or more students (56/ 196): 28 %</a:t>
            </a:r>
          </a:p>
          <a:p>
            <a:r>
              <a:rPr lang="en-GB" dirty="0" smtClean="0">
                <a:solidFill>
                  <a:srgbClr val="FF0000"/>
                </a:solidFill>
              </a:rPr>
              <a:t>Event implicating physical integrity (44/196): 22 %</a:t>
            </a:r>
          </a:p>
          <a:p>
            <a:endParaRPr lang="en-GB" dirty="0" smtClean="0">
              <a:solidFill>
                <a:srgbClr val="FF0000"/>
              </a:solidFill>
            </a:endParaRPr>
          </a:p>
          <a:p>
            <a:r>
              <a:rPr lang="en-GB" b="1" dirty="0" smtClean="0">
                <a:solidFill>
                  <a:srgbClr val="00B050"/>
                </a:solidFill>
              </a:rPr>
              <a:t>Positive emotional moments:</a:t>
            </a:r>
          </a:p>
          <a:p>
            <a:r>
              <a:rPr lang="en-GB" dirty="0" smtClean="0">
                <a:solidFill>
                  <a:srgbClr val="00B050"/>
                </a:solidFill>
              </a:rPr>
              <a:t>Motivated students (27/196): 14%</a:t>
            </a:r>
          </a:p>
          <a:p>
            <a:r>
              <a:rPr lang="en-GB" dirty="0" smtClean="0">
                <a:solidFill>
                  <a:srgbClr val="00B050"/>
                </a:solidFill>
              </a:rPr>
              <a:t>Students learning (20/196): 10%</a:t>
            </a:r>
            <a:endParaRPr lang="en-GB" dirty="0" smtClean="0">
              <a:latin typeface="Calibri" charset="0"/>
              <a:ea typeface="Calibri" charset="0"/>
              <a:cs typeface="Times New Roman"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13</a:t>
            </a:fld>
            <a:endParaRPr lang="fr-FR"/>
          </a:p>
        </p:txBody>
      </p:sp>
    </p:spTree>
    <p:extLst>
      <p:ext uri="{BB962C8B-B14F-4D97-AF65-F5344CB8AC3E}">
        <p14:creationId xmlns:p14="http://schemas.microsoft.com/office/powerpoint/2010/main" val="8688861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baseline="0" noProof="0" dirty="0" smtClean="0"/>
              <a:t>The emotion joy is linked to the feeling of empowerment.</a:t>
            </a:r>
          </a:p>
          <a:p>
            <a:r>
              <a:rPr lang="en-GB" baseline="0" noProof="0" dirty="0" smtClean="0"/>
              <a:t>Instead of this, fear, sadness and anger are linked to the feeling of helplessness.</a:t>
            </a:r>
          </a:p>
          <a:p>
            <a:r>
              <a:rPr lang="en-GB" baseline="0" noProof="0" dirty="0" smtClean="0"/>
              <a:t>The surprise can be present by positive or negative moments.</a:t>
            </a:r>
          </a:p>
          <a:p>
            <a:endParaRPr lang="fr-FR" dirty="0" smtClean="0"/>
          </a:p>
          <a:p>
            <a:endParaRPr lang="en-GB" noProof="0" dirty="0" smtClean="0"/>
          </a:p>
          <a:p>
            <a:r>
              <a:rPr lang="en-GB" noProof="0" dirty="0" smtClean="0"/>
              <a:t>The surprise is present in more then 80 percent of the emotional moments evocated by the PETTs.</a:t>
            </a:r>
          </a:p>
          <a:p>
            <a:endParaRPr lang="en-GB" noProof="0" dirty="0" smtClean="0"/>
          </a:p>
          <a:p>
            <a:r>
              <a:rPr lang="en-GB" noProof="0" dirty="0" smtClean="0"/>
              <a:t>Anger is</a:t>
            </a:r>
            <a:r>
              <a:rPr lang="en-GB" baseline="0" noProof="0" dirty="0" smtClean="0"/>
              <a:t> present in 43.36 percent.</a:t>
            </a:r>
          </a:p>
          <a:p>
            <a:pPr marL="0" marR="0" indent="0" algn="l" defTabSz="457200" rtl="0" eaLnBrk="1" fontAlgn="auto" latinLnBrk="0" hangingPunct="1">
              <a:lnSpc>
                <a:spcPct val="100000"/>
              </a:lnSpc>
              <a:spcBef>
                <a:spcPts val="0"/>
              </a:spcBef>
              <a:spcAft>
                <a:spcPts val="0"/>
              </a:spcAft>
              <a:buClrTx/>
              <a:buSzTx/>
              <a:buFontTx/>
              <a:buNone/>
              <a:tabLst/>
              <a:defRPr/>
            </a:pPr>
            <a:r>
              <a:rPr lang="en-GB" baseline="0" noProof="0" dirty="0" smtClean="0"/>
              <a:t>Joy is present in 32.14 of the case.</a:t>
            </a:r>
          </a:p>
          <a:p>
            <a:r>
              <a:rPr lang="en-GB" baseline="0" noProof="0" dirty="0" smtClean="0"/>
              <a:t>Fear is present in 27.54 percent.</a:t>
            </a:r>
          </a:p>
          <a:p>
            <a:r>
              <a:rPr lang="en-GB" baseline="0" noProof="0" dirty="0" smtClean="0"/>
              <a:t>Sadness is present in 27.54 of the case.</a:t>
            </a:r>
          </a:p>
          <a:p>
            <a:endParaRPr lang="en-GB" baseline="0" noProof="0" dirty="0" smtClean="0"/>
          </a:p>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14</a:t>
            </a:fld>
            <a:endParaRPr lang="fr-FR"/>
          </a:p>
        </p:txBody>
      </p:sp>
    </p:spTree>
    <p:extLst>
      <p:ext uri="{BB962C8B-B14F-4D97-AF65-F5344CB8AC3E}">
        <p14:creationId xmlns:p14="http://schemas.microsoft.com/office/powerpoint/2010/main" val="6875080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Regarding the intensity of the emotion, it’s</a:t>
            </a:r>
            <a:r>
              <a:rPr lang="en-GB" baseline="0" noProof="0" dirty="0" smtClean="0"/>
              <a:t> difficult to draw the rights conclusions.</a:t>
            </a:r>
          </a:p>
          <a:p>
            <a:r>
              <a:rPr lang="en-GB" baseline="0" noProof="0" dirty="0" smtClean="0"/>
              <a:t>When the PETTs feel joy, this joy is in a quiet strong intensity. The sadness is felt in a low intensity.</a:t>
            </a:r>
          </a:p>
          <a:p>
            <a:r>
              <a:rPr lang="en-GB" baseline="0" noProof="0" dirty="0" smtClean="0"/>
              <a:t>Anger is felt in a middle intensity.</a:t>
            </a:r>
          </a:p>
          <a:p>
            <a:r>
              <a:rPr lang="en-GB" baseline="0" noProof="0" dirty="0" smtClean="0"/>
              <a:t>Surprise is felt high or in the middle.</a:t>
            </a: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15</a:t>
            </a:fld>
            <a:endParaRPr lang="fr-FR"/>
          </a:p>
        </p:txBody>
      </p:sp>
    </p:spTree>
    <p:extLst>
      <p:ext uri="{BB962C8B-B14F-4D97-AF65-F5344CB8AC3E}">
        <p14:creationId xmlns:p14="http://schemas.microsoft.com/office/powerpoint/2010/main" val="11787510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Almost all emotional moments lived by the PETTs are shared with somebody. Half of them are shared with the tutor or with the colleagues. Just a few of them are shared with the hierarchy</a:t>
            </a:r>
            <a:r>
              <a:rPr lang="en-GB" baseline="0" noProof="0" dirty="0" smtClean="0"/>
              <a:t> and a certain number are shared with the spouse or with friends.</a:t>
            </a:r>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16</a:t>
            </a:fld>
            <a:endParaRPr lang="fr-FR"/>
          </a:p>
        </p:txBody>
      </p:sp>
    </p:spTree>
    <p:extLst>
      <p:ext uri="{BB962C8B-B14F-4D97-AF65-F5344CB8AC3E}">
        <p14:creationId xmlns:p14="http://schemas.microsoft.com/office/powerpoint/2010/main" val="2949899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noProof="0" dirty="0" smtClean="0">
                <a:solidFill>
                  <a:schemeClr val="tx1"/>
                </a:solidFill>
                <a:effectLst/>
                <a:latin typeface="+mn-lt"/>
                <a:ea typeface="+mn-ea"/>
                <a:cs typeface="+mn-cs"/>
              </a:rPr>
              <a:t>It means that the PETTs change something after this emotional moment. The change, the adaptation after an emotional moment can be in the lesson plan, in the way they organize the lesson, or how they</a:t>
            </a:r>
            <a:r>
              <a:rPr lang="en-GB" sz="1200" kern="1200" baseline="0" noProof="0" dirty="0" smtClean="0">
                <a:solidFill>
                  <a:schemeClr val="tx1"/>
                </a:solidFill>
                <a:effectLst/>
                <a:latin typeface="+mn-lt"/>
                <a:ea typeface="+mn-ea"/>
                <a:cs typeface="+mn-cs"/>
              </a:rPr>
              <a:t> give instructions. Sometimes it’s also in the activity… The PEETs react mostly positively after what happened</a:t>
            </a:r>
            <a:endParaRPr lang="en-GB" sz="1200" kern="1200" noProof="0" dirty="0" smtClean="0">
              <a:solidFill>
                <a:schemeClr val="tx1"/>
              </a:solidFill>
              <a:effectLst/>
              <a:latin typeface="+mn-lt"/>
              <a:ea typeface="+mn-ea"/>
              <a:cs typeface="+mn-cs"/>
            </a:endParaRPr>
          </a:p>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17</a:t>
            </a:fld>
            <a:endParaRPr lang="fr-FR"/>
          </a:p>
        </p:txBody>
      </p:sp>
    </p:spTree>
    <p:extLst>
      <p:ext uri="{BB962C8B-B14F-4D97-AF65-F5344CB8AC3E}">
        <p14:creationId xmlns:p14="http://schemas.microsoft.com/office/powerpoint/2010/main" val="3827223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dirty="0" err="1" smtClean="0"/>
              <a:t>Skock</a:t>
            </a:r>
            <a:r>
              <a:rPr lang="fr-FR" b="1" dirty="0" smtClean="0"/>
              <a:t> of reality and </a:t>
            </a:r>
            <a:r>
              <a:rPr lang="fr-FR" b="1" dirty="0" err="1" smtClean="0"/>
              <a:t>dilemas</a:t>
            </a:r>
            <a:r>
              <a:rPr lang="fr-FR" b="1" dirty="0" smtClean="0"/>
              <a:t>:</a:t>
            </a:r>
          </a:p>
          <a:p>
            <a:r>
              <a:rPr lang="fr-FR" sz="1200" kern="1200" dirty="0" smtClean="0">
                <a:solidFill>
                  <a:schemeClr val="tx1"/>
                </a:solidFill>
                <a:effectLst/>
                <a:latin typeface="+mn-lt"/>
                <a:ea typeface="+mn-ea"/>
                <a:cs typeface="+mn-cs"/>
              </a:rPr>
              <a:t>(</a:t>
            </a:r>
            <a:r>
              <a:rPr lang="fr-FR" sz="1200" kern="1200" dirty="0" err="1" smtClean="0">
                <a:solidFill>
                  <a:schemeClr val="tx1"/>
                </a:solidFill>
                <a:effectLst/>
                <a:latin typeface="+mn-lt"/>
                <a:ea typeface="+mn-ea"/>
                <a:cs typeface="+mn-cs"/>
              </a:rPr>
              <a:t>Lassila</a:t>
            </a:r>
            <a:r>
              <a:rPr lang="fr-FR" sz="1200" kern="1200" dirty="0" smtClean="0">
                <a:solidFill>
                  <a:schemeClr val="tx1"/>
                </a:solidFill>
                <a:effectLst/>
                <a:latin typeface="+mn-lt"/>
                <a:ea typeface="+mn-ea"/>
                <a:cs typeface="+mn-cs"/>
              </a:rPr>
              <a:t>, 2016)</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There are tensions </a:t>
            </a:r>
            <a:r>
              <a:rPr lang="fr-FR" sz="1200" kern="1200" dirty="0" err="1" smtClean="0">
                <a:solidFill>
                  <a:schemeClr val="tx1"/>
                </a:solidFill>
                <a:effectLst/>
                <a:latin typeface="+mn-lt"/>
                <a:ea typeface="+mn-ea"/>
                <a:cs typeface="+mn-cs"/>
              </a:rPr>
              <a:t>between</a:t>
            </a:r>
            <a:r>
              <a:rPr lang="fr-FR" sz="1200" kern="1200" dirty="0" smtClean="0">
                <a:solidFill>
                  <a:schemeClr val="tx1"/>
                </a:solidFill>
                <a:effectLst/>
                <a:latin typeface="+mn-lt"/>
                <a:ea typeface="+mn-ea"/>
                <a:cs typeface="+mn-cs"/>
              </a:rPr>
              <a:t> the </a:t>
            </a:r>
            <a:r>
              <a:rPr lang="fr-FR" sz="1200" kern="1200" dirty="0" err="1" smtClean="0">
                <a:solidFill>
                  <a:schemeClr val="tx1"/>
                </a:solidFill>
                <a:effectLst/>
                <a:latin typeface="+mn-lt"/>
                <a:ea typeface="+mn-ea"/>
                <a:cs typeface="+mn-cs"/>
              </a:rPr>
              <a:t>ideals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he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had</a:t>
            </a:r>
            <a:r>
              <a:rPr lang="fr-FR" sz="1200" kern="1200" dirty="0" smtClean="0">
                <a:solidFill>
                  <a:schemeClr val="tx1"/>
                </a:solidFill>
                <a:effectLst/>
                <a:latin typeface="+mn-lt"/>
                <a:ea typeface="+mn-ea"/>
                <a:cs typeface="+mn-cs"/>
              </a:rPr>
              <a:t> set</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for </a:t>
            </a:r>
            <a:r>
              <a:rPr lang="fr-FR" sz="1200" kern="1200" dirty="0" err="1" smtClean="0">
                <a:solidFill>
                  <a:schemeClr val="tx1"/>
                </a:solidFill>
                <a:effectLst/>
                <a:latin typeface="+mn-lt"/>
                <a:ea typeface="+mn-ea"/>
                <a:cs typeface="+mn-cs"/>
              </a:rPr>
              <a:t>teacher</a:t>
            </a:r>
            <a:r>
              <a:rPr lang="fr-FR" sz="1200" kern="1200" dirty="0" smtClean="0">
                <a:solidFill>
                  <a:schemeClr val="tx1"/>
                </a:solidFill>
                <a:effectLst/>
                <a:latin typeface="+mn-lt"/>
                <a:ea typeface="+mn-ea"/>
                <a:cs typeface="+mn-cs"/>
              </a:rPr>
              <a:t>–</a:t>
            </a:r>
            <a:r>
              <a:rPr lang="fr-FR" sz="1200" kern="1200" dirty="0" err="1" smtClean="0">
                <a:solidFill>
                  <a:schemeClr val="tx1"/>
                </a:solidFill>
                <a:effectLst/>
                <a:latin typeface="+mn-lt"/>
                <a:ea typeface="+mn-ea"/>
                <a:cs typeface="+mn-cs"/>
              </a:rPr>
              <a:t>student</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relationships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based</a:t>
            </a:r>
            <a:r>
              <a:rPr lang="fr-FR" sz="1200" kern="1200" dirty="0" smtClean="0">
                <a:solidFill>
                  <a:schemeClr val="tx1"/>
                </a:solidFill>
                <a:effectLst/>
                <a:latin typeface="+mn-lt"/>
                <a:ea typeface="+mn-ea"/>
                <a:cs typeface="+mn-cs"/>
              </a:rPr>
              <a:t> on </a:t>
            </a:r>
            <a:r>
              <a:rPr lang="fr-FR" sz="1200" kern="1200" dirty="0" err="1" smtClean="0">
                <a:solidFill>
                  <a:schemeClr val="tx1"/>
                </a:solidFill>
                <a:effectLst/>
                <a:latin typeface="+mn-lt"/>
                <a:ea typeface="+mn-ea"/>
                <a:cs typeface="+mn-cs"/>
              </a:rPr>
              <a:t>his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encounters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with</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inspirational</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teachers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during</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his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own</a:t>
            </a:r>
            <a:endParaRPr lang="fr-FR" sz="1200" kern="1200" dirty="0" smtClean="0">
              <a:solidFill>
                <a:schemeClr val="tx1"/>
              </a:solidFill>
              <a:effectLst/>
              <a:latin typeface="+mn-lt"/>
              <a:ea typeface="+mn-ea"/>
              <a:cs typeface="+mn-cs"/>
            </a:endParaRPr>
          </a:p>
          <a:p>
            <a:r>
              <a:rPr lang="fr-FR" sz="1200" kern="1200" dirty="0" err="1" smtClean="0">
                <a:solidFill>
                  <a:schemeClr val="tx1"/>
                </a:solidFill>
                <a:effectLst/>
                <a:latin typeface="+mn-lt"/>
                <a:ea typeface="+mn-ea"/>
                <a:cs typeface="+mn-cs"/>
              </a:rPr>
              <a:t>school</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years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examples</a:t>
            </a:r>
            <a:r>
              <a:rPr lang="fr-FR" sz="1200" kern="1200" dirty="0" smtClean="0">
                <a:solidFill>
                  <a:schemeClr val="tx1"/>
                </a:solidFill>
                <a:effectLst/>
                <a:latin typeface="+mn-lt"/>
                <a:ea typeface="+mn-ea"/>
                <a:cs typeface="+mn-cs"/>
              </a:rPr>
              <a:t> set by </a:t>
            </a:r>
            <a:r>
              <a:rPr lang="fr-FR" sz="1200" kern="1200" dirty="0" err="1" smtClean="0">
                <a:solidFill>
                  <a:schemeClr val="tx1"/>
                </a:solidFill>
                <a:effectLst/>
                <a:latin typeface="+mn-lt"/>
                <a:ea typeface="+mn-ea"/>
                <a:cs typeface="+mn-cs"/>
              </a:rPr>
              <a:t>colleagues</a:t>
            </a:r>
            <a:r>
              <a:rPr lang="fr-FR" sz="1200" kern="1200" dirty="0" smtClean="0">
                <a:solidFill>
                  <a:schemeClr val="tx1"/>
                </a:solidFill>
                <a:effectLst/>
                <a:latin typeface="+mn-lt"/>
                <a:ea typeface="+mn-ea"/>
                <a:cs typeface="+mn-cs"/>
              </a:rPr>
              <a:t> on one hand and the </a:t>
            </a:r>
            <a:r>
              <a:rPr lang="fr-FR" sz="1200" kern="1200" dirty="0" err="1" smtClean="0">
                <a:solidFill>
                  <a:schemeClr val="tx1"/>
                </a:solidFill>
                <a:effectLst/>
                <a:latin typeface="+mn-lt"/>
                <a:ea typeface="+mn-ea"/>
                <a:cs typeface="+mn-cs"/>
              </a:rPr>
              <a:t>difficulty</a:t>
            </a:r>
            <a:r>
              <a:rPr lang="fr-FR" sz="1200" kern="1200" dirty="0" smtClean="0">
                <a:solidFill>
                  <a:schemeClr val="tx1"/>
                </a:solidFill>
                <a:effectLst/>
                <a:latin typeface="+mn-lt"/>
                <a:ea typeface="+mn-ea"/>
                <a:cs typeface="+mn-cs"/>
              </a:rPr>
              <a:t> of </a:t>
            </a:r>
            <a:r>
              <a:rPr lang="fr-FR" sz="1200" kern="1200" dirty="0" err="1" smtClean="0">
                <a:solidFill>
                  <a:schemeClr val="tx1"/>
                </a:solidFill>
                <a:effectLst/>
                <a:latin typeface="+mn-lt"/>
                <a:ea typeface="+mn-ea"/>
                <a:cs typeface="+mn-cs"/>
              </a:rPr>
              <a:t>achieving</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those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ideals</a:t>
            </a:r>
            <a:r>
              <a:rPr lang="fr-FR" sz="1200" kern="1200" dirty="0" smtClean="0">
                <a:solidFill>
                  <a:schemeClr val="tx1"/>
                </a:solidFill>
                <a:effectLst/>
                <a:latin typeface="+mn-lt"/>
                <a:ea typeface="+mn-ea"/>
                <a:cs typeface="+mn-cs"/>
              </a:rPr>
              <a:t> in</a:t>
            </a:r>
            <a:r>
              <a:rPr lang="fr-FR" sz="1200" kern="1200" baseline="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his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work</a:t>
            </a:r>
            <a:r>
              <a:rPr lang="fr-FR" sz="1200" kern="1200" dirty="0" smtClean="0">
                <a:solidFill>
                  <a:schemeClr val="tx1"/>
                </a:solidFill>
                <a:effectLst/>
                <a:latin typeface="+mn-lt"/>
                <a:ea typeface="+mn-ea"/>
                <a:cs typeface="+mn-cs"/>
              </a:rPr>
              <a:t> on the </a:t>
            </a:r>
            <a:r>
              <a:rPr lang="fr-FR" sz="1200" kern="1200" dirty="0" err="1" smtClean="0">
                <a:solidFill>
                  <a:schemeClr val="tx1"/>
                </a:solidFill>
                <a:effectLst/>
                <a:latin typeface="+mn-lt"/>
                <a:ea typeface="+mn-ea"/>
                <a:cs typeface="+mn-cs"/>
              </a:rPr>
              <a:t>other</a:t>
            </a:r>
            <a:r>
              <a:rPr lang="fr-FR" sz="1200" kern="1200" dirty="0" smtClean="0">
                <a:solidFill>
                  <a:schemeClr val="tx1"/>
                </a:solidFill>
                <a:effectLst/>
                <a:latin typeface="+mn-lt"/>
                <a:ea typeface="+mn-ea"/>
                <a:cs typeface="+mn-cs"/>
              </a:rPr>
              <a:t>.</a:t>
            </a:r>
          </a:p>
          <a:p>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18</a:t>
            </a:fld>
            <a:endParaRPr lang="fr-FR"/>
          </a:p>
        </p:txBody>
      </p:sp>
    </p:spTree>
    <p:extLst>
      <p:ext uri="{BB962C8B-B14F-4D97-AF65-F5344CB8AC3E}">
        <p14:creationId xmlns:p14="http://schemas.microsoft.com/office/powerpoint/2010/main" val="1975217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b="1" noProof="0" dirty="0" smtClean="0">
                <a:solidFill>
                  <a:srgbClr val="FF0000"/>
                </a:solidFill>
              </a:rPr>
              <a:t>Sharing with others:</a:t>
            </a:r>
          </a:p>
          <a:p>
            <a:r>
              <a:rPr lang="en-GB" sz="1200" kern="1200" noProof="0" dirty="0" smtClean="0">
                <a:solidFill>
                  <a:srgbClr val="FF0000"/>
                </a:solidFill>
                <a:effectLst/>
                <a:latin typeface="+mn-lt"/>
                <a:ea typeface="+mn-ea"/>
                <a:cs typeface="+mn-cs"/>
              </a:rPr>
              <a:t>relationships with one’s senior colleagues can be a source for tensions. The colleagues can</a:t>
            </a:r>
            <a:r>
              <a:rPr lang="en-GB" sz="1200" kern="1200" baseline="0" noProof="0" dirty="0" smtClean="0">
                <a:solidFill>
                  <a:srgbClr val="FF0000"/>
                </a:solidFill>
                <a:effectLst/>
                <a:latin typeface="+mn-lt"/>
                <a:ea typeface="+mn-ea"/>
                <a:cs typeface="+mn-cs"/>
              </a:rPr>
              <a:t> </a:t>
            </a:r>
            <a:r>
              <a:rPr lang="en-GB" sz="1200" kern="1200" noProof="0" dirty="0" smtClean="0">
                <a:solidFill>
                  <a:srgbClr val="FF0000"/>
                </a:solidFill>
                <a:effectLst/>
                <a:latin typeface="+mn-lt"/>
                <a:ea typeface="+mn-ea"/>
                <a:cs typeface="+mn-cs"/>
              </a:rPr>
              <a:t>have an effect upon how teachers interact with their students, for instance, by interrupting the lesson</a:t>
            </a:r>
          </a:p>
          <a:p>
            <a:r>
              <a:rPr lang="en-GB" sz="1200" kern="1200" noProof="0" dirty="0" smtClean="0">
                <a:solidFill>
                  <a:srgbClr val="FF0000"/>
                </a:solidFill>
                <a:effectLst/>
                <a:latin typeface="+mn-lt"/>
                <a:ea typeface="+mn-ea"/>
                <a:cs typeface="+mn-cs"/>
              </a:rPr>
              <a:t>to give advice or urging them to teach and interact in a certain manner (</a:t>
            </a:r>
            <a:r>
              <a:rPr lang="en-GB" sz="1200" kern="1200" noProof="0" dirty="0" err="1" smtClean="0">
                <a:solidFill>
                  <a:srgbClr val="FF0000"/>
                </a:solidFill>
                <a:effectLst/>
                <a:latin typeface="+mn-lt"/>
                <a:ea typeface="+mn-ea"/>
                <a:cs typeface="+mn-cs"/>
              </a:rPr>
              <a:t>Miyajima</a:t>
            </a:r>
            <a:r>
              <a:rPr lang="en-GB" sz="1200" kern="1200" noProof="0" dirty="0" smtClean="0">
                <a:solidFill>
                  <a:srgbClr val="FF0000"/>
                </a:solidFill>
                <a:effectLst/>
                <a:latin typeface="+mn-lt"/>
                <a:ea typeface="+mn-ea"/>
                <a:cs typeface="+mn-cs"/>
              </a:rPr>
              <a:t> 2008).</a:t>
            </a:r>
          </a:p>
          <a:p>
            <a:r>
              <a:rPr lang="en-GB" sz="1200" b="1" kern="1200" noProof="0" dirty="0" err="1" smtClean="0">
                <a:solidFill>
                  <a:schemeClr val="tx1"/>
                </a:solidFill>
                <a:effectLst/>
                <a:latin typeface="+mn-lt"/>
                <a:ea typeface="+mn-ea"/>
                <a:cs typeface="+mn-cs"/>
              </a:rPr>
              <a:t>Lindqvist</a:t>
            </a:r>
            <a:r>
              <a:rPr lang="en-GB" sz="1200" b="1" kern="1200" noProof="0" dirty="0" smtClean="0">
                <a:solidFill>
                  <a:schemeClr val="tx1"/>
                </a:solidFill>
                <a:effectLst/>
                <a:latin typeface="+mn-lt"/>
                <a:ea typeface="+mn-ea"/>
                <a:cs typeface="+mn-cs"/>
              </a:rPr>
              <a:t>, 2017</a:t>
            </a:r>
            <a:r>
              <a:rPr lang="en-GB" sz="1200" kern="1200" noProof="0" dirty="0" smtClean="0">
                <a:solidFill>
                  <a:schemeClr val="tx1"/>
                </a:solidFill>
                <a:effectLst/>
                <a:latin typeface="+mn-lt"/>
                <a:ea typeface="+mn-ea"/>
                <a:cs typeface="+mn-cs"/>
              </a:rPr>
              <a:t>:</a:t>
            </a:r>
          </a:p>
          <a:p>
            <a:r>
              <a:rPr lang="en-GB" sz="1200" kern="1200" noProof="0" dirty="0" smtClean="0">
                <a:solidFill>
                  <a:schemeClr val="tx1"/>
                </a:solidFill>
                <a:effectLst/>
                <a:latin typeface="+mn-lt"/>
                <a:ea typeface="+mn-ea"/>
                <a:cs typeface="+mn-cs"/>
              </a:rPr>
              <a:t>Student teachers talked about seeking guidance as a tactic in</a:t>
            </a:r>
            <a:r>
              <a:rPr lang="en-GB" sz="1200" kern="1200" baseline="0" noProof="0" dirty="0" smtClean="0">
                <a:solidFill>
                  <a:schemeClr val="tx1"/>
                </a:solidFill>
                <a:effectLst/>
                <a:latin typeface="+mn-lt"/>
                <a:ea typeface="+mn-ea"/>
                <a:cs typeface="+mn-cs"/>
              </a:rPr>
              <a:t> </a:t>
            </a:r>
            <a:r>
              <a:rPr lang="en-GB" sz="1200" kern="1200" noProof="0" dirty="0" smtClean="0">
                <a:solidFill>
                  <a:schemeClr val="tx1"/>
                </a:solidFill>
                <a:effectLst/>
                <a:latin typeface="+mn-lt"/>
                <a:ea typeface="+mn-ea"/>
                <a:cs typeface="+mn-cs"/>
              </a:rPr>
              <a:t>resolving their professional inadequacy at the beginning of their</a:t>
            </a:r>
            <a:r>
              <a:rPr lang="en-GB" sz="1200" kern="1200" baseline="0" noProof="0" dirty="0" smtClean="0">
                <a:solidFill>
                  <a:schemeClr val="tx1"/>
                </a:solidFill>
                <a:effectLst/>
                <a:latin typeface="+mn-lt"/>
                <a:ea typeface="+mn-ea"/>
                <a:cs typeface="+mn-cs"/>
              </a:rPr>
              <a:t> </a:t>
            </a:r>
            <a:r>
              <a:rPr lang="en-GB" sz="1200" kern="1200" noProof="0" dirty="0" smtClean="0">
                <a:solidFill>
                  <a:schemeClr val="tx1"/>
                </a:solidFill>
                <a:effectLst/>
                <a:latin typeface="+mn-lt"/>
                <a:ea typeface="+mn-ea"/>
                <a:cs typeface="+mn-cs"/>
              </a:rPr>
              <a:t>teaching careers. The more experience they gain, the less support</a:t>
            </a:r>
          </a:p>
          <a:p>
            <a:r>
              <a:rPr lang="en-GB" sz="1200" kern="1200" noProof="0" dirty="0" smtClean="0">
                <a:solidFill>
                  <a:schemeClr val="tx1"/>
                </a:solidFill>
                <a:effectLst/>
                <a:latin typeface="+mn-lt"/>
                <a:ea typeface="+mn-ea"/>
                <a:cs typeface="+mn-cs"/>
              </a:rPr>
              <a:t>they need.</a:t>
            </a:r>
          </a:p>
          <a:p>
            <a:endParaRPr lang="en-GB" sz="1200" kern="1200" noProof="0" dirty="0" smtClean="0">
              <a:solidFill>
                <a:schemeClr val="tx1"/>
              </a:solidFill>
              <a:effectLst/>
              <a:latin typeface="+mn-lt"/>
              <a:ea typeface="+mn-ea"/>
              <a:cs typeface="+mn-cs"/>
            </a:endParaRPr>
          </a:p>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19</a:t>
            </a:fld>
            <a:endParaRPr lang="fr-FR"/>
          </a:p>
        </p:txBody>
      </p:sp>
    </p:spTree>
    <p:extLst>
      <p:ext uri="{BB962C8B-B14F-4D97-AF65-F5344CB8AC3E}">
        <p14:creationId xmlns:p14="http://schemas.microsoft.com/office/powerpoint/2010/main" val="631279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a:t>
            </a:fld>
            <a:endParaRPr lang="fr-FR"/>
          </a:p>
        </p:txBody>
      </p:sp>
    </p:spTree>
    <p:extLst>
      <p:ext uri="{BB962C8B-B14F-4D97-AF65-F5344CB8AC3E}">
        <p14:creationId xmlns:p14="http://schemas.microsoft.com/office/powerpoint/2010/main" val="105700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noProof="0" dirty="0" smtClean="0"/>
              <a:t>The data collecting</a:t>
            </a:r>
            <a:r>
              <a:rPr lang="en-GB" baseline="0" noProof="0" dirty="0" smtClean="0"/>
              <a:t> lasted one year. 5 PEETs have been followed during one year. Each time the lived an emotional moments in their PE lesson, the called the researcher and they did a self confrontation interview. For this part of the study, the theoretical framework is the clinical activity and also the French ergonomics.</a:t>
            </a: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20</a:t>
            </a:fld>
            <a:endParaRPr lang="fr-FR"/>
          </a:p>
        </p:txBody>
      </p:sp>
    </p:spTree>
    <p:extLst>
      <p:ext uri="{BB962C8B-B14F-4D97-AF65-F5344CB8AC3E}">
        <p14:creationId xmlns:p14="http://schemas.microsoft.com/office/powerpoint/2010/main" val="4091697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21</a:t>
            </a:fld>
            <a:endParaRPr lang="fr-FR"/>
          </a:p>
        </p:txBody>
      </p:sp>
    </p:spTree>
    <p:extLst>
      <p:ext uri="{BB962C8B-B14F-4D97-AF65-F5344CB8AC3E}">
        <p14:creationId xmlns:p14="http://schemas.microsoft.com/office/powerpoint/2010/main" val="1172868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3</a:t>
            </a:fld>
            <a:endParaRPr lang="fr-FR"/>
          </a:p>
        </p:txBody>
      </p:sp>
    </p:spTree>
    <p:extLst>
      <p:ext uri="{BB962C8B-B14F-4D97-AF65-F5344CB8AC3E}">
        <p14:creationId xmlns:p14="http://schemas.microsoft.com/office/powerpoint/2010/main" val="1596620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dirty="0" smtClean="0"/>
              <a:t>EN: ce sigle regroupent</a:t>
            </a:r>
            <a:r>
              <a:rPr lang="fr-FR" b="1" baseline="0" dirty="0" smtClean="0"/>
              <a:t> tant les enseignants débutants que les enseignants stagiaires encore en formation. </a:t>
            </a:r>
            <a:r>
              <a:rPr lang="en-US" sz="1200" kern="1200" dirty="0" smtClean="0">
                <a:solidFill>
                  <a:schemeClr val="tx1"/>
                </a:solidFill>
                <a:effectLst/>
                <a:latin typeface="+mn-lt"/>
                <a:ea typeface="+mn-ea"/>
                <a:cs typeface="+mn-cs"/>
              </a:rPr>
              <a:t>We use the term ‘a beginning teacher’ (e.g. Craig, 2014; </a:t>
            </a:r>
            <a:r>
              <a:rPr lang="en-US" sz="1200" kern="1200" dirty="0" err="1" smtClean="0">
                <a:solidFill>
                  <a:schemeClr val="tx1"/>
                </a:solidFill>
                <a:effectLst/>
                <a:latin typeface="+mn-lt"/>
                <a:ea typeface="+mn-ea"/>
                <a:cs typeface="+mn-cs"/>
              </a:rPr>
              <a:t>Pillen</a:t>
            </a:r>
            <a:r>
              <a:rPr lang="en-US" sz="1200" kern="1200" dirty="0" smtClean="0">
                <a:solidFill>
                  <a:schemeClr val="tx1"/>
                </a:solidFill>
                <a:effectLst/>
                <a:latin typeface="+mn-lt"/>
                <a:ea typeface="+mn-ea"/>
                <a:cs typeface="+mn-cs"/>
              </a:rPr>
              <a:t> et al., 2013) in our research. Based on prior research literature, also terms ‘novice teacher’ (</a:t>
            </a:r>
            <a:r>
              <a:rPr lang="en-US" sz="1200" kern="1200" dirty="0" err="1" smtClean="0">
                <a:solidFill>
                  <a:schemeClr val="tx1"/>
                </a:solidFill>
                <a:effectLst/>
                <a:latin typeface="+mn-lt"/>
                <a:ea typeface="+mn-ea"/>
                <a:cs typeface="+mn-cs"/>
              </a:rPr>
              <a:t>Fantilli</a:t>
            </a:r>
            <a:r>
              <a:rPr lang="en-US" sz="1200" kern="1200" dirty="0" smtClean="0">
                <a:solidFill>
                  <a:schemeClr val="tx1"/>
                </a:solidFill>
                <a:effectLst/>
                <a:latin typeface="+mn-lt"/>
                <a:ea typeface="+mn-ea"/>
                <a:cs typeface="+mn-cs"/>
              </a:rPr>
              <a:t> &amp; McDougall, 2009), ‘early career teacher’ (</a:t>
            </a:r>
            <a:r>
              <a:rPr lang="en-US" sz="1200" kern="1200" dirty="0" err="1" smtClean="0">
                <a:solidFill>
                  <a:schemeClr val="tx1"/>
                </a:solidFill>
                <a:effectLst/>
                <a:latin typeface="+mn-lt"/>
                <a:ea typeface="+mn-ea"/>
                <a:cs typeface="+mn-cs"/>
              </a:rPr>
              <a:t>Hulme</a:t>
            </a:r>
            <a:r>
              <a:rPr lang="en-US" sz="1200" kern="1200" dirty="0" smtClean="0">
                <a:solidFill>
                  <a:schemeClr val="tx1"/>
                </a:solidFill>
                <a:effectLst/>
                <a:latin typeface="+mn-lt"/>
                <a:ea typeface="+mn-ea"/>
                <a:cs typeface="+mn-cs"/>
              </a:rPr>
              <a:t> &amp; </a:t>
            </a:r>
            <a:r>
              <a:rPr lang="en-US" sz="1200" kern="1200" dirty="0" err="1" smtClean="0">
                <a:solidFill>
                  <a:schemeClr val="tx1"/>
                </a:solidFill>
                <a:effectLst/>
                <a:latin typeface="+mn-lt"/>
                <a:ea typeface="+mn-ea"/>
                <a:cs typeface="+mn-cs"/>
              </a:rPr>
              <a:t>Menter</a:t>
            </a:r>
            <a:r>
              <a:rPr lang="en-US" sz="1200" kern="1200" dirty="0" smtClean="0">
                <a:solidFill>
                  <a:schemeClr val="tx1"/>
                </a:solidFill>
                <a:effectLst/>
                <a:latin typeface="+mn-lt"/>
                <a:ea typeface="+mn-ea"/>
                <a:cs typeface="+mn-cs"/>
              </a:rPr>
              <a:t>, 2014), ‘newly qualified teacher’ (</a:t>
            </a:r>
            <a:r>
              <a:rPr lang="en-US" sz="1200" kern="1200" dirty="0" err="1" smtClean="0">
                <a:solidFill>
                  <a:schemeClr val="tx1"/>
                </a:solidFill>
                <a:effectLst/>
                <a:latin typeface="+mn-lt"/>
                <a:ea typeface="+mn-ea"/>
                <a:cs typeface="+mn-cs"/>
              </a:rPr>
              <a:t>Ulvik</a:t>
            </a:r>
            <a:r>
              <a:rPr lang="en-US" sz="1200" kern="1200" dirty="0" smtClean="0">
                <a:solidFill>
                  <a:schemeClr val="tx1"/>
                </a:solidFill>
                <a:effectLst/>
                <a:latin typeface="+mn-lt"/>
                <a:ea typeface="+mn-ea"/>
                <a:cs typeface="+mn-cs"/>
              </a:rPr>
              <a:t> &amp; </a:t>
            </a:r>
            <a:r>
              <a:rPr lang="en-US" sz="1200" kern="1200" dirty="0" err="1" smtClean="0">
                <a:solidFill>
                  <a:schemeClr val="tx1"/>
                </a:solidFill>
                <a:effectLst/>
                <a:latin typeface="+mn-lt"/>
                <a:ea typeface="+mn-ea"/>
                <a:cs typeface="+mn-cs"/>
              </a:rPr>
              <a:t>Langørgen</a:t>
            </a:r>
            <a:r>
              <a:rPr lang="en-US" sz="1200" kern="1200" dirty="0" smtClean="0">
                <a:solidFill>
                  <a:schemeClr val="tx1"/>
                </a:solidFill>
                <a:effectLst/>
                <a:latin typeface="+mn-lt"/>
                <a:ea typeface="+mn-ea"/>
                <a:cs typeface="+mn-cs"/>
              </a:rPr>
              <a:t>, 2012) and ‘first-year teacher’ (Hebert &amp; Worthy, 2001) are used. </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understand a beginning teacher to be someone with 0–7 years of teaching experience. The term ‘beginning teacher’ was chosen instead of ‘newly qualified teachers’ (</a:t>
            </a:r>
            <a:r>
              <a:rPr lang="en-US" sz="1200" kern="1200" dirty="0" err="1" smtClean="0">
                <a:solidFill>
                  <a:schemeClr val="tx1"/>
                </a:solidFill>
                <a:effectLst/>
                <a:latin typeface="+mn-lt"/>
                <a:ea typeface="+mn-ea"/>
                <a:cs typeface="+mn-cs"/>
              </a:rPr>
              <a:t>Aspfors</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Bondas</a:t>
            </a:r>
            <a:r>
              <a:rPr lang="en-US" sz="1200" kern="1200" dirty="0" smtClean="0">
                <a:solidFill>
                  <a:schemeClr val="tx1"/>
                </a:solidFill>
                <a:effectLst/>
                <a:latin typeface="+mn-lt"/>
                <a:ea typeface="+mn-ea"/>
                <a:cs typeface="+mn-cs"/>
              </a:rPr>
              <a:t> 2013) or ‘novice teachers’ (Caspersen and </a:t>
            </a:r>
            <a:r>
              <a:rPr lang="en-US" sz="1200" kern="1200" dirty="0" err="1" smtClean="0">
                <a:solidFill>
                  <a:schemeClr val="tx1"/>
                </a:solidFill>
                <a:effectLst/>
                <a:latin typeface="+mn-lt"/>
                <a:ea typeface="+mn-ea"/>
                <a:cs typeface="+mn-cs"/>
              </a:rPr>
              <a:t>Raaen</a:t>
            </a:r>
            <a:r>
              <a:rPr lang="en-US" sz="1200" kern="1200" dirty="0" smtClean="0">
                <a:solidFill>
                  <a:schemeClr val="tx1"/>
                </a:solidFill>
                <a:effectLst/>
                <a:latin typeface="+mn-lt"/>
                <a:ea typeface="+mn-ea"/>
                <a:cs typeface="+mn-cs"/>
              </a:rPr>
              <a:t> 2014) because it is frequently used in previous literature (Craig 2013; Le </a:t>
            </a:r>
            <a:r>
              <a:rPr lang="en-US" sz="1200" kern="1200" dirty="0" err="1" smtClean="0">
                <a:solidFill>
                  <a:schemeClr val="tx1"/>
                </a:solidFill>
                <a:effectLst/>
                <a:latin typeface="+mn-lt"/>
                <a:ea typeface="+mn-ea"/>
                <a:cs typeface="+mn-cs"/>
              </a:rPr>
              <a:t>Maistre</a:t>
            </a:r>
            <a:r>
              <a:rPr lang="en-US" sz="1200" kern="1200" dirty="0" smtClean="0">
                <a:solidFill>
                  <a:schemeClr val="tx1"/>
                </a:solidFill>
                <a:effectLst/>
                <a:latin typeface="+mn-lt"/>
                <a:ea typeface="+mn-ea"/>
                <a:cs typeface="+mn-cs"/>
              </a:rPr>
              <a:t> and Pare 2010), also in the Japanese context (</a:t>
            </a:r>
            <a:r>
              <a:rPr lang="en-US" sz="1200" kern="1200" dirty="0" err="1" smtClean="0">
                <a:solidFill>
                  <a:schemeClr val="tx1"/>
                </a:solidFill>
                <a:effectLst/>
                <a:latin typeface="+mn-lt"/>
                <a:ea typeface="+mn-ea"/>
                <a:cs typeface="+mn-cs"/>
              </a:rPr>
              <a:t>Miyajima</a:t>
            </a:r>
            <a:r>
              <a:rPr lang="en-US" sz="1200" kern="1200" dirty="0" smtClean="0">
                <a:solidFill>
                  <a:schemeClr val="tx1"/>
                </a:solidFill>
                <a:effectLst/>
                <a:latin typeface="+mn-lt"/>
                <a:ea typeface="+mn-ea"/>
                <a:cs typeface="+mn-cs"/>
              </a:rPr>
              <a:t> 2008; </a:t>
            </a:r>
            <a:r>
              <a:rPr lang="en-US" sz="1200" kern="1200" dirty="0" err="1" smtClean="0">
                <a:solidFill>
                  <a:schemeClr val="tx1"/>
                </a:solidFill>
                <a:effectLst/>
                <a:latin typeface="+mn-lt"/>
                <a:ea typeface="+mn-ea"/>
                <a:cs typeface="+mn-cs"/>
              </a:rPr>
              <a:t>Shimahara</a:t>
            </a:r>
            <a:r>
              <a:rPr lang="en-US" sz="1200" kern="1200" dirty="0" smtClean="0">
                <a:solidFill>
                  <a:schemeClr val="tx1"/>
                </a:solidFill>
                <a:effectLst/>
                <a:latin typeface="+mn-lt"/>
                <a:ea typeface="+mn-ea"/>
                <a:cs typeface="+mn-cs"/>
              </a:rPr>
              <a:t> 2002) and in the larger research project that this research is a part of.</a:t>
            </a:r>
            <a:endParaRPr lang="fr-FR" sz="1200" kern="1200" dirty="0" smtClean="0">
              <a:solidFill>
                <a:schemeClr val="tx1"/>
              </a:solidFill>
              <a:effectLst/>
              <a:latin typeface="+mn-lt"/>
              <a:ea typeface="+mn-ea"/>
              <a:cs typeface="+mn-cs"/>
            </a:endParaRPr>
          </a:p>
          <a:p>
            <a:endParaRPr lang="fr-FR" b="1" baseline="0" dirty="0" smtClean="0"/>
          </a:p>
          <a:p>
            <a:endParaRPr lang="fr-FR" b="1" baseline="0" dirty="0" smtClean="0"/>
          </a:p>
          <a:p>
            <a:r>
              <a:rPr lang="fr-FR" sz="1600" b="1" baseline="0" dirty="0" smtClean="0">
                <a:solidFill>
                  <a:srgbClr val="7030A0"/>
                </a:solidFill>
              </a:rPr>
              <a:t>Schutz (2014): </a:t>
            </a:r>
            <a:r>
              <a:rPr lang="fr-FR" sz="1600" b="1" kern="1200" dirty="0" smtClean="0">
                <a:solidFill>
                  <a:srgbClr val="7030A0"/>
                </a:solidFill>
                <a:effectLst/>
                <a:latin typeface="+mn-lt"/>
                <a:ea typeface="+mn-ea"/>
                <a:cs typeface="+mn-cs"/>
              </a:rPr>
              <a:t>the </a:t>
            </a:r>
            <a:r>
              <a:rPr lang="fr-FR" sz="1600" b="1" kern="1200" dirty="0" err="1" smtClean="0">
                <a:solidFill>
                  <a:srgbClr val="7030A0"/>
                </a:solidFill>
                <a:effectLst/>
                <a:latin typeface="+mn-lt"/>
                <a:ea typeface="+mn-ea"/>
                <a:cs typeface="+mn-cs"/>
              </a:rPr>
              <a:t>classroom</a:t>
            </a:r>
            <a:r>
              <a:rPr lang="fr-FR" sz="1600" b="1" kern="1200" dirty="0" smtClean="0">
                <a:solidFill>
                  <a:srgbClr val="7030A0"/>
                </a:solidFill>
                <a:effectLst/>
                <a:latin typeface="+mn-lt"/>
                <a:ea typeface="+mn-ea"/>
                <a:cs typeface="+mn-cs"/>
              </a:rPr>
              <a:t> </a:t>
            </a:r>
            <a:r>
              <a:rPr lang="fr-FR" sz="1600" b="1" kern="1200" dirty="0" err="1" smtClean="0">
                <a:solidFill>
                  <a:srgbClr val="7030A0"/>
                </a:solidFill>
                <a:effectLst/>
                <a:latin typeface="+mn-lt"/>
                <a:ea typeface="+mn-ea"/>
                <a:cs typeface="+mn-cs"/>
              </a:rPr>
              <a:t>context</a:t>
            </a:r>
            <a:r>
              <a:rPr lang="fr-FR" sz="1600" b="1" kern="1200" dirty="0" smtClean="0">
                <a:solidFill>
                  <a:srgbClr val="7030A0"/>
                </a:solidFill>
                <a:effectLst/>
                <a:latin typeface="+mn-lt"/>
                <a:ea typeface="+mn-ea"/>
                <a:cs typeface="+mn-cs"/>
              </a:rPr>
              <a:t> </a:t>
            </a:r>
            <a:r>
              <a:rPr lang="fr-FR" sz="1600" b="1" kern="1200" dirty="0" err="1" smtClean="0">
                <a:solidFill>
                  <a:srgbClr val="7030A0"/>
                </a:solidFill>
                <a:effectLst/>
                <a:latin typeface="+mn-lt"/>
                <a:ea typeface="+mn-ea"/>
                <a:cs typeface="+mn-cs"/>
              </a:rPr>
              <a:t>involves</a:t>
            </a:r>
            <a:r>
              <a:rPr lang="fr-FR" sz="1600" b="1" kern="1200" dirty="0" smtClean="0">
                <a:solidFill>
                  <a:srgbClr val="7030A0"/>
                </a:solidFill>
                <a:effectLst/>
                <a:latin typeface="+mn-lt"/>
                <a:ea typeface="+mn-ea"/>
                <a:cs typeface="+mn-cs"/>
              </a:rPr>
              <a:t> </a:t>
            </a:r>
            <a:r>
              <a:rPr lang="fr-FR" sz="1600" b="1" kern="1200" dirty="0" err="1" smtClean="0">
                <a:solidFill>
                  <a:srgbClr val="7030A0"/>
                </a:solidFill>
                <a:effectLst/>
                <a:latin typeface="+mn-lt"/>
                <a:ea typeface="+mn-ea"/>
                <a:cs typeface="+mn-cs"/>
              </a:rPr>
              <a:t>both</a:t>
            </a:r>
            <a:r>
              <a:rPr lang="fr-FR" sz="1600" b="1" kern="1200" dirty="0" smtClean="0">
                <a:solidFill>
                  <a:srgbClr val="7030A0"/>
                </a:solidFill>
                <a:effectLst/>
                <a:latin typeface="+mn-lt"/>
                <a:ea typeface="+mn-ea"/>
                <a:cs typeface="+mn-cs"/>
              </a:rPr>
              <a:t> the </a:t>
            </a:r>
            <a:r>
              <a:rPr lang="fr-FR" sz="1600" b="1" kern="1200" dirty="0" err="1" smtClean="0">
                <a:solidFill>
                  <a:srgbClr val="7030A0"/>
                </a:solidFill>
                <a:effectLst/>
                <a:latin typeface="+mn-lt"/>
                <a:ea typeface="+mn-ea"/>
                <a:cs typeface="+mn-cs"/>
              </a:rPr>
              <a:t>extreme</a:t>
            </a:r>
            <a:r>
              <a:rPr lang="fr-FR" sz="1600" b="1" kern="1200" dirty="0" smtClean="0">
                <a:solidFill>
                  <a:srgbClr val="7030A0"/>
                </a:solidFill>
                <a:effectLst/>
                <a:latin typeface="+mn-lt"/>
                <a:ea typeface="+mn-ea"/>
                <a:cs typeface="+mn-cs"/>
              </a:rPr>
              <a:t> </a:t>
            </a:r>
            <a:r>
              <a:rPr lang="fr-FR" sz="1600" b="1" kern="1200" dirty="0" err="1" smtClean="0">
                <a:solidFill>
                  <a:srgbClr val="7030A0"/>
                </a:solidFill>
                <a:effectLst/>
                <a:latin typeface="+mn-lt"/>
                <a:ea typeface="+mn-ea"/>
                <a:cs typeface="+mn-cs"/>
              </a:rPr>
              <a:t>happiness</a:t>
            </a:r>
            <a:r>
              <a:rPr lang="fr-FR" sz="1600" b="1" kern="1200" baseline="0" dirty="0" smtClean="0">
                <a:solidFill>
                  <a:srgbClr val="7030A0"/>
                </a:solidFill>
                <a:effectLst/>
                <a:latin typeface="+mn-lt"/>
                <a:ea typeface="+mn-ea"/>
                <a:cs typeface="+mn-cs"/>
              </a:rPr>
              <a:t> </a:t>
            </a:r>
            <a:r>
              <a:rPr lang="fr-FR" sz="1600" b="1" kern="1200" dirty="0" smtClean="0">
                <a:solidFill>
                  <a:srgbClr val="7030A0"/>
                </a:solidFill>
                <a:effectLst/>
                <a:latin typeface="+mn-lt"/>
                <a:ea typeface="+mn-ea"/>
                <a:cs typeface="+mn-cs"/>
              </a:rPr>
              <a:t>and </a:t>
            </a:r>
            <a:r>
              <a:rPr lang="fr-FR" sz="1600" b="1" kern="1200" dirty="0" err="1" smtClean="0">
                <a:solidFill>
                  <a:srgbClr val="7030A0"/>
                </a:solidFill>
                <a:effectLst/>
                <a:latin typeface="+mn-lt"/>
                <a:ea typeface="+mn-ea"/>
                <a:cs typeface="+mn-cs"/>
              </a:rPr>
              <a:t>joy</a:t>
            </a:r>
            <a:r>
              <a:rPr lang="fr-FR" sz="1600" b="1" kern="1200" dirty="0" smtClean="0">
                <a:solidFill>
                  <a:srgbClr val="7030A0"/>
                </a:solidFill>
                <a:effectLst/>
                <a:latin typeface="+mn-lt"/>
                <a:ea typeface="+mn-ea"/>
                <a:cs typeface="+mn-cs"/>
              </a:rPr>
              <a:t> </a:t>
            </a:r>
            <a:r>
              <a:rPr lang="fr-FR" sz="1600" b="1" kern="1200" dirty="0" err="1" smtClean="0">
                <a:solidFill>
                  <a:srgbClr val="7030A0"/>
                </a:solidFill>
                <a:effectLst/>
                <a:latin typeface="+mn-lt"/>
                <a:ea typeface="+mn-ea"/>
                <a:cs typeface="+mn-cs"/>
              </a:rPr>
              <a:t>from</a:t>
            </a:r>
            <a:r>
              <a:rPr lang="fr-FR" sz="1600" b="1" kern="1200" dirty="0" smtClean="0">
                <a:solidFill>
                  <a:srgbClr val="7030A0"/>
                </a:solidFill>
                <a:effectLst/>
                <a:latin typeface="+mn-lt"/>
                <a:ea typeface="+mn-ea"/>
                <a:cs typeface="+mn-cs"/>
              </a:rPr>
              <a:t> a </a:t>
            </a:r>
            <a:r>
              <a:rPr lang="fr-FR" sz="1600" b="1" kern="1200" dirty="0" err="1" smtClean="0">
                <a:solidFill>
                  <a:srgbClr val="7030A0"/>
                </a:solidFill>
                <a:effectLst/>
                <a:latin typeface="+mn-lt"/>
                <a:ea typeface="+mn-ea"/>
                <a:cs typeface="+mn-cs"/>
              </a:rPr>
              <a:t>lesson</a:t>
            </a:r>
            <a:r>
              <a:rPr lang="fr-FR" sz="1600" b="1" kern="1200" dirty="0" smtClean="0">
                <a:solidFill>
                  <a:srgbClr val="7030A0"/>
                </a:solidFill>
                <a:effectLst/>
                <a:latin typeface="+mn-lt"/>
                <a:ea typeface="+mn-ea"/>
                <a:cs typeface="+mn-cs"/>
              </a:rPr>
              <a:t> </a:t>
            </a:r>
            <a:r>
              <a:rPr lang="fr-FR" sz="1600" b="1" kern="1200" dirty="0" err="1" smtClean="0">
                <a:solidFill>
                  <a:srgbClr val="7030A0"/>
                </a:solidFill>
                <a:effectLst/>
                <a:latin typeface="+mn-lt"/>
                <a:ea typeface="+mn-ea"/>
                <a:cs typeface="+mn-cs"/>
              </a:rPr>
              <a:t>that</a:t>
            </a:r>
            <a:r>
              <a:rPr lang="fr-FR" sz="1600" b="1" kern="1200" dirty="0" smtClean="0">
                <a:solidFill>
                  <a:srgbClr val="7030A0"/>
                </a:solidFill>
                <a:effectLst/>
                <a:latin typeface="+mn-lt"/>
                <a:ea typeface="+mn-ea"/>
                <a:cs typeface="+mn-cs"/>
              </a:rPr>
              <a:t> </a:t>
            </a:r>
            <a:r>
              <a:rPr lang="fr-FR" sz="1600" b="1" kern="1200" dirty="0" err="1" smtClean="0">
                <a:solidFill>
                  <a:srgbClr val="7030A0"/>
                </a:solidFill>
                <a:effectLst/>
                <a:latin typeface="+mn-lt"/>
                <a:ea typeface="+mn-ea"/>
                <a:cs typeface="+mn-cs"/>
              </a:rPr>
              <a:t>goes</a:t>
            </a:r>
            <a:r>
              <a:rPr lang="fr-FR" sz="1600" b="1" kern="1200" dirty="0" smtClean="0">
                <a:solidFill>
                  <a:srgbClr val="7030A0"/>
                </a:solidFill>
                <a:effectLst/>
                <a:latin typeface="+mn-lt"/>
                <a:ea typeface="+mn-ea"/>
                <a:cs typeface="+mn-cs"/>
              </a:rPr>
              <a:t> as </a:t>
            </a:r>
            <a:r>
              <a:rPr lang="fr-FR" sz="1600" b="1" kern="1200" dirty="0" err="1" smtClean="0">
                <a:solidFill>
                  <a:srgbClr val="7030A0"/>
                </a:solidFill>
                <a:effectLst/>
                <a:latin typeface="+mn-lt"/>
                <a:ea typeface="+mn-ea"/>
                <a:cs typeface="+mn-cs"/>
              </a:rPr>
              <a:t>planned</a:t>
            </a:r>
            <a:r>
              <a:rPr lang="fr-FR" sz="1600" b="1" kern="1200" dirty="0" smtClean="0">
                <a:solidFill>
                  <a:srgbClr val="7030A0"/>
                </a:solidFill>
                <a:effectLst/>
                <a:latin typeface="+mn-lt"/>
                <a:ea typeface="+mn-ea"/>
                <a:cs typeface="+mn-cs"/>
              </a:rPr>
              <a:t> to the intense frustration of </a:t>
            </a:r>
            <a:r>
              <a:rPr lang="fr-FR" sz="1600" b="1" kern="1200" dirty="0" err="1" smtClean="0">
                <a:solidFill>
                  <a:srgbClr val="7030A0"/>
                </a:solidFill>
                <a:effectLst/>
                <a:latin typeface="+mn-lt"/>
                <a:ea typeface="+mn-ea"/>
                <a:cs typeface="+mn-cs"/>
              </a:rPr>
              <a:t>working</a:t>
            </a:r>
            <a:r>
              <a:rPr lang="fr-FR" sz="1600" b="1" kern="1200" dirty="0" smtClean="0">
                <a:solidFill>
                  <a:srgbClr val="7030A0"/>
                </a:solidFill>
                <a:effectLst/>
                <a:latin typeface="+mn-lt"/>
                <a:ea typeface="+mn-ea"/>
                <a:cs typeface="+mn-cs"/>
              </a:rPr>
              <a:t> </a:t>
            </a:r>
            <a:r>
              <a:rPr lang="fr-FR" sz="1600" b="1" kern="1200" dirty="0" err="1" smtClean="0">
                <a:solidFill>
                  <a:srgbClr val="7030A0"/>
                </a:solidFill>
                <a:effectLst/>
                <a:latin typeface="+mn-lt"/>
                <a:ea typeface="+mn-ea"/>
                <a:cs typeface="+mn-cs"/>
              </a:rPr>
              <a:t>with</a:t>
            </a:r>
            <a:endParaRPr lang="fr-FR" sz="1600" b="1" kern="1200" dirty="0" smtClean="0">
              <a:solidFill>
                <a:srgbClr val="7030A0"/>
              </a:solidFill>
              <a:effectLst/>
              <a:latin typeface="+mn-lt"/>
              <a:ea typeface="+mn-ea"/>
              <a:cs typeface="+mn-cs"/>
            </a:endParaRPr>
          </a:p>
          <a:p>
            <a:r>
              <a:rPr lang="fr-FR" sz="1600" b="1" kern="1200" dirty="0" smtClean="0">
                <a:solidFill>
                  <a:srgbClr val="7030A0"/>
                </a:solidFill>
                <a:effectLst/>
                <a:latin typeface="+mn-lt"/>
                <a:ea typeface="+mn-ea"/>
                <a:cs typeface="+mn-cs"/>
              </a:rPr>
              <a:t>a </a:t>
            </a:r>
            <a:r>
              <a:rPr lang="fr-FR" sz="1600" b="1" kern="1200" dirty="0" err="1" smtClean="0">
                <a:solidFill>
                  <a:srgbClr val="7030A0"/>
                </a:solidFill>
                <a:effectLst/>
                <a:latin typeface="+mn-lt"/>
                <a:ea typeface="+mn-ea"/>
                <a:cs typeface="+mn-cs"/>
              </a:rPr>
              <a:t>challenging</a:t>
            </a:r>
            <a:r>
              <a:rPr lang="fr-FR" sz="1600" b="1" kern="1200" dirty="0" smtClean="0">
                <a:solidFill>
                  <a:srgbClr val="7030A0"/>
                </a:solidFill>
                <a:effectLst/>
                <a:latin typeface="+mn-lt"/>
                <a:ea typeface="+mn-ea"/>
                <a:cs typeface="+mn-cs"/>
              </a:rPr>
              <a:t> </a:t>
            </a:r>
            <a:r>
              <a:rPr lang="fr-FR" sz="1600" b="1" kern="1200" dirty="0" err="1" smtClean="0">
                <a:solidFill>
                  <a:srgbClr val="7030A0"/>
                </a:solidFill>
                <a:effectLst/>
                <a:latin typeface="+mn-lt"/>
                <a:ea typeface="+mn-ea"/>
                <a:cs typeface="+mn-cs"/>
              </a:rPr>
              <a:t>student</a:t>
            </a:r>
            <a:r>
              <a:rPr lang="fr-FR" sz="1600" b="1" kern="1200" dirty="0" smtClean="0">
                <a:solidFill>
                  <a:srgbClr val="7030A0"/>
                </a:solidFill>
                <a:effectLst/>
                <a:latin typeface="+mn-lt"/>
                <a:ea typeface="+mn-ea"/>
                <a:cs typeface="+mn-cs"/>
              </a:rPr>
              <a:t>.</a:t>
            </a:r>
          </a:p>
          <a:p>
            <a:endParaRPr lang="fr-FR" b="1" baseline="0" dirty="0" smtClean="0"/>
          </a:p>
          <a:p>
            <a:r>
              <a:rPr lang="fr-FR" b="1" dirty="0" smtClean="0"/>
              <a:t> Revue de littérature durant le 1</a:t>
            </a:r>
            <a:r>
              <a:rPr lang="fr-FR" b="1" baseline="30000" dirty="0" smtClean="0"/>
              <a:t>ère</a:t>
            </a:r>
            <a:r>
              <a:rPr lang="fr-FR" b="1" dirty="0" smtClean="0"/>
              <a:t> année</a:t>
            </a:r>
          </a:p>
          <a:p>
            <a:endParaRPr lang="fr-FR" b="1" dirty="0" smtClean="0"/>
          </a:p>
          <a:p>
            <a:r>
              <a:rPr lang="fr-FR" b="1" dirty="0" smtClean="0"/>
              <a:t>Dilemmes</a:t>
            </a:r>
            <a:r>
              <a:rPr lang="fr-FR" dirty="0" smtClean="0"/>
              <a:t> entre gérer les élèves, éviter les débordements, faire apprendre, différencier: préoccupations contradictoires</a:t>
            </a:r>
          </a:p>
          <a:p>
            <a:r>
              <a:rPr lang="fr-FR" dirty="0" smtClean="0"/>
              <a:t>Jean (2008) montre dans sa recherche que 80% du temps serait consacré à gérer </a:t>
            </a:r>
            <a:r>
              <a:rPr lang="fr-FR" b="1" dirty="0" smtClean="0"/>
              <a:t>l’imprévu</a:t>
            </a:r>
          </a:p>
          <a:p>
            <a:r>
              <a:rPr lang="fr-FR" b="1" dirty="0" smtClean="0"/>
              <a:t>Choc de la réalité</a:t>
            </a:r>
            <a:r>
              <a:rPr lang="fr-FR" dirty="0" smtClean="0"/>
              <a:t>: décalage produit entre autre par les préoccupations multiples et contradictoires auxquelles</a:t>
            </a:r>
            <a:r>
              <a:rPr lang="fr-FR" baseline="0" dirty="0" smtClean="0"/>
              <a:t> les EN doivent faire face</a:t>
            </a:r>
          </a:p>
          <a:p>
            <a:endParaRPr lang="fr-FR" dirty="0" smtClean="0">
              <a:effectLst/>
            </a:endParaRPr>
          </a:p>
          <a:p>
            <a:r>
              <a:rPr lang="fr-FR" dirty="0" smtClean="0">
                <a:effectLst/>
              </a:rPr>
              <a:t>Par gain de temps, je décide de ne pas mentionner tous les auteurs internationaux ayant traité de l’aspect émotionnel</a:t>
            </a:r>
            <a:endParaRPr lang="fr-FR" baseline="0" dirty="0" smtClean="0"/>
          </a:p>
          <a:p>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Problématique: </a:t>
            </a:r>
            <a:r>
              <a:rPr lang="fr-FR" sz="1050" dirty="0" smtClean="0"/>
              <a:t> 1. </a:t>
            </a:r>
            <a:r>
              <a:rPr lang="fr-FR" b="1" dirty="0" smtClean="0">
                <a:solidFill>
                  <a:srgbClr val="FF0000"/>
                </a:solidFill>
              </a:rPr>
              <a:t>Comment le novice  régule-t-il ses émotions (feindre, masquer, accentuer etc.)? </a:t>
            </a:r>
          </a:p>
          <a:p>
            <a:pPr marL="0" marR="0" indent="0" algn="l" defTabSz="457200" rtl="0" eaLnBrk="1" fontAlgn="auto" latinLnBrk="0" hangingPunct="1">
              <a:lnSpc>
                <a:spcPct val="100000"/>
              </a:lnSpc>
              <a:spcBef>
                <a:spcPts val="0"/>
              </a:spcBef>
              <a:spcAft>
                <a:spcPts val="0"/>
              </a:spcAft>
              <a:buClrTx/>
              <a:buSzTx/>
              <a:buFontTx/>
              <a:buNone/>
              <a:tabLst/>
              <a:defRPr/>
            </a:pPr>
            <a:r>
              <a:rPr lang="fr-FR" b="1" dirty="0" smtClean="0">
                <a:solidFill>
                  <a:srgbClr val="FF0000"/>
                </a:solidFill>
              </a:rPr>
              <a:t>2. Comment gère-</a:t>
            </a:r>
            <a:r>
              <a:rPr lang="fr-FR" b="1" dirty="0" err="1" smtClean="0">
                <a:solidFill>
                  <a:srgbClr val="FF0000"/>
                </a:solidFill>
              </a:rPr>
              <a:t>t’il</a:t>
            </a:r>
            <a:r>
              <a:rPr lang="fr-FR" b="1" dirty="0" smtClean="0">
                <a:solidFill>
                  <a:srgbClr val="FF0000"/>
                </a:solidFill>
              </a:rPr>
              <a:t> les émotions produites par l’imprévisibilité, notamment lors de moments émotionnellement marquants vécus</a:t>
            </a:r>
            <a:r>
              <a:rPr lang="fr-FR" b="1" baseline="0" dirty="0" smtClean="0">
                <a:solidFill>
                  <a:srgbClr val="FF0000"/>
                </a:solidFill>
              </a:rPr>
              <a:t> en classe</a:t>
            </a:r>
            <a:r>
              <a:rPr lang="fr-FR" b="1" dirty="0" smtClean="0">
                <a:solidFill>
                  <a:srgbClr val="FF0000"/>
                </a:solidFill>
              </a:rPr>
              <a:t>?</a:t>
            </a:r>
          </a:p>
          <a:p>
            <a:pPr marL="0" marR="0" indent="0" algn="l" defTabSz="457200" rtl="0" eaLnBrk="1" fontAlgn="auto" latinLnBrk="0" hangingPunct="1">
              <a:lnSpc>
                <a:spcPct val="100000"/>
              </a:lnSpc>
              <a:spcBef>
                <a:spcPts val="0"/>
              </a:spcBef>
              <a:spcAft>
                <a:spcPts val="0"/>
              </a:spcAft>
              <a:buClrTx/>
              <a:buSzTx/>
              <a:buFontTx/>
              <a:buNone/>
              <a:tabLst/>
              <a:defRPr/>
            </a:pPr>
            <a:r>
              <a:rPr lang="fr-FR" b="1" dirty="0" smtClean="0">
                <a:solidFill>
                  <a:srgbClr val="FF0000"/>
                </a:solidFill>
              </a:rPr>
              <a:t> 3. Comment juxtapose-t-il l’ennui en institut et les moments émotionnellement saillants auprès des élèves?</a:t>
            </a:r>
          </a:p>
          <a:p>
            <a:pPr marL="0" marR="0" indent="0" algn="l" defTabSz="457200" rtl="0" eaLnBrk="1" fontAlgn="auto" latinLnBrk="0" hangingPunct="1">
              <a:lnSpc>
                <a:spcPct val="100000"/>
              </a:lnSpc>
              <a:spcBef>
                <a:spcPts val="0"/>
              </a:spcBef>
              <a:spcAft>
                <a:spcPts val="0"/>
              </a:spcAft>
              <a:buClrTx/>
              <a:buSzTx/>
              <a:buFontTx/>
              <a:buNone/>
              <a:tabLst/>
              <a:defRPr/>
            </a:pPr>
            <a:endParaRPr lang="fr-FR" b="1" dirty="0" smtClean="0">
              <a:solidFill>
                <a:srgbClr val="FF0000"/>
              </a:solidFill>
            </a:endParaRPr>
          </a:p>
          <a:p>
            <a:r>
              <a:rPr lang="fr-FR" b="1" baseline="0" dirty="0" smtClean="0"/>
              <a:t>General:  </a:t>
            </a:r>
            <a:r>
              <a:rPr lang="en-GB" sz="1200" kern="1200" noProof="0" dirty="0" smtClean="0">
                <a:solidFill>
                  <a:schemeClr val="tx1"/>
                </a:solidFill>
                <a:effectLst/>
                <a:latin typeface="+mn-lt"/>
                <a:ea typeface="+mn-ea"/>
                <a:cs typeface="+mn-cs"/>
              </a:rPr>
              <a:t>We use the term </a:t>
            </a:r>
            <a:r>
              <a:rPr lang="en-GB" sz="1200" b="1" kern="1200" noProof="0" dirty="0" smtClean="0">
                <a:solidFill>
                  <a:schemeClr val="tx1"/>
                </a:solidFill>
                <a:effectLst/>
                <a:latin typeface="+mn-lt"/>
                <a:ea typeface="+mn-ea"/>
                <a:cs typeface="+mn-cs"/>
              </a:rPr>
              <a:t>teacher in training </a:t>
            </a:r>
            <a:r>
              <a:rPr lang="en-GB" sz="1200" kern="1200" noProof="0" dirty="0" smtClean="0">
                <a:solidFill>
                  <a:schemeClr val="tx1"/>
                </a:solidFill>
                <a:effectLst/>
                <a:latin typeface="+mn-lt"/>
                <a:ea typeface="+mn-ea"/>
                <a:cs typeface="+mn-cs"/>
              </a:rPr>
              <a:t>in our research. Because our participants are still studying education and have not graduate. In the literature the terms ‘beginning teacher’ , ‘novice teacher’ (</a:t>
            </a:r>
            <a:r>
              <a:rPr lang="en-GB" sz="1200" kern="1200" noProof="0" dirty="0" err="1" smtClean="0">
                <a:solidFill>
                  <a:schemeClr val="tx1"/>
                </a:solidFill>
                <a:effectLst/>
                <a:latin typeface="+mn-lt"/>
                <a:ea typeface="+mn-ea"/>
                <a:cs typeface="+mn-cs"/>
              </a:rPr>
              <a:t>Fantilli</a:t>
            </a:r>
            <a:r>
              <a:rPr lang="en-GB" sz="1200" kern="1200" noProof="0" dirty="0" smtClean="0">
                <a:solidFill>
                  <a:schemeClr val="tx1"/>
                </a:solidFill>
                <a:effectLst/>
                <a:latin typeface="+mn-lt"/>
                <a:ea typeface="+mn-ea"/>
                <a:cs typeface="+mn-cs"/>
              </a:rPr>
              <a:t> &amp; McDougall, 2009), student teacher, ‘early career teacher’ (Hulme &amp; </a:t>
            </a:r>
            <a:r>
              <a:rPr lang="en-GB" sz="1200" kern="1200" noProof="0" dirty="0" err="1" smtClean="0">
                <a:solidFill>
                  <a:schemeClr val="tx1"/>
                </a:solidFill>
                <a:effectLst/>
                <a:latin typeface="+mn-lt"/>
                <a:ea typeface="+mn-ea"/>
                <a:cs typeface="+mn-cs"/>
              </a:rPr>
              <a:t>Menter</a:t>
            </a:r>
            <a:r>
              <a:rPr lang="en-GB" sz="1200" kern="1200" noProof="0" dirty="0" smtClean="0">
                <a:solidFill>
                  <a:schemeClr val="tx1"/>
                </a:solidFill>
                <a:effectLst/>
                <a:latin typeface="+mn-lt"/>
                <a:ea typeface="+mn-ea"/>
                <a:cs typeface="+mn-cs"/>
              </a:rPr>
              <a:t>, 2014), ‘newly qualified teacher’ (</a:t>
            </a:r>
            <a:r>
              <a:rPr lang="en-GB" sz="1200" kern="1200" noProof="0" dirty="0" err="1" smtClean="0">
                <a:solidFill>
                  <a:schemeClr val="tx1"/>
                </a:solidFill>
                <a:effectLst/>
                <a:latin typeface="+mn-lt"/>
                <a:ea typeface="+mn-ea"/>
                <a:cs typeface="+mn-cs"/>
              </a:rPr>
              <a:t>Ulvik</a:t>
            </a:r>
            <a:r>
              <a:rPr lang="en-GB" sz="1200" kern="1200" noProof="0" dirty="0" smtClean="0">
                <a:solidFill>
                  <a:schemeClr val="tx1"/>
                </a:solidFill>
                <a:effectLst/>
                <a:latin typeface="+mn-lt"/>
                <a:ea typeface="+mn-ea"/>
                <a:cs typeface="+mn-cs"/>
              </a:rPr>
              <a:t> &amp; </a:t>
            </a:r>
            <a:r>
              <a:rPr lang="en-GB" sz="1200" kern="1200" noProof="0" dirty="0" err="1" smtClean="0">
                <a:solidFill>
                  <a:schemeClr val="tx1"/>
                </a:solidFill>
                <a:effectLst/>
                <a:latin typeface="+mn-lt"/>
                <a:ea typeface="+mn-ea"/>
                <a:cs typeface="+mn-cs"/>
              </a:rPr>
              <a:t>Langørgen</a:t>
            </a:r>
            <a:r>
              <a:rPr lang="en-GB" sz="1200" kern="1200" noProof="0" dirty="0" smtClean="0">
                <a:solidFill>
                  <a:schemeClr val="tx1"/>
                </a:solidFill>
                <a:effectLst/>
                <a:latin typeface="+mn-lt"/>
                <a:ea typeface="+mn-ea"/>
                <a:cs typeface="+mn-cs"/>
              </a:rPr>
              <a:t>, 2012) and ‘first-year teacher’ (Hebert &amp; Worthy, 2001) are used. </a:t>
            </a:r>
          </a:p>
          <a:p>
            <a:endParaRPr lang="en-GB" b="1" baseline="0" noProof="0" dirty="0" smtClean="0"/>
          </a:p>
          <a:p>
            <a:r>
              <a:rPr lang="en-GB" b="1" baseline="0" noProof="0" dirty="0" smtClean="0"/>
              <a:t>1. It’s more intense for the PEETs to practice teaching than to participate to the lectures at the teacher university…</a:t>
            </a:r>
          </a:p>
          <a:p>
            <a:endParaRPr lang="en-GB" b="1" baseline="0" noProof="0" dirty="0" smtClean="0"/>
          </a:p>
          <a:p>
            <a:r>
              <a:rPr lang="en-GB" sz="1600" b="1" baseline="0" noProof="0" dirty="0" smtClean="0">
                <a:solidFill>
                  <a:srgbClr val="7030A0"/>
                </a:solidFill>
              </a:rPr>
              <a:t>2. Schutz (2014): </a:t>
            </a:r>
            <a:r>
              <a:rPr lang="en-GB" sz="1600" b="1" kern="1200" noProof="0" dirty="0" smtClean="0">
                <a:solidFill>
                  <a:srgbClr val="7030A0"/>
                </a:solidFill>
                <a:effectLst/>
                <a:latin typeface="+mn-lt"/>
                <a:ea typeface="+mn-ea"/>
                <a:cs typeface="+mn-cs"/>
              </a:rPr>
              <a:t>the classroom context involves both the extreme happiness</a:t>
            </a:r>
            <a:r>
              <a:rPr lang="en-GB" sz="1600" b="1" kern="1200" baseline="0" noProof="0" dirty="0" smtClean="0">
                <a:solidFill>
                  <a:srgbClr val="7030A0"/>
                </a:solidFill>
                <a:effectLst/>
                <a:latin typeface="+mn-lt"/>
                <a:ea typeface="+mn-ea"/>
                <a:cs typeface="+mn-cs"/>
              </a:rPr>
              <a:t> </a:t>
            </a:r>
            <a:r>
              <a:rPr lang="en-GB" sz="1600" b="1" kern="1200" noProof="0" dirty="0" smtClean="0">
                <a:solidFill>
                  <a:srgbClr val="7030A0"/>
                </a:solidFill>
                <a:effectLst/>
                <a:latin typeface="+mn-lt"/>
                <a:ea typeface="+mn-ea"/>
                <a:cs typeface="+mn-cs"/>
              </a:rPr>
              <a:t>and joy from a lesson that goes as planned to the intense frustration of working with</a:t>
            </a:r>
            <a:r>
              <a:rPr lang="en-GB" sz="1600" b="1" kern="1200" baseline="0" noProof="0" dirty="0" smtClean="0">
                <a:solidFill>
                  <a:srgbClr val="7030A0"/>
                </a:solidFill>
                <a:effectLst/>
                <a:latin typeface="+mn-lt"/>
                <a:ea typeface="+mn-ea"/>
                <a:cs typeface="+mn-cs"/>
              </a:rPr>
              <a:t> </a:t>
            </a:r>
            <a:r>
              <a:rPr lang="en-GB" sz="1600" b="1" kern="1200" noProof="0" dirty="0" smtClean="0">
                <a:solidFill>
                  <a:srgbClr val="7030A0"/>
                </a:solidFill>
                <a:effectLst/>
                <a:latin typeface="+mn-lt"/>
                <a:ea typeface="+mn-ea"/>
                <a:cs typeface="+mn-cs"/>
              </a:rPr>
              <a:t>a challenging student.</a:t>
            </a:r>
          </a:p>
          <a:p>
            <a:endParaRPr lang="en-GB" b="1" baseline="0" noProof="0" dirty="0" smtClean="0"/>
          </a:p>
          <a:p>
            <a:r>
              <a:rPr lang="en-GB" b="1" noProof="0" dirty="0" smtClean="0"/>
              <a:t>3. Dilemmas</a:t>
            </a:r>
            <a:r>
              <a:rPr lang="en-GB" noProof="0" dirty="0" smtClean="0"/>
              <a:t>:</a:t>
            </a:r>
            <a:r>
              <a:rPr lang="en-GB" baseline="0" noProof="0" dirty="0" smtClean="0"/>
              <a:t> should the PETT manage their students or should he either make them learning, or both?</a:t>
            </a:r>
          </a:p>
          <a:p>
            <a:r>
              <a:rPr lang="en-GB" baseline="0" noProof="0" dirty="0" smtClean="0"/>
              <a:t>Unpredictability: some authors say that sometimes more than 80% of the lesson time is used to manage unpredictability</a:t>
            </a:r>
          </a:p>
          <a:p>
            <a:r>
              <a:rPr lang="en-GB" baseline="0" noProof="0" dirty="0" smtClean="0"/>
              <a:t>Shock of reality: before they start teaching the PETT thinks that their students will be engaged in the activity for example</a:t>
            </a:r>
            <a:r>
              <a:rPr lang="is-IS" baseline="0" noProof="0" dirty="0" smtClean="0"/>
              <a:t>… Like them when they were students during PE lessons, engaged...</a:t>
            </a:r>
            <a:endParaRPr lang="en-GB" baseline="0" noProof="0" dirty="0" smtClean="0"/>
          </a:p>
          <a:p>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b="1" dirty="0" smtClean="0">
              <a:solidFill>
                <a:srgbClr val="FF0000"/>
              </a:solidFill>
            </a:endParaRP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4</a:t>
            </a:fld>
            <a:endParaRPr lang="fr-FR"/>
          </a:p>
        </p:txBody>
      </p:sp>
    </p:spTree>
    <p:extLst>
      <p:ext uri="{BB962C8B-B14F-4D97-AF65-F5344CB8AC3E}">
        <p14:creationId xmlns:p14="http://schemas.microsoft.com/office/powerpoint/2010/main" val="3180393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 mixed research design based on a questionnaire on the one hand and on the clinical activity procedure on the other hand was adopted. In this paper we will focus on the first method.</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What’s an emotional moment? Something unexpected that happened in a PE lesson,  a situation that the PETT remember and where the PETT feel an emotion</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5</a:t>
            </a:fld>
            <a:endParaRPr lang="fr-FR"/>
          </a:p>
        </p:txBody>
      </p:sp>
    </p:spTree>
    <p:extLst>
      <p:ext uri="{BB962C8B-B14F-4D97-AF65-F5344CB8AC3E}">
        <p14:creationId xmlns:p14="http://schemas.microsoft.com/office/powerpoint/2010/main" val="13633017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Autorisations du comité de direction de la HEP</a:t>
            </a:r>
          </a:p>
          <a:p>
            <a:r>
              <a:rPr lang="fr-FR" dirty="0" smtClean="0"/>
              <a:t>Autorisation de chacun des directeurs concernés (établissements bien représentés au niveau géographique)</a:t>
            </a:r>
          </a:p>
          <a:p>
            <a:r>
              <a:rPr lang="fr-FR" dirty="0" smtClean="0"/>
              <a:t>Autorisations de tous les parents d’élèves pour filmer les</a:t>
            </a:r>
            <a:r>
              <a:rPr lang="fr-FR" baseline="0" dirty="0" smtClean="0"/>
              <a:t> élèves (1 refus, donc la classe a été modifiée)</a:t>
            </a:r>
            <a:endParaRPr lang="fr-FR" dirty="0" smtClean="0"/>
          </a:p>
          <a:p>
            <a:endParaRPr lang="fr-FR" dirty="0" smtClean="0"/>
          </a:p>
          <a:p>
            <a:r>
              <a:rPr lang="en-US" sz="1200" kern="1200" dirty="0" smtClean="0">
                <a:solidFill>
                  <a:schemeClr val="tx1"/>
                </a:solidFill>
                <a:effectLst/>
                <a:latin typeface="+mn-lt"/>
                <a:ea typeface="+mn-ea"/>
                <a:cs typeface="+mn-cs"/>
              </a:rPr>
              <a:t>1. The data presented is taken from questionnaire responses by 98 PETT’s at the University of Teacher Education in Lausanne (Switzerland). The students are all physical education specialists. They graduated at the University of Lausanne in Sport Science and they are now learning education at the University of teacher Education. The 98 PETTs have different backgrounds, but most of them (70%) made replacements in school and experienced emotional events, even before coming to the education center. In the questionnaire they had to write two emotional situations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they lived during teaching. The questionnaire took into consideration three main areas of significance: immediate impact of an event as well as the emotion and the degree of the emotions experienced from the event. We inquire also with whom those emotion from emotional</a:t>
            </a:r>
            <a:r>
              <a:rPr lang="en-US" sz="1200" kern="1200" baseline="0" dirty="0" smtClean="0">
                <a:solidFill>
                  <a:schemeClr val="tx1"/>
                </a:solidFill>
                <a:effectLst/>
                <a:latin typeface="+mn-lt"/>
                <a:ea typeface="+mn-ea"/>
                <a:cs typeface="+mn-cs"/>
              </a:rPr>
              <a:t> moments </a:t>
            </a:r>
            <a:r>
              <a:rPr lang="en-US" sz="1200" kern="1200" dirty="0" smtClean="0">
                <a:solidFill>
                  <a:schemeClr val="tx1"/>
                </a:solidFill>
                <a:effectLst/>
                <a:latin typeface="+mn-lt"/>
                <a:ea typeface="+mn-ea"/>
                <a:cs typeface="+mn-cs"/>
              </a:rPr>
              <a:t>are discussed</a:t>
            </a:r>
            <a:r>
              <a:rPr lang="en-US" sz="1200" kern="1200" baseline="0" dirty="0" smtClean="0">
                <a:solidFill>
                  <a:schemeClr val="tx1"/>
                </a:solidFill>
                <a:effectLst/>
                <a:latin typeface="+mn-lt"/>
                <a:ea typeface="+mn-ea"/>
                <a:cs typeface="+mn-cs"/>
              </a:rPr>
              <a:t> and the effects.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Context:</a:t>
            </a:r>
          </a:p>
          <a:p>
            <a:r>
              <a:rPr lang="en-US" sz="1200" kern="1200" dirty="0" smtClean="0">
                <a:solidFill>
                  <a:schemeClr val="tx1"/>
                </a:solidFill>
                <a:effectLst/>
                <a:latin typeface="+mn-lt"/>
                <a:ea typeface="+mn-ea"/>
                <a:cs typeface="+mn-cs"/>
              </a:rPr>
              <a:t>Once or twice a week the students teach to classes supervised from a tutor. The rest of the time they have lectures at university. It seems they live emotional intense moments during teaching and less intense emotional moments when they are at university.</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ATTENTION:</a:t>
            </a:r>
            <a:r>
              <a:rPr lang="en-US" sz="1200" kern="1200" baseline="0" dirty="0" smtClean="0">
                <a:solidFill>
                  <a:schemeClr val="tx1"/>
                </a:solidFill>
                <a:effectLst/>
                <a:latin typeface="+mn-lt"/>
                <a:ea typeface="+mn-ea"/>
                <a:cs typeface="+mn-cs"/>
              </a:rPr>
              <a:t> DISTRIBUER LE QUESTIONNAIRE !!!!</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What’s an emotional moment? Something unexpected that happened in a PE lesson and the PETT remember and where the PETT felt an emotion</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6</a:t>
            </a:fld>
            <a:endParaRPr lang="fr-FR"/>
          </a:p>
        </p:txBody>
      </p:sp>
    </p:spTree>
    <p:extLst>
      <p:ext uri="{BB962C8B-B14F-4D97-AF65-F5344CB8AC3E}">
        <p14:creationId xmlns:p14="http://schemas.microsoft.com/office/powerpoint/2010/main" val="379322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Méthode directe: </a:t>
            </a:r>
            <a:r>
              <a:rPr lang="fr-FR" baseline="0" dirty="0" smtClean="0"/>
              <a:t>observation</a:t>
            </a:r>
          </a:p>
          <a:p>
            <a:endParaRPr lang="fr-FR" dirty="0" smtClean="0"/>
          </a:p>
          <a:p>
            <a:r>
              <a:rPr lang="fr-FR" dirty="0" smtClean="0"/>
              <a:t>Méthode indirecte: ACS, ACC -&gt; on ne cherche pas la réalité des faits, mais on cherche à faire revivre une expérience, une situation à</a:t>
            </a:r>
            <a:r>
              <a:rPr lang="fr-FR" baseline="0" dirty="0" smtClean="0"/>
              <a:t> une personne, à faire vivre une expérience au carré pour pouvoir en dire quelque chose pour envisager des remédiations, produire des CIP, pour forcer le développement</a:t>
            </a:r>
          </a:p>
          <a:p>
            <a:endParaRPr lang="fr-FR" baseline="0" dirty="0" smtClean="0"/>
          </a:p>
          <a:p>
            <a:r>
              <a:rPr lang="en-US" sz="1200" kern="1200" dirty="0" smtClean="0">
                <a:solidFill>
                  <a:schemeClr val="tx1"/>
                </a:solidFill>
                <a:effectLst/>
                <a:latin typeface="+mn-lt"/>
                <a:ea typeface="+mn-ea"/>
                <a:cs typeface="+mn-cs"/>
              </a:rPr>
              <a:t>In order to evaluate this data, the 196 responses were categorized according to the procedures of the </a:t>
            </a:r>
            <a:r>
              <a:rPr lang="en-US" sz="1200" i="1" kern="1200" dirty="0" smtClean="0">
                <a:solidFill>
                  <a:schemeClr val="tx1"/>
                </a:solidFill>
                <a:effectLst/>
                <a:latin typeface="+mn-lt"/>
                <a:ea typeface="+mn-ea"/>
                <a:cs typeface="+mn-cs"/>
              </a:rPr>
              <a:t>Grounded Theory</a:t>
            </a:r>
            <a:r>
              <a:rPr lang="en-US" sz="1200" kern="1200" dirty="0" smtClean="0">
                <a:solidFill>
                  <a:schemeClr val="tx1"/>
                </a:solidFill>
                <a:effectLst/>
                <a:latin typeface="+mn-lt"/>
                <a:ea typeface="+mn-ea"/>
                <a:cs typeface="+mn-cs"/>
              </a:rPr>
              <a:t> (Strauss &amp; Corbin, 1990). Two researchers</a:t>
            </a:r>
            <a:r>
              <a:rPr lang="en-US" sz="1200" kern="1200" baseline="0" dirty="0" smtClean="0">
                <a:solidFill>
                  <a:schemeClr val="tx1"/>
                </a:solidFill>
                <a:effectLst/>
                <a:latin typeface="+mn-lt"/>
                <a:ea typeface="+mn-ea"/>
                <a:cs typeface="+mn-cs"/>
              </a:rPr>
              <a:t> worked together, step by step, meeting after meeting, week after week</a:t>
            </a:r>
            <a:endParaRPr lang="en-US" sz="1200" kern="1200" dirty="0" smtClean="0">
              <a:solidFill>
                <a:schemeClr val="tx1"/>
              </a:solidFill>
              <a:effectLst/>
              <a:latin typeface="+mn-lt"/>
              <a:ea typeface="+mn-ea"/>
              <a:cs typeface="+mn-cs"/>
            </a:endParaRPr>
          </a:p>
          <a:p>
            <a:endParaRPr lang="fr-FR" dirty="0" smtClean="0"/>
          </a:p>
          <a:p>
            <a:r>
              <a:rPr lang="fr-FR" sz="1200" kern="1200" dirty="0" err="1" smtClean="0">
                <a:solidFill>
                  <a:schemeClr val="tx1"/>
                </a:solidFill>
                <a:effectLst/>
                <a:latin typeface="+mn-lt"/>
                <a:ea typeface="+mn-ea"/>
                <a:cs typeface="+mn-cs"/>
              </a:rPr>
              <a:t>Coding</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is</a:t>
            </a:r>
            <a:r>
              <a:rPr lang="fr-FR" sz="1200" kern="1200" dirty="0" smtClean="0">
                <a:solidFill>
                  <a:schemeClr val="tx1"/>
                </a:solidFill>
                <a:effectLst/>
                <a:latin typeface="+mn-lt"/>
                <a:ea typeface="+mn-ea"/>
                <a:cs typeface="+mn-cs"/>
              </a:rPr>
              <a:t> the </a:t>
            </a:r>
            <a:r>
              <a:rPr lang="fr-FR" sz="1200" kern="1200" dirty="0" err="1" smtClean="0">
                <a:solidFill>
                  <a:schemeClr val="tx1"/>
                </a:solidFill>
                <a:effectLst/>
                <a:latin typeface="+mn-lt"/>
                <a:ea typeface="+mn-ea"/>
                <a:cs typeface="+mn-cs"/>
              </a:rPr>
              <a:t>fundamental</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analytic</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process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used</a:t>
            </a:r>
            <a:r>
              <a:rPr lang="fr-FR" sz="1200" kern="1200" dirty="0" smtClean="0">
                <a:solidFill>
                  <a:schemeClr val="tx1"/>
                </a:solidFill>
                <a:effectLst/>
                <a:latin typeface="+mn-lt"/>
                <a:ea typeface="+mn-ea"/>
                <a:cs typeface="+mn-cs"/>
              </a:rPr>
              <a:t> by the </a:t>
            </a:r>
            <a:r>
              <a:rPr lang="fr-FR" sz="1200" kern="1200" dirty="0" err="1" smtClean="0">
                <a:solidFill>
                  <a:schemeClr val="tx1"/>
                </a:solidFill>
                <a:effectLst/>
                <a:latin typeface="+mn-lt"/>
                <a:ea typeface="+mn-ea"/>
                <a:cs typeface="+mn-cs"/>
              </a:rPr>
              <a:t>researcher</a:t>
            </a:r>
            <a:r>
              <a:rPr lang="fr-FR" sz="1200" kern="1200" dirty="0" smtClean="0">
                <a:solidFill>
                  <a:schemeClr val="tx1"/>
                </a:solidFill>
                <a:effectLst/>
                <a:latin typeface="+mn-lt"/>
                <a:ea typeface="+mn-ea"/>
                <a:cs typeface="+mn-cs"/>
              </a:rPr>
              <a:t>. In</a:t>
            </a:r>
            <a:r>
              <a:rPr lang="fr-FR" sz="1200" kern="1200" baseline="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grounded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theory</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research</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there</a:t>
            </a:r>
            <a:r>
              <a:rPr lang="fr-FR" sz="1200" kern="1200" dirty="0" smtClean="0">
                <a:solidFill>
                  <a:schemeClr val="tx1"/>
                </a:solidFill>
                <a:effectLst/>
                <a:latin typeface="+mn-lt"/>
                <a:ea typeface="+mn-ea"/>
                <a:cs typeface="+mn-cs"/>
              </a:rPr>
              <a:t> are </a:t>
            </a:r>
            <a:r>
              <a:rPr lang="fr-FR" sz="1200" kern="1200" dirty="0" err="1" smtClean="0">
                <a:solidFill>
                  <a:schemeClr val="tx1"/>
                </a:solidFill>
                <a:effectLst/>
                <a:latin typeface="+mn-lt"/>
                <a:ea typeface="+mn-ea"/>
                <a:cs typeface="+mn-cs"/>
              </a:rPr>
              <a:t>three</a:t>
            </a:r>
            <a:r>
              <a:rPr lang="fr-FR" sz="1200" kern="1200" dirty="0" smtClean="0">
                <a:solidFill>
                  <a:schemeClr val="tx1"/>
                </a:solidFill>
                <a:effectLst/>
                <a:latin typeface="+mn-lt"/>
                <a:ea typeface="+mn-ea"/>
                <a:cs typeface="+mn-cs"/>
              </a:rPr>
              <a:t> basic types of </a:t>
            </a:r>
            <a:r>
              <a:rPr lang="fr-FR" sz="1200" kern="1200" dirty="0" err="1" smtClean="0">
                <a:solidFill>
                  <a:schemeClr val="tx1"/>
                </a:solidFill>
                <a:effectLst/>
                <a:latin typeface="+mn-lt"/>
                <a:ea typeface="+mn-ea"/>
                <a:cs typeface="+mn-cs"/>
              </a:rPr>
              <a:t>coding</a:t>
            </a:r>
            <a:r>
              <a:rPr lang="fr-FR" sz="1200" kern="1200" dirty="0" smtClean="0">
                <a:solidFill>
                  <a:schemeClr val="tx1"/>
                </a:solidFill>
                <a:effectLst/>
                <a:latin typeface="+mn-lt"/>
                <a:ea typeface="+mn-ea"/>
                <a:cs typeface="+mn-cs"/>
              </a:rPr>
              <a:t>: open, axial</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and </a:t>
            </a:r>
            <a:r>
              <a:rPr lang="fr-FR" sz="1200" kern="1200" dirty="0" err="1" smtClean="0">
                <a:solidFill>
                  <a:schemeClr val="tx1"/>
                </a:solidFill>
                <a:effectLst/>
                <a:latin typeface="+mn-lt"/>
                <a:ea typeface="+mn-ea"/>
                <a:cs typeface="+mn-cs"/>
              </a:rPr>
              <a:t>selective</a:t>
            </a:r>
            <a:r>
              <a:rPr lang="fr-FR" sz="1200" kern="1200" dirty="0" smtClean="0">
                <a:solidFill>
                  <a:schemeClr val="tx1"/>
                </a:solidFill>
                <a:effectLst/>
                <a:latin typeface="+mn-lt"/>
                <a:ea typeface="+mn-ea"/>
                <a:cs typeface="+mn-cs"/>
              </a:rPr>
              <a:t>.</a:t>
            </a:r>
          </a:p>
          <a:p>
            <a:endParaRPr lang="fr-FR" dirty="0" smtClean="0"/>
          </a:p>
          <a:p>
            <a:r>
              <a:rPr lang="fr-FR" sz="1200" kern="1200" dirty="0" smtClean="0">
                <a:solidFill>
                  <a:schemeClr val="tx1"/>
                </a:solidFill>
                <a:effectLst/>
                <a:latin typeface="+mn-lt"/>
                <a:ea typeface="+mn-ea"/>
                <a:cs typeface="+mn-cs"/>
              </a:rPr>
              <a:t>A </a:t>
            </a:r>
            <a:r>
              <a:rPr lang="fr-FR" sz="1200" kern="1200" dirty="0" err="1" smtClean="0">
                <a:solidFill>
                  <a:schemeClr val="tx1"/>
                </a:solidFill>
                <a:effectLst/>
                <a:latin typeface="+mn-lt"/>
                <a:ea typeface="+mn-ea"/>
                <a:cs typeface="+mn-cs"/>
              </a:rPr>
              <a:t>Grounded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Theorist</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Need</a:t>
            </a:r>
            <a:r>
              <a:rPr lang="fr-FR" sz="1200" kern="1200" dirty="0" smtClean="0">
                <a:solidFill>
                  <a:schemeClr val="tx1"/>
                </a:solidFill>
                <a:effectLst/>
                <a:latin typeface="+mn-lt"/>
                <a:ea typeface="+mn-ea"/>
                <a:cs typeface="+mn-cs"/>
              </a:rPr>
              <a:t> Not </a:t>
            </a:r>
            <a:r>
              <a:rPr lang="fr-FR" sz="1200" kern="1200" dirty="0" err="1" smtClean="0">
                <a:solidFill>
                  <a:schemeClr val="tx1"/>
                </a:solidFill>
                <a:effectLst/>
                <a:latin typeface="+mn-lt"/>
                <a:ea typeface="+mn-ea"/>
                <a:cs typeface="+mn-cs"/>
              </a:rPr>
              <a:t>Work</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Alone</a:t>
            </a:r>
            <a:r>
              <a:rPr lang="fr-FR" sz="1200" kern="1200" dirty="0" smtClean="0">
                <a:solidFill>
                  <a:schemeClr val="tx1"/>
                </a:solidFill>
                <a:effectLst/>
                <a:latin typeface="+mn-lt"/>
                <a:ea typeface="+mn-ea"/>
                <a:cs typeface="+mn-cs"/>
              </a:rPr>
              <a:t>. </a:t>
            </a:r>
            <a:endParaRPr lang="fr-FR" dirty="0" smtClean="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7</a:t>
            </a:fld>
            <a:endParaRPr lang="fr-FR"/>
          </a:p>
        </p:txBody>
      </p:sp>
    </p:spTree>
    <p:extLst>
      <p:ext uri="{BB962C8B-B14F-4D97-AF65-F5344CB8AC3E}">
        <p14:creationId xmlns:p14="http://schemas.microsoft.com/office/powerpoint/2010/main" val="1812562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baseline="0" noProof="0" dirty="0" smtClean="0"/>
              <a:t>Physical education teacher in training live more negative (64.8%) emotional moments than positive emotional moments (27.55). Some emotional moments are negative at the beginning, but at the end the issue is positive (7.65%). The emotions with negative feelings are sadness, anger and fear. The emotion with positive feeling is the joy. The surprise can be negative or positive depending on the situation. We choose to take the primary emotion from Parrott (2001), expect the emotion “love”.</a:t>
            </a:r>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8</a:t>
            </a:fld>
            <a:endParaRPr lang="fr-FR"/>
          </a:p>
        </p:txBody>
      </p:sp>
    </p:spTree>
    <p:extLst>
      <p:ext uri="{BB962C8B-B14F-4D97-AF65-F5344CB8AC3E}">
        <p14:creationId xmlns:p14="http://schemas.microsoft.com/office/powerpoint/2010/main" val="104204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For each</a:t>
            </a:r>
            <a:r>
              <a:rPr lang="en-GB" baseline="0" noProof="0" dirty="0" smtClean="0"/>
              <a:t> of the 196 emotional moments the researchers did those </a:t>
            </a:r>
            <a:r>
              <a:rPr lang="en-GB" baseline="0" noProof="0" dirty="0" err="1" smtClean="0"/>
              <a:t>codings</a:t>
            </a:r>
            <a:r>
              <a:rPr lang="en-GB" baseline="0" noProof="0" dirty="0" smtClean="0"/>
              <a:t>.</a:t>
            </a:r>
          </a:p>
          <a:p>
            <a:r>
              <a:rPr lang="en-GB" baseline="0" noProof="0" dirty="0" smtClean="0"/>
              <a:t>In the questionnaire, the participants have also to write their emotion and the intensity they felt.</a:t>
            </a:r>
          </a:p>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9</a:t>
            </a:fld>
            <a:endParaRPr lang="fr-FR"/>
          </a:p>
        </p:txBody>
      </p:sp>
    </p:spTree>
    <p:extLst>
      <p:ext uri="{BB962C8B-B14F-4D97-AF65-F5344CB8AC3E}">
        <p14:creationId xmlns:p14="http://schemas.microsoft.com/office/powerpoint/2010/main" val="4706583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fr-FR" smtClean="0"/>
              <a:t>Cliquez et modifiez le titre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7C3F878-F5E8-489B-AC8A-64F2A7E22C28}" type="datetimeFigureOut">
              <a:rPr lang="en-US" smtClean="0"/>
              <a:pPr/>
              <a:t>10/29/17</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51FC063-5EA9-49AF-AFAF-D68C9E82B2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Vertical Text Placeholder 2"/>
          <p:cNvSpPr>
            <a:spLocks noGrp="1"/>
          </p:cNvSpPr>
          <p:nvPr>
            <p:ph type="body" orient="vert" idx="1"/>
          </p:nvPr>
        </p:nvSpPr>
        <p:spPr/>
        <p:txBody>
          <a:bodyPr vert="eaVert" anchor="ct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fr-FR" smtClean="0"/>
              <a:t>Cliquez et modifiez le titre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Content Placeholder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fr-FR" smtClean="0"/>
              <a:t>Cliquez et modifiez le titre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B7C3F878-F5E8-489B-AC8A-64F2A7E22C28}" type="datetimeFigureOut">
              <a:rPr lang="en-US" smtClean="0"/>
              <a:pPr/>
              <a:t>10/29/17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5" name="Date Placeholder 4"/>
          <p:cNvSpPr>
            <a:spLocks noGrp="1"/>
          </p:cNvSpPr>
          <p:nvPr>
            <p:ph type="dt" sz="half" idx="10"/>
          </p:nvPr>
        </p:nvSpPr>
        <p:spPr/>
        <p:txBody>
          <a:bodyPr/>
          <a:lstStyle/>
          <a:p>
            <a:fld id="{B7C3F878-F5E8-489B-AC8A-64F2A7E22C28}" type="datetimeFigureOut">
              <a:rPr lang="en-US" smtClean="0"/>
              <a:pPr/>
              <a:t>10/29/17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Cliquez et modifiez le titre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7" name="Date Placeholder 6"/>
          <p:cNvSpPr>
            <a:spLocks noGrp="1"/>
          </p:cNvSpPr>
          <p:nvPr>
            <p:ph type="dt" sz="half" idx="10"/>
          </p:nvPr>
        </p:nvSpPr>
        <p:spPr/>
        <p:txBody>
          <a:bodyPr/>
          <a:lstStyle/>
          <a:p>
            <a:fld id="{B7C3F878-F5E8-489B-AC8A-64F2A7E22C28}" type="datetimeFigureOut">
              <a:rPr lang="en-US" smtClean="0"/>
              <a:pPr/>
              <a:t>10/29/17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Date Placeholder 2"/>
          <p:cNvSpPr>
            <a:spLocks noGrp="1"/>
          </p:cNvSpPr>
          <p:nvPr>
            <p:ph type="dt" sz="half" idx="10"/>
          </p:nvPr>
        </p:nvSpPr>
        <p:spPr/>
        <p:txBody>
          <a:bodyPr/>
          <a:lstStyle/>
          <a:p>
            <a:fld id="{B7C3F878-F5E8-489B-AC8A-64F2A7E22C28}" type="datetimeFigureOut">
              <a:rPr lang="en-US" smtClean="0"/>
              <a:pPr/>
              <a:t>10/29/17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10/29/17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fr-FR" smtClean="0"/>
              <a:t>Cliquez et modifiez le titre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a:xfrm rot="60000">
            <a:off x="6341698" y="5885672"/>
            <a:ext cx="1213821" cy="365125"/>
          </a:xfrm>
        </p:spPr>
        <p:txBody>
          <a:bodyPr/>
          <a:lstStyle/>
          <a:p>
            <a:fld id="{B7C3F878-F5E8-489B-AC8A-64F2A7E22C28}" type="datetimeFigureOut">
              <a:rPr lang="en-US" smtClean="0"/>
              <a:pPr/>
              <a:t>10/29/17</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fr-FR" smtClean="0"/>
              <a:t>Cliquez et modifiez le titre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Faire glisser l'image vers l'espace réservé ou cliquer sur l'icône pour l'ajouter</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a:xfrm rot="60000">
            <a:off x="6345936" y="5888737"/>
            <a:ext cx="1213821" cy="365125"/>
          </a:xfrm>
        </p:spPr>
        <p:txBody>
          <a:bodyPr/>
          <a:lstStyle/>
          <a:p>
            <a:fld id="{B7C3F878-F5E8-489B-AC8A-64F2A7E22C28}" type="datetimeFigureOut">
              <a:rPr lang="en-US" smtClean="0"/>
              <a:pPr/>
              <a:t>10/29/17</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jpeg"/><Relationship Id="rId1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fr-FR" smtClean="0"/>
              <a:t>Cliquez et modifiez le titre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7C3F878-F5E8-489B-AC8A-64F2A7E22C28}" type="datetimeFigureOut">
              <a:rPr lang="en-US" smtClean="0"/>
              <a:pPr/>
              <a:t>10/29/17</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51FC063-5EA9-49AF-AFAF-D68C9E82B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83673" y="1237129"/>
            <a:ext cx="7043140" cy="2475889"/>
          </a:xfrm>
        </p:spPr>
        <p:txBody>
          <a:bodyPr>
            <a:noAutofit/>
          </a:bodyPr>
          <a:lstStyle/>
          <a:p>
            <a:r>
              <a:rPr lang="fr-FR" sz="3200" dirty="0" smtClean="0"/>
              <a:t>Analyse du développement professionnel d’enseignants novices en éducation physique à partir de moments d’auto-affectation: méthodologie et résultats</a:t>
            </a:r>
            <a:endParaRPr lang="fr-FR" sz="3200" b="1" dirty="0"/>
          </a:p>
        </p:txBody>
      </p:sp>
      <p:sp>
        <p:nvSpPr>
          <p:cNvPr id="3" name="Sous-titre 2"/>
          <p:cNvSpPr>
            <a:spLocks noGrp="1"/>
          </p:cNvSpPr>
          <p:nvPr>
            <p:ph type="subTitle" idx="1"/>
          </p:nvPr>
        </p:nvSpPr>
        <p:spPr>
          <a:xfrm>
            <a:off x="1139761" y="3915238"/>
            <a:ext cx="6887052" cy="1719079"/>
          </a:xfrm>
        </p:spPr>
        <p:txBody>
          <a:bodyPr>
            <a:noAutofit/>
          </a:bodyPr>
          <a:lstStyle/>
          <a:p>
            <a:pPr algn="r"/>
            <a:r>
              <a:rPr lang="fr-FR" b="1" dirty="0" smtClean="0">
                <a:solidFill>
                  <a:srgbClr val="000090"/>
                </a:solidFill>
              </a:rPr>
              <a:t>Magali </a:t>
            </a:r>
            <a:r>
              <a:rPr lang="fr-FR" b="1" dirty="0" err="1" smtClean="0">
                <a:solidFill>
                  <a:srgbClr val="000090"/>
                </a:solidFill>
              </a:rPr>
              <a:t>Descoeudres</a:t>
            </a:r>
            <a:r>
              <a:rPr lang="fr-FR" b="1" dirty="0" smtClean="0">
                <a:solidFill>
                  <a:srgbClr val="000090"/>
                </a:solidFill>
              </a:rPr>
              <a:t>, HEP Vaud, Lausanne, Suisse, </a:t>
            </a:r>
          </a:p>
          <a:p>
            <a:pPr algn="r"/>
            <a:r>
              <a:rPr lang="fr-FR" b="1" dirty="0" smtClean="0">
                <a:solidFill>
                  <a:srgbClr val="000090"/>
                </a:solidFill>
              </a:rPr>
              <a:t>29 octobre 2017, ACAPS</a:t>
            </a:r>
          </a:p>
          <a:p>
            <a:pPr algn="r"/>
            <a:r>
              <a:rPr lang="fr-FR" sz="2000" b="1" dirty="0" err="1" smtClean="0">
                <a:solidFill>
                  <a:srgbClr val="000090"/>
                </a:solidFill>
              </a:rPr>
              <a:t>magali.descoeudres@hepl.ch</a:t>
            </a:r>
            <a:endParaRPr lang="fr-FR" sz="2000" b="1" dirty="0">
              <a:solidFill>
                <a:srgbClr val="000090"/>
              </a:solidFill>
            </a:endParaRPr>
          </a:p>
        </p:txBody>
      </p:sp>
    </p:spTree>
    <p:extLst>
      <p:ext uri="{BB962C8B-B14F-4D97-AF65-F5344CB8AC3E}">
        <p14:creationId xmlns:p14="http://schemas.microsoft.com/office/powerpoint/2010/main" val="23023171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951951249"/>
              </p:ext>
            </p:extLst>
          </p:nvPr>
        </p:nvGraphicFramePr>
        <p:xfrm>
          <a:off x="0" y="-2"/>
          <a:ext cx="9144000" cy="7046953"/>
        </p:xfrm>
        <a:graphic>
          <a:graphicData uri="http://schemas.openxmlformats.org/drawingml/2006/table">
            <a:tbl>
              <a:tblPr firstRow="1" firstCol="1" bandRow="1">
                <a:tableStyleId>{5C22544A-7EE6-4342-B048-85BDC9FD1C3A}</a:tableStyleId>
              </a:tblPr>
              <a:tblGrid>
                <a:gridCol w="5204012"/>
                <a:gridCol w="3302679"/>
                <a:gridCol w="637309"/>
              </a:tblGrid>
              <a:tr h="313748">
                <a:tc>
                  <a:txBody>
                    <a:bodyPr/>
                    <a:lstStyle/>
                    <a:p>
                      <a:pPr>
                        <a:spcAft>
                          <a:spcPts val="0"/>
                        </a:spcAft>
                      </a:pPr>
                      <a:r>
                        <a:rPr lang="fr-FR" sz="2000" noProof="0" dirty="0" smtClean="0">
                          <a:effectLst/>
                        </a:rPr>
                        <a:t>Codage axial 2ème niveau</a:t>
                      </a:r>
                      <a:endParaRPr lang="fr-FR"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fr-FR" sz="2000" noProof="0" dirty="0" smtClean="0">
                          <a:effectLst/>
                        </a:rPr>
                        <a:t>Codage sélectif</a:t>
                      </a:r>
                      <a:endParaRPr lang="fr-FR"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fr-FR" sz="2000" noProof="0" dirty="0" smtClean="0">
                          <a:effectLst/>
                        </a:rPr>
                        <a:t>Total</a:t>
                      </a:r>
                      <a:endParaRPr lang="fr-FR" sz="2000" noProof="0" dirty="0">
                        <a:effectLst/>
                        <a:latin typeface="Calibri" charset="0"/>
                        <a:ea typeface="Calibri" charset="0"/>
                        <a:cs typeface="Times New Roman" charset="0"/>
                      </a:endParaRPr>
                    </a:p>
                  </a:txBody>
                  <a:tcPr marL="52853" marR="52853" marT="0" marB="0"/>
                </a:tc>
              </a:tr>
              <a:tr h="599500">
                <a:tc>
                  <a:txBody>
                    <a:bodyPr/>
                    <a:lstStyle/>
                    <a:p>
                      <a:pPr>
                        <a:spcAft>
                          <a:spcPts val="0"/>
                        </a:spcAft>
                      </a:pPr>
                      <a:r>
                        <a:rPr lang="fr-FR" sz="2000" noProof="0" dirty="0" smtClean="0">
                          <a:effectLst/>
                        </a:rPr>
                        <a:t>1</a:t>
                      </a:r>
                      <a:r>
                        <a:rPr lang="fr-FR" sz="2000" noProof="0" dirty="0" smtClean="0">
                          <a:solidFill>
                            <a:schemeClr val="bg1"/>
                          </a:solidFill>
                          <a:effectLst/>
                        </a:rPr>
                        <a:t>. Décalage</a:t>
                      </a:r>
                      <a:r>
                        <a:rPr lang="fr-FR" sz="2000" baseline="0" noProof="0" dirty="0" smtClean="0">
                          <a:solidFill>
                            <a:schemeClr val="bg1"/>
                          </a:solidFill>
                          <a:effectLst/>
                        </a:rPr>
                        <a:t> avec le collectif de travail</a:t>
                      </a:r>
                      <a:endParaRPr lang="fr-FR" sz="2000" noProof="0" dirty="0">
                        <a:solidFill>
                          <a:schemeClr val="bg1"/>
                        </a:solidFill>
                        <a:effectLst/>
                        <a:latin typeface="Calibri" charset="0"/>
                        <a:ea typeface="Calibri" charset="0"/>
                        <a:cs typeface="Times New Roman" charset="0"/>
                      </a:endParaRPr>
                    </a:p>
                  </a:txBody>
                  <a:tcPr marL="52853" marR="52853" marT="0" marB="0"/>
                </a:tc>
                <a:tc>
                  <a:txBody>
                    <a:bodyPr/>
                    <a:lstStyle/>
                    <a:p>
                      <a:pPr>
                        <a:spcAft>
                          <a:spcPts val="0"/>
                        </a:spcAft>
                      </a:pPr>
                      <a:r>
                        <a:rPr lang="fr-FR" sz="1800" noProof="0" dirty="0" smtClean="0">
                          <a:solidFill>
                            <a:srgbClr val="00B050"/>
                          </a:solidFill>
                          <a:effectLst/>
                        </a:rPr>
                        <a:t>Manque de reconnaissance</a:t>
                      </a:r>
                      <a:endParaRPr lang="fr-FR" sz="1800" noProof="0" dirty="0">
                        <a:solidFill>
                          <a:srgbClr val="00B050"/>
                        </a:solidFill>
                        <a:effectLst/>
                        <a:latin typeface="Calibri" charset="0"/>
                        <a:ea typeface="Calibri" charset="0"/>
                        <a:cs typeface="Times New Roman" charset="0"/>
                      </a:endParaRPr>
                    </a:p>
                  </a:txBody>
                  <a:tcPr marL="52853" marR="52853" marT="0" marB="0">
                    <a:solidFill>
                      <a:schemeClr val="accent6">
                        <a:lumMod val="20000"/>
                        <a:lumOff val="80000"/>
                      </a:schemeClr>
                    </a:solidFill>
                  </a:tcPr>
                </a:tc>
                <a:tc>
                  <a:txBody>
                    <a:bodyPr/>
                    <a:lstStyle/>
                    <a:p>
                      <a:pPr>
                        <a:spcAft>
                          <a:spcPts val="0"/>
                        </a:spcAft>
                      </a:pPr>
                      <a:r>
                        <a:rPr lang="fr-FR" sz="1800" noProof="0" dirty="0" smtClean="0">
                          <a:effectLst/>
                        </a:rPr>
                        <a:t>3</a:t>
                      </a:r>
                      <a:endParaRPr lang="fr-FR" sz="1800" noProof="0" dirty="0">
                        <a:effectLst/>
                        <a:latin typeface="Calibri" charset="0"/>
                        <a:ea typeface="Calibri" charset="0"/>
                        <a:cs typeface="Times New Roman" charset="0"/>
                      </a:endParaRPr>
                    </a:p>
                  </a:txBody>
                  <a:tcPr marL="52853" marR="52853" marT="0" marB="0">
                    <a:solidFill>
                      <a:schemeClr val="accent6">
                        <a:lumMod val="20000"/>
                        <a:lumOff val="80000"/>
                      </a:schemeClr>
                    </a:solidFill>
                  </a:tcPr>
                </a:tc>
              </a:tr>
              <a:tr h="627495">
                <a:tc>
                  <a:txBody>
                    <a:bodyPr/>
                    <a:lstStyle/>
                    <a:p>
                      <a:pPr>
                        <a:spcAft>
                          <a:spcPts val="0"/>
                        </a:spcAft>
                      </a:pPr>
                      <a:r>
                        <a:rPr lang="fr-FR" sz="2000" noProof="0" dirty="0" smtClean="0">
                          <a:effectLst/>
                        </a:rPr>
                        <a:t>2. Manque de complicité entre l’EN et un ou plusieurs élèves</a:t>
                      </a:r>
                      <a:endParaRPr lang="fr-FR"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fr-FR" sz="1800" noProof="0" dirty="0" smtClean="0">
                          <a:solidFill>
                            <a:srgbClr val="00B050"/>
                          </a:solidFill>
                          <a:effectLst/>
                        </a:rPr>
                        <a:t>Manque de reconnaissance</a:t>
                      </a:r>
                      <a:endParaRPr lang="fr-FR" sz="1800" noProof="0" dirty="0">
                        <a:solidFill>
                          <a:srgbClr val="00B050"/>
                        </a:solidFill>
                        <a:effectLst/>
                        <a:latin typeface="Calibri" charset="0"/>
                        <a:ea typeface="Calibri" charset="0"/>
                        <a:cs typeface="Times New Roman" charset="0"/>
                      </a:endParaRPr>
                    </a:p>
                  </a:txBody>
                  <a:tcPr marL="52853" marR="52853" marT="0" marB="0">
                    <a:solidFill>
                      <a:schemeClr val="accent6">
                        <a:lumMod val="20000"/>
                        <a:lumOff val="80000"/>
                      </a:schemeClr>
                    </a:solidFill>
                  </a:tcPr>
                </a:tc>
                <a:tc>
                  <a:txBody>
                    <a:bodyPr/>
                    <a:lstStyle/>
                    <a:p>
                      <a:pPr>
                        <a:spcAft>
                          <a:spcPts val="0"/>
                        </a:spcAft>
                      </a:pPr>
                      <a:r>
                        <a:rPr lang="fr-FR" sz="1800" noProof="0" dirty="0" smtClean="0">
                          <a:effectLst/>
                        </a:rPr>
                        <a:t>7</a:t>
                      </a:r>
                      <a:endParaRPr lang="fr-FR" sz="1800" noProof="0" dirty="0">
                        <a:effectLst/>
                        <a:latin typeface="Calibri" charset="0"/>
                        <a:ea typeface="Calibri" charset="0"/>
                        <a:cs typeface="Times New Roman" charset="0"/>
                      </a:endParaRPr>
                    </a:p>
                  </a:txBody>
                  <a:tcPr marL="52853" marR="52853" marT="0" marB="0">
                    <a:solidFill>
                      <a:schemeClr val="accent6">
                        <a:lumMod val="20000"/>
                        <a:lumOff val="80000"/>
                      </a:schemeClr>
                    </a:solidFill>
                  </a:tcPr>
                </a:tc>
              </a:tr>
              <a:tr h="424951">
                <a:tc>
                  <a:txBody>
                    <a:bodyPr/>
                    <a:lstStyle/>
                    <a:p>
                      <a:pPr>
                        <a:spcAft>
                          <a:spcPts val="0"/>
                        </a:spcAft>
                      </a:pPr>
                      <a:r>
                        <a:rPr lang="fr-FR" sz="2000" noProof="0" dirty="0" smtClean="0">
                          <a:effectLst/>
                        </a:rPr>
                        <a:t>3</a:t>
                      </a:r>
                      <a:r>
                        <a:rPr lang="fr-FR" sz="2000" noProof="0" dirty="0" smtClean="0">
                          <a:solidFill>
                            <a:schemeClr val="bg1"/>
                          </a:solidFill>
                          <a:effectLst/>
                        </a:rPr>
                        <a:t>. Inclusion dans</a:t>
                      </a:r>
                      <a:r>
                        <a:rPr lang="fr-FR" sz="2000" baseline="0" noProof="0" dirty="0" smtClean="0">
                          <a:solidFill>
                            <a:schemeClr val="bg1"/>
                          </a:solidFill>
                          <a:effectLst/>
                        </a:rPr>
                        <a:t> le collectif de travail</a:t>
                      </a:r>
                      <a:endParaRPr lang="fr-FR" sz="2000" noProof="0" dirty="0">
                        <a:solidFill>
                          <a:schemeClr val="bg1"/>
                        </a:solidFill>
                        <a:effectLst/>
                        <a:latin typeface="Calibri" charset="0"/>
                        <a:ea typeface="Calibri" charset="0"/>
                        <a:cs typeface="Times New Roman" charset="0"/>
                      </a:endParaRPr>
                    </a:p>
                  </a:txBody>
                  <a:tcPr marL="52853" marR="52853" marT="0" marB="0"/>
                </a:tc>
                <a:tc>
                  <a:txBody>
                    <a:bodyPr/>
                    <a:lstStyle/>
                    <a:p>
                      <a:pPr>
                        <a:spcAft>
                          <a:spcPts val="0"/>
                        </a:spcAft>
                      </a:pPr>
                      <a:r>
                        <a:rPr lang="fr-FR" sz="1800" noProof="0" dirty="0" smtClean="0">
                          <a:solidFill>
                            <a:schemeClr val="tx1"/>
                          </a:solidFill>
                          <a:effectLst/>
                        </a:rPr>
                        <a:t>Reconnaissance</a:t>
                      </a:r>
                      <a:endParaRPr lang="fr-FR" sz="1800" noProof="0" dirty="0">
                        <a:solidFill>
                          <a:schemeClr val="tx1"/>
                        </a:solidFill>
                        <a:effectLst/>
                        <a:latin typeface="Calibri" charset="0"/>
                        <a:ea typeface="Calibri" charset="0"/>
                        <a:cs typeface="Times New Roman" charset="0"/>
                      </a:endParaRPr>
                    </a:p>
                  </a:txBody>
                  <a:tcPr marL="52853" marR="52853" marT="0" marB="0">
                    <a:solidFill>
                      <a:schemeClr val="accent6">
                        <a:lumMod val="60000"/>
                        <a:lumOff val="40000"/>
                      </a:schemeClr>
                    </a:solidFill>
                  </a:tcPr>
                </a:tc>
                <a:tc>
                  <a:txBody>
                    <a:bodyPr/>
                    <a:lstStyle/>
                    <a:p>
                      <a:pPr>
                        <a:spcAft>
                          <a:spcPts val="0"/>
                        </a:spcAft>
                      </a:pPr>
                      <a:r>
                        <a:rPr lang="fr-FR" sz="1800" noProof="0" dirty="0" smtClean="0">
                          <a:effectLst/>
                        </a:rPr>
                        <a:t>2</a:t>
                      </a:r>
                      <a:endParaRPr lang="fr-FR" sz="1800" noProof="0" dirty="0">
                        <a:effectLst/>
                        <a:latin typeface="Calibri" charset="0"/>
                        <a:ea typeface="Calibri" charset="0"/>
                        <a:cs typeface="Times New Roman" charset="0"/>
                      </a:endParaRPr>
                    </a:p>
                  </a:txBody>
                  <a:tcPr marL="52853" marR="52853" marT="0" marB="0">
                    <a:solidFill>
                      <a:schemeClr val="accent6">
                        <a:lumMod val="60000"/>
                        <a:lumOff val="40000"/>
                      </a:schemeClr>
                    </a:solidFill>
                  </a:tcPr>
                </a:tc>
              </a:tr>
              <a:tr h="420649">
                <a:tc>
                  <a:txBody>
                    <a:bodyPr/>
                    <a:lstStyle/>
                    <a:p>
                      <a:pPr>
                        <a:spcAft>
                          <a:spcPts val="0"/>
                        </a:spcAft>
                      </a:pPr>
                      <a:r>
                        <a:rPr lang="fr-FR" sz="2000" noProof="0" dirty="0" smtClean="0">
                          <a:effectLst/>
                        </a:rPr>
                        <a:t>4. Complicité entre l’EN et un ou plusieurs élèves</a:t>
                      </a:r>
                      <a:endParaRPr lang="fr-FR"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fr-FR" sz="1800" noProof="0" dirty="0" smtClean="0">
                          <a:solidFill>
                            <a:schemeClr val="tx1"/>
                          </a:solidFill>
                          <a:effectLst/>
                        </a:rPr>
                        <a:t>Reconnaissance</a:t>
                      </a:r>
                      <a:endParaRPr lang="fr-FR" sz="1800" noProof="0" dirty="0" smtClean="0">
                        <a:solidFill>
                          <a:schemeClr val="tx1"/>
                        </a:solidFill>
                        <a:effectLst/>
                        <a:latin typeface="Calibri" charset="0"/>
                        <a:ea typeface="Calibri" charset="0"/>
                        <a:cs typeface="Times New Roman" charset="0"/>
                      </a:endParaRPr>
                    </a:p>
                    <a:p>
                      <a:pPr>
                        <a:spcAft>
                          <a:spcPts val="0"/>
                        </a:spcAft>
                      </a:pPr>
                      <a:endParaRPr lang="fr-FR" sz="1800" noProof="0" dirty="0">
                        <a:solidFill>
                          <a:schemeClr val="tx1"/>
                        </a:solidFill>
                        <a:effectLst/>
                        <a:latin typeface="Calibri" charset="0"/>
                        <a:ea typeface="Calibri" charset="0"/>
                        <a:cs typeface="Times New Roman" charset="0"/>
                      </a:endParaRPr>
                    </a:p>
                  </a:txBody>
                  <a:tcPr marL="52853" marR="52853" marT="0" marB="0">
                    <a:solidFill>
                      <a:schemeClr val="accent6">
                        <a:lumMod val="60000"/>
                        <a:lumOff val="40000"/>
                      </a:schemeClr>
                    </a:solidFill>
                  </a:tcPr>
                </a:tc>
                <a:tc>
                  <a:txBody>
                    <a:bodyPr/>
                    <a:lstStyle/>
                    <a:p>
                      <a:pPr>
                        <a:spcAft>
                          <a:spcPts val="0"/>
                        </a:spcAft>
                      </a:pPr>
                      <a:r>
                        <a:rPr lang="fr-FR" sz="1800" noProof="0" dirty="0" smtClean="0">
                          <a:effectLst/>
                        </a:rPr>
                        <a:t>7</a:t>
                      </a:r>
                      <a:endParaRPr lang="fr-FR" sz="1800" noProof="0" dirty="0">
                        <a:effectLst/>
                        <a:latin typeface="Calibri" charset="0"/>
                        <a:ea typeface="Calibri" charset="0"/>
                        <a:cs typeface="Times New Roman" charset="0"/>
                      </a:endParaRPr>
                    </a:p>
                  </a:txBody>
                  <a:tcPr marL="52853" marR="52853" marT="0" marB="0">
                    <a:solidFill>
                      <a:schemeClr val="accent6">
                        <a:lumMod val="60000"/>
                        <a:lumOff val="40000"/>
                      </a:schemeClr>
                    </a:solidFill>
                  </a:tcPr>
                </a:tc>
              </a:tr>
              <a:tr h="1129492">
                <a:tc>
                  <a:txBody>
                    <a:bodyPr/>
                    <a:lstStyle/>
                    <a:p>
                      <a:pPr>
                        <a:spcAft>
                          <a:spcPts val="0"/>
                        </a:spcAft>
                      </a:pPr>
                      <a:r>
                        <a:rPr lang="fr-FR" sz="2000" noProof="0" dirty="0" smtClean="0">
                          <a:effectLst/>
                        </a:rPr>
                        <a:t>5. Evènement impliquant l’intégrité physique</a:t>
                      </a:r>
                      <a:endParaRPr lang="fr-FR"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fr-FR" sz="1800" noProof="0" dirty="0" smtClean="0">
                          <a:effectLst/>
                        </a:rPr>
                        <a:t>Sentiment d’impuissance</a:t>
                      </a:r>
                    </a:p>
                    <a:p>
                      <a:pPr marL="285750" indent="-285750">
                        <a:spcAft>
                          <a:spcPts val="0"/>
                        </a:spcAft>
                        <a:buFont typeface="Arial" charset="0"/>
                        <a:buChar char="•"/>
                      </a:pPr>
                      <a:r>
                        <a:rPr lang="fr-FR" sz="1800" noProof="0" dirty="0" smtClean="0">
                          <a:solidFill>
                            <a:srgbClr val="FF0000"/>
                          </a:solidFill>
                          <a:effectLst/>
                        </a:rPr>
                        <a:t>Excepté une fois, car ça </a:t>
                      </a:r>
                      <a:r>
                        <a:rPr lang="fr-FR" sz="1800" baseline="0" noProof="0" dirty="0" smtClean="0">
                          <a:solidFill>
                            <a:srgbClr val="FF0000"/>
                          </a:solidFill>
                          <a:effectLst/>
                        </a:rPr>
                        <a:t>  </a:t>
                      </a:r>
                      <a:r>
                        <a:rPr lang="fr-FR" sz="1800" noProof="0" dirty="0" smtClean="0">
                          <a:solidFill>
                            <a:srgbClr val="FF0000"/>
                          </a:solidFill>
                          <a:effectLst/>
                        </a:rPr>
                        <a:t>aboutit</a:t>
                      </a:r>
                      <a:r>
                        <a:rPr lang="fr-FR" sz="1800" baseline="0" noProof="0" dirty="0" smtClean="0">
                          <a:solidFill>
                            <a:srgbClr val="FF0000"/>
                          </a:solidFill>
                          <a:effectLst/>
                        </a:rPr>
                        <a:t> au pouvoir d’agir</a:t>
                      </a:r>
                      <a:endParaRPr lang="fr-FR" sz="1800" noProof="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c>
                  <a:txBody>
                    <a:bodyPr/>
                    <a:lstStyle/>
                    <a:p>
                      <a:pPr>
                        <a:spcAft>
                          <a:spcPts val="0"/>
                        </a:spcAft>
                      </a:pPr>
                      <a:r>
                        <a:rPr lang="fr-FR" sz="1800" noProof="0" dirty="0" smtClean="0">
                          <a:effectLst/>
                        </a:rPr>
                        <a:t>43</a:t>
                      </a:r>
                    </a:p>
                    <a:p>
                      <a:pPr>
                        <a:spcAft>
                          <a:spcPts val="0"/>
                        </a:spcAft>
                      </a:pPr>
                      <a:r>
                        <a:rPr lang="fr-FR" sz="1800" noProof="0" dirty="0" smtClean="0">
                          <a:effectLst/>
                        </a:rPr>
                        <a:t> </a:t>
                      </a:r>
                      <a:r>
                        <a:rPr lang="fr-FR" sz="1800" noProof="0" dirty="0" smtClean="0">
                          <a:solidFill>
                            <a:srgbClr val="FF0000"/>
                          </a:solidFill>
                          <a:effectLst/>
                        </a:rPr>
                        <a:t>1</a:t>
                      </a:r>
                      <a:endParaRPr lang="fr-FR" sz="1800" noProof="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r>
              <a:tr h="471870">
                <a:tc>
                  <a:txBody>
                    <a:bodyPr/>
                    <a:lstStyle/>
                    <a:p>
                      <a:pPr>
                        <a:spcAft>
                          <a:spcPts val="0"/>
                        </a:spcAft>
                      </a:pPr>
                      <a:r>
                        <a:rPr lang="fr-FR" sz="2000" noProof="0" dirty="0" smtClean="0">
                          <a:effectLst/>
                        </a:rPr>
                        <a:t>6. Manque d’engagement des élèves</a:t>
                      </a:r>
                      <a:endParaRPr lang="fr-FR" sz="2000" noProof="0" dirty="0">
                        <a:effectLst/>
                      </a:endParaRPr>
                    </a:p>
                  </a:txBody>
                  <a:tcPr marL="52853" marR="52853" marT="0" marB="0"/>
                </a:tc>
                <a:tc>
                  <a:txBody>
                    <a:bodyPr/>
                    <a:lstStyle/>
                    <a:p>
                      <a:pPr>
                        <a:spcAft>
                          <a:spcPts val="0"/>
                        </a:spcAft>
                      </a:pPr>
                      <a:r>
                        <a:rPr lang="fr-FR" sz="1800" noProof="0" dirty="0" smtClean="0">
                          <a:effectLst/>
                        </a:rPr>
                        <a:t>Sentiment d’impuissance</a:t>
                      </a:r>
                    </a:p>
                  </a:txBody>
                  <a:tcPr marL="52853" marR="52853" marT="0" marB="0">
                    <a:solidFill>
                      <a:schemeClr val="accent4">
                        <a:lumMod val="40000"/>
                        <a:lumOff val="60000"/>
                      </a:schemeClr>
                    </a:solidFill>
                  </a:tcPr>
                </a:tc>
                <a:tc>
                  <a:txBody>
                    <a:bodyPr/>
                    <a:lstStyle/>
                    <a:p>
                      <a:pPr>
                        <a:spcAft>
                          <a:spcPts val="0"/>
                        </a:spcAft>
                      </a:pPr>
                      <a:r>
                        <a:rPr lang="fr-FR" sz="1800" noProof="0" dirty="0" smtClean="0">
                          <a:effectLst/>
                        </a:rPr>
                        <a:t>6</a:t>
                      </a:r>
                      <a:endParaRPr lang="fr-FR" sz="1800" noProof="0" dirty="0">
                        <a:effectLst/>
                        <a:latin typeface="Calibri" charset="0"/>
                        <a:ea typeface="Calibri" charset="0"/>
                        <a:cs typeface="Times New Roman" charset="0"/>
                      </a:endParaRPr>
                    </a:p>
                  </a:txBody>
                  <a:tcPr marL="52853" marR="52853" marT="0" marB="0">
                    <a:solidFill>
                      <a:schemeClr val="accent4">
                        <a:lumMod val="40000"/>
                        <a:lumOff val="60000"/>
                      </a:schemeClr>
                    </a:solidFill>
                  </a:tcPr>
                </a:tc>
              </a:tr>
              <a:tr h="663145">
                <a:tc>
                  <a:txBody>
                    <a:bodyPr/>
                    <a:lstStyle/>
                    <a:p>
                      <a:pPr>
                        <a:spcAft>
                          <a:spcPts val="0"/>
                        </a:spcAft>
                      </a:pPr>
                      <a:r>
                        <a:rPr lang="fr-FR" sz="2000" noProof="0" dirty="0" smtClean="0">
                          <a:effectLst/>
                        </a:rPr>
                        <a:t>7. Imprévu</a:t>
                      </a:r>
                      <a:endParaRPr lang="fr-FR"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fr-FR" sz="1800" noProof="0" dirty="0" smtClean="0">
                          <a:effectLst/>
                        </a:rPr>
                        <a:t>Sentiment d’impuissance</a:t>
                      </a:r>
                    </a:p>
                    <a:p>
                      <a:pPr>
                        <a:spcAft>
                          <a:spcPts val="0"/>
                        </a:spcAft>
                      </a:pPr>
                      <a:r>
                        <a:rPr lang="fr-FR" sz="1800" noProof="0" dirty="0" smtClean="0">
                          <a:solidFill>
                            <a:srgbClr val="FF0000"/>
                          </a:solidFill>
                          <a:effectLst/>
                        </a:rPr>
                        <a:t>*</a:t>
                      </a:r>
                      <a:endParaRPr lang="fr-FR" sz="1800" noProof="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c>
                  <a:txBody>
                    <a:bodyPr/>
                    <a:lstStyle/>
                    <a:p>
                      <a:pPr>
                        <a:spcAft>
                          <a:spcPts val="0"/>
                        </a:spcAft>
                      </a:pPr>
                      <a:r>
                        <a:rPr lang="fr-FR" sz="1800" noProof="0" dirty="0" smtClean="0">
                          <a:effectLst/>
                        </a:rPr>
                        <a:t>3</a:t>
                      </a:r>
                    </a:p>
                    <a:p>
                      <a:pPr>
                        <a:spcAft>
                          <a:spcPts val="0"/>
                        </a:spcAft>
                      </a:pPr>
                      <a:r>
                        <a:rPr lang="fr-FR" sz="1800" noProof="0" dirty="0" smtClean="0">
                          <a:solidFill>
                            <a:srgbClr val="FF0000"/>
                          </a:solidFill>
                          <a:effectLst/>
                        </a:rPr>
                        <a:t>1</a:t>
                      </a:r>
                      <a:endParaRPr lang="fr-FR" sz="1800" noProof="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r>
              <a:tr h="664407">
                <a:tc>
                  <a:txBody>
                    <a:bodyPr/>
                    <a:lstStyle/>
                    <a:p>
                      <a:pPr>
                        <a:spcAft>
                          <a:spcPts val="0"/>
                        </a:spcAft>
                      </a:pPr>
                      <a:r>
                        <a:rPr lang="fr-FR" sz="2000" noProof="0" dirty="0" smtClean="0">
                          <a:effectLst/>
                        </a:rPr>
                        <a:t>8. Transgression de règles par un plusieurs élèves</a:t>
                      </a:r>
                      <a:endParaRPr lang="fr-FR"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fr-FR" sz="1800" noProof="0" dirty="0" smtClean="0">
                          <a:effectLst/>
                        </a:rPr>
                        <a:t>Sentiment d’impuissance</a:t>
                      </a:r>
                    </a:p>
                    <a:p>
                      <a:pPr>
                        <a:spcAft>
                          <a:spcPts val="0"/>
                        </a:spcAft>
                      </a:pPr>
                      <a:r>
                        <a:rPr lang="fr-FR" sz="1800" noProof="0" dirty="0" smtClean="0">
                          <a:solidFill>
                            <a:srgbClr val="FF0000"/>
                          </a:solidFill>
                          <a:effectLst/>
                        </a:rPr>
                        <a:t>*</a:t>
                      </a:r>
                      <a:endParaRPr lang="fr-FR" sz="1800" noProof="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c>
                  <a:txBody>
                    <a:bodyPr/>
                    <a:lstStyle/>
                    <a:p>
                      <a:pPr>
                        <a:spcAft>
                          <a:spcPts val="0"/>
                        </a:spcAft>
                      </a:pPr>
                      <a:r>
                        <a:rPr lang="fr-FR" sz="1800" noProof="0" dirty="0" smtClean="0">
                          <a:effectLst/>
                        </a:rPr>
                        <a:t>53</a:t>
                      </a:r>
                    </a:p>
                    <a:p>
                      <a:pPr>
                        <a:spcAft>
                          <a:spcPts val="0"/>
                        </a:spcAft>
                      </a:pPr>
                      <a:r>
                        <a:rPr lang="fr-FR" sz="1800" noProof="0" dirty="0" smtClean="0">
                          <a:effectLst/>
                        </a:rPr>
                        <a:t> </a:t>
                      </a:r>
                      <a:r>
                        <a:rPr lang="fr-FR" sz="1800" noProof="0" dirty="0" smtClean="0">
                          <a:solidFill>
                            <a:srgbClr val="FF0000"/>
                          </a:solidFill>
                          <a:effectLst/>
                        </a:rPr>
                        <a:t>3</a:t>
                      </a:r>
                      <a:endParaRPr lang="fr-FR" sz="1800" noProof="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r>
              <a:tr h="299750">
                <a:tc rowSpan="2">
                  <a:txBody>
                    <a:bodyPr/>
                    <a:lstStyle/>
                    <a:p>
                      <a:pPr>
                        <a:spcAft>
                          <a:spcPts val="0"/>
                        </a:spcAft>
                      </a:pPr>
                      <a:r>
                        <a:rPr lang="fr-FR" sz="2000" noProof="0" dirty="0" smtClean="0">
                          <a:effectLst/>
                        </a:rPr>
                        <a:t>9. Différenciation</a:t>
                      </a:r>
                      <a:endParaRPr lang="fr-FR" sz="2000" noProof="0" dirty="0">
                        <a:effectLst/>
                        <a:latin typeface="Calibri" charset="0"/>
                        <a:ea typeface="Calibri" charset="0"/>
                        <a:cs typeface="Times New Roman" charset="0"/>
                      </a:endParaRPr>
                    </a:p>
                  </a:txBody>
                  <a:tcPr marL="52853" marR="52853"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noProof="0" dirty="0" smtClean="0">
                          <a:effectLst/>
                        </a:rPr>
                        <a:t>Sentiment d’impuissance</a:t>
                      </a:r>
                      <a:r>
                        <a:rPr lang="fr-FR" sz="1800" baseline="0" noProof="0" dirty="0" smtClean="0">
                          <a:effectLst/>
                        </a:rPr>
                        <a:t> </a:t>
                      </a:r>
                      <a:r>
                        <a:rPr lang="fr-FR" sz="1800" noProof="0" dirty="0" smtClean="0">
                          <a:effectLst/>
                        </a:rPr>
                        <a:t>(13) </a:t>
                      </a:r>
                      <a:endParaRPr lang="fr-FR" sz="1800" noProof="0" dirty="0">
                        <a:effectLst/>
                        <a:latin typeface="Calibri" charset="0"/>
                        <a:ea typeface="Calibri" charset="0"/>
                        <a:cs typeface="Times New Roman" charset="0"/>
                      </a:endParaRPr>
                    </a:p>
                  </a:txBody>
                  <a:tcPr marL="52853" marR="52853" marT="0" marB="0">
                    <a:solidFill>
                      <a:schemeClr val="accent4">
                        <a:lumMod val="40000"/>
                        <a:lumOff val="60000"/>
                      </a:schemeClr>
                    </a:solidFill>
                  </a:tcPr>
                </a:tc>
                <a:tc>
                  <a:txBody>
                    <a:bodyPr/>
                    <a:lstStyle/>
                    <a:p>
                      <a:pPr>
                        <a:spcAft>
                          <a:spcPts val="0"/>
                        </a:spcAft>
                      </a:pPr>
                      <a:r>
                        <a:rPr lang="fr-FR" sz="1800" noProof="0" dirty="0" smtClean="0">
                          <a:effectLst/>
                        </a:rPr>
                        <a:t>13</a:t>
                      </a:r>
                      <a:endParaRPr lang="fr-FR" sz="1800" noProof="0" dirty="0">
                        <a:effectLst/>
                        <a:latin typeface="Calibri" charset="0"/>
                        <a:ea typeface="Calibri" charset="0"/>
                        <a:cs typeface="Times New Roman" charset="0"/>
                      </a:endParaRPr>
                    </a:p>
                  </a:txBody>
                  <a:tcPr marL="52853" marR="52853" marT="0" marB="0">
                    <a:solidFill>
                      <a:schemeClr val="accent4">
                        <a:lumMod val="40000"/>
                        <a:lumOff val="60000"/>
                      </a:schemeClr>
                    </a:solidFill>
                  </a:tcPr>
                </a:tc>
              </a:tr>
              <a:tr h="299750">
                <a:tc vMerge="1">
                  <a:txBody>
                    <a:bodyPr/>
                    <a:lstStyle/>
                    <a:p>
                      <a:endParaRPr lang="fr-F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noProof="0" dirty="0" smtClean="0">
                          <a:effectLst/>
                        </a:rPr>
                        <a:t>Sentiment du pouvoir</a:t>
                      </a:r>
                      <a:r>
                        <a:rPr lang="fr-FR" sz="1800" baseline="0" noProof="0" dirty="0" smtClean="0">
                          <a:effectLst/>
                        </a:rPr>
                        <a:t> d’agir </a:t>
                      </a:r>
                      <a:r>
                        <a:rPr lang="fr-FR" sz="1800" noProof="0" dirty="0" smtClean="0">
                          <a:effectLst/>
                        </a:rPr>
                        <a:t>(6)</a:t>
                      </a:r>
                      <a:endParaRPr lang="fr-FR" sz="1800" noProof="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c>
                  <a:txBody>
                    <a:bodyPr/>
                    <a:lstStyle/>
                    <a:p>
                      <a:pPr>
                        <a:spcAft>
                          <a:spcPts val="0"/>
                        </a:spcAft>
                      </a:pPr>
                      <a:r>
                        <a:rPr lang="fr-FR" sz="1800" noProof="0" dirty="0" smtClean="0">
                          <a:effectLst/>
                        </a:rPr>
                        <a:t>6</a:t>
                      </a:r>
                      <a:endParaRPr lang="fr-FR" sz="1800" noProof="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r>
              <a:tr h="313748">
                <a:tc>
                  <a:txBody>
                    <a:bodyPr/>
                    <a:lstStyle/>
                    <a:p>
                      <a:pPr>
                        <a:spcAft>
                          <a:spcPts val="0"/>
                        </a:spcAft>
                      </a:pPr>
                      <a:r>
                        <a:rPr lang="fr-FR" sz="2000" noProof="0" dirty="0" smtClean="0">
                          <a:effectLst/>
                        </a:rPr>
                        <a:t>10. Engagement</a:t>
                      </a:r>
                      <a:r>
                        <a:rPr lang="fr-FR" sz="2000" baseline="0" noProof="0" dirty="0" smtClean="0">
                          <a:effectLst/>
                        </a:rPr>
                        <a:t> des élèves</a:t>
                      </a:r>
                      <a:endParaRPr lang="fr-FR"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fr-FR" sz="1800" noProof="0" dirty="0" smtClean="0">
                          <a:effectLst/>
                        </a:rPr>
                        <a:t>Sentiment du pouvoir</a:t>
                      </a:r>
                      <a:r>
                        <a:rPr lang="fr-FR" sz="1800" baseline="0" noProof="0" dirty="0" smtClean="0">
                          <a:effectLst/>
                        </a:rPr>
                        <a:t>  d’agir </a:t>
                      </a:r>
                      <a:endParaRPr lang="fr-FR" sz="1800" noProof="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c>
                  <a:txBody>
                    <a:bodyPr/>
                    <a:lstStyle/>
                    <a:p>
                      <a:pPr>
                        <a:spcAft>
                          <a:spcPts val="0"/>
                        </a:spcAft>
                      </a:pPr>
                      <a:r>
                        <a:rPr lang="fr-FR" sz="1800" noProof="0" dirty="0" smtClean="0">
                          <a:effectLst/>
                        </a:rPr>
                        <a:t>27</a:t>
                      </a:r>
                      <a:endParaRPr lang="fr-FR" sz="1800" noProof="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r>
              <a:tr h="315749">
                <a:tc>
                  <a:txBody>
                    <a:bodyPr/>
                    <a:lstStyle/>
                    <a:p>
                      <a:pPr>
                        <a:spcAft>
                          <a:spcPts val="0"/>
                        </a:spcAft>
                      </a:pPr>
                      <a:r>
                        <a:rPr lang="fr-FR" sz="2000" noProof="0" dirty="0" smtClean="0">
                          <a:effectLst/>
                        </a:rPr>
                        <a:t>11. Apprentissage des élèves</a:t>
                      </a:r>
                      <a:endParaRPr lang="fr-FR"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fr-FR" sz="1800" noProof="0" dirty="0" smtClean="0">
                          <a:effectLst/>
                        </a:rPr>
                        <a:t>Sentiment du pouvoir</a:t>
                      </a:r>
                      <a:r>
                        <a:rPr lang="fr-FR" sz="1800" baseline="0" noProof="0" dirty="0" smtClean="0">
                          <a:effectLst/>
                        </a:rPr>
                        <a:t> d’agir </a:t>
                      </a:r>
                      <a:endParaRPr lang="fr-FR" sz="1800" noProof="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c>
                  <a:txBody>
                    <a:bodyPr/>
                    <a:lstStyle/>
                    <a:p>
                      <a:pPr>
                        <a:spcAft>
                          <a:spcPts val="0"/>
                        </a:spcAft>
                      </a:pPr>
                      <a:r>
                        <a:rPr lang="fr-FR" sz="1800" noProof="0" dirty="0" smtClean="0">
                          <a:effectLst/>
                        </a:rPr>
                        <a:t>20</a:t>
                      </a:r>
                      <a:endParaRPr lang="fr-FR" sz="1800" noProof="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r>
              <a:tr h="313748">
                <a:tc>
                  <a:txBody>
                    <a:bodyPr/>
                    <a:lstStyle/>
                    <a:p>
                      <a:pPr>
                        <a:spcAft>
                          <a:spcPts val="0"/>
                        </a:spcAft>
                      </a:pPr>
                      <a:r>
                        <a:rPr lang="fr-FR" sz="2000" noProof="0" dirty="0" smtClean="0">
                          <a:effectLst/>
                        </a:rPr>
                        <a:t>12. Pas d’imprévu</a:t>
                      </a:r>
                      <a:endParaRPr lang="fr-FR" sz="2000" noProof="0" dirty="0">
                        <a:effectLst/>
                        <a:latin typeface="Calibri" charset="0"/>
                        <a:ea typeface="Calibri" charset="0"/>
                        <a:cs typeface="Times New Roman" charset="0"/>
                      </a:endParaRPr>
                    </a:p>
                  </a:txBody>
                  <a:tcPr marL="52853" marR="52853"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noProof="0" dirty="0" smtClean="0">
                          <a:effectLst/>
                        </a:rPr>
                        <a:t>Sentiment du pouvoir</a:t>
                      </a:r>
                      <a:r>
                        <a:rPr lang="fr-FR" sz="1800" baseline="0" noProof="0" dirty="0" smtClean="0">
                          <a:effectLst/>
                        </a:rPr>
                        <a:t> d’agir </a:t>
                      </a:r>
                      <a:r>
                        <a:rPr lang="fr-FR" sz="1800" baseline="0" noProof="0" dirty="0" smtClean="0">
                          <a:effectLst/>
                          <a:latin typeface="Calibri" charset="0"/>
                          <a:ea typeface="Calibri" charset="0"/>
                          <a:cs typeface="Times New Roman" charset="0"/>
                        </a:rPr>
                        <a:t> </a:t>
                      </a:r>
                      <a:endParaRPr lang="fr-FR" sz="1800" noProof="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c>
                  <a:txBody>
                    <a:bodyPr/>
                    <a:lstStyle/>
                    <a:p>
                      <a:pPr>
                        <a:spcAft>
                          <a:spcPts val="0"/>
                        </a:spcAft>
                      </a:pPr>
                      <a:r>
                        <a:rPr lang="fr-FR" sz="1800" noProof="0" dirty="0" smtClean="0">
                          <a:effectLst/>
                        </a:rPr>
                        <a:t>1</a:t>
                      </a:r>
                      <a:endParaRPr lang="fr-FR" sz="1800" noProof="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r>
            </a:tbl>
          </a:graphicData>
        </a:graphic>
      </p:graphicFrame>
    </p:spTree>
    <p:extLst>
      <p:ext uri="{BB962C8B-B14F-4D97-AF65-F5344CB8AC3E}">
        <p14:creationId xmlns:p14="http://schemas.microsoft.com/office/powerpoint/2010/main" val="1931852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02823" y="556880"/>
            <a:ext cx="6965245" cy="967121"/>
          </a:xfrm>
        </p:spPr>
        <p:txBody>
          <a:bodyPr>
            <a:normAutofit/>
          </a:bodyPr>
          <a:lstStyle/>
          <a:p>
            <a:r>
              <a:rPr lang="en-GB" sz="3200" dirty="0" err="1" smtClean="0">
                <a:solidFill>
                  <a:srgbClr val="000000"/>
                </a:solidFill>
              </a:rPr>
              <a:t>Codage</a:t>
            </a:r>
            <a:r>
              <a:rPr lang="en-GB" sz="3200" dirty="0" smtClean="0">
                <a:solidFill>
                  <a:srgbClr val="000000"/>
                </a:solidFill>
              </a:rPr>
              <a:t> </a:t>
            </a:r>
            <a:r>
              <a:rPr lang="en-GB" sz="3200" dirty="0" err="1" smtClean="0">
                <a:solidFill>
                  <a:srgbClr val="000000"/>
                </a:solidFill>
              </a:rPr>
              <a:t>sélectif</a:t>
            </a:r>
            <a:endParaRPr lang="en-GB" sz="3200" dirty="0">
              <a:solidFill>
                <a:srgbClr val="000000"/>
              </a:solidFil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538503938"/>
              </p:ext>
            </p:extLst>
          </p:nvPr>
        </p:nvGraphicFramePr>
        <p:xfrm>
          <a:off x="793375" y="1524001"/>
          <a:ext cx="7584142" cy="4734306"/>
        </p:xfrm>
        <a:graphic>
          <a:graphicData uri="http://schemas.openxmlformats.org/drawingml/2006/table">
            <a:tbl>
              <a:tblPr firstRow="1" firstCol="1" bandRow="1">
                <a:tableStyleId>{5C22544A-7EE6-4342-B048-85BDC9FD1C3A}</a:tableStyleId>
              </a:tblPr>
              <a:tblGrid>
                <a:gridCol w="2918012"/>
                <a:gridCol w="1992826"/>
                <a:gridCol w="2673304"/>
              </a:tblGrid>
              <a:tr h="762632">
                <a:tc>
                  <a:txBody>
                    <a:bodyPr/>
                    <a:lstStyle/>
                    <a:p>
                      <a:pPr>
                        <a:spcAft>
                          <a:spcPts val="0"/>
                        </a:spcAft>
                      </a:pPr>
                      <a:r>
                        <a:rPr lang="fr-FR" sz="2800" noProof="0" dirty="0" smtClean="0">
                          <a:solidFill>
                            <a:schemeClr val="tx1"/>
                          </a:solidFill>
                          <a:effectLst/>
                        </a:rPr>
                        <a:t>Codage sélectif</a:t>
                      </a:r>
                      <a:endParaRPr lang="fr-FR" sz="2800" noProof="0" dirty="0">
                        <a:solidFill>
                          <a:schemeClr val="tx1"/>
                        </a:solidFill>
                        <a:effectLst/>
                        <a:latin typeface="Calibri" charset="0"/>
                        <a:ea typeface="Calibri" charset="0"/>
                        <a:cs typeface="Times New Roman" charset="0"/>
                      </a:endParaRPr>
                    </a:p>
                  </a:txBody>
                  <a:tcPr marL="44246" marR="44246" marT="0" marB="0"/>
                </a:tc>
                <a:tc>
                  <a:txBody>
                    <a:bodyPr/>
                    <a:lstStyle/>
                    <a:p>
                      <a:pPr>
                        <a:spcAft>
                          <a:spcPts val="0"/>
                        </a:spcAft>
                      </a:pPr>
                      <a:r>
                        <a:rPr lang="fr-FR" sz="2800" noProof="0" dirty="0" smtClean="0">
                          <a:solidFill>
                            <a:schemeClr val="tx1"/>
                          </a:solidFill>
                          <a:effectLst/>
                        </a:rPr>
                        <a:t>Occurrences</a:t>
                      </a:r>
                      <a:endParaRPr lang="fr-FR" sz="2800" noProof="0" dirty="0">
                        <a:solidFill>
                          <a:schemeClr val="tx1"/>
                        </a:solidFill>
                        <a:effectLst/>
                        <a:latin typeface="Calibri" charset="0"/>
                        <a:ea typeface="Calibri" charset="0"/>
                        <a:cs typeface="Times New Roman" charset="0"/>
                      </a:endParaRPr>
                    </a:p>
                  </a:txBody>
                  <a:tcPr marL="44246" marR="44246" marT="0" marB="0"/>
                </a:tc>
                <a:tc>
                  <a:txBody>
                    <a:bodyPr/>
                    <a:lstStyle/>
                    <a:p>
                      <a:pPr>
                        <a:spcAft>
                          <a:spcPts val="0"/>
                        </a:spcAft>
                      </a:pPr>
                      <a:r>
                        <a:rPr lang="fr-FR" sz="2800" noProof="0" dirty="0" smtClean="0">
                          <a:solidFill>
                            <a:schemeClr val="tx1"/>
                          </a:solidFill>
                          <a:effectLst/>
                        </a:rPr>
                        <a:t>Pourcentages</a:t>
                      </a:r>
                      <a:endParaRPr lang="fr-FR" sz="2800" noProof="0" dirty="0">
                        <a:solidFill>
                          <a:schemeClr val="tx1"/>
                        </a:solidFill>
                        <a:effectLst/>
                        <a:latin typeface="Calibri" charset="0"/>
                        <a:ea typeface="Calibri" charset="0"/>
                        <a:cs typeface="Times New Roman" charset="0"/>
                      </a:endParaRPr>
                    </a:p>
                  </a:txBody>
                  <a:tcPr marL="44246" marR="44246" marT="0" marB="0"/>
                </a:tc>
              </a:tr>
              <a:tr h="705677">
                <a:tc>
                  <a:txBody>
                    <a:bodyPr/>
                    <a:lstStyle/>
                    <a:p>
                      <a:pPr>
                        <a:spcAft>
                          <a:spcPts val="0"/>
                        </a:spcAft>
                      </a:pPr>
                      <a:r>
                        <a:rPr lang="fr-FR" sz="2800" noProof="0" dirty="0" smtClean="0">
                          <a:effectLst/>
                        </a:rPr>
                        <a:t>Sentiment d’impuissance</a:t>
                      </a:r>
                      <a:endParaRPr lang="fr-FR"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fr-FR" sz="2800" noProof="0" dirty="0" smtClean="0">
                          <a:effectLst/>
                        </a:rPr>
                        <a:t>128</a:t>
                      </a:r>
                      <a:endParaRPr lang="fr-FR"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fr-FR" sz="2800" noProof="0" dirty="0" smtClean="0">
                          <a:effectLst/>
                        </a:rPr>
                        <a:t>65.31 %</a:t>
                      </a:r>
                      <a:endParaRPr lang="fr-FR" sz="2800" noProof="0" dirty="0">
                        <a:effectLst/>
                        <a:latin typeface="Calibri" charset="0"/>
                        <a:ea typeface="Calibri" charset="0"/>
                        <a:cs typeface="Times New Roman" charset="0"/>
                      </a:endParaRPr>
                    </a:p>
                  </a:txBody>
                  <a:tcPr marL="44246" marR="44246" marT="0" marB="0"/>
                </a:tc>
              </a:tr>
              <a:tr h="811124">
                <a:tc>
                  <a:txBody>
                    <a:bodyPr/>
                    <a:lstStyle/>
                    <a:p>
                      <a:pPr>
                        <a:spcAft>
                          <a:spcPts val="0"/>
                        </a:spcAft>
                      </a:pPr>
                      <a:r>
                        <a:rPr lang="fr-FR" sz="2800" noProof="0" dirty="0" smtClean="0">
                          <a:effectLst/>
                        </a:rPr>
                        <a:t>Manque de reconnaissance</a:t>
                      </a:r>
                      <a:endParaRPr lang="fr-FR"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fr-FR" sz="2800" noProof="0" dirty="0" smtClean="0">
                          <a:effectLst/>
                        </a:rPr>
                        <a:t>3</a:t>
                      </a:r>
                      <a:endParaRPr lang="fr-FR"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fr-FR" sz="2800" noProof="0" dirty="0" smtClean="0">
                          <a:effectLst/>
                        </a:rPr>
                        <a:t>1.53 %</a:t>
                      </a:r>
                      <a:endParaRPr lang="fr-FR" sz="2800" noProof="0" dirty="0">
                        <a:effectLst/>
                        <a:latin typeface="Calibri" charset="0"/>
                        <a:ea typeface="Calibri" charset="0"/>
                        <a:cs typeface="Times New Roman" charset="0"/>
                      </a:endParaRPr>
                    </a:p>
                  </a:txBody>
                  <a:tcPr marL="44246" marR="44246" marT="0" marB="0"/>
                </a:tc>
              </a:tr>
              <a:tr h="734517">
                <a:tc>
                  <a:txBody>
                    <a:bodyPr/>
                    <a:lstStyle/>
                    <a:p>
                      <a:pPr>
                        <a:spcAft>
                          <a:spcPts val="0"/>
                        </a:spcAft>
                      </a:pPr>
                      <a:r>
                        <a:rPr lang="fr-FR" sz="2800" noProof="0" dirty="0" smtClean="0">
                          <a:effectLst/>
                        </a:rPr>
                        <a:t>Sentiment du pouvoir d’agir</a:t>
                      </a:r>
                      <a:endParaRPr lang="fr-FR"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fr-FR" sz="2800" noProof="0" dirty="0" smtClean="0">
                          <a:effectLst/>
                        </a:rPr>
                        <a:t>56</a:t>
                      </a:r>
                      <a:endParaRPr lang="fr-FR"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fr-FR" sz="2800" noProof="0" dirty="0" smtClean="0">
                          <a:effectLst/>
                        </a:rPr>
                        <a:t>28.57 %</a:t>
                      </a:r>
                      <a:endParaRPr lang="fr-FR" sz="2800" noProof="0" dirty="0">
                        <a:effectLst/>
                        <a:latin typeface="Calibri" charset="0"/>
                        <a:ea typeface="Calibri" charset="0"/>
                        <a:cs typeface="Times New Roman" charset="0"/>
                      </a:endParaRPr>
                    </a:p>
                  </a:txBody>
                  <a:tcPr marL="44246" marR="44246" marT="0" marB="0"/>
                </a:tc>
              </a:tr>
              <a:tr h="705677">
                <a:tc>
                  <a:txBody>
                    <a:bodyPr/>
                    <a:lstStyle/>
                    <a:p>
                      <a:pPr>
                        <a:spcAft>
                          <a:spcPts val="0"/>
                        </a:spcAft>
                      </a:pPr>
                      <a:r>
                        <a:rPr lang="fr-FR" sz="2800" noProof="0" dirty="0" smtClean="0">
                          <a:solidFill>
                            <a:schemeClr val="bg1"/>
                          </a:solidFill>
                          <a:effectLst/>
                        </a:rPr>
                        <a:t>Reconnaissance</a:t>
                      </a:r>
                      <a:endParaRPr lang="fr-FR" sz="2800" noProof="0" dirty="0">
                        <a:solidFill>
                          <a:schemeClr val="bg1"/>
                        </a:solidFill>
                        <a:effectLst/>
                        <a:latin typeface="Calibri" charset="0"/>
                        <a:ea typeface="Calibri" charset="0"/>
                        <a:cs typeface="Times New Roman" charset="0"/>
                      </a:endParaRPr>
                    </a:p>
                  </a:txBody>
                  <a:tcPr marL="44246" marR="44246" marT="0" marB="0"/>
                </a:tc>
                <a:tc>
                  <a:txBody>
                    <a:bodyPr/>
                    <a:lstStyle/>
                    <a:p>
                      <a:pPr>
                        <a:spcAft>
                          <a:spcPts val="0"/>
                        </a:spcAft>
                      </a:pPr>
                      <a:r>
                        <a:rPr lang="fr-FR" sz="2800" noProof="0" dirty="0" smtClean="0">
                          <a:effectLst/>
                        </a:rPr>
                        <a:t>9</a:t>
                      </a:r>
                      <a:endParaRPr lang="fr-FR"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fr-FR" sz="2800" noProof="0" dirty="0" smtClean="0">
                          <a:effectLst/>
                        </a:rPr>
                        <a:t>4.59 %</a:t>
                      </a:r>
                      <a:endParaRPr lang="fr-FR" sz="2800" noProof="0" dirty="0">
                        <a:effectLst/>
                        <a:latin typeface="Calibri" charset="0"/>
                        <a:ea typeface="Calibri" charset="0"/>
                        <a:cs typeface="Times New Roman" charset="0"/>
                      </a:endParaRPr>
                    </a:p>
                  </a:txBody>
                  <a:tcPr marL="44246" marR="44246" marT="0" marB="0"/>
                </a:tc>
              </a:tr>
              <a:tr h="705677">
                <a:tc>
                  <a:txBody>
                    <a:bodyPr/>
                    <a:lstStyle/>
                    <a:p>
                      <a:pPr>
                        <a:spcAft>
                          <a:spcPts val="0"/>
                        </a:spcAft>
                      </a:pPr>
                      <a:r>
                        <a:rPr lang="fr-FR" sz="2800" noProof="0" dirty="0" smtClean="0">
                          <a:effectLst/>
                        </a:rPr>
                        <a:t>Total</a:t>
                      </a:r>
                      <a:endParaRPr lang="fr-FR"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fr-FR" sz="2800" noProof="0" dirty="0" smtClean="0">
                          <a:effectLst/>
                        </a:rPr>
                        <a:t>196</a:t>
                      </a:r>
                      <a:endParaRPr lang="fr-FR"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fr-FR" sz="2800" noProof="0" dirty="0" smtClean="0">
                          <a:effectLst/>
                        </a:rPr>
                        <a:t>100%</a:t>
                      </a:r>
                      <a:endParaRPr lang="fr-FR" sz="2800" noProof="0" dirty="0">
                        <a:effectLst/>
                        <a:latin typeface="Calibri" charset="0"/>
                        <a:ea typeface="Calibri" charset="0"/>
                        <a:cs typeface="Times New Roman" charset="0"/>
                      </a:endParaRPr>
                    </a:p>
                  </a:txBody>
                  <a:tcPr marL="44246" marR="44246" marT="0" marB="0"/>
                </a:tc>
              </a:tr>
            </a:tbl>
          </a:graphicData>
        </a:graphic>
      </p:graphicFrame>
    </p:spTree>
    <p:extLst>
      <p:ext uri="{BB962C8B-B14F-4D97-AF65-F5344CB8AC3E}">
        <p14:creationId xmlns:p14="http://schemas.microsoft.com/office/powerpoint/2010/main" val="7741374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029494" y="894174"/>
            <a:ext cx="6963568" cy="490538"/>
          </a:xfrm>
        </p:spPr>
        <p:txBody>
          <a:bodyPr>
            <a:noAutofit/>
          </a:bodyPr>
          <a:lstStyle/>
          <a:p>
            <a:pPr algn="ctr"/>
            <a:r>
              <a:rPr lang="fr-FR" sz="3200" i="1" dirty="0" smtClean="0"/>
              <a:t>Liaison clé</a:t>
            </a:r>
            <a:endParaRPr lang="fr-FR" sz="3200" dirty="0"/>
          </a:p>
        </p:txBody>
      </p:sp>
      <p:sp>
        <p:nvSpPr>
          <p:cNvPr id="35849" name="Oval 9"/>
          <p:cNvSpPr>
            <a:spLocks noChangeArrowheads="1"/>
          </p:cNvSpPr>
          <p:nvPr/>
        </p:nvSpPr>
        <p:spPr bwMode="auto">
          <a:xfrm>
            <a:off x="1187450" y="2852738"/>
            <a:ext cx="5832475" cy="2376487"/>
          </a:xfrm>
          <a:prstGeom prst="ellipse">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b="1"/>
          </a:p>
        </p:txBody>
      </p:sp>
      <p:sp>
        <p:nvSpPr>
          <p:cNvPr id="35852" name="Oval 12"/>
          <p:cNvSpPr>
            <a:spLocks noChangeArrowheads="1"/>
          </p:cNvSpPr>
          <p:nvPr/>
        </p:nvSpPr>
        <p:spPr bwMode="auto">
          <a:xfrm>
            <a:off x="1187450" y="2289340"/>
            <a:ext cx="3097212" cy="1295400"/>
          </a:xfrm>
          <a:prstGeom prst="ellipse">
            <a:avLst/>
          </a:prstGeom>
          <a:noFill/>
          <a:ln w="38100">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b="1"/>
          </a:p>
        </p:txBody>
      </p:sp>
      <p:sp>
        <p:nvSpPr>
          <p:cNvPr id="35853" name="Oval 13"/>
          <p:cNvSpPr>
            <a:spLocks noChangeArrowheads="1"/>
          </p:cNvSpPr>
          <p:nvPr/>
        </p:nvSpPr>
        <p:spPr bwMode="auto">
          <a:xfrm>
            <a:off x="796043" y="4407779"/>
            <a:ext cx="3240087" cy="1584325"/>
          </a:xfrm>
          <a:prstGeom prst="ellipse">
            <a:avLst/>
          </a:prstGeom>
          <a:noFill/>
          <a:ln w="38100">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b="1"/>
          </a:p>
        </p:txBody>
      </p:sp>
      <p:sp>
        <p:nvSpPr>
          <p:cNvPr id="35854" name="Oval 14"/>
          <p:cNvSpPr>
            <a:spLocks noChangeArrowheads="1"/>
          </p:cNvSpPr>
          <p:nvPr/>
        </p:nvSpPr>
        <p:spPr bwMode="auto">
          <a:xfrm>
            <a:off x="5124321" y="4540493"/>
            <a:ext cx="3097213" cy="1439862"/>
          </a:xfrm>
          <a:prstGeom prst="ellipse">
            <a:avLst/>
          </a:prstGeom>
          <a:noFill/>
          <a:ln w="38100">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b="1"/>
          </a:p>
        </p:txBody>
      </p:sp>
      <p:sp>
        <p:nvSpPr>
          <p:cNvPr id="35855" name="Oval 15"/>
          <p:cNvSpPr>
            <a:spLocks noChangeArrowheads="1"/>
          </p:cNvSpPr>
          <p:nvPr/>
        </p:nvSpPr>
        <p:spPr bwMode="auto">
          <a:xfrm>
            <a:off x="4751387" y="2272589"/>
            <a:ext cx="3241675" cy="1368425"/>
          </a:xfrm>
          <a:prstGeom prst="ellipse">
            <a:avLst/>
          </a:prstGeom>
          <a:noFill/>
          <a:ln w="38100">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b="1"/>
          </a:p>
        </p:txBody>
      </p:sp>
      <p:sp>
        <p:nvSpPr>
          <p:cNvPr id="35860" name="Line 20"/>
          <p:cNvSpPr>
            <a:spLocks noChangeShapeType="1"/>
          </p:cNvSpPr>
          <p:nvPr/>
        </p:nvSpPr>
        <p:spPr bwMode="auto">
          <a:xfrm>
            <a:off x="3746420" y="3438597"/>
            <a:ext cx="1570373" cy="1433729"/>
          </a:xfrm>
          <a:prstGeom prst="line">
            <a:avLst/>
          </a:prstGeom>
          <a:noFill/>
          <a:ln w="381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b="1"/>
          </a:p>
        </p:txBody>
      </p:sp>
      <p:sp>
        <p:nvSpPr>
          <p:cNvPr id="35861" name="Line 21"/>
          <p:cNvSpPr>
            <a:spLocks noChangeShapeType="1"/>
          </p:cNvSpPr>
          <p:nvPr/>
        </p:nvSpPr>
        <p:spPr bwMode="auto">
          <a:xfrm flipH="1">
            <a:off x="3823509" y="3584740"/>
            <a:ext cx="1676745" cy="1208009"/>
          </a:xfrm>
          <a:prstGeom prst="line">
            <a:avLst/>
          </a:prstGeom>
          <a:noFill/>
          <a:ln w="381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b="1"/>
          </a:p>
        </p:txBody>
      </p:sp>
      <p:sp>
        <p:nvSpPr>
          <p:cNvPr id="35862" name="Text Box 22"/>
          <p:cNvSpPr txBox="1">
            <a:spLocks noChangeArrowheads="1"/>
          </p:cNvSpPr>
          <p:nvPr/>
        </p:nvSpPr>
        <p:spPr bwMode="auto">
          <a:xfrm>
            <a:off x="1189037" y="2664328"/>
            <a:ext cx="3095625" cy="4247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defRPr>
                <a:solidFill>
                  <a:schemeClr val="tx1"/>
                </a:solidFill>
                <a:latin typeface="Arial" charset="0"/>
                <a:ea typeface="ＭＳ Ｐゴシック" charset="0"/>
              </a:defRPr>
            </a:lvl1pPr>
            <a:lvl2pPr>
              <a:defRPr>
                <a:solidFill>
                  <a:schemeClr val="tx1"/>
                </a:solidFill>
                <a:latin typeface="Arial" charset="0"/>
                <a:ea typeface="ＭＳ Ｐゴシック" charset="0"/>
              </a:defRPr>
            </a:lvl2pPr>
            <a:lvl3pPr>
              <a:defRPr>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algn="ctr">
              <a:lnSpc>
                <a:spcPct val="90000"/>
              </a:lnSpc>
              <a:spcBef>
                <a:spcPct val="50000"/>
              </a:spcBef>
            </a:pPr>
            <a:r>
              <a:rPr lang="fr-CH" sz="2400" b="1" dirty="0" smtClean="0"/>
              <a:t>Reconnaissance </a:t>
            </a:r>
            <a:endParaRPr lang="fr-FR" sz="2400" b="1" dirty="0"/>
          </a:p>
        </p:txBody>
      </p:sp>
      <p:sp>
        <p:nvSpPr>
          <p:cNvPr id="21" name="Text Box 22"/>
          <p:cNvSpPr txBox="1">
            <a:spLocks noChangeArrowheads="1"/>
          </p:cNvSpPr>
          <p:nvPr/>
        </p:nvSpPr>
        <p:spPr bwMode="auto">
          <a:xfrm>
            <a:off x="5125909" y="4934590"/>
            <a:ext cx="3095625" cy="7571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defRPr>
                <a:solidFill>
                  <a:schemeClr val="tx1"/>
                </a:solidFill>
                <a:latin typeface="Arial" charset="0"/>
                <a:ea typeface="ＭＳ Ｐゴシック" charset="0"/>
              </a:defRPr>
            </a:lvl1pPr>
            <a:lvl2pPr>
              <a:defRPr>
                <a:solidFill>
                  <a:schemeClr val="tx1"/>
                </a:solidFill>
                <a:latin typeface="Arial" charset="0"/>
                <a:ea typeface="ＭＳ Ｐゴシック" charset="0"/>
              </a:defRPr>
            </a:lvl2pPr>
            <a:lvl3pPr>
              <a:defRPr>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algn="ctr">
              <a:lnSpc>
                <a:spcPct val="90000"/>
              </a:lnSpc>
              <a:spcBef>
                <a:spcPct val="50000"/>
              </a:spcBef>
            </a:pPr>
            <a:r>
              <a:rPr lang="fr-CH" sz="2400" b="1" dirty="0" smtClean="0"/>
              <a:t>Manque de reconnaissance</a:t>
            </a:r>
            <a:endParaRPr lang="fr-FR" sz="2400" b="1" dirty="0"/>
          </a:p>
        </p:txBody>
      </p:sp>
      <p:sp>
        <p:nvSpPr>
          <p:cNvPr id="22" name="Text Box 22"/>
          <p:cNvSpPr txBox="1">
            <a:spLocks noChangeArrowheads="1"/>
          </p:cNvSpPr>
          <p:nvPr/>
        </p:nvSpPr>
        <p:spPr bwMode="auto">
          <a:xfrm>
            <a:off x="4897437" y="2679613"/>
            <a:ext cx="2847254" cy="7571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marL="342900" indent="-342900">
              <a:defRPr>
                <a:solidFill>
                  <a:schemeClr val="tx1"/>
                </a:solidFill>
                <a:latin typeface="Arial" charset="0"/>
                <a:ea typeface="ＭＳ Ｐゴシック" charset="0"/>
              </a:defRPr>
            </a:lvl1pPr>
            <a:lvl2pPr>
              <a:defRPr>
                <a:solidFill>
                  <a:schemeClr val="tx1"/>
                </a:solidFill>
                <a:latin typeface="Arial" charset="0"/>
                <a:ea typeface="ＭＳ Ｐゴシック" charset="0"/>
              </a:defRPr>
            </a:lvl2pPr>
            <a:lvl3pPr>
              <a:defRPr>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algn="ctr">
              <a:lnSpc>
                <a:spcPct val="90000"/>
              </a:lnSpc>
              <a:spcBef>
                <a:spcPct val="50000"/>
              </a:spcBef>
            </a:pPr>
            <a:r>
              <a:rPr lang="fr-CH" sz="2400" b="1" smtClean="0"/>
              <a:t>Sentiment d’impuissance</a:t>
            </a:r>
            <a:endParaRPr lang="fr-FR" sz="2400" b="1" dirty="0"/>
          </a:p>
        </p:txBody>
      </p:sp>
      <p:sp>
        <p:nvSpPr>
          <p:cNvPr id="23" name="Text Box 22"/>
          <p:cNvSpPr txBox="1">
            <a:spLocks noChangeArrowheads="1"/>
          </p:cNvSpPr>
          <p:nvPr/>
        </p:nvSpPr>
        <p:spPr bwMode="auto">
          <a:xfrm>
            <a:off x="749211" y="4779680"/>
            <a:ext cx="3095625" cy="7571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a:defRPr>
                <a:solidFill>
                  <a:schemeClr val="tx1"/>
                </a:solidFill>
                <a:latin typeface="Arial" charset="0"/>
                <a:ea typeface="ＭＳ Ｐゴシック" charset="0"/>
              </a:defRPr>
            </a:lvl1pPr>
            <a:lvl2pPr>
              <a:defRPr>
                <a:solidFill>
                  <a:schemeClr val="tx1"/>
                </a:solidFill>
                <a:latin typeface="Arial" charset="0"/>
                <a:ea typeface="ＭＳ Ｐゴシック" charset="0"/>
              </a:defRPr>
            </a:lvl2pPr>
            <a:lvl3pPr>
              <a:defRPr>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algn="ctr">
              <a:lnSpc>
                <a:spcPct val="90000"/>
              </a:lnSpc>
              <a:spcBef>
                <a:spcPct val="50000"/>
              </a:spcBef>
            </a:pPr>
            <a:r>
              <a:rPr lang="fr-CH" sz="2400" b="1" dirty="0" smtClean="0"/>
              <a:t>Sentiment du pouvoir d’agir </a:t>
            </a:r>
            <a:endParaRPr lang="fr-FR" sz="2400" b="1" dirty="0"/>
          </a:p>
        </p:txBody>
      </p:sp>
    </p:spTree>
    <p:extLst>
      <p:ext uri="{BB962C8B-B14F-4D97-AF65-F5344CB8AC3E}">
        <p14:creationId xmlns:p14="http://schemas.microsoft.com/office/powerpoint/2010/main" val="384269292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0212" y="508300"/>
            <a:ext cx="6965245" cy="1202485"/>
          </a:xfrm>
        </p:spPr>
        <p:txBody>
          <a:bodyPr>
            <a:normAutofit/>
          </a:bodyPr>
          <a:lstStyle/>
          <a:p>
            <a:r>
              <a:rPr lang="fr-FR" sz="3200" dirty="0"/>
              <a:t>Réponses aux questions de recherche</a:t>
            </a:r>
            <a:endParaRPr lang="en-GB" sz="3200" dirty="0"/>
          </a:p>
        </p:txBody>
      </p:sp>
      <p:sp>
        <p:nvSpPr>
          <p:cNvPr id="3" name="Espace réservé du contenu 2"/>
          <p:cNvSpPr>
            <a:spLocks noGrp="1"/>
          </p:cNvSpPr>
          <p:nvPr>
            <p:ph idx="1"/>
          </p:nvPr>
        </p:nvSpPr>
        <p:spPr>
          <a:xfrm>
            <a:off x="591671" y="1710786"/>
            <a:ext cx="7845747" cy="4542098"/>
          </a:xfrm>
        </p:spPr>
        <p:txBody>
          <a:bodyPr>
            <a:normAutofit/>
          </a:bodyPr>
          <a:lstStyle/>
          <a:p>
            <a:pPr lvl="0"/>
            <a:r>
              <a:rPr lang="fr-FR" b="1" dirty="0" smtClean="0"/>
              <a:t>1. Quels types de moments d’auto-affectation sont  vécus en par l’EN en EPS durant sa première année d’enseignement ? </a:t>
            </a:r>
          </a:p>
          <a:p>
            <a:pPr lvl="0"/>
            <a:r>
              <a:rPr lang="fr-FR" dirty="0" smtClean="0">
                <a:solidFill>
                  <a:srgbClr val="FF0000"/>
                </a:solidFill>
              </a:rPr>
              <a:t>Moments d’auto-affectation négatifs:</a:t>
            </a:r>
          </a:p>
          <a:p>
            <a:r>
              <a:rPr lang="fr-FR" dirty="0" smtClean="0">
                <a:solidFill>
                  <a:srgbClr val="FF0000"/>
                </a:solidFill>
              </a:rPr>
              <a:t>Transgression de règles par un ou plusieurs élèves     (56/ 196)</a:t>
            </a:r>
          </a:p>
          <a:p>
            <a:r>
              <a:rPr lang="fr-FR" dirty="0" smtClean="0">
                <a:solidFill>
                  <a:srgbClr val="FF0000"/>
                </a:solidFill>
              </a:rPr>
              <a:t>Evènement impliquant l’intégrité physique (44/196)</a:t>
            </a:r>
          </a:p>
          <a:p>
            <a:r>
              <a:rPr lang="fr-FR" dirty="0" smtClean="0">
                <a:solidFill>
                  <a:srgbClr val="00B050"/>
                </a:solidFill>
              </a:rPr>
              <a:t>Moments d’auto-affectation positifs:</a:t>
            </a:r>
          </a:p>
          <a:p>
            <a:r>
              <a:rPr lang="fr-FR" dirty="0" smtClean="0">
                <a:solidFill>
                  <a:srgbClr val="00B050"/>
                </a:solidFill>
              </a:rPr>
              <a:t>Engagement des élèves (27/196)</a:t>
            </a:r>
          </a:p>
          <a:p>
            <a:r>
              <a:rPr lang="fr-FR" dirty="0" smtClean="0">
                <a:solidFill>
                  <a:srgbClr val="00B050"/>
                </a:solidFill>
              </a:rPr>
              <a:t>Apprentissage des élèves(20/196)</a:t>
            </a:r>
            <a:endParaRPr lang="fr-FR" dirty="0" smtClean="0">
              <a:latin typeface="Calibri" charset="0"/>
              <a:ea typeface="Calibri" charset="0"/>
              <a:cs typeface="Times New Roman" charset="0"/>
            </a:endParaRPr>
          </a:p>
          <a:p>
            <a:endParaRPr lang="en-GB" dirty="0" smtClean="0"/>
          </a:p>
          <a:p>
            <a:endParaRPr lang="en-GB" dirty="0">
              <a:latin typeface="Calibri" charset="0"/>
              <a:ea typeface="Calibri" charset="0"/>
              <a:cs typeface="Times New Roman" charset="0"/>
            </a:endParaRPr>
          </a:p>
          <a:p>
            <a:pPr lvl="0"/>
            <a:endParaRPr lang="en-GB" dirty="0"/>
          </a:p>
          <a:p>
            <a:pPr lvl="0"/>
            <a:endParaRPr lang="en-GB" dirty="0" smtClean="0"/>
          </a:p>
        </p:txBody>
      </p:sp>
    </p:spTree>
    <p:extLst>
      <p:ext uri="{BB962C8B-B14F-4D97-AF65-F5344CB8AC3E}">
        <p14:creationId xmlns:p14="http://schemas.microsoft.com/office/powerpoint/2010/main" val="1970441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0212" y="508300"/>
            <a:ext cx="6965245" cy="1202485"/>
          </a:xfrm>
        </p:spPr>
        <p:txBody>
          <a:bodyPr>
            <a:normAutofit/>
          </a:bodyPr>
          <a:lstStyle/>
          <a:p>
            <a:r>
              <a:rPr lang="fr-FR" sz="3200" dirty="0"/>
              <a:t>Réponses aux questions de recherche</a:t>
            </a:r>
            <a:endParaRPr lang="en-GB" sz="3200" dirty="0"/>
          </a:p>
        </p:txBody>
      </p:sp>
      <p:sp>
        <p:nvSpPr>
          <p:cNvPr id="3" name="Espace réservé du contenu 2"/>
          <p:cNvSpPr>
            <a:spLocks noGrp="1"/>
          </p:cNvSpPr>
          <p:nvPr>
            <p:ph idx="1"/>
          </p:nvPr>
        </p:nvSpPr>
        <p:spPr>
          <a:xfrm>
            <a:off x="773953" y="1555377"/>
            <a:ext cx="7664823" cy="4226859"/>
          </a:xfrm>
        </p:spPr>
        <p:txBody>
          <a:bodyPr>
            <a:normAutofit/>
          </a:bodyPr>
          <a:lstStyle/>
          <a:p>
            <a:pPr lvl="0"/>
            <a:r>
              <a:rPr lang="en-GB" b="1" dirty="0" smtClean="0"/>
              <a:t>2. </a:t>
            </a:r>
            <a:r>
              <a:rPr lang="fr-FR" b="1" dirty="0"/>
              <a:t>Quels liens existe-t-il entre des types de moments d’auto-affectation et des types d'émotions et d’intensités?</a:t>
            </a:r>
          </a:p>
          <a:p>
            <a:pPr marL="0" marR="0" lvl="0" indent="0" defTabSz="914400" eaLnBrk="1" fontAlgn="auto" latinLnBrk="0" hangingPunct="1">
              <a:lnSpc>
                <a:spcPct val="100000"/>
              </a:lnSpc>
              <a:spcBef>
                <a:spcPts val="0"/>
              </a:spcBef>
              <a:spcAft>
                <a:spcPts val="0"/>
              </a:spcAft>
              <a:buClrTx/>
              <a:buSzTx/>
              <a:buFontTx/>
              <a:buNone/>
              <a:tabLst/>
              <a:defRPr/>
            </a:pPr>
            <a:endParaRPr lang="fr-FR" dirty="0"/>
          </a:p>
        </p:txBody>
      </p:sp>
      <p:sp>
        <p:nvSpPr>
          <p:cNvPr id="5" name="ZoneTexte 4"/>
          <p:cNvSpPr txBox="1"/>
          <p:nvPr/>
        </p:nvSpPr>
        <p:spPr>
          <a:xfrm>
            <a:off x="1139511" y="2976308"/>
            <a:ext cx="2781325" cy="1815882"/>
          </a:xfrm>
          <a:prstGeom prst="rect">
            <a:avLst/>
          </a:prstGeom>
          <a:solidFill>
            <a:srgbClr val="FFFF00"/>
          </a:solidFill>
        </p:spPr>
        <p:txBody>
          <a:bodyPr wrap="square" rtlCol="0">
            <a:spAutoFit/>
          </a:bodyPr>
          <a:lstStyle/>
          <a:p>
            <a:r>
              <a:rPr lang="fr-FR" sz="2800" b="1" dirty="0" smtClean="0"/>
              <a:t>La surprise est ressentie dans plus de 80% des cas décrits</a:t>
            </a:r>
            <a:endParaRPr lang="fr-FR" sz="2800" b="1" dirty="0"/>
          </a:p>
        </p:txBody>
      </p:sp>
      <p:sp>
        <p:nvSpPr>
          <p:cNvPr id="6" name="ZoneTexte 5"/>
          <p:cNvSpPr txBox="1"/>
          <p:nvPr/>
        </p:nvSpPr>
        <p:spPr>
          <a:xfrm>
            <a:off x="4606364" y="3237918"/>
            <a:ext cx="3279092" cy="1815882"/>
          </a:xfrm>
          <a:prstGeom prst="rect">
            <a:avLst/>
          </a:prstGeom>
          <a:noFill/>
        </p:spPr>
        <p:txBody>
          <a:bodyPr wrap="square" rtlCol="0">
            <a:spAutoFit/>
          </a:bodyPr>
          <a:lstStyle/>
          <a:p>
            <a:r>
              <a:rPr lang="fr-FR" sz="2800" dirty="0" smtClean="0"/>
              <a:t>Colère: 43.36 %</a:t>
            </a:r>
          </a:p>
          <a:p>
            <a:pPr defTabSz="457200">
              <a:defRPr/>
            </a:pPr>
            <a:r>
              <a:rPr lang="fr-FR" sz="2800" dirty="0" smtClean="0"/>
              <a:t>Joie: 32.14 %</a:t>
            </a:r>
          </a:p>
          <a:p>
            <a:pPr defTabSz="457200">
              <a:defRPr/>
            </a:pPr>
            <a:r>
              <a:rPr lang="fr-FR" sz="2800" dirty="0" smtClean="0"/>
              <a:t>Peur: 27.54 %</a:t>
            </a:r>
          </a:p>
          <a:p>
            <a:pPr defTabSz="457200">
              <a:defRPr/>
            </a:pPr>
            <a:r>
              <a:rPr lang="fr-FR" sz="2800" dirty="0" smtClean="0"/>
              <a:t>Tristesse: 27.54 %</a:t>
            </a:r>
            <a:endParaRPr lang="fr-FR" sz="2800" dirty="0"/>
          </a:p>
        </p:txBody>
      </p:sp>
    </p:spTree>
    <p:extLst>
      <p:ext uri="{BB962C8B-B14F-4D97-AF65-F5344CB8AC3E}">
        <p14:creationId xmlns:p14="http://schemas.microsoft.com/office/powerpoint/2010/main" val="993477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96304" y="512782"/>
            <a:ext cx="6965245" cy="983075"/>
          </a:xfrm>
        </p:spPr>
        <p:txBody>
          <a:bodyPr>
            <a:normAutofit/>
          </a:bodyPr>
          <a:lstStyle/>
          <a:p>
            <a:r>
              <a:rPr lang="fr-FR" sz="3200" dirty="0" smtClean="0"/>
              <a:t>Intensité des émotions</a:t>
            </a:r>
            <a:endParaRPr lang="fr-FR" sz="3200"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371464086"/>
              </p:ext>
            </p:extLst>
          </p:nvPr>
        </p:nvGraphicFramePr>
        <p:xfrm>
          <a:off x="886688" y="1495857"/>
          <a:ext cx="7384475" cy="4628436"/>
        </p:xfrm>
        <a:graphic>
          <a:graphicData uri="http://schemas.openxmlformats.org/drawingml/2006/table">
            <a:tbl>
              <a:tblPr firstRow="1" bandRow="1">
                <a:tableStyleId>{5C22544A-7EE6-4342-B048-85BDC9FD1C3A}</a:tableStyleId>
              </a:tblPr>
              <a:tblGrid>
                <a:gridCol w="1476895"/>
                <a:gridCol w="1476895"/>
                <a:gridCol w="1476895"/>
                <a:gridCol w="1476895"/>
                <a:gridCol w="1476895"/>
              </a:tblGrid>
              <a:tr h="497086">
                <a:tc>
                  <a:txBody>
                    <a:bodyPr/>
                    <a:lstStyle/>
                    <a:p>
                      <a:r>
                        <a:rPr lang="fr-FR" sz="2400" noProof="0" dirty="0" smtClean="0"/>
                        <a:t>Emotion</a:t>
                      </a:r>
                      <a:endParaRPr lang="fr-FR" sz="2400" noProof="0" dirty="0"/>
                    </a:p>
                  </a:txBody>
                  <a:tcPr/>
                </a:tc>
                <a:tc>
                  <a:txBody>
                    <a:bodyPr/>
                    <a:lstStyle/>
                    <a:p>
                      <a:r>
                        <a:rPr lang="fr-FR" sz="2400" noProof="0" dirty="0" smtClean="0"/>
                        <a:t>Intensité1</a:t>
                      </a:r>
                      <a:endParaRPr lang="fr-FR" sz="2400"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400" noProof="0" dirty="0" smtClean="0"/>
                        <a:t>Intensité</a:t>
                      </a:r>
                      <a:r>
                        <a:rPr lang="fr-FR" sz="2400" baseline="0" noProof="0" dirty="0" smtClean="0"/>
                        <a:t>2</a:t>
                      </a:r>
                      <a:endParaRPr lang="fr-FR" sz="2400" noProof="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400" noProof="0" dirty="0" smtClean="0"/>
                        <a:t>Intensité 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400" noProof="0" dirty="0" smtClean="0"/>
                        <a:t>Total</a:t>
                      </a:r>
                    </a:p>
                  </a:txBody>
                  <a:tcPr/>
                </a:tc>
              </a:tr>
              <a:tr h="497086">
                <a:tc>
                  <a:txBody>
                    <a:bodyPr/>
                    <a:lstStyle/>
                    <a:p>
                      <a:r>
                        <a:rPr lang="fr-FR" sz="2400" noProof="0" dirty="0" smtClean="0"/>
                        <a:t>Surprise</a:t>
                      </a:r>
                      <a:endParaRPr lang="fr-FR" sz="2400" noProof="0" dirty="0"/>
                    </a:p>
                  </a:txBody>
                  <a:tcPr/>
                </a:tc>
                <a:tc>
                  <a:txBody>
                    <a:bodyPr/>
                    <a:lstStyle/>
                    <a:p>
                      <a:r>
                        <a:rPr lang="fr-FR" sz="2400" noProof="0" dirty="0" smtClean="0"/>
                        <a:t>33</a:t>
                      </a:r>
                      <a:endParaRPr lang="fr-FR" sz="2400" noProof="0" dirty="0"/>
                    </a:p>
                  </a:txBody>
                  <a:tcPr/>
                </a:tc>
                <a:tc>
                  <a:txBody>
                    <a:bodyPr/>
                    <a:lstStyle/>
                    <a:p>
                      <a:r>
                        <a:rPr lang="fr-FR" sz="2400" b="1" noProof="0" dirty="0" smtClean="0">
                          <a:solidFill>
                            <a:srgbClr val="FF0000"/>
                          </a:solidFill>
                        </a:rPr>
                        <a:t>67</a:t>
                      </a:r>
                      <a:endParaRPr lang="fr-FR" sz="2400" b="1" noProof="0" dirty="0">
                        <a:solidFill>
                          <a:srgbClr val="FF0000"/>
                        </a:solidFill>
                      </a:endParaRPr>
                    </a:p>
                  </a:txBody>
                  <a:tcPr/>
                </a:tc>
                <a:tc>
                  <a:txBody>
                    <a:bodyPr/>
                    <a:lstStyle/>
                    <a:p>
                      <a:r>
                        <a:rPr lang="fr-FR" sz="2400" noProof="0" dirty="0" smtClean="0"/>
                        <a:t>57</a:t>
                      </a:r>
                      <a:endParaRPr lang="fr-FR" sz="2400" noProof="0" dirty="0"/>
                    </a:p>
                  </a:txBody>
                  <a:tcPr/>
                </a:tc>
                <a:tc>
                  <a:txBody>
                    <a:bodyPr/>
                    <a:lstStyle/>
                    <a:p>
                      <a:r>
                        <a:rPr lang="fr-FR" sz="2400" noProof="0" dirty="0" smtClean="0"/>
                        <a:t>157 / 196</a:t>
                      </a:r>
                      <a:endParaRPr lang="fr-FR" sz="2400" noProof="0" dirty="0"/>
                    </a:p>
                  </a:txBody>
                  <a:tcPr/>
                </a:tc>
              </a:tr>
              <a:tr h="497086">
                <a:tc>
                  <a:txBody>
                    <a:bodyPr/>
                    <a:lstStyle/>
                    <a:p>
                      <a:r>
                        <a:rPr lang="fr-FR" sz="2400" noProof="0" dirty="0" smtClean="0"/>
                        <a:t>Colère</a:t>
                      </a:r>
                      <a:endParaRPr lang="fr-FR" sz="2400" noProof="0" dirty="0"/>
                    </a:p>
                  </a:txBody>
                  <a:tcPr/>
                </a:tc>
                <a:tc>
                  <a:txBody>
                    <a:bodyPr/>
                    <a:lstStyle/>
                    <a:p>
                      <a:r>
                        <a:rPr lang="fr-FR" sz="2400" noProof="0" dirty="0" smtClean="0"/>
                        <a:t>24</a:t>
                      </a:r>
                      <a:endParaRPr lang="fr-FR" sz="2400" noProof="0" dirty="0"/>
                    </a:p>
                  </a:txBody>
                  <a:tcPr/>
                </a:tc>
                <a:tc>
                  <a:txBody>
                    <a:bodyPr/>
                    <a:lstStyle/>
                    <a:p>
                      <a:r>
                        <a:rPr lang="fr-FR" sz="2400" b="1" noProof="0" dirty="0" smtClean="0">
                          <a:solidFill>
                            <a:srgbClr val="FF0000"/>
                          </a:solidFill>
                        </a:rPr>
                        <a:t>43</a:t>
                      </a:r>
                      <a:endParaRPr lang="fr-FR" sz="2400" b="1" noProof="0" dirty="0">
                        <a:solidFill>
                          <a:srgbClr val="FF0000"/>
                        </a:solidFill>
                      </a:endParaRPr>
                    </a:p>
                  </a:txBody>
                  <a:tcPr/>
                </a:tc>
                <a:tc>
                  <a:txBody>
                    <a:bodyPr/>
                    <a:lstStyle/>
                    <a:p>
                      <a:r>
                        <a:rPr lang="fr-FR" sz="2400" noProof="0" dirty="0" smtClean="0"/>
                        <a:t>18</a:t>
                      </a:r>
                      <a:endParaRPr lang="fr-FR" sz="2400" noProof="0" dirty="0"/>
                    </a:p>
                  </a:txBody>
                  <a:tcPr/>
                </a:tc>
                <a:tc>
                  <a:txBody>
                    <a:bodyPr/>
                    <a:lstStyle/>
                    <a:p>
                      <a:r>
                        <a:rPr lang="fr-FR" sz="2400" noProof="0" dirty="0" smtClean="0"/>
                        <a:t>85 / 196</a:t>
                      </a:r>
                      <a:endParaRPr lang="fr-FR" sz="2400" noProof="0" dirty="0"/>
                    </a:p>
                  </a:txBody>
                  <a:tcPr/>
                </a:tc>
              </a:tr>
              <a:tr h="497086">
                <a:tc>
                  <a:txBody>
                    <a:bodyPr/>
                    <a:lstStyle/>
                    <a:p>
                      <a:r>
                        <a:rPr lang="fr-FR" sz="2400" noProof="0" dirty="0" smtClean="0"/>
                        <a:t>Joie</a:t>
                      </a:r>
                      <a:endParaRPr lang="fr-FR" sz="2400" noProof="0" dirty="0"/>
                    </a:p>
                  </a:txBody>
                  <a:tcPr/>
                </a:tc>
                <a:tc>
                  <a:txBody>
                    <a:bodyPr/>
                    <a:lstStyle/>
                    <a:p>
                      <a:r>
                        <a:rPr lang="fr-FR" sz="2400" noProof="0" dirty="0" smtClean="0"/>
                        <a:t>2</a:t>
                      </a:r>
                      <a:endParaRPr lang="fr-FR" sz="2400" noProof="0" dirty="0"/>
                    </a:p>
                  </a:txBody>
                  <a:tcPr/>
                </a:tc>
                <a:tc>
                  <a:txBody>
                    <a:bodyPr/>
                    <a:lstStyle/>
                    <a:p>
                      <a:r>
                        <a:rPr lang="fr-FR" sz="2400" noProof="0" dirty="0" smtClean="0"/>
                        <a:t>19</a:t>
                      </a:r>
                      <a:endParaRPr lang="fr-FR" sz="2400" noProof="0" dirty="0"/>
                    </a:p>
                  </a:txBody>
                  <a:tcPr/>
                </a:tc>
                <a:tc>
                  <a:txBody>
                    <a:bodyPr/>
                    <a:lstStyle/>
                    <a:p>
                      <a:r>
                        <a:rPr lang="fr-FR" sz="2400" b="1" noProof="0" dirty="0" smtClean="0">
                          <a:solidFill>
                            <a:srgbClr val="FF0000"/>
                          </a:solidFill>
                        </a:rPr>
                        <a:t>42</a:t>
                      </a:r>
                      <a:endParaRPr lang="fr-FR" sz="2400" b="1" noProof="0" dirty="0">
                        <a:solidFill>
                          <a:srgbClr val="FF0000"/>
                        </a:solidFill>
                      </a:endParaRPr>
                    </a:p>
                  </a:txBody>
                  <a:tcPr/>
                </a:tc>
                <a:tc>
                  <a:txBody>
                    <a:bodyPr/>
                    <a:lstStyle/>
                    <a:p>
                      <a:r>
                        <a:rPr lang="fr-FR" sz="2400" noProof="0" dirty="0" smtClean="0"/>
                        <a:t>63 / 196</a:t>
                      </a:r>
                      <a:endParaRPr lang="fr-FR" sz="2400" noProof="0" dirty="0"/>
                    </a:p>
                  </a:txBody>
                  <a:tcPr/>
                </a:tc>
              </a:tr>
              <a:tr h="497086">
                <a:tc>
                  <a:txBody>
                    <a:bodyPr/>
                    <a:lstStyle/>
                    <a:p>
                      <a:r>
                        <a:rPr lang="fr-FR" sz="2400" noProof="0" dirty="0" smtClean="0"/>
                        <a:t>Peur</a:t>
                      </a:r>
                      <a:endParaRPr lang="fr-FR" sz="2400" noProof="0" dirty="0"/>
                    </a:p>
                  </a:txBody>
                  <a:tcPr/>
                </a:tc>
                <a:tc>
                  <a:txBody>
                    <a:bodyPr/>
                    <a:lstStyle/>
                    <a:p>
                      <a:r>
                        <a:rPr lang="fr-FR" sz="2400" noProof="0" dirty="0" smtClean="0"/>
                        <a:t>19</a:t>
                      </a:r>
                      <a:endParaRPr lang="fr-FR" sz="2400" noProof="0" dirty="0"/>
                    </a:p>
                  </a:txBody>
                  <a:tcPr/>
                </a:tc>
                <a:tc>
                  <a:txBody>
                    <a:bodyPr/>
                    <a:lstStyle/>
                    <a:p>
                      <a:r>
                        <a:rPr lang="fr-FR" sz="2400" noProof="0" dirty="0" smtClean="0"/>
                        <a:t>21</a:t>
                      </a:r>
                      <a:endParaRPr lang="fr-FR" sz="2400" noProof="0" dirty="0"/>
                    </a:p>
                  </a:txBody>
                  <a:tcPr/>
                </a:tc>
                <a:tc>
                  <a:txBody>
                    <a:bodyPr/>
                    <a:lstStyle/>
                    <a:p>
                      <a:r>
                        <a:rPr lang="fr-FR" sz="2400" noProof="0" dirty="0" smtClean="0"/>
                        <a:t>14</a:t>
                      </a:r>
                      <a:endParaRPr lang="fr-FR" sz="2400" noProof="0" dirty="0"/>
                    </a:p>
                  </a:txBody>
                  <a:tcPr/>
                </a:tc>
                <a:tc>
                  <a:txBody>
                    <a:bodyPr/>
                    <a:lstStyle/>
                    <a:p>
                      <a:r>
                        <a:rPr lang="fr-FR" sz="2400" noProof="0" dirty="0" smtClean="0"/>
                        <a:t>54 / 196</a:t>
                      </a:r>
                      <a:endParaRPr lang="fr-FR" sz="2400" noProof="0" dirty="0"/>
                    </a:p>
                  </a:txBody>
                  <a:tcPr/>
                </a:tc>
              </a:tr>
              <a:tr h="497086">
                <a:tc>
                  <a:txBody>
                    <a:bodyPr/>
                    <a:lstStyle/>
                    <a:p>
                      <a:r>
                        <a:rPr lang="fr-FR" sz="2400" noProof="0" dirty="0" smtClean="0"/>
                        <a:t>Tristesse</a:t>
                      </a:r>
                      <a:endParaRPr lang="fr-FR" sz="2400" noProof="0" dirty="0"/>
                    </a:p>
                  </a:txBody>
                  <a:tcPr/>
                </a:tc>
                <a:tc>
                  <a:txBody>
                    <a:bodyPr/>
                    <a:lstStyle/>
                    <a:p>
                      <a:r>
                        <a:rPr lang="fr-FR" sz="2400" b="1" noProof="0" dirty="0" smtClean="0">
                          <a:solidFill>
                            <a:srgbClr val="FF0000"/>
                          </a:solidFill>
                        </a:rPr>
                        <a:t>24</a:t>
                      </a:r>
                      <a:endParaRPr lang="fr-FR" sz="2400" b="1" noProof="0" dirty="0">
                        <a:solidFill>
                          <a:srgbClr val="FF0000"/>
                        </a:solidFill>
                      </a:endParaRPr>
                    </a:p>
                  </a:txBody>
                  <a:tcPr/>
                </a:tc>
                <a:tc>
                  <a:txBody>
                    <a:bodyPr/>
                    <a:lstStyle/>
                    <a:p>
                      <a:r>
                        <a:rPr lang="fr-FR" sz="2400" noProof="0" dirty="0" smtClean="0"/>
                        <a:t>19</a:t>
                      </a:r>
                      <a:endParaRPr lang="fr-FR" sz="2400" noProof="0" dirty="0"/>
                    </a:p>
                  </a:txBody>
                  <a:tcPr/>
                </a:tc>
                <a:tc>
                  <a:txBody>
                    <a:bodyPr/>
                    <a:lstStyle/>
                    <a:p>
                      <a:r>
                        <a:rPr lang="fr-FR" sz="2400" noProof="0" dirty="0" smtClean="0"/>
                        <a:t>11</a:t>
                      </a:r>
                      <a:endParaRPr lang="fr-FR" sz="2400" noProof="0" dirty="0"/>
                    </a:p>
                  </a:txBody>
                  <a:tcPr/>
                </a:tc>
                <a:tc>
                  <a:txBody>
                    <a:bodyPr/>
                    <a:lstStyle/>
                    <a:p>
                      <a:r>
                        <a:rPr lang="fr-FR" sz="2400" noProof="0" dirty="0" smtClean="0"/>
                        <a:t>54 / 196</a:t>
                      </a:r>
                      <a:endParaRPr lang="fr-FR" sz="2400" noProof="0" dirty="0"/>
                    </a:p>
                  </a:txBody>
                  <a:tcPr/>
                </a:tc>
              </a:tr>
              <a:tr h="497086">
                <a:tc>
                  <a:txBody>
                    <a:bodyPr/>
                    <a:lstStyle/>
                    <a:p>
                      <a:endParaRPr lang="fr-FR" sz="2400" noProof="0" dirty="0"/>
                    </a:p>
                  </a:txBody>
                  <a:tcPr/>
                </a:tc>
                <a:tc>
                  <a:txBody>
                    <a:bodyPr/>
                    <a:lstStyle/>
                    <a:p>
                      <a:endParaRPr lang="fr-FR" sz="2400" b="1" noProof="0" dirty="0">
                        <a:solidFill>
                          <a:srgbClr val="FF0000"/>
                        </a:solidFill>
                      </a:endParaRPr>
                    </a:p>
                  </a:txBody>
                  <a:tcPr/>
                </a:tc>
                <a:tc>
                  <a:txBody>
                    <a:bodyPr/>
                    <a:lstStyle/>
                    <a:p>
                      <a:endParaRPr lang="fr-FR" sz="2400" noProof="0" dirty="0"/>
                    </a:p>
                  </a:txBody>
                  <a:tcPr/>
                </a:tc>
                <a:tc>
                  <a:txBody>
                    <a:bodyPr/>
                    <a:lstStyle/>
                    <a:p>
                      <a:endParaRPr lang="fr-FR" sz="2400" noProof="0" dirty="0"/>
                    </a:p>
                  </a:txBody>
                  <a:tcPr/>
                </a:tc>
                <a:tc>
                  <a:txBody>
                    <a:bodyPr/>
                    <a:lstStyle/>
                    <a:p>
                      <a:endParaRPr lang="fr-FR" sz="2400" noProof="0" dirty="0"/>
                    </a:p>
                  </a:txBody>
                  <a:tcPr/>
                </a:tc>
              </a:tr>
              <a:tr h="497086">
                <a:tc>
                  <a:txBody>
                    <a:bodyPr/>
                    <a:lstStyle/>
                    <a:p>
                      <a:r>
                        <a:rPr lang="fr-FR" sz="2400" noProof="0" dirty="0" smtClean="0"/>
                        <a:t>Total</a:t>
                      </a:r>
                      <a:endParaRPr lang="fr-FR" sz="2400" noProof="0" dirty="0"/>
                    </a:p>
                  </a:txBody>
                  <a:tcPr/>
                </a:tc>
                <a:tc>
                  <a:txBody>
                    <a:bodyPr/>
                    <a:lstStyle/>
                    <a:p>
                      <a:r>
                        <a:rPr lang="fr-FR" sz="2400" noProof="0" dirty="0" smtClean="0"/>
                        <a:t>120</a:t>
                      </a:r>
                      <a:endParaRPr lang="fr-FR" sz="2400" noProof="0" dirty="0"/>
                    </a:p>
                  </a:txBody>
                  <a:tcPr/>
                </a:tc>
                <a:tc>
                  <a:txBody>
                    <a:bodyPr/>
                    <a:lstStyle/>
                    <a:p>
                      <a:r>
                        <a:rPr lang="fr-FR" sz="2400" noProof="0" dirty="0" smtClean="0"/>
                        <a:t>162</a:t>
                      </a:r>
                      <a:endParaRPr lang="fr-FR" sz="2400" noProof="0" dirty="0"/>
                    </a:p>
                  </a:txBody>
                  <a:tcPr/>
                </a:tc>
                <a:tc>
                  <a:txBody>
                    <a:bodyPr/>
                    <a:lstStyle/>
                    <a:p>
                      <a:r>
                        <a:rPr lang="fr-FR" sz="2400" noProof="0" dirty="0" smtClean="0"/>
                        <a:t>152</a:t>
                      </a:r>
                      <a:endParaRPr lang="fr-FR" sz="2400" noProof="0" dirty="0"/>
                    </a:p>
                  </a:txBody>
                  <a:tcPr/>
                </a:tc>
                <a:tc>
                  <a:txBody>
                    <a:bodyPr/>
                    <a:lstStyle/>
                    <a:p>
                      <a:endParaRPr lang="fr-FR" sz="2400" noProof="0" dirty="0"/>
                    </a:p>
                  </a:txBody>
                  <a:tcPr>
                    <a:solidFill>
                      <a:schemeClr val="bg1">
                        <a:lumMod val="85000"/>
                      </a:schemeClr>
                    </a:solidFill>
                  </a:tcPr>
                </a:tc>
              </a:tr>
            </a:tbl>
          </a:graphicData>
        </a:graphic>
      </p:graphicFrame>
    </p:spTree>
    <p:extLst>
      <p:ext uri="{BB962C8B-B14F-4D97-AF65-F5344CB8AC3E}">
        <p14:creationId xmlns:p14="http://schemas.microsoft.com/office/powerpoint/2010/main" val="12892995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0212" y="508300"/>
            <a:ext cx="6965245" cy="1202485"/>
          </a:xfrm>
        </p:spPr>
        <p:txBody>
          <a:bodyPr>
            <a:normAutofit/>
          </a:bodyPr>
          <a:lstStyle/>
          <a:p>
            <a:r>
              <a:rPr lang="fr-FR" sz="3200" dirty="0" smtClean="0"/>
              <a:t>Réponses aux questions de recherche</a:t>
            </a:r>
            <a:endParaRPr lang="fr-FR" sz="3200" dirty="0"/>
          </a:p>
        </p:txBody>
      </p:sp>
      <p:sp>
        <p:nvSpPr>
          <p:cNvPr id="3" name="Espace réservé du contenu 2"/>
          <p:cNvSpPr>
            <a:spLocks noGrp="1"/>
          </p:cNvSpPr>
          <p:nvPr>
            <p:ph idx="1"/>
          </p:nvPr>
        </p:nvSpPr>
        <p:spPr>
          <a:xfrm>
            <a:off x="747059" y="2026024"/>
            <a:ext cx="7664823" cy="4226859"/>
          </a:xfrm>
        </p:spPr>
        <p:txBody>
          <a:bodyPr>
            <a:normAutofit/>
          </a:bodyPr>
          <a:lstStyle/>
          <a:p>
            <a:pPr lvl="0"/>
            <a:r>
              <a:rPr lang="fr-FR" b="1" dirty="0" smtClean="0"/>
              <a:t>3. Avec qui ces moments d’auto-affectation sont-ils partagés? </a:t>
            </a:r>
          </a:p>
          <a:p>
            <a:pPr lvl="0"/>
            <a:r>
              <a:rPr lang="fr-FR" dirty="0" smtClean="0"/>
              <a:t>184 / 196 moments d’auto-affectation sont partagés avec d’autres</a:t>
            </a:r>
          </a:p>
          <a:p>
            <a:pPr lvl="0"/>
            <a:r>
              <a:rPr lang="fr-FR" dirty="0" smtClean="0"/>
              <a:t>Avec le </a:t>
            </a:r>
            <a:r>
              <a:rPr lang="fr-FR" dirty="0" err="1" smtClean="0"/>
              <a:t>Prafo</a:t>
            </a:r>
            <a:r>
              <a:rPr lang="fr-FR" dirty="0" smtClean="0"/>
              <a:t>:	101 / 196 	(51.5 %)</a:t>
            </a:r>
          </a:p>
          <a:p>
            <a:pPr lvl="0"/>
            <a:r>
              <a:rPr lang="fr-FR" dirty="0" smtClean="0"/>
              <a:t>Avec un collègue: 	101 / 196 	(51.5 %)</a:t>
            </a:r>
          </a:p>
          <a:p>
            <a:pPr lvl="0"/>
            <a:r>
              <a:rPr lang="fr-FR" dirty="0" smtClean="0"/>
              <a:t>Avec la hiérarchie:	26 / 196 	(13.3 %)</a:t>
            </a:r>
          </a:p>
          <a:p>
            <a:pPr lvl="0"/>
            <a:r>
              <a:rPr lang="fr-FR" dirty="0" smtClean="0"/>
              <a:t>Avec le conjoint: 	70 / 196	(35.7%)</a:t>
            </a:r>
          </a:p>
          <a:p>
            <a:pPr lvl="0"/>
            <a:r>
              <a:rPr lang="fr-FR" dirty="0" smtClean="0"/>
              <a:t>Avec un ami: 	60 / 196	(30.6 %)</a:t>
            </a:r>
          </a:p>
          <a:p>
            <a:pPr lvl="0"/>
            <a:endParaRPr lang="en-GB" dirty="0" smtClean="0"/>
          </a:p>
        </p:txBody>
      </p:sp>
    </p:spTree>
    <p:extLst>
      <p:ext uri="{BB962C8B-B14F-4D97-AF65-F5344CB8AC3E}">
        <p14:creationId xmlns:p14="http://schemas.microsoft.com/office/powerpoint/2010/main" val="383464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0212" y="508300"/>
            <a:ext cx="6965245" cy="1202485"/>
          </a:xfrm>
        </p:spPr>
        <p:txBody>
          <a:bodyPr>
            <a:normAutofit/>
          </a:bodyPr>
          <a:lstStyle/>
          <a:p>
            <a:r>
              <a:rPr lang="fr-FR" sz="3200" dirty="0"/>
              <a:t>Réponses aux questions de recherche</a:t>
            </a:r>
            <a:endParaRPr lang="en-GB" sz="3200" dirty="0"/>
          </a:p>
        </p:txBody>
      </p:sp>
      <p:sp>
        <p:nvSpPr>
          <p:cNvPr id="3" name="Espace réservé du contenu 2"/>
          <p:cNvSpPr>
            <a:spLocks noGrp="1"/>
          </p:cNvSpPr>
          <p:nvPr>
            <p:ph idx="1"/>
          </p:nvPr>
        </p:nvSpPr>
        <p:spPr>
          <a:xfrm>
            <a:off x="747059" y="2026024"/>
            <a:ext cx="7664823" cy="4226859"/>
          </a:xfrm>
        </p:spPr>
        <p:txBody>
          <a:bodyPr>
            <a:normAutofit lnSpcReduction="10000"/>
          </a:bodyPr>
          <a:lstStyle/>
          <a:p>
            <a:pPr lvl="0"/>
            <a:r>
              <a:rPr lang="fr-FR" b="1" dirty="0" smtClean="0"/>
              <a:t>4. Ces moments d’auto-affectation ont-ils un effet sur la suite de l’enseignement des EN en EPS?</a:t>
            </a:r>
          </a:p>
          <a:p>
            <a:pPr lvl="0"/>
            <a:r>
              <a:rPr lang="fr-FR" dirty="0" smtClean="0"/>
              <a:t>163 moment d’auto-affectation ont une influence sur la suite de l’activité des EN</a:t>
            </a:r>
          </a:p>
          <a:p>
            <a:pPr lvl="0"/>
            <a:r>
              <a:rPr lang="fr-FR" dirty="0" smtClean="0"/>
              <a:t>Intensité de l’effet 1: 63</a:t>
            </a:r>
          </a:p>
          <a:p>
            <a:pPr lvl="0"/>
            <a:r>
              <a:rPr lang="fr-FR" dirty="0" smtClean="0"/>
              <a:t>Intensité de l’effet 2: 65</a:t>
            </a:r>
          </a:p>
          <a:p>
            <a:pPr lvl="0"/>
            <a:r>
              <a:rPr lang="fr-FR" dirty="0" smtClean="0"/>
              <a:t>Intensité de l’effet 3: 35</a:t>
            </a:r>
          </a:p>
          <a:p>
            <a:pPr lvl="0"/>
            <a:endParaRPr lang="en-GB" dirty="0"/>
          </a:p>
          <a:p>
            <a:r>
              <a:rPr lang="fr-CH" dirty="0" smtClean="0"/>
              <a:t>Les EN réagissent 163/196 positivement lors de la poursuite de leur activité, même si le moment d’auto-affectation était négatif</a:t>
            </a:r>
            <a:endParaRPr lang="fr-FR" dirty="0"/>
          </a:p>
          <a:p>
            <a:pPr lvl="0"/>
            <a:endParaRPr lang="fr-FR" dirty="0"/>
          </a:p>
        </p:txBody>
      </p:sp>
    </p:spTree>
    <p:extLst>
      <p:ext uri="{BB962C8B-B14F-4D97-AF65-F5344CB8AC3E}">
        <p14:creationId xmlns:p14="http://schemas.microsoft.com/office/powerpoint/2010/main" val="1504168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8041" y="581892"/>
            <a:ext cx="6965245" cy="775854"/>
          </a:xfrm>
        </p:spPr>
        <p:txBody>
          <a:bodyPr>
            <a:normAutofit/>
          </a:bodyPr>
          <a:lstStyle/>
          <a:p>
            <a:r>
              <a:rPr lang="en-GB" sz="3200" dirty="0" smtClean="0"/>
              <a:t>7. </a:t>
            </a:r>
            <a:r>
              <a:rPr lang="en-GB" sz="3200" dirty="0" err="1" smtClean="0"/>
              <a:t>Synthèse</a:t>
            </a:r>
            <a:r>
              <a:rPr lang="en-GB" sz="3200" dirty="0" smtClean="0"/>
              <a:t> et discussion</a:t>
            </a:r>
            <a:endParaRPr lang="en-GB" sz="3200" dirty="0"/>
          </a:p>
        </p:txBody>
      </p:sp>
      <p:sp>
        <p:nvSpPr>
          <p:cNvPr id="3" name="Espace réservé du contenu 2"/>
          <p:cNvSpPr>
            <a:spLocks noGrp="1"/>
          </p:cNvSpPr>
          <p:nvPr>
            <p:ph idx="1"/>
          </p:nvPr>
        </p:nvSpPr>
        <p:spPr>
          <a:xfrm>
            <a:off x="806824" y="1535158"/>
            <a:ext cx="7557247" cy="4768659"/>
          </a:xfrm>
        </p:spPr>
        <p:txBody>
          <a:bodyPr>
            <a:normAutofit fontScale="85000" lnSpcReduction="10000"/>
          </a:bodyPr>
          <a:lstStyle/>
          <a:p>
            <a:r>
              <a:rPr lang="fr-FR" dirty="0" smtClean="0">
                <a:solidFill>
                  <a:srgbClr val="000000"/>
                </a:solidFill>
              </a:rPr>
              <a:t>L’activité des EN est traversée par des émotions intenses (Schutz, 2014).</a:t>
            </a:r>
            <a:endParaRPr lang="fr-FR" dirty="0" smtClean="0"/>
          </a:p>
          <a:p>
            <a:r>
              <a:rPr lang="fr-FR" dirty="0" smtClean="0"/>
              <a:t>Les deux tiers des moments d’auto-affectation vécus par les EN sont négatifs et en lien avec des situations en classe. Un certain nombre est néanmoins positif (1/3).</a:t>
            </a:r>
          </a:p>
          <a:p>
            <a:r>
              <a:rPr lang="fr-FR" b="1" dirty="0" smtClean="0"/>
              <a:t>Les résultats de Chen (2016) montrent que les émotions positives sont en lien avec des situations en classe et avec les interactions entre collègues, alors que les émotions négatives sont associées aux prescriptions, aux réformes et à un déséquilibre dans la vie des enseignants. Notre étude montre en revanche que les émotions négatives sont aussi en lien avec des situations de classe. </a:t>
            </a:r>
          </a:p>
          <a:p>
            <a:r>
              <a:rPr lang="fr-FR" dirty="0" smtClean="0"/>
              <a:t>La surprise est fortement présente dans l’activité des EN (Ria, 2005). Elle est en lien avec le </a:t>
            </a:r>
            <a:r>
              <a:rPr lang="fr-FR" b="1" dirty="0" smtClean="0"/>
              <a:t>choc de la réalité </a:t>
            </a:r>
            <a:r>
              <a:rPr lang="fr-FR" dirty="0" smtClean="0"/>
              <a:t>(Kim &amp; Cho, 2014, De Mauro &amp; </a:t>
            </a:r>
            <a:r>
              <a:rPr lang="fr-FR" dirty="0" err="1" smtClean="0"/>
              <a:t>Jennings</a:t>
            </a:r>
            <a:r>
              <a:rPr lang="fr-FR" dirty="0" smtClean="0"/>
              <a:t>, 2016) et l’</a:t>
            </a:r>
            <a:r>
              <a:rPr lang="fr-FR" b="1" dirty="0" smtClean="0"/>
              <a:t>imprévisibilité </a:t>
            </a:r>
            <a:r>
              <a:rPr lang="fr-FR" dirty="0" smtClean="0"/>
              <a:t>(</a:t>
            </a:r>
            <a:r>
              <a:rPr lang="fr-FR" dirty="0" err="1" smtClean="0"/>
              <a:t>Bullough</a:t>
            </a:r>
            <a:r>
              <a:rPr lang="fr-FR" dirty="0" smtClean="0"/>
              <a:t>, 2009). L’EN doit s’adapter à la situation vécue.</a:t>
            </a:r>
            <a:endParaRPr lang="fr-FR" dirty="0">
              <a:solidFill>
                <a:srgbClr val="000000"/>
              </a:solidFill>
            </a:endParaRPr>
          </a:p>
        </p:txBody>
      </p:sp>
    </p:spTree>
    <p:extLst>
      <p:ext uri="{BB962C8B-B14F-4D97-AF65-F5344CB8AC3E}">
        <p14:creationId xmlns:p14="http://schemas.microsoft.com/office/powerpoint/2010/main" val="1472104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8041" y="581892"/>
            <a:ext cx="6965245" cy="775854"/>
          </a:xfrm>
        </p:spPr>
        <p:txBody>
          <a:bodyPr>
            <a:normAutofit/>
          </a:bodyPr>
          <a:lstStyle/>
          <a:p>
            <a:r>
              <a:rPr lang="en-GB" sz="3200" dirty="0" err="1"/>
              <a:t>Synthèse</a:t>
            </a:r>
            <a:r>
              <a:rPr lang="en-GB" sz="3200" dirty="0"/>
              <a:t> et discussion</a:t>
            </a:r>
          </a:p>
        </p:txBody>
      </p:sp>
      <p:sp>
        <p:nvSpPr>
          <p:cNvPr id="3" name="Espace réservé du contenu 2"/>
          <p:cNvSpPr>
            <a:spLocks noGrp="1"/>
          </p:cNvSpPr>
          <p:nvPr>
            <p:ph idx="1"/>
          </p:nvPr>
        </p:nvSpPr>
        <p:spPr>
          <a:xfrm>
            <a:off x="806824" y="1535158"/>
            <a:ext cx="7557247" cy="4768659"/>
          </a:xfrm>
        </p:spPr>
        <p:txBody>
          <a:bodyPr>
            <a:normAutofit lnSpcReduction="10000"/>
          </a:bodyPr>
          <a:lstStyle/>
          <a:p>
            <a:r>
              <a:rPr lang="fr-FR" dirty="0" smtClean="0"/>
              <a:t>Les émotions primaires (</a:t>
            </a:r>
            <a:r>
              <a:rPr lang="fr-FR" dirty="0" err="1" smtClean="0"/>
              <a:t>Parrott</a:t>
            </a:r>
            <a:r>
              <a:rPr lang="fr-FR" dirty="0" smtClean="0"/>
              <a:t>, 2001) sont ressenties à intensité variable suivant les moments d’auto-affectation.  La joie est ressentie lorsque les élèves sont engagés (Chen, 2016), lorsqu’ils apprennent et lorsqu’ils se développent (</a:t>
            </a:r>
            <a:r>
              <a:rPr lang="fr-FR" dirty="0" err="1" smtClean="0">
                <a:solidFill>
                  <a:srgbClr val="000000"/>
                </a:solidFill>
              </a:rPr>
              <a:t>Hagenauer</a:t>
            </a:r>
            <a:r>
              <a:rPr lang="fr-FR" dirty="0" smtClean="0">
                <a:solidFill>
                  <a:srgbClr val="000000"/>
                </a:solidFill>
              </a:rPr>
              <a:t> &amp; Volet, 2014).</a:t>
            </a:r>
            <a:endParaRPr lang="fr-FR" dirty="0" smtClean="0"/>
          </a:p>
          <a:p>
            <a:r>
              <a:rPr lang="fr-FR" dirty="0" smtClean="0"/>
              <a:t>Partager avec d’autres paraît essentiel (</a:t>
            </a:r>
            <a:r>
              <a:rPr lang="fr-FR" dirty="0" err="1" smtClean="0"/>
              <a:t>Lindqvist</a:t>
            </a:r>
            <a:r>
              <a:rPr lang="fr-FR" dirty="0" smtClean="0"/>
              <a:t>, 2017). Or l’étude de </a:t>
            </a:r>
            <a:r>
              <a:rPr lang="fr-FR" b="1" dirty="0" err="1" smtClean="0"/>
              <a:t>Jokikokko</a:t>
            </a:r>
            <a:r>
              <a:rPr lang="fr-FR" b="1" dirty="0" smtClean="0"/>
              <a:t> (2017) montre que les EN adoptent la stratégie du silence lorsqu’ils vivent une situation émotionnelle. La recherche de </a:t>
            </a:r>
            <a:r>
              <a:rPr lang="fr-FR" b="1" dirty="0" err="1" smtClean="0"/>
              <a:t>Lassila</a:t>
            </a:r>
            <a:r>
              <a:rPr lang="fr-FR" b="1" dirty="0" smtClean="0"/>
              <a:t> (2016) évoque les tensions qui peuvent émerger d’une relation entre enseignants expérimentés et EN. Notre étude montre que le partage avec autrui est omniprésent.</a:t>
            </a:r>
            <a:endParaRPr lang="fr-FR" b="1" dirty="0"/>
          </a:p>
        </p:txBody>
      </p:sp>
    </p:spTree>
    <p:extLst>
      <p:ext uri="{BB962C8B-B14F-4D97-AF65-F5344CB8AC3E}">
        <p14:creationId xmlns:p14="http://schemas.microsoft.com/office/powerpoint/2010/main" val="688734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Plan de présentation</a:t>
            </a:r>
            <a:endParaRPr lang="fr-FR" sz="3200" dirty="0"/>
          </a:p>
        </p:txBody>
      </p:sp>
      <p:sp>
        <p:nvSpPr>
          <p:cNvPr id="3" name="Espace réservé du contenu 2"/>
          <p:cNvSpPr>
            <a:spLocks noGrp="1"/>
          </p:cNvSpPr>
          <p:nvPr>
            <p:ph idx="1"/>
          </p:nvPr>
        </p:nvSpPr>
        <p:spPr/>
        <p:txBody>
          <a:bodyPr>
            <a:normAutofit/>
          </a:bodyPr>
          <a:lstStyle/>
          <a:p>
            <a:r>
              <a:rPr lang="fr-FR" dirty="0" smtClean="0"/>
              <a:t>1. Introduction</a:t>
            </a:r>
          </a:p>
          <a:p>
            <a:r>
              <a:rPr lang="fr-FR" dirty="0" smtClean="0"/>
              <a:t>2. L’enseignant novice et les aspects émotionnels du métier</a:t>
            </a:r>
          </a:p>
          <a:p>
            <a:r>
              <a:rPr lang="fr-FR" dirty="0" smtClean="0"/>
              <a:t>3. Questions de recherche</a:t>
            </a:r>
          </a:p>
          <a:p>
            <a:r>
              <a:rPr lang="fr-FR" dirty="0" smtClean="0"/>
              <a:t>4. Méthode </a:t>
            </a:r>
          </a:p>
          <a:p>
            <a:r>
              <a:rPr lang="fr-FR" dirty="0" smtClean="0"/>
              <a:t>5. Traitement des données</a:t>
            </a:r>
          </a:p>
          <a:p>
            <a:r>
              <a:rPr lang="fr-FR" dirty="0" smtClean="0"/>
              <a:t>6. Résultats</a:t>
            </a:r>
          </a:p>
          <a:p>
            <a:r>
              <a:rPr lang="fr-FR" dirty="0" smtClean="0"/>
              <a:t>7. Synthèse et discussion</a:t>
            </a:r>
          </a:p>
        </p:txBody>
      </p:sp>
    </p:spTree>
    <p:extLst>
      <p:ext uri="{BB962C8B-B14F-4D97-AF65-F5344CB8AC3E}">
        <p14:creationId xmlns:p14="http://schemas.microsoft.com/office/powerpoint/2010/main" val="19649926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3200" dirty="0" smtClean="0"/>
              <a:t>Conclusion </a:t>
            </a:r>
            <a:endParaRPr lang="fr-FR" sz="3200" dirty="0"/>
          </a:p>
        </p:txBody>
      </p:sp>
      <p:sp>
        <p:nvSpPr>
          <p:cNvPr id="3" name="Espace réservé du contenu 2"/>
          <p:cNvSpPr>
            <a:spLocks noGrp="1"/>
          </p:cNvSpPr>
          <p:nvPr>
            <p:ph idx="1"/>
          </p:nvPr>
        </p:nvSpPr>
        <p:spPr>
          <a:xfrm>
            <a:off x="997527" y="1759527"/>
            <a:ext cx="7245927" cy="4475018"/>
          </a:xfrm>
        </p:spPr>
        <p:txBody>
          <a:bodyPr>
            <a:normAutofit lnSpcReduction="10000"/>
          </a:bodyPr>
          <a:lstStyle/>
          <a:p>
            <a:r>
              <a:rPr lang="fr-FR" dirty="0" smtClean="0"/>
              <a:t>Cette étude est un arrêt sur image au sujet des moments d’auto-affectation vécus par les EN en EPS.</a:t>
            </a:r>
          </a:p>
          <a:p>
            <a:r>
              <a:rPr lang="fr-FR" dirty="0" smtClean="0"/>
              <a:t>Les émotions sont toujours présentes dans l’enseignement (Hargreaves, 1998). Ce qui est intéressant de  comprendre c’est comment cette part subjective du métier favorise le développement professionnel des EN en EPS.</a:t>
            </a:r>
          </a:p>
          <a:p>
            <a:r>
              <a:rPr lang="fr-FR" dirty="0" smtClean="0">
                <a:sym typeface="Wingdings"/>
              </a:rPr>
              <a:t> étude qualitative longitudinale avec le suivi de 5 EN en EPS durant une année qui devrait permettre de mieux comprendre, comment les EN se développent à partir de moments d’auto-affectation.</a:t>
            </a:r>
          </a:p>
          <a:p>
            <a:endParaRPr lang="fr-FR" dirty="0"/>
          </a:p>
        </p:txBody>
      </p:sp>
    </p:spTree>
    <p:extLst>
      <p:ext uri="{BB962C8B-B14F-4D97-AF65-F5344CB8AC3E}">
        <p14:creationId xmlns:p14="http://schemas.microsoft.com/office/powerpoint/2010/main" val="3128396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21933" y="387277"/>
            <a:ext cx="6965245" cy="1202485"/>
          </a:xfrm>
        </p:spPr>
        <p:txBody>
          <a:bodyPr/>
          <a:lstStyle/>
          <a:p>
            <a:r>
              <a:rPr lang="fr-FR" sz="3200" dirty="0" smtClean="0"/>
              <a:t>Bibliographie</a:t>
            </a:r>
            <a:endParaRPr lang="fr-FR" sz="3200" dirty="0"/>
          </a:p>
        </p:txBody>
      </p:sp>
      <p:sp>
        <p:nvSpPr>
          <p:cNvPr id="3" name="Espace réservé du contenu 2"/>
          <p:cNvSpPr>
            <a:spLocks noGrp="1"/>
          </p:cNvSpPr>
          <p:nvPr>
            <p:ph idx="1"/>
          </p:nvPr>
        </p:nvSpPr>
        <p:spPr>
          <a:xfrm>
            <a:off x="707366" y="1229543"/>
            <a:ext cx="7868598" cy="5268237"/>
          </a:xfrm>
        </p:spPr>
        <p:txBody>
          <a:bodyPr>
            <a:normAutofit fontScale="40000" lnSpcReduction="20000"/>
          </a:bodyPr>
          <a:lstStyle/>
          <a:p>
            <a:r>
              <a:rPr lang="en-GB" sz="3000" dirty="0" err="1" smtClean="0"/>
              <a:t>Bullough</a:t>
            </a:r>
            <a:r>
              <a:rPr lang="en-GB" sz="3000" dirty="0" smtClean="0"/>
              <a:t>, R. V. (2009). Seeking Eudaimonia: The emotions in learning to teach and to mentor. In P. A. Schutz, &amp; M. S. </a:t>
            </a:r>
            <a:r>
              <a:rPr lang="en-GB" sz="3000" dirty="0" err="1" smtClean="0"/>
              <a:t>Zembylas</a:t>
            </a:r>
            <a:r>
              <a:rPr lang="en-GB" sz="3000" dirty="0" smtClean="0"/>
              <a:t> (Eds.), Advances in teacher emotion research, 33–53.Dordrecht: Springer. </a:t>
            </a:r>
          </a:p>
          <a:p>
            <a:r>
              <a:rPr lang="en-US" sz="3000" dirty="0"/>
              <a:t>Chen, J. (2016). Understanding teacher emotions: The development of a teacher emotion inventory. </a:t>
            </a:r>
            <a:r>
              <a:rPr lang="fr-FR" sz="3000" i="1" dirty="0" err="1"/>
              <a:t>Teaching</a:t>
            </a:r>
            <a:r>
              <a:rPr lang="fr-FR" sz="3000" i="1" dirty="0"/>
              <a:t> and Teacher Education, 55</a:t>
            </a:r>
            <a:r>
              <a:rPr lang="fr-FR" sz="3000" dirty="0"/>
              <a:t>, </a:t>
            </a:r>
            <a:r>
              <a:rPr lang="fr-FR" sz="3100" dirty="0"/>
              <a:t>68-77</a:t>
            </a:r>
            <a:r>
              <a:rPr lang="fr-FR" sz="3100" dirty="0" smtClean="0"/>
              <a:t>.</a:t>
            </a:r>
          </a:p>
          <a:p>
            <a:r>
              <a:rPr lang="fr-FR" sz="3100" dirty="0"/>
              <a:t>Clot, Y. (2008). </a:t>
            </a:r>
            <a:r>
              <a:rPr lang="fr-FR" sz="3100" i="1" dirty="0"/>
              <a:t>Travail et pouvoir d'agir. </a:t>
            </a:r>
            <a:r>
              <a:rPr lang="fr-FR" sz="3100" dirty="0"/>
              <a:t>Paris: PUF</a:t>
            </a:r>
            <a:r>
              <a:rPr lang="fr-FR" sz="3100" dirty="0" smtClean="0"/>
              <a:t>.</a:t>
            </a:r>
            <a:endParaRPr lang="fr-FR" sz="3000" dirty="0"/>
          </a:p>
          <a:p>
            <a:r>
              <a:rPr lang="en-GB" sz="3000" dirty="0" smtClean="0"/>
              <a:t>De Mauro A.A &amp; Jennings, P.A. (2016). Pre-service teachers’ efficacy beliefs and emotional states. </a:t>
            </a:r>
            <a:r>
              <a:rPr lang="en-GB" sz="3000" i="1" dirty="0" smtClean="0"/>
              <a:t>Emotional and Behavioural Difficulties, 21(1)</a:t>
            </a:r>
            <a:r>
              <a:rPr lang="en-GB" sz="3000" dirty="0" smtClean="0"/>
              <a:t>, 119-132. </a:t>
            </a:r>
          </a:p>
          <a:p>
            <a:r>
              <a:rPr lang="en-GB" sz="3000" dirty="0" err="1"/>
              <a:t>Hagenauer</a:t>
            </a:r>
            <a:r>
              <a:rPr lang="en-GB" sz="3000" dirty="0"/>
              <a:t>, G., &amp; </a:t>
            </a:r>
            <a:r>
              <a:rPr lang="en-GB" sz="3000" dirty="0" err="1"/>
              <a:t>Volet</a:t>
            </a:r>
            <a:r>
              <a:rPr lang="en-GB" sz="3000" dirty="0"/>
              <a:t>, S. E. (2014). I don't hide my feelings, even though I try to: insight into teacher educator emotion display. </a:t>
            </a:r>
            <a:r>
              <a:rPr lang="en-GB" sz="3000" i="1" dirty="0"/>
              <a:t>Australian Educational Researcher, 41</a:t>
            </a:r>
            <a:r>
              <a:rPr lang="en-GB" sz="3000" dirty="0"/>
              <a:t>, 261-281. </a:t>
            </a:r>
            <a:endParaRPr lang="en-GB" sz="3000" dirty="0" smtClean="0"/>
          </a:p>
          <a:p>
            <a:r>
              <a:rPr lang="en-GB" sz="2900" dirty="0" smtClean="0"/>
              <a:t>Hargreaves, A (1998</a:t>
            </a:r>
            <a:r>
              <a:rPr lang="en-GB" sz="3000" dirty="0" smtClean="0"/>
              <a:t>). Hargreaves, A. (1998). The emotional practice of teaching. </a:t>
            </a:r>
            <a:r>
              <a:rPr lang="en-GB" sz="3000" i="1" dirty="0" smtClean="0"/>
              <a:t>Teaching and Teacher Education, 14(8), </a:t>
            </a:r>
            <a:r>
              <a:rPr lang="en-GB" sz="3000" dirty="0" smtClean="0"/>
              <a:t>835-854.</a:t>
            </a:r>
            <a:endParaRPr lang="en-GB" sz="2900" dirty="0" smtClean="0"/>
          </a:p>
          <a:p>
            <a:r>
              <a:rPr lang="en-GB" sz="2900" dirty="0" err="1" smtClean="0"/>
              <a:t>Hascher</a:t>
            </a:r>
            <a:r>
              <a:rPr lang="en-GB" sz="2900" dirty="0" smtClean="0"/>
              <a:t>, T. &amp; </a:t>
            </a:r>
            <a:r>
              <a:rPr lang="en-GB" sz="2900" dirty="0" err="1" smtClean="0"/>
              <a:t>Hagenauer</a:t>
            </a:r>
            <a:r>
              <a:rPr lang="en-GB" sz="2900" dirty="0" smtClean="0"/>
              <a:t>, G. (2016). Openness to theory and its importance for pre-service teachers’ self-efficacy, emotions, and classroom </a:t>
            </a:r>
            <a:r>
              <a:rPr lang="en-GB" sz="2900" dirty="0" err="1" smtClean="0"/>
              <a:t>behavior</a:t>
            </a:r>
            <a:r>
              <a:rPr lang="en-GB" sz="2900" dirty="0" smtClean="0"/>
              <a:t> in the teaching practicum. </a:t>
            </a:r>
            <a:r>
              <a:rPr lang="en-GB" sz="2900" i="1" dirty="0" smtClean="0"/>
              <a:t>International Journal of Educational Research, 77</a:t>
            </a:r>
            <a:r>
              <a:rPr lang="en-GB" sz="2900" dirty="0" smtClean="0"/>
              <a:t>, 15-25.</a:t>
            </a:r>
          </a:p>
          <a:p>
            <a:r>
              <a:rPr lang="en-GB" sz="2900" dirty="0" err="1" smtClean="0"/>
              <a:t>Jokikokko</a:t>
            </a:r>
            <a:r>
              <a:rPr lang="en-GB" sz="2900" dirty="0" smtClean="0"/>
              <a:t>, K., </a:t>
            </a:r>
            <a:r>
              <a:rPr lang="en-GB" sz="2900" dirty="0" err="1" smtClean="0"/>
              <a:t>Uitto</a:t>
            </a:r>
            <a:r>
              <a:rPr lang="en-GB" sz="2900" dirty="0" smtClean="0"/>
              <a:t>, M., </a:t>
            </a:r>
            <a:r>
              <a:rPr lang="en-GB" sz="2900" dirty="0" err="1" smtClean="0"/>
              <a:t>Deketelaere</a:t>
            </a:r>
            <a:r>
              <a:rPr lang="en-GB" sz="2900" dirty="0" smtClean="0"/>
              <a:t>, A. &amp; </a:t>
            </a:r>
            <a:r>
              <a:rPr lang="en-GB" sz="2900" dirty="0" err="1" smtClean="0"/>
              <a:t>Estola</a:t>
            </a:r>
            <a:r>
              <a:rPr lang="en-GB" sz="2900" dirty="0" smtClean="0"/>
              <a:t>, E. (2017). A beginning teacher in </a:t>
            </a:r>
            <a:r>
              <a:rPr lang="en-GB" sz="2900" dirty="0" err="1" smtClean="0"/>
              <a:t>emotionaly</a:t>
            </a:r>
            <a:r>
              <a:rPr lang="en-GB" sz="2900" dirty="0" smtClean="0"/>
              <a:t> intensive </a:t>
            </a:r>
            <a:r>
              <a:rPr lang="en-GB" sz="2900" dirty="0" err="1" smtClean="0"/>
              <a:t>micropolitical</a:t>
            </a:r>
            <a:r>
              <a:rPr lang="en-GB" sz="2900" dirty="0" smtClean="0"/>
              <a:t> situations. </a:t>
            </a:r>
            <a:r>
              <a:rPr lang="en-GB" sz="2900" i="1" dirty="0" smtClean="0"/>
              <a:t>International Journal of Educational Research, 81</a:t>
            </a:r>
            <a:r>
              <a:rPr lang="en-GB" sz="2900" dirty="0" smtClean="0"/>
              <a:t>, 61-70.</a:t>
            </a:r>
          </a:p>
          <a:p>
            <a:r>
              <a:rPr lang="en-GB" sz="2900" dirty="0" smtClean="0"/>
              <a:t>Kim, H., &amp; Cho, Y. (2014). “Pre-Service Teachers’ Motivation, Sense of Teaching Efficacy, and Expectation of Reality Shock.” </a:t>
            </a:r>
            <a:r>
              <a:rPr lang="en-GB" sz="2900" i="1" dirty="0" smtClean="0"/>
              <a:t>Asia-Pacific Journal of Teacher Education, 42(1)</a:t>
            </a:r>
            <a:r>
              <a:rPr lang="en-GB" sz="2900" dirty="0" smtClean="0"/>
              <a:t>, 67–81 </a:t>
            </a:r>
          </a:p>
          <a:p>
            <a:r>
              <a:rPr lang="en-GB" sz="2900" dirty="0" err="1" smtClean="0"/>
              <a:t>Lassila</a:t>
            </a:r>
            <a:r>
              <a:rPr lang="en-GB" sz="2900" dirty="0" smtClean="0"/>
              <a:t>, E. &amp; </a:t>
            </a:r>
            <a:r>
              <a:rPr lang="en-GB" sz="2900" dirty="0" err="1" smtClean="0"/>
              <a:t>Uitto</a:t>
            </a:r>
            <a:r>
              <a:rPr lang="en-GB" sz="2900" dirty="0" smtClean="0"/>
              <a:t>, M. (2016). The tensions between the ideal and experienced: teacher–student relationships in stories told by beginning Japanese teachers. </a:t>
            </a:r>
            <a:r>
              <a:rPr lang="en-GB" sz="2900" i="1" dirty="0" smtClean="0"/>
              <a:t>Pedagogy, Culture &amp; Society, 24(2)</a:t>
            </a:r>
            <a:r>
              <a:rPr lang="en-GB" sz="2900" dirty="0" smtClean="0"/>
              <a:t>, 205-219. </a:t>
            </a:r>
          </a:p>
          <a:p>
            <a:r>
              <a:rPr lang="en-GB" sz="3000" dirty="0" err="1" smtClean="0"/>
              <a:t>Lindqvist</a:t>
            </a:r>
            <a:r>
              <a:rPr lang="en-GB" sz="3000" dirty="0" smtClean="0"/>
              <a:t>, H., </a:t>
            </a:r>
            <a:r>
              <a:rPr lang="en-GB" sz="3000" dirty="0" err="1" smtClean="0"/>
              <a:t>Weurlander</a:t>
            </a:r>
            <a:r>
              <a:rPr lang="en-GB" sz="3000" dirty="0" smtClean="0"/>
              <a:t>, M., </a:t>
            </a:r>
            <a:r>
              <a:rPr lang="en-GB" sz="3000" dirty="0" err="1" smtClean="0"/>
              <a:t>Wernerson</a:t>
            </a:r>
            <a:r>
              <a:rPr lang="en-GB" sz="3000" dirty="0" smtClean="0"/>
              <a:t>, A. &amp; </a:t>
            </a:r>
            <a:r>
              <a:rPr lang="en-GB" sz="3000" dirty="0" err="1" smtClean="0"/>
              <a:t>Thornberg</a:t>
            </a:r>
            <a:r>
              <a:rPr lang="en-GB" sz="3000" dirty="0" smtClean="0"/>
              <a:t>, R. (2017). Resolving feelings of professional inadequacy: Student teachers’ coping with distressful situations. </a:t>
            </a:r>
            <a:r>
              <a:rPr lang="en-GB" sz="3000" i="1" dirty="0" smtClean="0"/>
              <a:t>Teaching and Teacher Education, 64</a:t>
            </a:r>
            <a:r>
              <a:rPr lang="en-GB" sz="3000" dirty="0" smtClean="0"/>
              <a:t>, 270-279.</a:t>
            </a:r>
          </a:p>
          <a:p>
            <a:r>
              <a:rPr lang="en-GB" sz="3000" dirty="0" smtClean="0"/>
              <a:t>Mac Kay, L.  Loraine (2016). Beginning teachers and inclusive education: frustrations, dilemmas and growth, </a:t>
            </a:r>
            <a:r>
              <a:rPr lang="en-GB" sz="3000" i="1" dirty="0" smtClean="0"/>
              <a:t>International Journal of Inclusive Education, 20,(4), </a:t>
            </a:r>
            <a:r>
              <a:rPr lang="en-GB" sz="3000" dirty="0" smtClean="0"/>
              <a:t>383-396.</a:t>
            </a:r>
            <a:endParaRPr lang="en-GB" sz="2900" dirty="0" smtClean="0"/>
          </a:p>
          <a:p>
            <a:r>
              <a:rPr lang="en-US" sz="3000" dirty="0"/>
              <a:t>Parrott, W. (2001), </a:t>
            </a:r>
            <a:r>
              <a:rPr lang="en-US" sz="3000" i="1" dirty="0"/>
              <a:t>Emotions in Social Psychology</a:t>
            </a:r>
            <a:r>
              <a:rPr lang="en-US" sz="3000" dirty="0"/>
              <a:t>, Psychology Press, Philadelphia </a:t>
            </a:r>
            <a:endParaRPr lang="en-US" sz="3000" dirty="0" smtClean="0"/>
          </a:p>
          <a:p>
            <a:r>
              <a:rPr lang="en-GB" sz="3000" dirty="0" smtClean="0"/>
              <a:t>Ria, L. (2005), </a:t>
            </a:r>
            <a:r>
              <a:rPr lang="en-GB" sz="3000" dirty="0" err="1" smtClean="0"/>
              <a:t>coordonné</a:t>
            </a:r>
            <a:r>
              <a:rPr lang="en-GB" sz="3000" dirty="0" smtClean="0"/>
              <a:t> par Ria. </a:t>
            </a:r>
            <a:r>
              <a:rPr lang="en-GB" sz="3000" i="1" dirty="0" smtClean="0"/>
              <a:t>Les </a:t>
            </a:r>
            <a:r>
              <a:rPr lang="en-GB" sz="3000" i="1" dirty="0" err="1" smtClean="0"/>
              <a:t>émotions</a:t>
            </a:r>
            <a:r>
              <a:rPr lang="en-GB" sz="3000" dirty="0" smtClean="0"/>
              <a:t>. Pour </a:t>
            </a:r>
            <a:r>
              <a:rPr lang="en-GB" sz="3000" dirty="0" err="1" smtClean="0"/>
              <a:t>l’action</a:t>
            </a:r>
            <a:r>
              <a:rPr lang="en-GB" sz="3000" dirty="0" smtClean="0"/>
              <a:t>.</a:t>
            </a:r>
          </a:p>
          <a:p>
            <a:r>
              <a:rPr lang="en-GB" sz="3000" dirty="0" smtClean="0"/>
              <a:t>Schutz, P. A. (2014). Inquiry on teachers' emotion</a:t>
            </a:r>
            <a:r>
              <a:rPr lang="en-GB" sz="2900" dirty="0" smtClean="0"/>
              <a:t>. </a:t>
            </a:r>
            <a:r>
              <a:rPr lang="en-GB" sz="2900" i="1" dirty="0" smtClean="0"/>
              <a:t>Educational Psychologist, 49</a:t>
            </a:r>
            <a:r>
              <a:rPr lang="en-GB" sz="2900" dirty="0" smtClean="0"/>
              <a:t>(1), 1-12. </a:t>
            </a:r>
          </a:p>
          <a:p>
            <a:r>
              <a:rPr lang="en-GB" sz="2900" dirty="0" smtClean="0"/>
              <a:t>Strauss, A.L., Corbin, J. (1990).</a:t>
            </a:r>
            <a:r>
              <a:rPr lang="en-GB" sz="2900" i="1" dirty="0" smtClean="0"/>
              <a:t> Basics of Qualitative Research: Grounded theory Procedures and Techniques. </a:t>
            </a:r>
            <a:r>
              <a:rPr lang="en-GB" sz="2900" dirty="0" smtClean="0"/>
              <a:t>Newbury  Park: Sage.</a:t>
            </a:r>
          </a:p>
          <a:p>
            <a:r>
              <a:rPr lang="en-GB" sz="2900" dirty="0" err="1" smtClean="0"/>
              <a:t>Vygotski</a:t>
            </a:r>
            <a:r>
              <a:rPr lang="en-GB" sz="2900" dirty="0" smtClean="0"/>
              <a:t>, L.- S. (1930-31/1960). </a:t>
            </a:r>
            <a:r>
              <a:rPr lang="en-GB" sz="2900" i="1" dirty="0" smtClean="0"/>
              <a:t>Histoire du </a:t>
            </a:r>
            <a:r>
              <a:rPr lang="en-GB" sz="2900" i="1" dirty="0" err="1" smtClean="0"/>
              <a:t>développement</a:t>
            </a:r>
            <a:r>
              <a:rPr lang="en-GB" sz="2900" i="1" dirty="0" smtClean="0"/>
              <a:t> des </a:t>
            </a:r>
            <a:r>
              <a:rPr lang="en-GB" sz="2900" i="1" dirty="0" err="1" smtClean="0"/>
              <a:t>fonctions</a:t>
            </a:r>
            <a:r>
              <a:rPr lang="en-GB" sz="2900" i="1" dirty="0" smtClean="0"/>
              <a:t> </a:t>
            </a:r>
            <a:r>
              <a:rPr lang="en-GB" sz="2900" i="1" dirty="0" err="1" smtClean="0"/>
              <a:t>psychiques</a:t>
            </a:r>
            <a:r>
              <a:rPr lang="en-GB" sz="2900" i="1" dirty="0" smtClean="0"/>
              <a:t> </a:t>
            </a:r>
            <a:r>
              <a:rPr lang="en-GB" sz="2900" i="1" dirty="0" err="1" smtClean="0"/>
              <a:t>supérieures</a:t>
            </a:r>
            <a:r>
              <a:rPr lang="en-GB" sz="2900" dirty="0" smtClean="0"/>
              <a:t>. </a:t>
            </a:r>
            <a:r>
              <a:rPr lang="en-GB" sz="2900" dirty="0" err="1" smtClean="0"/>
              <a:t>Moscou</a:t>
            </a:r>
            <a:r>
              <a:rPr lang="en-GB" sz="2900" dirty="0" smtClean="0"/>
              <a:t>.</a:t>
            </a:r>
            <a:r>
              <a:rPr lang="fr-FR" sz="2900" dirty="0"/>
              <a:t> </a:t>
            </a:r>
          </a:p>
          <a:p>
            <a:endParaRPr lang="fr-FR" dirty="0"/>
          </a:p>
          <a:p>
            <a:endParaRPr lang="fr-FR" dirty="0"/>
          </a:p>
        </p:txBody>
      </p:sp>
    </p:spTree>
    <p:extLst>
      <p:ext uri="{BB962C8B-B14F-4D97-AF65-F5344CB8AC3E}">
        <p14:creationId xmlns:p14="http://schemas.microsoft.com/office/powerpoint/2010/main" val="1660301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Questions des participants</a:t>
            </a:r>
            <a:endParaRPr lang="fr-FR" dirty="0"/>
          </a:p>
        </p:txBody>
      </p:sp>
      <p:sp>
        <p:nvSpPr>
          <p:cNvPr id="3" name="Espace réservé du contenu 2"/>
          <p:cNvSpPr>
            <a:spLocks noGrp="1"/>
          </p:cNvSpPr>
          <p:nvPr>
            <p:ph idx="1"/>
          </p:nvPr>
        </p:nvSpPr>
        <p:spPr>
          <a:xfrm>
            <a:off x="900546" y="2119257"/>
            <a:ext cx="7426036" cy="4142998"/>
          </a:xfrm>
        </p:spPr>
        <p:txBody>
          <a:bodyPr>
            <a:normAutofit lnSpcReduction="10000"/>
          </a:bodyPr>
          <a:lstStyle/>
          <a:p>
            <a:r>
              <a:rPr lang="fr-FR" dirty="0"/>
              <a:t>1. présenter les résultats en fonction aussi des degrés des élèves: si une typologie de moment d’auto-affectation se produit plus en 9è ou en 11è ou en école professionnelle? Ca c’était une suggestion.</a:t>
            </a:r>
          </a:p>
          <a:p>
            <a:r>
              <a:rPr lang="fr-FR" dirty="0"/>
              <a:t>2. Qui a mesuré l’intensité des émotions ressenties chez ces EN en EPS? Ai rappelé notre postulat théorique -&gt; le pouvoir d’agir dépend du pouvoir d’être affecté… Donc ce sont les EN eux-mêmes qui ont décidé de l’intensité…</a:t>
            </a:r>
          </a:p>
          <a:p>
            <a:r>
              <a:rPr lang="fr-FR" dirty="0"/>
              <a:t>3. Quelle est la question exacte qui a été posée aux EN pour décrire un moment marquant?</a:t>
            </a:r>
          </a:p>
          <a:p>
            <a:endParaRPr lang="fr-FR" dirty="0"/>
          </a:p>
        </p:txBody>
      </p:sp>
    </p:spTree>
    <p:extLst>
      <p:ext uri="{BB962C8B-B14F-4D97-AF65-F5344CB8AC3E}">
        <p14:creationId xmlns:p14="http://schemas.microsoft.com/office/powerpoint/2010/main" val="714623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84186" y="332673"/>
            <a:ext cx="6965245" cy="1202485"/>
          </a:xfrm>
        </p:spPr>
        <p:txBody>
          <a:bodyPr/>
          <a:lstStyle/>
          <a:p>
            <a:r>
              <a:rPr lang="fr-FR" dirty="0" smtClean="0">
                <a:solidFill>
                  <a:srgbClr val="000000"/>
                </a:solidFill>
              </a:rPr>
              <a:t>1. </a:t>
            </a:r>
            <a:r>
              <a:rPr lang="fr-FR" sz="3200" dirty="0" smtClean="0">
                <a:solidFill>
                  <a:srgbClr val="000000"/>
                </a:solidFill>
              </a:rPr>
              <a:t>Introduction</a:t>
            </a:r>
            <a:endParaRPr lang="fr-FR" sz="3200" dirty="0">
              <a:solidFill>
                <a:srgbClr val="000000"/>
              </a:solidFill>
            </a:endParaRPr>
          </a:p>
        </p:txBody>
      </p:sp>
      <p:sp>
        <p:nvSpPr>
          <p:cNvPr id="3" name="Espace réservé du contenu 2"/>
          <p:cNvSpPr>
            <a:spLocks noGrp="1"/>
          </p:cNvSpPr>
          <p:nvPr>
            <p:ph idx="1"/>
          </p:nvPr>
        </p:nvSpPr>
        <p:spPr>
          <a:xfrm>
            <a:off x="739588" y="1330036"/>
            <a:ext cx="7678271" cy="5153891"/>
          </a:xfrm>
        </p:spPr>
        <p:txBody>
          <a:bodyPr>
            <a:normAutofit lnSpcReduction="10000"/>
          </a:bodyPr>
          <a:lstStyle/>
          <a:p>
            <a:r>
              <a:rPr lang="fr-FR" dirty="0" smtClean="0"/>
              <a:t>Cette étude fait partie d’un programme de recherche qui vise à mieux comprendre le développement professionnel des EN en EPS à partir de situations émotionnellement marquantes -&gt; le développement du pouvoir d’agir dépend du pouvoir d’être affecté (Clot, 2008)</a:t>
            </a:r>
          </a:p>
          <a:p>
            <a:r>
              <a:rPr lang="fr-FR" dirty="0" smtClean="0"/>
              <a:t>Ce programme est basé sur la clinique de l’activité (</a:t>
            </a:r>
            <a:r>
              <a:rPr lang="fr-FR" dirty="0" err="1" smtClean="0"/>
              <a:t>Vygotski</a:t>
            </a:r>
            <a:r>
              <a:rPr lang="fr-FR" dirty="0" smtClean="0"/>
              <a:t>, 1960) et l’ergonomie française</a:t>
            </a:r>
          </a:p>
          <a:p>
            <a:r>
              <a:rPr lang="fr-FR" dirty="0" smtClean="0"/>
              <a:t> Cette recherche vise à présenter des résultats qualitatifs issus de questionnaires afin de connaître à grande échelle la typologie des situations émotionnellement marquantes ainsi que les émotions relatives</a:t>
            </a:r>
          </a:p>
          <a:p>
            <a:r>
              <a:rPr lang="fr-FR" dirty="0" smtClean="0"/>
              <a:t>Méthode: </a:t>
            </a:r>
            <a:r>
              <a:rPr lang="fr-FR" dirty="0" err="1" smtClean="0"/>
              <a:t>Grounded</a:t>
            </a:r>
            <a:r>
              <a:rPr lang="fr-FR" dirty="0" smtClean="0"/>
              <a:t> Theory (Strauss &amp; Corbin, 1990)</a:t>
            </a:r>
          </a:p>
          <a:p>
            <a:endParaRPr lang="en-GB" dirty="0"/>
          </a:p>
        </p:txBody>
      </p:sp>
    </p:spTree>
    <p:extLst>
      <p:ext uri="{BB962C8B-B14F-4D97-AF65-F5344CB8AC3E}">
        <p14:creationId xmlns:p14="http://schemas.microsoft.com/office/powerpoint/2010/main" val="1790942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2. Problématique des EN</a:t>
            </a:r>
            <a:endParaRPr lang="fr-FR" sz="3200" dirty="0"/>
          </a:p>
        </p:txBody>
      </p:sp>
      <p:sp>
        <p:nvSpPr>
          <p:cNvPr id="3" name="Espace réservé du contenu 2"/>
          <p:cNvSpPr>
            <a:spLocks noGrp="1"/>
          </p:cNvSpPr>
          <p:nvPr>
            <p:ph idx="1"/>
          </p:nvPr>
        </p:nvSpPr>
        <p:spPr>
          <a:xfrm>
            <a:off x="658907" y="1721224"/>
            <a:ext cx="7799294" cy="4598894"/>
          </a:xfrm>
        </p:spPr>
        <p:txBody>
          <a:bodyPr>
            <a:normAutofit lnSpcReduction="10000"/>
          </a:bodyPr>
          <a:lstStyle/>
          <a:p>
            <a:pPr>
              <a:lnSpc>
                <a:spcPct val="150000"/>
              </a:lnSpc>
            </a:pPr>
            <a:r>
              <a:rPr lang="fr-FR" sz="2000" dirty="0"/>
              <a:t>L’activité des </a:t>
            </a:r>
            <a:r>
              <a:rPr lang="fr-FR" sz="2000" b="1" dirty="0"/>
              <a:t>enseignants novices (EN) </a:t>
            </a:r>
            <a:r>
              <a:rPr lang="fr-FR" sz="2000" dirty="0"/>
              <a:t>est ponctuée de </a:t>
            </a:r>
            <a:r>
              <a:rPr lang="fr-FR" sz="2000" b="1" dirty="0">
                <a:solidFill>
                  <a:srgbClr val="7030A0"/>
                </a:solidFill>
              </a:rPr>
              <a:t>moments émotionnellement marquants en classe </a:t>
            </a:r>
            <a:r>
              <a:rPr lang="fr-FR" sz="2000" dirty="0" smtClean="0"/>
              <a:t>et de </a:t>
            </a:r>
            <a:r>
              <a:rPr lang="fr-FR" sz="2000" dirty="0"/>
              <a:t>moments </a:t>
            </a:r>
            <a:r>
              <a:rPr lang="fr-FR" sz="2000" dirty="0" smtClean="0"/>
              <a:t>moins intenses </a:t>
            </a:r>
            <a:r>
              <a:rPr lang="fr-FR" sz="2000" dirty="0"/>
              <a:t>en cours </a:t>
            </a:r>
            <a:r>
              <a:rPr lang="fr-FR" sz="2000" dirty="0" smtClean="0"/>
              <a:t>(</a:t>
            </a:r>
            <a:r>
              <a:rPr lang="fr-FR" sz="2000" dirty="0" err="1" smtClean="0"/>
              <a:t>Hascher</a:t>
            </a:r>
            <a:r>
              <a:rPr lang="fr-FR" sz="2000" dirty="0" smtClean="0"/>
              <a:t> &amp; </a:t>
            </a:r>
            <a:r>
              <a:rPr lang="fr-FR" sz="2000" dirty="0" err="1" smtClean="0"/>
              <a:t>Hagenauer</a:t>
            </a:r>
            <a:r>
              <a:rPr lang="fr-FR" sz="2000" dirty="0" smtClean="0"/>
              <a:t>, 2016)</a:t>
            </a:r>
            <a:endParaRPr lang="fr-FR" sz="2000" dirty="0"/>
          </a:p>
          <a:p>
            <a:pPr>
              <a:lnSpc>
                <a:spcPct val="150000"/>
              </a:lnSpc>
            </a:pPr>
            <a:r>
              <a:rPr lang="fr-FR" sz="2000" dirty="0"/>
              <a:t>Plusieurs auteurs soulignent que les </a:t>
            </a:r>
            <a:r>
              <a:rPr lang="fr-FR" sz="2000" b="1" dirty="0" smtClean="0"/>
              <a:t>EN</a:t>
            </a:r>
            <a:r>
              <a:rPr lang="fr-FR" sz="2000" dirty="0" smtClean="0"/>
              <a:t> </a:t>
            </a:r>
            <a:r>
              <a:rPr lang="fr-FR" sz="2000" dirty="0"/>
              <a:t>agissent en fonction de leur </a:t>
            </a:r>
            <a:r>
              <a:rPr lang="fr-FR" sz="2000" b="1" dirty="0">
                <a:solidFill>
                  <a:srgbClr val="7030A0"/>
                </a:solidFill>
              </a:rPr>
              <a:t>tonalité émotionnelle </a:t>
            </a:r>
            <a:r>
              <a:rPr lang="fr-FR" sz="2000" dirty="0"/>
              <a:t>liée à leurs expériences en classe </a:t>
            </a:r>
            <a:r>
              <a:rPr lang="fr-FR" sz="2000" dirty="0" smtClean="0"/>
              <a:t>(</a:t>
            </a:r>
            <a:r>
              <a:rPr lang="fr-FR" sz="2000" dirty="0" err="1" smtClean="0"/>
              <a:t>Jokikokko</a:t>
            </a:r>
            <a:r>
              <a:rPr lang="fr-FR" sz="2000" dirty="0" smtClean="0"/>
              <a:t>, </a:t>
            </a:r>
            <a:r>
              <a:rPr lang="fr-FR" sz="2000" dirty="0" err="1" smtClean="0"/>
              <a:t>Uitto</a:t>
            </a:r>
            <a:r>
              <a:rPr lang="fr-FR" sz="2000" dirty="0" smtClean="0"/>
              <a:t>, </a:t>
            </a:r>
            <a:r>
              <a:rPr lang="fr-FR" sz="2000" dirty="0" err="1" smtClean="0"/>
              <a:t>Deketelaere</a:t>
            </a:r>
            <a:r>
              <a:rPr lang="fr-FR" sz="2000" dirty="0"/>
              <a:t> </a:t>
            </a:r>
            <a:r>
              <a:rPr lang="fr-FR" sz="2000" dirty="0" smtClean="0"/>
              <a:t>&amp; </a:t>
            </a:r>
            <a:r>
              <a:rPr lang="fr-FR" sz="2000" dirty="0" err="1" smtClean="0"/>
              <a:t>Estola</a:t>
            </a:r>
            <a:r>
              <a:rPr lang="fr-FR" sz="2000" dirty="0" smtClean="0"/>
              <a:t>, 2017) </a:t>
            </a:r>
            <a:endParaRPr lang="fr-FR" sz="2000" dirty="0"/>
          </a:p>
          <a:p>
            <a:pPr>
              <a:lnSpc>
                <a:spcPct val="150000"/>
              </a:lnSpc>
            </a:pPr>
            <a:r>
              <a:rPr lang="fr-FR" sz="2000" dirty="0"/>
              <a:t>L’activité des</a:t>
            </a:r>
            <a:r>
              <a:rPr lang="fr-FR" sz="2000" b="1" dirty="0"/>
              <a:t> </a:t>
            </a:r>
            <a:r>
              <a:rPr lang="fr-FR" sz="2000" b="1" dirty="0" smtClean="0"/>
              <a:t>EN </a:t>
            </a:r>
            <a:r>
              <a:rPr lang="fr-FR" sz="2000" dirty="0"/>
              <a:t>est traversée par des </a:t>
            </a:r>
            <a:r>
              <a:rPr lang="fr-FR" sz="2000" b="1" dirty="0" smtClean="0">
                <a:solidFill>
                  <a:srgbClr val="7030A0"/>
                </a:solidFill>
              </a:rPr>
              <a:t>émotions </a:t>
            </a:r>
            <a:r>
              <a:rPr lang="fr-FR" sz="2000" b="1" dirty="0">
                <a:solidFill>
                  <a:srgbClr val="7030A0"/>
                </a:solidFill>
              </a:rPr>
              <a:t>intenses</a:t>
            </a:r>
            <a:r>
              <a:rPr lang="fr-FR" sz="2000" dirty="0"/>
              <a:t> </a:t>
            </a:r>
            <a:r>
              <a:rPr lang="fr-FR" sz="2000" dirty="0" smtClean="0"/>
              <a:t>(Schutz, 2014), </a:t>
            </a:r>
            <a:r>
              <a:rPr lang="fr-FR" sz="2000" dirty="0"/>
              <a:t>notamment liées aux </a:t>
            </a:r>
            <a:r>
              <a:rPr lang="fr-FR" sz="2000" b="1" dirty="0">
                <a:solidFill>
                  <a:srgbClr val="7030A0"/>
                </a:solidFill>
              </a:rPr>
              <a:t>dilemmes</a:t>
            </a:r>
            <a:r>
              <a:rPr lang="fr-FR" sz="2000" dirty="0"/>
              <a:t>  </a:t>
            </a:r>
            <a:r>
              <a:rPr lang="fr-FR" sz="2000" dirty="0" smtClean="0"/>
              <a:t>(</a:t>
            </a:r>
            <a:r>
              <a:rPr lang="fr-FR" sz="2000" dirty="0" err="1" smtClean="0"/>
              <a:t>Lassila</a:t>
            </a:r>
            <a:r>
              <a:rPr lang="fr-FR" sz="2000" dirty="0" smtClean="0"/>
              <a:t> &amp; </a:t>
            </a:r>
            <a:r>
              <a:rPr lang="fr-FR" sz="2000" dirty="0" err="1" smtClean="0"/>
              <a:t>Uitto</a:t>
            </a:r>
            <a:r>
              <a:rPr lang="fr-FR" sz="2000" dirty="0" smtClean="0"/>
              <a:t>, 2016; McKay, 2016), </a:t>
            </a:r>
            <a:r>
              <a:rPr lang="fr-FR" sz="2000" dirty="0"/>
              <a:t>à l’</a:t>
            </a:r>
            <a:r>
              <a:rPr lang="fr-FR" sz="2000" b="1" dirty="0">
                <a:solidFill>
                  <a:srgbClr val="7030A0"/>
                </a:solidFill>
              </a:rPr>
              <a:t>imprévisibilité</a:t>
            </a:r>
            <a:r>
              <a:rPr lang="fr-FR" sz="2000" dirty="0"/>
              <a:t> </a:t>
            </a:r>
            <a:r>
              <a:rPr lang="fr-FR" sz="2000" dirty="0" smtClean="0"/>
              <a:t>(</a:t>
            </a:r>
            <a:r>
              <a:rPr lang="fr-FR" sz="2000" dirty="0" err="1" smtClean="0"/>
              <a:t>Bullough</a:t>
            </a:r>
            <a:r>
              <a:rPr lang="fr-FR" sz="2000" dirty="0" smtClean="0"/>
              <a:t>, 2009), </a:t>
            </a:r>
            <a:r>
              <a:rPr lang="fr-FR" sz="2000" dirty="0"/>
              <a:t>au </a:t>
            </a:r>
            <a:r>
              <a:rPr lang="fr-FR" sz="2000" b="1" dirty="0">
                <a:solidFill>
                  <a:srgbClr val="7030A0"/>
                </a:solidFill>
              </a:rPr>
              <a:t>choc de la réalité</a:t>
            </a:r>
            <a:r>
              <a:rPr lang="fr-FR" sz="2000" b="1" dirty="0"/>
              <a:t> </a:t>
            </a:r>
            <a:r>
              <a:rPr lang="fr-FR" sz="2000" dirty="0" smtClean="0"/>
              <a:t>(Kim &amp; Cho, 2014, De Mauro &amp; </a:t>
            </a:r>
            <a:r>
              <a:rPr lang="fr-FR" sz="2000" dirty="0" err="1" smtClean="0"/>
              <a:t>Jennings</a:t>
            </a:r>
            <a:r>
              <a:rPr lang="fr-FR" sz="2000" dirty="0" smtClean="0"/>
              <a:t>, 2016).</a:t>
            </a:r>
            <a:endParaRPr lang="fr-FR" sz="2000" dirty="0"/>
          </a:p>
          <a:p>
            <a:endParaRPr lang="fr-FR" dirty="0"/>
          </a:p>
        </p:txBody>
      </p:sp>
    </p:spTree>
    <p:extLst>
      <p:ext uri="{BB962C8B-B14F-4D97-AF65-F5344CB8AC3E}">
        <p14:creationId xmlns:p14="http://schemas.microsoft.com/office/powerpoint/2010/main" val="655750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0212" y="508300"/>
            <a:ext cx="6965245" cy="1202485"/>
          </a:xfrm>
        </p:spPr>
        <p:txBody>
          <a:bodyPr>
            <a:normAutofit/>
          </a:bodyPr>
          <a:lstStyle/>
          <a:p>
            <a:r>
              <a:rPr lang="fr-FR" sz="3200" dirty="0" smtClean="0"/>
              <a:t>3. Questions recherche </a:t>
            </a:r>
            <a:endParaRPr lang="fr-FR" sz="3200" dirty="0"/>
          </a:p>
        </p:txBody>
      </p:sp>
      <p:sp>
        <p:nvSpPr>
          <p:cNvPr id="3" name="Espace réservé du contenu 2"/>
          <p:cNvSpPr>
            <a:spLocks noGrp="1"/>
          </p:cNvSpPr>
          <p:nvPr>
            <p:ph idx="1"/>
          </p:nvPr>
        </p:nvSpPr>
        <p:spPr>
          <a:xfrm>
            <a:off x="774768" y="1835320"/>
            <a:ext cx="7664823" cy="4413080"/>
          </a:xfrm>
        </p:spPr>
        <p:txBody>
          <a:bodyPr>
            <a:normAutofit/>
          </a:bodyPr>
          <a:lstStyle/>
          <a:p>
            <a:pPr lvl="0"/>
            <a:r>
              <a:rPr lang="fr-FR" dirty="0" smtClean="0"/>
              <a:t> QR1: Quels types de moments d’auto-affectation sont  </a:t>
            </a:r>
            <a:r>
              <a:rPr lang="fr-FR" dirty="0"/>
              <a:t>vécus </a:t>
            </a:r>
            <a:r>
              <a:rPr lang="fr-FR"/>
              <a:t>en </a:t>
            </a:r>
            <a:r>
              <a:rPr lang="fr-FR" smtClean="0"/>
              <a:t>classe par </a:t>
            </a:r>
            <a:r>
              <a:rPr lang="fr-FR" dirty="0" smtClean="0"/>
              <a:t>l’</a:t>
            </a:r>
            <a:r>
              <a:rPr lang="fr-FR" b="1" dirty="0" smtClean="0"/>
              <a:t>EN</a:t>
            </a:r>
            <a:r>
              <a:rPr lang="fr-FR" dirty="0"/>
              <a:t> en </a:t>
            </a:r>
            <a:r>
              <a:rPr lang="fr-FR" dirty="0" smtClean="0"/>
              <a:t>EPS durant sa première année d’enseignement </a:t>
            </a:r>
            <a:r>
              <a:rPr lang="fr-FR" dirty="0"/>
              <a:t>?</a:t>
            </a:r>
          </a:p>
          <a:p>
            <a:pPr lvl="0"/>
            <a:r>
              <a:rPr lang="fr-FR" dirty="0" smtClean="0"/>
              <a:t> QR2: Quels liens existe-t-il </a:t>
            </a:r>
            <a:r>
              <a:rPr lang="fr-FR" dirty="0"/>
              <a:t>entre des types de moments </a:t>
            </a:r>
            <a:r>
              <a:rPr lang="fr-FR" dirty="0" smtClean="0"/>
              <a:t>d’auto-affectation</a:t>
            </a:r>
            <a:r>
              <a:rPr lang="fr-FR" dirty="0"/>
              <a:t> et des types </a:t>
            </a:r>
            <a:r>
              <a:rPr lang="fr-FR" dirty="0" smtClean="0"/>
              <a:t>d'émotions </a:t>
            </a:r>
            <a:r>
              <a:rPr lang="fr-FR" dirty="0"/>
              <a:t>et </a:t>
            </a:r>
            <a:r>
              <a:rPr lang="fr-FR" dirty="0" smtClean="0"/>
              <a:t>d’intensités?</a:t>
            </a:r>
          </a:p>
          <a:p>
            <a:pPr lvl="0"/>
            <a:r>
              <a:rPr lang="fr-FR" dirty="0" smtClean="0"/>
              <a:t>QR3: Avec qui ces moments d’auto-affectation sont-ils partagés? </a:t>
            </a:r>
            <a:r>
              <a:rPr lang="fr-FR" dirty="0"/>
              <a:t>	</a:t>
            </a:r>
            <a:endParaRPr lang="fr-FR" dirty="0" smtClean="0"/>
          </a:p>
          <a:p>
            <a:pPr lvl="0"/>
            <a:r>
              <a:rPr lang="fr-FR" dirty="0" smtClean="0"/>
              <a:t>QR4: Ces moments d’auto-affectation ont-ils un effet sur la suite de l’enseignement des EN en EPS?</a:t>
            </a:r>
          </a:p>
        </p:txBody>
      </p:sp>
    </p:spTree>
    <p:extLst>
      <p:ext uri="{BB962C8B-B14F-4D97-AF65-F5344CB8AC3E}">
        <p14:creationId xmlns:p14="http://schemas.microsoft.com/office/powerpoint/2010/main" val="1174444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59112" y="1810308"/>
            <a:ext cx="7605706" cy="4438173"/>
          </a:xfrm>
        </p:spPr>
        <p:txBody>
          <a:bodyPr>
            <a:normAutofit/>
          </a:bodyPr>
          <a:lstStyle/>
          <a:p>
            <a:r>
              <a:rPr lang="fr-FR" dirty="0" smtClean="0"/>
              <a:t> Participants:</a:t>
            </a:r>
            <a:r>
              <a:rPr lang="fr-FR" dirty="0"/>
              <a:t> </a:t>
            </a:r>
            <a:endParaRPr lang="fr-FR" dirty="0" smtClean="0"/>
          </a:p>
          <a:p>
            <a:pPr lvl="1"/>
            <a:r>
              <a:rPr lang="fr-FR" dirty="0"/>
              <a:t> </a:t>
            </a:r>
            <a:r>
              <a:rPr lang="fr-FR" dirty="0" smtClean="0"/>
              <a:t>A ce jour </a:t>
            </a:r>
            <a:r>
              <a:rPr lang="fr-FR" b="1" dirty="0" smtClean="0">
                <a:solidFill>
                  <a:srgbClr val="7030A0"/>
                </a:solidFill>
              </a:rPr>
              <a:t>98 EN en EPS</a:t>
            </a:r>
            <a:r>
              <a:rPr lang="fr-FR" dirty="0" smtClean="0"/>
              <a:t>, étudiants </a:t>
            </a:r>
            <a:r>
              <a:rPr lang="fr-FR" dirty="0"/>
              <a:t>de la </a:t>
            </a:r>
            <a:r>
              <a:rPr lang="fr-FR" dirty="0" smtClean="0"/>
              <a:t>HEP</a:t>
            </a:r>
          </a:p>
          <a:p>
            <a:pPr lvl="1"/>
            <a:r>
              <a:rPr lang="fr-FR" dirty="0"/>
              <a:t> </a:t>
            </a:r>
            <a:r>
              <a:rPr lang="fr-FR" dirty="0" smtClean="0"/>
              <a:t>Formation basée sur le principe de l’alternance</a:t>
            </a:r>
          </a:p>
          <a:p>
            <a:pPr marL="365760" lvl="1" indent="0">
              <a:buNone/>
            </a:pPr>
            <a:endParaRPr lang="fr-FR" dirty="0" smtClean="0"/>
          </a:p>
          <a:p>
            <a:r>
              <a:rPr lang="fr-FR" dirty="0"/>
              <a:t> </a:t>
            </a:r>
            <a:r>
              <a:rPr lang="fr-FR" dirty="0" smtClean="0"/>
              <a:t>Questionnaire (30 minutes):</a:t>
            </a:r>
          </a:p>
          <a:p>
            <a:pPr lvl="1"/>
            <a:r>
              <a:rPr lang="fr-FR" dirty="0" smtClean="0"/>
              <a:t> relater </a:t>
            </a:r>
            <a:r>
              <a:rPr lang="fr-FR" dirty="0"/>
              <a:t>2 moments marquants survenus en cours d’EPS </a:t>
            </a:r>
            <a:r>
              <a:rPr lang="fr-FR" dirty="0" smtClean="0"/>
              <a:t>(</a:t>
            </a:r>
            <a:r>
              <a:rPr lang="fr-FR" b="1" dirty="0" smtClean="0">
                <a:solidFill>
                  <a:srgbClr val="7030A0"/>
                </a:solidFill>
              </a:rPr>
              <a:t>196 </a:t>
            </a:r>
            <a:r>
              <a:rPr lang="fr-FR" b="1" dirty="0">
                <a:solidFill>
                  <a:srgbClr val="7030A0"/>
                </a:solidFill>
              </a:rPr>
              <a:t>moments </a:t>
            </a:r>
            <a:r>
              <a:rPr lang="fr-FR" b="1" dirty="0" smtClean="0">
                <a:solidFill>
                  <a:srgbClr val="7030A0"/>
                </a:solidFill>
              </a:rPr>
              <a:t>marquants à ce jour</a:t>
            </a:r>
            <a:r>
              <a:rPr lang="fr-FR" dirty="0" smtClean="0"/>
              <a:t>)</a:t>
            </a:r>
          </a:p>
          <a:p>
            <a:pPr lvl="1"/>
            <a:r>
              <a:rPr lang="fr-FR" dirty="0" smtClean="0"/>
              <a:t> cocher </a:t>
            </a:r>
            <a:r>
              <a:rPr lang="fr-FR" dirty="0"/>
              <a:t>l’émotion ainsi que l’intensité </a:t>
            </a:r>
            <a:r>
              <a:rPr lang="fr-FR" dirty="0" smtClean="0"/>
              <a:t>ressenties</a:t>
            </a:r>
          </a:p>
          <a:p>
            <a:pPr lvl="1"/>
            <a:r>
              <a:rPr lang="fr-FR" dirty="0" smtClean="0"/>
              <a:t> dire </a:t>
            </a:r>
            <a:r>
              <a:rPr lang="fr-FR" dirty="0"/>
              <a:t>si ce moment a été partagé avec autrui (qui?</a:t>
            </a:r>
            <a:r>
              <a:rPr lang="fr-FR" dirty="0" smtClean="0"/>
              <a:t>)</a:t>
            </a:r>
          </a:p>
          <a:p>
            <a:pPr lvl="1"/>
            <a:r>
              <a:rPr lang="fr-FR" dirty="0"/>
              <a:t> </a:t>
            </a:r>
            <a:r>
              <a:rPr lang="fr-FR" dirty="0" smtClean="0"/>
              <a:t>dire </a:t>
            </a:r>
            <a:r>
              <a:rPr lang="fr-FR" dirty="0"/>
              <a:t>si ce moment a eu un effet sur son enseignement</a:t>
            </a:r>
          </a:p>
          <a:p>
            <a:pPr lvl="1"/>
            <a:endParaRPr lang="fr-FR" dirty="0"/>
          </a:p>
          <a:p>
            <a:pPr lvl="1"/>
            <a:endParaRPr lang="fr-FR" dirty="0" smtClean="0"/>
          </a:p>
          <a:p>
            <a:pPr lvl="1"/>
            <a:endParaRPr lang="fr-FR" dirty="0"/>
          </a:p>
          <a:p>
            <a:pPr lvl="1"/>
            <a:endParaRPr lang="fr-FR" dirty="0"/>
          </a:p>
        </p:txBody>
      </p:sp>
      <p:sp>
        <p:nvSpPr>
          <p:cNvPr id="4" name="Titre 1"/>
          <p:cNvSpPr>
            <a:spLocks noGrp="1"/>
          </p:cNvSpPr>
          <p:nvPr>
            <p:ph type="title"/>
          </p:nvPr>
        </p:nvSpPr>
        <p:spPr>
          <a:xfrm>
            <a:off x="759112" y="817583"/>
            <a:ext cx="7605705" cy="992726"/>
          </a:xfrm>
        </p:spPr>
        <p:txBody>
          <a:bodyPr>
            <a:noAutofit/>
          </a:bodyPr>
          <a:lstStyle/>
          <a:p>
            <a:r>
              <a:rPr lang="fr-FR" sz="3200" dirty="0" smtClean="0"/>
              <a:t>4. Méthode basée sur des questionnaires</a:t>
            </a:r>
            <a:endParaRPr lang="fr-FR" sz="3200" dirty="0"/>
          </a:p>
        </p:txBody>
      </p:sp>
    </p:spTree>
    <p:extLst>
      <p:ext uri="{BB962C8B-B14F-4D97-AF65-F5344CB8AC3E}">
        <p14:creationId xmlns:p14="http://schemas.microsoft.com/office/powerpoint/2010/main" val="8539306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5. Traitement des données</a:t>
            </a:r>
            <a:endParaRPr lang="fr-FR" sz="3200" dirty="0"/>
          </a:p>
        </p:txBody>
      </p:sp>
      <p:sp>
        <p:nvSpPr>
          <p:cNvPr id="3" name="Espace réservé du contenu 2"/>
          <p:cNvSpPr>
            <a:spLocks noGrp="1"/>
          </p:cNvSpPr>
          <p:nvPr>
            <p:ph idx="1"/>
          </p:nvPr>
        </p:nvSpPr>
        <p:spPr>
          <a:xfrm>
            <a:off x="866588" y="2119256"/>
            <a:ext cx="7395883" cy="4160773"/>
          </a:xfrm>
        </p:spPr>
        <p:txBody>
          <a:bodyPr/>
          <a:lstStyle/>
          <a:p>
            <a:r>
              <a:rPr lang="fr-FR" dirty="0" smtClean="0"/>
              <a:t> Catégorisation des moments marquants (</a:t>
            </a:r>
            <a:r>
              <a:rPr lang="fr-FR" i="1" dirty="0" err="1" smtClean="0"/>
              <a:t>Grounded</a:t>
            </a:r>
            <a:r>
              <a:rPr lang="fr-FR" i="1" dirty="0" smtClean="0"/>
              <a:t> Theory</a:t>
            </a:r>
            <a:r>
              <a:rPr lang="fr-FR" dirty="0" smtClean="0"/>
              <a:t>, Strauss &amp; Corbin, 1990): codage in vivo -&gt; codage axial -&gt; codage sélectif</a:t>
            </a:r>
          </a:p>
          <a:p>
            <a:pPr marL="0" indent="0">
              <a:buNone/>
            </a:pPr>
            <a:endParaRPr lang="fr-FR" dirty="0" smtClean="0">
              <a:sym typeface="Wingdings"/>
            </a:endParaRPr>
          </a:p>
          <a:p>
            <a:pPr marL="0" indent="0">
              <a:buNone/>
            </a:pPr>
            <a:r>
              <a:rPr lang="fr-FR" dirty="0" smtClean="0">
                <a:sym typeface="Wingdings"/>
              </a:rPr>
              <a:t> </a:t>
            </a:r>
            <a:r>
              <a:rPr lang="fr-FR" dirty="0" smtClean="0"/>
              <a:t>Cette partie permet, à grande échelle, de connaître les types de moments émotionnellement marquants que vivent les </a:t>
            </a:r>
            <a:r>
              <a:rPr lang="fr-FR" b="1" dirty="0" smtClean="0"/>
              <a:t>EN </a:t>
            </a:r>
            <a:r>
              <a:rPr lang="fr-FR" dirty="0" smtClean="0"/>
              <a:t>en EPS, les émotions qui y sont associées</a:t>
            </a:r>
            <a:r>
              <a:rPr lang="fr-FR" dirty="0"/>
              <a:t> </a:t>
            </a:r>
            <a:r>
              <a:rPr lang="fr-FR" dirty="0" smtClean="0"/>
              <a:t>et le partage avec autrui.</a:t>
            </a:r>
            <a:endParaRPr lang="fr-FR" dirty="0"/>
          </a:p>
        </p:txBody>
      </p:sp>
    </p:spTree>
    <p:extLst>
      <p:ext uri="{BB962C8B-B14F-4D97-AF65-F5344CB8AC3E}">
        <p14:creationId xmlns:p14="http://schemas.microsoft.com/office/powerpoint/2010/main" val="47286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69207" y="564777"/>
            <a:ext cx="6965245" cy="1202485"/>
          </a:xfrm>
        </p:spPr>
        <p:txBody>
          <a:bodyPr>
            <a:normAutofit fontScale="90000"/>
          </a:bodyPr>
          <a:lstStyle/>
          <a:p>
            <a:r>
              <a:rPr lang="fr-FR" sz="3200" dirty="0" smtClean="0">
                <a:solidFill>
                  <a:srgbClr val="000000"/>
                </a:solidFill>
              </a:rPr>
              <a:t>6. Résultats: situations émotionnellement marquantes décrites par l’EN</a:t>
            </a:r>
            <a:endParaRPr lang="fr-FR" sz="3200" dirty="0">
              <a:solidFill>
                <a:srgbClr val="000000"/>
              </a:solidFill>
            </a:endParaRPr>
          </a:p>
        </p:txBody>
      </p:sp>
      <p:sp>
        <p:nvSpPr>
          <p:cNvPr id="5"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8"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6" name="Espace réservé du contenu 5"/>
          <p:cNvGraphicFramePr>
            <a:graphicFrameLocks noGrp="1"/>
          </p:cNvGraphicFramePr>
          <p:nvPr>
            <p:ph idx="1"/>
            <p:extLst>
              <p:ext uri="{D42A27DB-BD31-4B8C-83A1-F6EECF244321}">
                <p14:modId xmlns:p14="http://schemas.microsoft.com/office/powerpoint/2010/main" val="1506773372"/>
              </p:ext>
            </p:extLst>
          </p:nvPr>
        </p:nvGraphicFramePr>
        <p:xfrm>
          <a:off x="739589" y="2116885"/>
          <a:ext cx="7624482" cy="3826714"/>
        </p:xfrm>
        <a:graphic>
          <a:graphicData uri="http://schemas.openxmlformats.org/drawingml/2006/table">
            <a:tbl>
              <a:tblPr firstRow="1" firstCol="1" bandRow="1">
                <a:tableStyleId>{5C22544A-7EE6-4342-B048-85BDC9FD1C3A}</a:tableStyleId>
              </a:tblPr>
              <a:tblGrid>
                <a:gridCol w="5190564"/>
                <a:gridCol w="1102659"/>
                <a:gridCol w="1331259"/>
              </a:tblGrid>
              <a:tr h="952956">
                <a:tc>
                  <a:txBody>
                    <a:bodyPr/>
                    <a:lstStyle/>
                    <a:p>
                      <a:pPr>
                        <a:spcAft>
                          <a:spcPts val="0"/>
                        </a:spcAft>
                      </a:pPr>
                      <a:r>
                        <a:rPr lang="fr-FR" sz="2800" noProof="0" dirty="0" smtClean="0">
                          <a:effectLst/>
                        </a:rPr>
                        <a:t>Situation émotionnelle positive</a:t>
                      </a:r>
                      <a:endParaRPr lang="fr-FR" sz="2800" noProof="0" dirty="0">
                        <a:effectLst/>
                        <a:latin typeface="Calibri" charset="0"/>
                        <a:ea typeface="Calibri" charset="0"/>
                        <a:cs typeface="Times New Roman" charset="0"/>
                      </a:endParaRPr>
                    </a:p>
                  </a:txBody>
                  <a:tcPr marL="68580" marR="68580" marT="0" marB="0"/>
                </a:tc>
                <a:tc>
                  <a:txBody>
                    <a:bodyPr/>
                    <a:lstStyle/>
                    <a:p>
                      <a:pPr>
                        <a:spcAft>
                          <a:spcPts val="0"/>
                        </a:spcAft>
                      </a:pPr>
                      <a:r>
                        <a:rPr lang="en-GB" sz="2800" b="1" noProof="0" dirty="0" smtClean="0">
                          <a:solidFill>
                            <a:schemeClr val="tx1"/>
                          </a:solidFill>
                          <a:effectLst/>
                        </a:rPr>
                        <a:t>53</a:t>
                      </a:r>
                    </a:p>
                    <a:p>
                      <a:pPr>
                        <a:spcAft>
                          <a:spcPts val="0"/>
                        </a:spcAft>
                      </a:pPr>
                      <a:r>
                        <a:rPr lang="en-GB" sz="2800" b="1" noProof="0" dirty="0" smtClean="0">
                          <a:solidFill>
                            <a:schemeClr val="tx1"/>
                          </a:solidFill>
                          <a:effectLst/>
                        </a:rPr>
                        <a:t> </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c>
                  <a:txBody>
                    <a:bodyPr/>
                    <a:lstStyle/>
                    <a:p>
                      <a:pPr>
                        <a:spcAft>
                          <a:spcPts val="0"/>
                        </a:spcAft>
                      </a:pPr>
                      <a:r>
                        <a:rPr lang="en-GB" sz="2800" b="1" noProof="0" dirty="0" smtClean="0">
                          <a:solidFill>
                            <a:schemeClr val="tx1"/>
                          </a:solidFill>
                          <a:effectLst/>
                        </a:rPr>
                        <a:t>27.55%</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r>
              <a:tr h="952956">
                <a:tc>
                  <a:txBody>
                    <a:bodyPr/>
                    <a:lstStyle/>
                    <a:p>
                      <a:pPr>
                        <a:spcAft>
                          <a:spcPts val="0"/>
                        </a:spcAft>
                      </a:pPr>
                      <a:r>
                        <a:rPr lang="fr-FR" sz="2800" noProof="0" dirty="0" smtClean="0">
                          <a:effectLst/>
                        </a:rPr>
                        <a:t>Situation émotionnelle négative</a:t>
                      </a:r>
                      <a:endParaRPr lang="fr-FR" sz="2800" noProof="0" dirty="0">
                        <a:effectLst/>
                        <a:latin typeface="Calibri" charset="0"/>
                        <a:ea typeface="Calibri" charset="0"/>
                        <a:cs typeface="Times New Roman" charset="0"/>
                      </a:endParaRPr>
                    </a:p>
                  </a:txBody>
                  <a:tcPr marL="68580" marR="68580" marT="0" marB="0"/>
                </a:tc>
                <a:tc>
                  <a:txBody>
                    <a:bodyPr/>
                    <a:lstStyle/>
                    <a:p>
                      <a:pPr>
                        <a:spcAft>
                          <a:spcPts val="0"/>
                        </a:spcAft>
                      </a:pPr>
                      <a:r>
                        <a:rPr lang="en-GB" sz="2800" b="1" noProof="0" dirty="0" smtClean="0">
                          <a:solidFill>
                            <a:schemeClr val="tx1"/>
                          </a:solidFill>
                          <a:effectLst/>
                        </a:rPr>
                        <a:t>128</a:t>
                      </a:r>
                    </a:p>
                    <a:p>
                      <a:pPr>
                        <a:spcAft>
                          <a:spcPts val="0"/>
                        </a:spcAft>
                      </a:pPr>
                      <a:r>
                        <a:rPr lang="en-GB" sz="2800" b="1" noProof="0" dirty="0" smtClean="0">
                          <a:solidFill>
                            <a:schemeClr val="tx1"/>
                          </a:solidFill>
                          <a:effectLst/>
                        </a:rPr>
                        <a:t> </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c>
                  <a:txBody>
                    <a:bodyPr/>
                    <a:lstStyle/>
                    <a:p>
                      <a:pPr>
                        <a:spcAft>
                          <a:spcPts val="0"/>
                        </a:spcAft>
                      </a:pPr>
                      <a:r>
                        <a:rPr lang="en-GB" sz="2800" b="1" noProof="0" dirty="0" smtClean="0">
                          <a:solidFill>
                            <a:schemeClr val="tx1"/>
                          </a:solidFill>
                          <a:effectLst/>
                        </a:rPr>
                        <a:t>64.80%</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r>
              <a:tr h="952956">
                <a:tc>
                  <a:txBody>
                    <a:bodyPr/>
                    <a:lstStyle/>
                    <a:p>
                      <a:pPr>
                        <a:spcAft>
                          <a:spcPts val="0"/>
                        </a:spcAft>
                      </a:pPr>
                      <a:r>
                        <a:rPr lang="fr-FR" sz="2800" noProof="0" dirty="0" smtClean="0">
                          <a:effectLst/>
                        </a:rPr>
                        <a:t>Situation d’abord négative, puis positive</a:t>
                      </a:r>
                      <a:endParaRPr lang="fr-FR" sz="2800" noProof="0" dirty="0">
                        <a:effectLst/>
                        <a:latin typeface="Calibri" charset="0"/>
                        <a:ea typeface="Calibri" charset="0"/>
                        <a:cs typeface="Times New Roman" charset="0"/>
                      </a:endParaRPr>
                    </a:p>
                  </a:txBody>
                  <a:tcPr marL="68580" marR="68580" marT="0" marB="0"/>
                </a:tc>
                <a:tc>
                  <a:txBody>
                    <a:bodyPr/>
                    <a:lstStyle/>
                    <a:p>
                      <a:pPr>
                        <a:spcAft>
                          <a:spcPts val="0"/>
                        </a:spcAft>
                      </a:pPr>
                      <a:r>
                        <a:rPr lang="en-GB" sz="2800" b="1" noProof="0" dirty="0" smtClean="0">
                          <a:solidFill>
                            <a:schemeClr val="tx1"/>
                          </a:solidFill>
                          <a:effectLst/>
                        </a:rPr>
                        <a:t>15</a:t>
                      </a:r>
                    </a:p>
                    <a:p>
                      <a:pPr>
                        <a:spcAft>
                          <a:spcPts val="0"/>
                        </a:spcAft>
                      </a:pPr>
                      <a:r>
                        <a:rPr lang="en-GB" sz="2800" b="1" noProof="0" dirty="0" smtClean="0">
                          <a:solidFill>
                            <a:schemeClr val="tx1"/>
                          </a:solidFill>
                          <a:effectLst/>
                        </a:rPr>
                        <a:t> </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c>
                  <a:txBody>
                    <a:bodyPr/>
                    <a:lstStyle/>
                    <a:p>
                      <a:pPr>
                        <a:spcAft>
                          <a:spcPts val="0"/>
                        </a:spcAft>
                      </a:pPr>
                      <a:r>
                        <a:rPr lang="en-GB" sz="2800" b="1" noProof="0" dirty="0" smtClean="0">
                          <a:solidFill>
                            <a:schemeClr val="tx1"/>
                          </a:solidFill>
                          <a:effectLst/>
                        </a:rPr>
                        <a:t>7.65%</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r>
              <a:tr h="967846">
                <a:tc>
                  <a:txBody>
                    <a:bodyPr/>
                    <a:lstStyle/>
                    <a:p>
                      <a:pPr>
                        <a:spcAft>
                          <a:spcPts val="0"/>
                        </a:spcAft>
                      </a:pPr>
                      <a:endParaRPr lang="fr-FR" sz="2800" noProof="0" dirty="0" smtClean="0">
                        <a:effectLst/>
                      </a:endParaRPr>
                    </a:p>
                    <a:p>
                      <a:pPr>
                        <a:spcAft>
                          <a:spcPts val="0"/>
                        </a:spcAft>
                      </a:pPr>
                      <a:r>
                        <a:rPr lang="fr-FR" sz="2800" noProof="0" dirty="0" smtClean="0">
                          <a:effectLst/>
                        </a:rPr>
                        <a:t>Total</a:t>
                      </a:r>
                      <a:endParaRPr lang="fr-FR" sz="2800" noProof="0" dirty="0">
                        <a:effectLst/>
                        <a:latin typeface="Calibri" charset="0"/>
                        <a:ea typeface="Calibri" charset="0"/>
                        <a:cs typeface="Times New Roman" charset="0"/>
                      </a:endParaRPr>
                    </a:p>
                  </a:txBody>
                  <a:tcPr marL="68580" marR="68580" marT="0" marB="0"/>
                </a:tc>
                <a:tc>
                  <a:txBody>
                    <a:bodyPr/>
                    <a:lstStyle/>
                    <a:p>
                      <a:pPr>
                        <a:spcAft>
                          <a:spcPts val="0"/>
                        </a:spcAft>
                      </a:pPr>
                      <a:r>
                        <a:rPr lang="en-GB" sz="2800" b="1" noProof="0" dirty="0" smtClean="0">
                          <a:solidFill>
                            <a:schemeClr val="tx1"/>
                          </a:solidFill>
                          <a:effectLst/>
                        </a:rPr>
                        <a:t> </a:t>
                      </a:r>
                    </a:p>
                    <a:p>
                      <a:pPr>
                        <a:spcAft>
                          <a:spcPts val="0"/>
                        </a:spcAft>
                      </a:pPr>
                      <a:r>
                        <a:rPr lang="en-GB" sz="2800" b="1" noProof="0" dirty="0" smtClean="0">
                          <a:solidFill>
                            <a:schemeClr val="tx1"/>
                          </a:solidFill>
                          <a:effectLst/>
                        </a:rPr>
                        <a:t>196</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c>
                  <a:txBody>
                    <a:bodyPr/>
                    <a:lstStyle/>
                    <a:p>
                      <a:pPr>
                        <a:spcAft>
                          <a:spcPts val="0"/>
                        </a:spcAft>
                      </a:pPr>
                      <a:r>
                        <a:rPr lang="en-GB" sz="2800" b="1" noProof="0" dirty="0" smtClean="0">
                          <a:solidFill>
                            <a:schemeClr val="tx1"/>
                          </a:solidFill>
                          <a:effectLst/>
                        </a:rPr>
                        <a:t> </a:t>
                      </a:r>
                    </a:p>
                    <a:p>
                      <a:pPr>
                        <a:spcAft>
                          <a:spcPts val="0"/>
                        </a:spcAft>
                      </a:pPr>
                      <a:r>
                        <a:rPr lang="en-GB" sz="2800" b="1" noProof="0" dirty="0" smtClean="0">
                          <a:solidFill>
                            <a:schemeClr val="tx1"/>
                          </a:solidFill>
                          <a:effectLst/>
                        </a:rPr>
                        <a:t>100%</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r>
            </a:tbl>
          </a:graphicData>
        </a:graphic>
      </p:graphicFrame>
    </p:spTree>
    <p:extLst>
      <p:ext uri="{BB962C8B-B14F-4D97-AF65-F5344CB8AC3E}">
        <p14:creationId xmlns:p14="http://schemas.microsoft.com/office/powerpoint/2010/main" val="17502233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195947" y="564788"/>
            <a:ext cx="7261972" cy="892552"/>
          </a:xfrm>
          <a:prstGeom prst="rect">
            <a:avLst/>
          </a:prstGeom>
          <a:noFill/>
        </p:spPr>
        <p:txBody>
          <a:bodyPr wrap="square" rtlCol="0">
            <a:spAutoFit/>
          </a:bodyPr>
          <a:lstStyle/>
          <a:p>
            <a:pPr algn="ctr"/>
            <a:r>
              <a:rPr lang="en-GB" sz="3200" dirty="0" err="1" smtClean="0">
                <a:solidFill>
                  <a:srgbClr val="000000"/>
                </a:solidFill>
              </a:rPr>
              <a:t>Exemple</a:t>
            </a:r>
            <a:r>
              <a:rPr lang="en-GB" sz="3200" dirty="0" smtClean="0">
                <a:solidFill>
                  <a:srgbClr val="000000"/>
                </a:solidFill>
              </a:rPr>
              <a:t> de </a:t>
            </a:r>
            <a:r>
              <a:rPr lang="en-GB" sz="3200" dirty="0" err="1" smtClean="0">
                <a:solidFill>
                  <a:srgbClr val="000000"/>
                </a:solidFill>
              </a:rPr>
              <a:t>codage</a:t>
            </a:r>
            <a:r>
              <a:rPr lang="en-GB" sz="3200" dirty="0" smtClean="0">
                <a:solidFill>
                  <a:srgbClr val="000000"/>
                </a:solidFill>
              </a:rPr>
              <a:t> axial</a:t>
            </a:r>
            <a:r>
              <a:rPr lang="en-GB" sz="3200" dirty="0">
                <a:solidFill>
                  <a:srgbClr val="000000"/>
                </a:solidFill>
              </a:rPr>
              <a:t/>
            </a:r>
            <a:br>
              <a:rPr lang="en-GB" sz="3200" dirty="0">
                <a:solidFill>
                  <a:srgbClr val="000000"/>
                </a:solidFill>
              </a:rPr>
            </a:br>
            <a:r>
              <a:rPr lang="fr-FR" sz="2000" dirty="0">
                <a:solidFill>
                  <a:srgbClr val="000000"/>
                </a:solidFill>
              </a:rPr>
              <a:t>(</a:t>
            </a:r>
            <a:r>
              <a:rPr lang="fr-FR" sz="2000" i="1" dirty="0" err="1">
                <a:solidFill>
                  <a:srgbClr val="000000"/>
                </a:solidFill>
              </a:rPr>
              <a:t>Grounded</a:t>
            </a:r>
            <a:r>
              <a:rPr lang="fr-FR" sz="2000" i="1" dirty="0">
                <a:solidFill>
                  <a:srgbClr val="000000"/>
                </a:solidFill>
              </a:rPr>
              <a:t> </a:t>
            </a:r>
            <a:r>
              <a:rPr lang="fr-FR" sz="2000" i="1" dirty="0" err="1">
                <a:solidFill>
                  <a:srgbClr val="000000"/>
                </a:solidFill>
              </a:rPr>
              <a:t>Theory</a:t>
            </a:r>
            <a:r>
              <a:rPr lang="fr-FR" sz="2000" dirty="0">
                <a:solidFill>
                  <a:srgbClr val="000000"/>
                </a:solidFill>
              </a:rPr>
              <a:t>, Strauss &amp; Corbin, 1990)</a:t>
            </a:r>
            <a:endParaRPr lang="fr-FR" sz="2000" i="1" dirty="0">
              <a:solidFill>
                <a:srgbClr val="000000"/>
              </a:solidFill>
              <a:latin typeface="+mj-lt"/>
            </a:endParaRPr>
          </a:p>
        </p:txBody>
      </p:sp>
      <p:sp>
        <p:nvSpPr>
          <p:cNvPr id="2" name="Rectangle 1"/>
          <p:cNvSpPr/>
          <p:nvPr/>
        </p:nvSpPr>
        <p:spPr>
          <a:xfrm>
            <a:off x="769742" y="1354728"/>
            <a:ext cx="7799013" cy="4585871"/>
          </a:xfrm>
          <a:prstGeom prst="rect">
            <a:avLst/>
          </a:prstGeom>
        </p:spPr>
        <p:txBody>
          <a:bodyPr wrap="square">
            <a:spAutoFit/>
          </a:bodyPr>
          <a:lstStyle/>
          <a:p>
            <a:r>
              <a:rPr lang="fr-FR" sz="2000" b="1" dirty="0" smtClean="0"/>
              <a:t>Description de la situation émotionnelle (72a):</a:t>
            </a:r>
          </a:p>
          <a:p>
            <a:r>
              <a:rPr lang="fr-FR" sz="1600" i="1" dirty="0" smtClean="0"/>
              <a:t>Deuxième semaine de stage à 100%. Remplacement de mon </a:t>
            </a:r>
            <a:r>
              <a:rPr lang="fr-FR" sz="1600" i="1" dirty="0" err="1" smtClean="0"/>
              <a:t>Prafo</a:t>
            </a:r>
            <a:r>
              <a:rPr lang="fr-FR" sz="1600" i="1" dirty="0" smtClean="0"/>
              <a:t> avec une classe de 11VG garçons que j’avais déjà observé une fois mais auprès de qui je n’avais jamais enseigné. Thème endurance, prépa au test des 12mn. Les élèves n’étaient pas attentifs du tout et ne respectaient pas les consignes. J’ai vite perdu le contrôle de la classe. On peut dire que ce sont eux qui ont pris le pouvoir. L’objectif n’a donc pas été atteint.</a:t>
            </a:r>
          </a:p>
          <a:p>
            <a:r>
              <a:rPr lang="fr-FR" sz="1600" b="1" dirty="0" smtClean="0"/>
              <a:t>Partage avec autrui </a:t>
            </a:r>
            <a:r>
              <a:rPr lang="fr-FR" sz="1600" dirty="0" smtClean="0"/>
              <a:t>: collègue, </a:t>
            </a:r>
            <a:r>
              <a:rPr lang="fr-FR" sz="1600" dirty="0" err="1" smtClean="0"/>
              <a:t>Prafo</a:t>
            </a:r>
            <a:r>
              <a:rPr lang="fr-FR" sz="1600" dirty="0" smtClean="0"/>
              <a:t>, conjoint</a:t>
            </a:r>
          </a:p>
          <a:p>
            <a:r>
              <a:rPr lang="fr-FR" sz="1600" i="1" dirty="0" smtClean="0"/>
              <a:t>EFFET 2 : je prends plus de temps en début de leçon pour exposer mes attentes et mes objectifs et dès que ça dégénère un tant soit peu, j’arrête le cours de la leçon, rassemble les élèves pour remettre les pendules à l’heure avant de reprendre. Puis, lors de la préparation des leçons j’anticipe selon le type de classe /élèves, je fais plus ou moins d’exercices, j’adapte les consignes, le temps, …</a:t>
            </a:r>
            <a:r>
              <a:rPr lang="fr-FR" sz="1600" dirty="0" smtClean="0"/>
              <a:t> </a:t>
            </a:r>
          </a:p>
          <a:p>
            <a:r>
              <a:rPr lang="fr-FR" sz="2000" b="1" dirty="0" smtClean="0"/>
              <a:t>Codage </a:t>
            </a:r>
            <a:r>
              <a:rPr lang="fr-FR" sz="2000" b="1" i="1" dirty="0" smtClean="0"/>
              <a:t>in vivo</a:t>
            </a:r>
            <a:r>
              <a:rPr lang="fr-FR" sz="2000" b="1" dirty="0" smtClean="0"/>
              <a:t>: </a:t>
            </a:r>
            <a:r>
              <a:rPr lang="fr-FR" sz="1600" dirty="0" smtClean="0"/>
              <a:t>Perte de contrôle de la classe, élèves qui prennent le pouvoir </a:t>
            </a:r>
          </a:p>
          <a:p>
            <a:r>
              <a:rPr lang="fr-FR" sz="2000" b="1" dirty="0" smtClean="0"/>
              <a:t>Codage axial 1er niveau: </a:t>
            </a:r>
            <a:r>
              <a:rPr lang="fr-FR" sz="1600" dirty="0" smtClean="0"/>
              <a:t>Transgression volontaire en opposition collective</a:t>
            </a:r>
          </a:p>
          <a:p>
            <a:r>
              <a:rPr lang="fr-FR" sz="2000" b="1" dirty="0" smtClean="0"/>
              <a:t>Codage axial 2ème niveau: </a:t>
            </a:r>
            <a:r>
              <a:rPr lang="fr-FR" sz="1600" dirty="0" smtClean="0"/>
              <a:t>Transgression volontaire de la règle de l’enseignant par un ou plusieurs élèves </a:t>
            </a:r>
          </a:p>
          <a:p>
            <a:r>
              <a:rPr lang="fr-FR" sz="2000" b="1" dirty="0" smtClean="0"/>
              <a:t>Codage sélectif: </a:t>
            </a:r>
            <a:r>
              <a:rPr lang="fr-FR" sz="2000" dirty="0" smtClean="0"/>
              <a:t>sentiment d’impuissance</a:t>
            </a:r>
            <a:endParaRPr lang="fr-FR" sz="2000" dirty="0"/>
          </a:p>
        </p:txBody>
      </p:sp>
    </p:spTree>
    <p:extLst>
      <p:ext uri="{BB962C8B-B14F-4D97-AF65-F5344CB8AC3E}">
        <p14:creationId xmlns:p14="http://schemas.microsoft.com/office/powerpoint/2010/main" val="14682515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unais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extLst>
    <a:ext uri="{05A4C25C-085E-4340-85A3-A5531E510DB2}">
      <thm15:themeFamily xmlns:thm15="http://schemas.microsoft.com/office/thememl/2012/main" name="Séminaire de recherche HPE 7 juin 2017" id="{2B31253E-4CC8-6C4C-ABCC-F2C8D3B84A72}" vid="{205F48FB-30FC-084D-B19D-5AE9DDB5C5CC}"/>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Séminaire de recherche ISSUL 29 juin 2017</Template>
  <TotalTime>8893</TotalTime>
  <Words>2761</Words>
  <Application>Microsoft Macintosh PowerPoint</Application>
  <PresentationFormat>Présentation à l'écran (4:3)</PresentationFormat>
  <Paragraphs>361</Paragraphs>
  <Slides>22</Slides>
  <Notes>21</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22</vt:i4>
      </vt:variant>
    </vt:vector>
  </HeadingPairs>
  <TitlesOfParts>
    <vt:vector size="32" baseType="lpstr">
      <vt:lpstr>Arial</vt:lpstr>
      <vt:lpstr>Brush Script MT</vt:lpstr>
      <vt:lpstr>Calibri</vt:lpstr>
      <vt:lpstr>Constantia</vt:lpstr>
      <vt:lpstr>Franklin Gothic Book</vt:lpstr>
      <vt:lpstr>ＭＳ Ｐゴシック</vt:lpstr>
      <vt:lpstr>Rage Italic</vt:lpstr>
      <vt:lpstr>Times New Roman</vt:lpstr>
      <vt:lpstr>Wingdings</vt:lpstr>
      <vt:lpstr>Punaise</vt:lpstr>
      <vt:lpstr>Analyse du développement professionnel d’enseignants novices en éducation physique à partir de moments d’auto-affectation: méthodologie et résultats</vt:lpstr>
      <vt:lpstr>Plan de présentation</vt:lpstr>
      <vt:lpstr>1. Introduction</vt:lpstr>
      <vt:lpstr>2. Problématique des EN</vt:lpstr>
      <vt:lpstr>3. Questions recherche </vt:lpstr>
      <vt:lpstr>4. Méthode basée sur des questionnaires</vt:lpstr>
      <vt:lpstr>5. Traitement des données</vt:lpstr>
      <vt:lpstr>6. Résultats: situations émotionnellement marquantes décrites par l’EN</vt:lpstr>
      <vt:lpstr>Présentation PowerPoint</vt:lpstr>
      <vt:lpstr>Présentation PowerPoint</vt:lpstr>
      <vt:lpstr>Codage sélectif</vt:lpstr>
      <vt:lpstr>Liaison clé</vt:lpstr>
      <vt:lpstr>Réponses aux questions de recherche</vt:lpstr>
      <vt:lpstr>Réponses aux questions de recherche</vt:lpstr>
      <vt:lpstr>Intensité des émotions</vt:lpstr>
      <vt:lpstr>Réponses aux questions de recherche</vt:lpstr>
      <vt:lpstr>Réponses aux questions de recherche</vt:lpstr>
      <vt:lpstr>7. Synthèse et discussion</vt:lpstr>
      <vt:lpstr>Synthèse et discussion</vt:lpstr>
      <vt:lpstr>Conclusion </vt:lpstr>
      <vt:lpstr>Bibliographie</vt:lpstr>
      <vt:lpstr>Questions des participants</vt:lpstr>
    </vt:vector>
  </TitlesOfParts>
  <Company/>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Analyse du développement des enseignants novices d’EPS à partir de moments d’auto-affectation</dc:title>
  <dc:creator>Utilisateur de Microsoft Office</dc:creator>
  <cp:lastModifiedBy>Utilisateur de Microsoft Office</cp:lastModifiedBy>
  <cp:revision>218</cp:revision>
  <cp:lastPrinted>2017-09-13T06:50:25Z</cp:lastPrinted>
  <dcterms:created xsi:type="dcterms:W3CDTF">2017-06-28T11:10:05Z</dcterms:created>
  <dcterms:modified xsi:type="dcterms:W3CDTF">2017-10-29T19:38:28Z</dcterms:modified>
</cp:coreProperties>
</file>