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 id="2147483713" r:id="rId2"/>
  </p:sldMasterIdLst>
  <p:notesMasterIdLst>
    <p:notesMasterId r:id="rId15"/>
  </p:notesMasterIdLst>
  <p:sldIdLst>
    <p:sldId id="292" r:id="rId3"/>
    <p:sldId id="369" r:id="rId4"/>
    <p:sldId id="312" r:id="rId5"/>
    <p:sldId id="370" r:id="rId6"/>
    <p:sldId id="317" r:id="rId7"/>
    <p:sldId id="338" r:id="rId8"/>
    <p:sldId id="371" r:id="rId9"/>
    <p:sldId id="346" r:id="rId10"/>
    <p:sldId id="366" r:id="rId11"/>
    <p:sldId id="342" r:id="rId12"/>
    <p:sldId id="373" r:id="rId13"/>
    <p:sldId id="372" r:id="rId14"/>
  </p:sldIdLst>
  <p:sldSz cx="9144000" cy="6858000" type="screen4x3"/>
  <p:notesSz cx="6858000" cy="9144000"/>
  <p:defaultTextStyle>
    <a:defPPr>
      <a:defRPr lang="fr-FR"/>
    </a:defPPr>
    <a:lvl1pPr algn="l" defTabSz="457200" rtl="0" fontAlgn="base">
      <a:spcBef>
        <a:spcPct val="0"/>
      </a:spcBef>
      <a:spcAft>
        <a:spcPct val="0"/>
      </a:spcAft>
      <a:defRPr sz="2400"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sz="2400"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sz="2400"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sz="2400"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D395"/>
    <a:srgbClr val="01FA77"/>
    <a:srgbClr val="BAEC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28"/>
    <p:restoredTop sz="96291"/>
  </p:normalViewPr>
  <p:slideViewPr>
    <p:cSldViewPr snapToObjects="1">
      <p:cViewPr varScale="1">
        <p:scale>
          <a:sx n="114" d="100"/>
          <a:sy n="114" d="100"/>
        </p:scale>
        <p:origin x="176" y="456"/>
      </p:cViewPr>
      <p:guideLst/>
    </p:cSldViewPr>
  </p:slideViewPr>
  <p:notesTextViewPr>
    <p:cViewPr>
      <p:scale>
        <a:sx n="95" d="100"/>
        <a:sy n="9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7E4433-11EE-224A-A497-4D59013D9F25}" type="datetimeFigureOut">
              <a:rPr lang="fr-FR" smtClean="0"/>
              <a:t>20/05/2021</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2623FD-DCDE-BC4C-9029-2D8A93A69CE6}" type="slidenum">
              <a:rPr lang="fr-FR" smtClean="0"/>
              <a:t>‹N°›</a:t>
            </a:fld>
            <a:endParaRPr lang="fr-FR"/>
          </a:p>
        </p:txBody>
      </p:sp>
    </p:spTree>
    <p:extLst>
      <p:ext uri="{BB962C8B-B14F-4D97-AF65-F5344CB8AC3E}">
        <p14:creationId xmlns:p14="http://schemas.microsoft.com/office/powerpoint/2010/main" val="966914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a:t>Expliquer POURQUOI j’ai décidé de faire cette recherche: d’une part, car en tant que doyenne et responsable de l’accompagnement des EN toutes disciplines confondues, j’ai pu remarquer  que tous vivaient des situations émotionnellement marquantes, mais que certains se développaient et que d’autres voyaient leur développement freiné, voire arrêté, conduisant parfois même à l’abandon du métier. </a:t>
            </a:r>
            <a:r>
              <a:rPr lang="fr-CH" sz="1200" b="1" i="0" kern="1200" dirty="0">
                <a:solidFill>
                  <a:schemeClr val="tx1"/>
                </a:solidFill>
                <a:effectLst/>
                <a:latin typeface="+mn-lt"/>
                <a:ea typeface="+mn-ea"/>
                <a:cs typeface="+mn-cs"/>
              </a:rPr>
              <a:t>De fait, au niveau mondial, </a:t>
            </a:r>
            <a:r>
              <a:rPr lang="fr-CH" sz="1200" b="1" i="0" kern="1200" dirty="0" err="1">
                <a:solidFill>
                  <a:schemeClr val="tx1"/>
                </a:solidFill>
                <a:effectLst/>
                <a:latin typeface="+mn-lt"/>
                <a:ea typeface="+mn-ea"/>
                <a:cs typeface="+mn-cs"/>
              </a:rPr>
              <a:t>près</a:t>
            </a:r>
            <a:r>
              <a:rPr lang="fr-CH" sz="1200" b="1" i="0" kern="1200" dirty="0">
                <a:solidFill>
                  <a:schemeClr val="tx1"/>
                </a:solidFill>
                <a:effectLst/>
                <a:latin typeface="+mn-lt"/>
                <a:ea typeface="+mn-ea"/>
                <a:cs typeface="+mn-cs"/>
              </a:rPr>
              <a:t> de 50% des enseignants abandonneraient le </a:t>
            </a:r>
            <a:r>
              <a:rPr lang="fr-CH" sz="1200" b="1" i="0" kern="1200" dirty="0" err="1">
                <a:solidFill>
                  <a:schemeClr val="tx1"/>
                </a:solidFill>
                <a:effectLst/>
                <a:latin typeface="+mn-lt"/>
                <a:ea typeface="+mn-ea"/>
                <a:cs typeface="+mn-cs"/>
              </a:rPr>
              <a:t>métier</a:t>
            </a:r>
            <a:r>
              <a:rPr lang="fr-CH" sz="1200" b="1" i="0" kern="1200" dirty="0">
                <a:solidFill>
                  <a:schemeClr val="tx1"/>
                </a:solidFill>
                <a:effectLst/>
                <a:latin typeface="+mn-lt"/>
                <a:ea typeface="+mn-ea"/>
                <a:cs typeface="+mn-cs"/>
              </a:rPr>
              <a:t> dans les cinq ans suivant le </a:t>
            </a:r>
            <a:r>
              <a:rPr lang="fr-CH" sz="1200" b="1" i="0" kern="1200" dirty="0" err="1">
                <a:solidFill>
                  <a:schemeClr val="tx1"/>
                </a:solidFill>
                <a:effectLst/>
                <a:latin typeface="+mn-lt"/>
                <a:ea typeface="+mn-ea"/>
                <a:cs typeface="+mn-cs"/>
              </a:rPr>
              <a:t>début</a:t>
            </a:r>
            <a:r>
              <a:rPr lang="fr-CH" sz="1200" b="1" i="0" kern="1200" dirty="0">
                <a:solidFill>
                  <a:schemeClr val="tx1"/>
                </a:solidFill>
                <a:effectLst/>
                <a:latin typeface="+mn-lt"/>
                <a:ea typeface="+mn-ea"/>
                <a:cs typeface="+mn-cs"/>
              </a:rPr>
              <a:t> de </a:t>
            </a:r>
            <a:r>
              <a:rPr lang="fr-CH" sz="1200" b="1" i="0" kern="1200" dirty="0" err="1">
                <a:solidFill>
                  <a:schemeClr val="tx1"/>
                </a:solidFill>
                <a:effectLst/>
                <a:latin typeface="+mn-lt"/>
                <a:ea typeface="+mn-ea"/>
                <a:cs typeface="+mn-cs"/>
              </a:rPr>
              <a:t>carrière</a:t>
            </a:r>
            <a:r>
              <a:rPr lang="fr-CH" sz="1200" b="1" i="0" kern="1200" dirty="0">
                <a:solidFill>
                  <a:schemeClr val="tx1"/>
                </a:solidFill>
                <a:effectLst/>
                <a:latin typeface="+mn-lt"/>
                <a:ea typeface="+mn-ea"/>
                <a:cs typeface="+mn-cs"/>
              </a:rPr>
              <a:t>.</a:t>
            </a:r>
            <a:r>
              <a:rPr lang="fr-FR" b="1" dirty="0"/>
              <a:t> </a:t>
            </a:r>
            <a:r>
              <a:rPr lang="fr-FR" dirty="0"/>
              <a:t>J’ai donc voulu essayer de comprendre les circonstances qui favorisent ou freinent le développement à partir de ces situations émotionnellement marquantes, d’autant plus un contexte où l’abandon précoce du métier est préoccupant. D’autre part, au niveau de la formation, il me semble que de prendre comme point de départ les préoccupations des EN peut favoriser leur engagement et rendre le l’alternance théorie-pratique plus fonctionnelle, a fortiori dans un contexte qui semble induire les émotions comme un parasitage de l’activité de l’enseignant.</a:t>
            </a:r>
          </a:p>
          <a:p>
            <a:pPr marL="0" marR="0" indent="0" algn="l" defTabSz="914400" rtl="0" eaLnBrk="1" fontAlgn="auto" latinLnBrk="0" hangingPunct="1">
              <a:lnSpc>
                <a:spcPct val="100000"/>
              </a:lnSpc>
              <a:spcBef>
                <a:spcPts val="0"/>
              </a:spcBef>
              <a:spcAft>
                <a:spcPts val="0"/>
              </a:spcAft>
              <a:buClrTx/>
              <a:buSzTx/>
              <a:buFontTx/>
              <a:buNone/>
              <a:tabLst/>
              <a:defRPr/>
            </a:pPr>
            <a:r>
              <a:rPr lang="fr-CH" sz="1200" b="1" i="0" kern="1200" dirty="0">
                <a:solidFill>
                  <a:schemeClr val="tx1"/>
                </a:solidFill>
                <a:effectLst/>
                <a:latin typeface="+mn-lt"/>
                <a:ea typeface="+mn-ea"/>
                <a:cs typeface="+mn-cs"/>
              </a:rPr>
              <a:t>Il m’a semblé passionnant de mettre à l’</a:t>
            </a:r>
            <a:r>
              <a:rPr lang="fr-CH" sz="1200" b="1" i="0" kern="1200" dirty="0" err="1">
                <a:solidFill>
                  <a:schemeClr val="tx1"/>
                </a:solidFill>
                <a:effectLst/>
                <a:latin typeface="+mn-lt"/>
                <a:ea typeface="+mn-ea"/>
                <a:cs typeface="+mn-cs"/>
              </a:rPr>
              <a:t>épreuve</a:t>
            </a:r>
            <a:r>
              <a:rPr lang="fr-CH" sz="1200" b="1" i="0" kern="1200" dirty="0">
                <a:solidFill>
                  <a:schemeClr val="tx1"/>
                </a:solidFill>
                <a:effectLst/>
                <a:latin typeface="+mn-lt"/>
                <a:ea typeface="+mn-ea"/>
                <a:cs typeface="+mn-cs"/>
              </a:rPr>
              <a:t> un cadre </a:t>
            </a:r>
            <a:r>
              <a:rPr lang="fr-CH" sz="1200" b="1" i="0" kern="1200" dirty="0" err="1">
                <a:solidFill>
                  <a:schemeClr val="tx1"/>
                </a:solidFill>
                <a:effectLst/>
                <a:latin typeface="+mn-lt"/>
                <a:ea typeface="+mn-ea"/>
                <a:cs typeface="+mn-cs"/>
              </a:rPr>
              <a:t>théorique</a:t>
            </a:r>
            <a:r>
              <a:rPr lang="fr-CH" sz="1200" b="1" i="0" kern="1200" dirty="0">
                <a:solidFill>
                  <a:schemeClr val="tx1"/>
                </a:solidFill>
                <a:effectLst/>
                <a:latin typeface="+mn-lt"/>
                <a:ea typeface="+mn-ea"/>
                <a:cs typeface="+mn-cs"/>
              </a:rPr>
              <a:t> clinique qui </a:t>
            </a:r>
            <a:r>
              <a:rPr lang="fr-CH" sz="1200" b="1" i="0" kern="1200" dirty="0" err="1">
                <a:solidFill>
                  <a:schemeClr val="tx1"/>
                </a:solidFill>
                <a:effectLst/>
                <a:latin typeface="+mn-lt"/>
                <a:ea typeface="+mn-ea"/>
                <a:cs typeface="+mn-cs"/>
              </a:rPr>
              <a:t>réintègre</a:t>
            </a:r>
            <a:r>
              <a:rPr lang="fr-CH" sz="1200" b="1" i="0" kern="1200" dirty="0">
                <a:solidFill>
                  <a:schemeClr val="tx1"/>
                </a:solidFill>
                <a:effectLst/>
                <a:latin typeface="+mn-lt"/>
                <a:ea typeface="+mn-ea"/>
                <a:cs typeface="+mn-cs"/>
              </a:rPr>
              <a:t> le subjectif et qui puisse le faire dialoguer avec les aspects rationalisables du </a:t>
            </a:r>
            <a:r>
              <a:rPr lang="fr-CH" sz="1200" b="1" i="0" kern="1200" dirty="0" err="1">
                <a:solidFill>
                  <a:schemeClr val="tx1"/>
                </a:solidFill>
                <a:effectLst/>
                <a:latin typeface="+mn-lt"/>
                <a:ea typeface="+mn-ea"/>
                <a:cs typeface="+mn-cs"/>
              </a:rPr>
              <a:t>métier</a:t>
            </a:r>
            <a:r>
              <a:rPr lang="fr-CH" sz="1200" b="1" i="0" kern="1200" dirty="0">
                <a:solidFill>
                  <a:schemeClr val="tx1"/>
                </a:solidFill>
                <a:effectLst/>
                <a:latin typeface="+mn-lt"/>
                <a:ea typeface="+mn-ea"/>
                <a:cs typeface="+mn-cs"/>
              </a:rPr>
              <a:t>, les </a:t>
            </a:r>
            <a:r>
              <a:rPr lang="fr-CH" sz="1200" b="1" i="0" kern="1200" dirty="0" err="1">
                <a:solidFill>
                  <a:schemeClr val="tx1"/>
                </a:solidFill>
                <a:effectLst/>
                <a:latin typeface="+mn-lt"/>
                <a:ea typeface="+mn-ea"/>
                <a:cs typeface="+mn-cs"/>
              </a:rPr>
              <a:t>règles</a:t>
            </a:r>
            <a:r>
              <a:rPr lang="fr-CH" sz="1200" b="1" i="0" kern="1200" dirty="0">
                <a:solidFill>
                  <a:schemeClr val="tx1"/>
                </a:solidFill>
                <a:effectLst/>
                <a:latin typeface="+mn-lt"/>
                <a:ea typeface="+mn-ea"/>
                <a:cs typeface="+mn-cs"/>
              </a:rPr>
              <a:t> de </a:t>
            </a:r>
            <a:r>
              <a:rPr lang="fr-CH" sz="1200" b="1" i="0" kern="1200" dirty="0" err="1">
                <a:solidFill>
                  <a:schemeClr val="tx1"/>
                </a:solidFill>
                <a:effectLst/>
                <a:latin typeface="+mn-lt"/>
                <a:ea typeface="+mn-ea"/>
                <a:cs typeface="+mn-cs"/>
              </a:rPr>
              <a:t>métiers</a:t>
            </a:r>
            <a:r>
              <a:rPr lang="fr-CH" sz="1200" b="1" i="0" kern="1200" dirty="0">
                <a:solidFill>
                  <a:schemeClr val="tx1"/>
                </a:solidFill>
                <a:effectLst/>
                <a:latin typeface="+mn-lt"/>
                <a:ea typeface="+mn-ea"/>
                <a:cs typeface="+mn-cs"/>
              </a:rPr>
              <a:t>, les </a:t>
            </a:r>
            <a:r>
              <a:rPr lang="fr-CH" sz="1200" b="1" i="0" kern="1200" dirty="0" err="1">
                <a:solidFill>
                  <a:schemeClr val="tx1"/>
                </a:solidFill>
                <a:effectLst/>
                <a:latin typeface="+mn-lt"/>
                <a:ea typeface="+mn-ea"/>
                <a:cs typeface="+mn-cs"/>
              </a:rPr>
              <a:t>compétences</a:t>
            </a:r>
            <a:r>
              <a:rPr lang="fr-CH" sz="1200" b="1" i="0" kern="1200" dirty="0">
                <a:solidFill>
                  <a:schemeClr val="tx1"/>
                </a:solidFill>
                <a:effectLst/>
                <a:latin typeface="+mn-lt"/>
                <a:ea typeface="+mn-ea"/>
                <a:cs typeface="+mn-cs"/>
              </a:rPr>
              <a:t> </a:t>
            </a:r>
            <a:r>
              <a:rPr lang="fr-CH" sz="1200" b="1" i="0" kern="1200" dirty="0" err="1">
                <a:solidFill>
                  <a:schemeClr val="tx1"/>
                </a:solidFill>
                <a:effectLst/>
                <a:latin typeface="+mn-lt"/>
                <a:ea typeface="+mn-ea"/>
                <a:cs typeface="+mn-cs"/>
              </a:rPr>
              <a:t>visées</a:t>
            </a:r>
            <a:r>
              <a:rPr lang="fr-CH" sz="1200" b="1" i="0" kern="1200" dirty="0">
                <a:solidFill>
                  <a:schemeClr val="tx1"/>
                </a:solidFill>
                <a:effectLst/>
                <a:latin typeface="+mn-lt"/>
                <a:ea typeface="+mn-ea"/>
                <a:cs typeface="+mn-cs"/>
              </a:rPr>
              <a:t>.</a:t>
            </a:r>
            <a:r>
              <a:rPr lang="fr-FR" b="1"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indent="0" algn="l" defTabSz="914400" rtl="0" eaLnBrk="1" fontAlgn="auto" latinLnBrk="0" hangingPunct="1">
              <a:lnSpc>
                <a:spcPct val="100000"/>
              </a:lnSpc>
              <a:spcBef>
                <a:spcPts val="0"/>
              </a:spcBef>
              <a:spcAft>
                <a:spcPts val="0"/>
              </a:spcAft>
              <a:buClrTx/>
              <a:buSzTx/>
              <a:buFontTx/>
              <a:buNone/>
              <a:tabLst/>
              <a:defRPr/>
            </a:pPr>
            <a:r>
              <a:rPr lang="fr-FR" dirty="0"/>
              <a:t>JUSTIFIER mon sujet (enjeu théorique)</a:t>
            </a:r>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1</a:t>
            </a:fld>
            <a:endParaRPr lang="fr-FR"/>
          </a:p>
        </p:txBody>
      </p:sp>
    </p:spTree>
    <p:extLst>
      <p:ext uri="{BB962C8B-B14F-4D97-AF65-F5344CB8AC3E}">
        <p14:creationId xmlns:p14="http://schemas.microsoft.com/office/powerpoint/2010/main" val="13757653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F2623FD-DCDE-BC4C-9029-2D8A93A69CE6}" type="slidenum">
              <a:rPr lang="fr-FR" smtClean="0"/>
              <a:t>10</a:t>
            </a:fld>
            <a:endParaRPr lang="fr-FR"/>
          </a:p>
        </p:txBody>
      </p:sp>
    </p:spTree>
    <p:extLst>
      <p:ext uri="{BB962C8B-B14F-4D97-AF65-F5344CB8AC3E}">
        <p14:creationId xmlns:p14="http://schemas.microsoft.com/office/powerpoint/2010/main" val="291595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F2623FD-DCDE-BC4C-9029-2D8A93A69CE6}" type="slidenum">
              <a:rPr lang="fr-FR" smtClean="0"/>
              <a:t>11</a:t>
            </a:fld>
            <a:endParaRPr lang="fr-FR"/>
          </a:p>
        </p:txBody>
      </p:sp>
    </p:spTree>
    <p:extLst>
      <p:ext uri="{BB962C8B-B14F-4D97-AF65-F5344CB8AC3E}">
        <p14:creationId xmlns:p14="http://schemas.microsoft.com/office/powerpoint/2010/main" val="25160537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FF2623FD-DCDE-BC4C-9029-2D8A93A69CE6}" type="slidenum">
              <a:rPr lang="fr-FR" smtClean="0"/>
              <a:t>12</a:t>
            </a:fld>
            <a:endParaRPr lang="fr-FR"/>
          </a:p>
        </p:txBody>
      </p:sp>
    </p:spTree>
    <p:extLst>
      <p:ext uri="{BB962C8B-B14F-4D97-AF65-F5344CB8AC3E}">
        <p14:creationId xmlns:p14="http://schemas.microsoft.com/office/powerpoint/2010/main" val="1484244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part subjective est celle peu papable, peu observable, qui ne se trouve ni dans les textes de lois, ni dans les référentiels de compétence</a:t>
            </a:r>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2</a:t>
            </a:fld>
            <a:endParaRPr lang="fr-FR"/>
          </a:p>
        </p:txBody>
      </p:sp>
    </p:spTree>
    <p:extLst>
      <p:ext uri="{BB962C8B-B14F-4D97-AF65-F5344CB8AC3E}">
        <p14:creationId xmlns:p14="http://schemas.microsoft.com/office/powerpoint/2010/main" val="1612577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3</a:t>
            </a:fld>
            <a:endParaRPr lang="fr-FR"/>
          </a:p>
        </p:txBody>
      </p:sp>
    </p:spTree>
    <p:extLst>
      <p:ext uri="{BB962C8B-B14F-4D97-AF65-F5344CB8AC3E}">
        <p14:creationId xmlns:p14="http://schemas.microsoft.com/office/powerpoint/2010/main" val="2515494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4</a:t>
            </a:fld>
            <a:endParaRPr lang="fr-FR"/>
          </a:p>
        </p:txBody>
      </p:sp>
    </p:spTree>
    <p:extLst>
      <p:ext uri="{BB962C8B-B14F-4D97-AF65-F5344CB8AC3E}">
        <p14:creationId xmlns:p14="http://schemas.microsoft.com/office/powerpoint/2010/main" val="4228008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Deux tiers de situations émotionnellement marquantes </a:t>
            </a:r>
            <a:r>
              <a:rPr lang="fr-FR" sz="1200" b="1" kern="1200" dirty="0">
                <a:solidFill>
                  <a:schemeClr val="tx1"/>
                </a:solidFill>
                <a:effectLst/>
                <a:latin typeface="+mn-lt"/>
                <a:ea typeface="+mn-ea"/>
                <a:cs typeface="+mn-cs"/>
              </a:rPr>
              <a:t>négatives</a:t>
            </a:r>
            <a:r>
              <a:rPr lang="fr-FR" sz="1200" kern="1200" dirty="0">
                <a:solidFill>
                  <a:schemeClr val="tx1"/>
                </a:solidFill>
                <a:effectLst/>
                <a:latin typeface="+mn-lt"/>
                <a:ea typeface="+mn-ea"/>
                <a:cs typeface="+mn-cs"/>
              </a:rPr>
              <a:t> et un tiers de situations émotionnellement marquantes </a:t>
            </a:r>
            <a:r>
              <a:rPr lang="fr-FR" sz="1200" b="1" kern="1200" dirty="0">
                <a:solidFill>
                  <a:schemeClr val="tx1"/>
                </a:solidFill>
                <a:effectLst/>
                <a:latin typeface="+mn-lt"/>
                <a:ea typeface="+mn-ea"/>
                <a:cs typeface="+mn-cs"/>
              </a:rPr>
              <a:t>positives.</a:t>
            </a:r>
            <a:endParaRPr lang="fr-CH" sz="1200" kern="1200" dirty="0">
              <a:solidFill>
                <a:schemeClr val="tx1"/>
              </a:solidFill>
              <a:effectLst/>
              <a:latin typeface="+mn-lt"/>
              <a:ea typeface="+mn-ea"/>
              <a:cs typeface="+mn-cs"/>
            </a:endParaRPr>
          </a:p>
          <a:p>
            <a:r>
              <a:rPr lang="fr-FR" dirty="0"/>
              <a:t>Les situations d’</a:t>
            </a:r>
            <a:r>
              <a:rPr lang="fr-FR" dirty="0" err="1"/>
              <a:t>autoaffectation</a:t>
            </a:r>
            <a:endParaRPr lang="fr-FR"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5</a:t>
            </a:fld>
            <a:endParaRPr lang="fr-FR"/>
          </a:p>
        </p:txBody>
      </p:sp>
    </p:spTree>
    <p:extLst>
      <p:ext uri="{BB962C8B-B14F-4D97-AF65-F5344CB8AC3E}">
        <p14:creationId xmlns:p14="http://schemas.microsoft.com/office/powerpoint/2010/main" val="857129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a:solidFill>
                  <a:schemeClr val="tx1"/>
                </a:solidFill>
                <a:effectLst/>
                <a:latin typeface="+mn-lt"/>
                <a:ea typeface="+mn-ea"/>
                <a:cs typeface="+mn-cs"/>
              </a:rPr>
              <a:t>La troisième question de cette étude cherchait à identifier l’effet déclaré des situations émotionnellement marquantes vécues sur le développement des EN en EPS. Nos résultats montrent, contre toute attente, que :</a:t>
            </a:r>
            <a:endParaRPr lang="fr-CH"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Plus de 80% des situations émotionnellement marquantes vécues par les EN en EPS ont un </a:t>
            </a:r>
            <a:r>
              <a:rPr lang="fr-FR" sz="1200" b="1" kern="1200" dirty="0">
                <a:solidFill>
                  <a:schemeClr val="tx1"/>
                </a:solidFill>
                <a:effectLst/>
                <a:latin typeface="+mn-lt"/>
                <a:ea typeface="+mn-ea"/>
                <a:cs typeface="+mn-cs"/>
              </a:rPr>
              <a:t>effet positif déclaré.</a:t>
            </a:r>
            <a:endParaRPr lang="fr-CH"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La quasi-totalité des situations émotionnellement marquantes à valence négative ont un </a:t>
            </a:r>
            <a:r>
              <a:rPr lang="fr-FR" sz="1200" b="1" kern="1200" dirty="0">
                <a:solidFill>
                  <a:schemeClr val="tx1"/>
                </a:solidFill>
                <a:effectLst/>
                <a:latin typeface="+mn-lt"/>
                <a:ea typeface="+mn-ea"/>
                <a:cs typeface="+mn-cs"/>
              </a:rPr>
              <a:t>effet positif</a:t>
            </a:r>
            <a:r>
              <a:rPr lang="fr-FR" sz="1200" kern="1200" dirty="0">
                <a:solidFill>
                  <a:schemeClr val="tx1"/>
                </a:solidFill>
                <a:effectLst/>
                <a:latin typeface="+mn-lt"/>
                <a:ea typeface="+mn-ea"/>
                <a:cs typeface="+mn-cs"/>
              </a:rPr>
              <a:t> déclaré sur le développement professionnel.</a:t>
            </a:r>
          </a:p>
          <a:p>
            <a:endParaRPr lang="fr-F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tx1"/>
                </a:solidFill>
                <a:effectLst/>
                <a:latin typeface="+mn-lt"/>
                <a:ea typeface="+mn-ea"/>
                <a:cs typeface="+mn-cs"/>
              </a:rPr>
              <a:t>Même si ces données ne sont que déclaratives, ce résultat indique qu’un processus de changement semble s’opérer chez les EN, dans leur manière d’enseigner, après la plupart des situations émotionnellement marquantes (tableau 8). Ressentie sur le moment comme très négative, une situation peut déclencher une réflexion pour que le problème ne ressurgisse pas : « </a:t>
            </a:r>
            <a:r>
              <a:rPr lang="fr-FR" sz="1200" b="1" i="1" kern="1200" dirty="0">
                <a:solidFill>
                  <a:schemeClr val="tx1"/>
                </a:solidFill>
                <a:effectLst/>
                <a:latin typeface="+mn-lt"/>
                <a:ea typeface="+mn-ea"/>
                <a:cs typeface="+mn-cs"/>
              </a:rPr>
              <a:t>Face à ce constat d’échec, j’ai dû rapidement changer mon enseignement et mes choix pour trouver des solutions » </a:t>
            </a:r>
            <a:r>
              <a:rPr lang="fr-FR" sz="1200" b="1" kern="1200" dirty="0">
                <a:solidFill>
                  <a:schemeClr val="tx1"/>
                </a:solidFill>
                <a:effectLst/>
                <a:latin typeface="+mn-lt"/>
                <a:ea typeface="+mn-ea"/>
                <a:cs typeface="+mn-cs"/>
              </a:rPr>
              <a:t>(situation 2a). Une EN mentionne que</a:t>
            </a:r>
            <a:r>
              <a:rPr lang="fr-FR" sz="1200" b="1" i="1" kern="1200" dirty="0">
                <a:solidFill>
                  <a:schemeClr val="tx1"/>
                </a:solidFill>
                <a:effectLst/>
                <a:latin typeface="+mn-lt"/>
                <a:ea typeface="+mn-ea"/>
                <a:cs typeface="+mn-cs"/>
              </a:rPr>
              <a:t> « chaque erreur est une source d’apprentissage, on doit réfléchir à sa pratique et en tirer les conclusions pour ajuster et apporter des changements la fois suivante » </a:t>
            </a:r>
            <a:r>
              <a:rPr lang="fr-FR" sz="1200" b="1" kern="1200" dirty="0">
                <a:solidFill>
                  <a:schemeClr val="tx1"/>
                </a:solidFill>
                <a:effectLst/>
                <a:latin typeface="+mn-lt"/>
                <a:ea typeface="+mn-ea"/>
                <a:cs typeface="+mn-cs"/>
              </a:rPr>
              <a:t>(situation 52b). Le tableau suivant nous renseigne effectivement sur l’effet positif de la plupart des situations vécues, indépendamment de leur valence positive ou négative (tableau 8).</a:t>
            </a:r>
          </a:p>
          <a:p>
            <a:endParaRPr lang="fr-CH"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6</a:t>
            </a:fld>
            <a:endParaRPr lang="fr-FR"/>
          </a:p>
        </p:txBody>
      </p:sp>
    </p:spTree>
    <p:extLst>
      <p:ext uri="{BB962C8B-B14F-4D97-AF65-F5344CB8AC3E}">
        <p14:creationId xmlns:p14="http://schemas.microsoft.com/office/powerpoint/2010/main" val="3701694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u="sng" dirty="0"/>
              <a:t>Transition étude 1 et étude 2</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La littérature ne trouve pas de consensus sur les modes d’acquisitions de gestes professionnels par les EN, même si les études issues de notre cadre théorique montrent que c’est la maîtrise d’une </a:t>
            </a:r>
            <a:r>
              <a:rPr lang="fr-FR" sz="1200" b="1" dirty="0"/>
              <a:t>nouvelle opération</a:t>
            </a:r>
            <a:r>
              <a:rPr lang="fr-FR" sz="1200" dirty="0"/>
              <a:t> qui initierait le développement (</a:t>
            </a:r>
            <a:r>
              <a:rPr lang="fr-FR" sz="1200" dirty="0" err="1"/>
              <a:t>Moussay</a:t>
            </a:r>
            <a:r>
              <a:rPr lang="fr-FR" sz="1200" dirty="0"/>
              <a:t> et al., 2011; Bruno, 2015; Zimmermann et al., 2012; </a:t>
            </a:r>
            <a:r>
              <a:rPr lang="fr-FR" sz="1200" dirty="0" err="1"/>
              <a:t>Ottet</a:t>
            </a:r>
            <a:r>
              <a:rPr lang="fr-FR" sz="1200" dirty="0"/>
              <a:t> &amp; </a:t>
            </a:r>
            <a:r>
              <a:rPr lang="fr-FR" sz="1200" dirty="0" err="1"/>
              <a:t>Méard</a:t>
            </a:r>
            <a:r>
              <a:rPr lang="fr-FR" sz="1200" dirty="0"/>
              <a:t>, 2018). </a:t>
            </a:r>
          </a:p>
          <a:p>
            <a:endParaRPr lang="fr-FR" dirty="0"/>
          </a:p>
        </p:txBody>
      </p:sp>
      <p:sp>
        <p:nvSpPr>
          <p:cNvPr id="4" name="Espace réservé du numéro de diapositive 3"/>
          <p:cNvSpPr>
            <a:spLocks noGrp="1"/>
          </p:cNvSpPr>
          <p:nvPr>
            <p:ph type="sldNum" sz="quarter" idx="5"/>
          </p:nvPr>
        </p:nvSpPr>
        <p:spPr/>
        <p:txBody>
          <a:bodyPr/>
          <a:lstStyle/>
          <a:p>
            <a:fld id="{FF2623FD-DCDE-BC4C-9029-2D8A93A69CE6}" type="slidenum">
              <a:rPr lang="fr-FR" smtClean="0"/>
              <a:t>7</a:t>
            </a:fld>
            <a:endParaRPr lang="fr-FR"/>
          </a:p>
        </p:txBody>
      </p:sp>
    </p:spTree>
    <p:extLst>
      <p:ext uri="{BB962C8B-B14F-4D97-AF65-F5344CB8AC3E}">
        <p14:creationId xmlns:p14="http://schemas.microsoft.com/office/powerpoint/2010/main" val="2490275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fr-FR" b="1" dirty="0">
                <a:latin typeface="Franklin Gothic Book" panose="020B0503020102020204" pitchFamily="34" charset="0"/>
              </a:rPr>
              <a:t>METHODE 2, qualitative, longitudinale sur l’analyse de l’activité, méthode transformative</a:t>
            </a:r>
          </a:p>
          <a:p>
            <a:r>
              <a:rPr lang="fr-FR" dirty="0">
                <a:latin typeface="Franklin Gothic Book" panose="020B0503020102020204" pitchFamily="34" charset="0"/>
              </a:rPr>
              <a:t>Enregistrements vidéos des leçons d’EPS (tablettes) </a:t>
            </a:r>
          </a:p>
          <a:p>
            <a:r>
              <a:rPr lang="fr-FR" dirty="0">
                <a:latin typeface="Franklin Gothic Book" panose="020B0503020102020204" pitchFamily="34" charset="0"/>
              </a:rPr>
              <a:t>Entretiens d’auto-confrontations simples, croisées (</a:t>
            </a:r>
            <a:r>
              <a:rPr lang="fr-FR" dirty="0" err="1">
                <a:latin typeface="Franklin Gothic Book" panose="020B0503020102020204" pitchFamily="34" charset="0"/>
              </a:rPr>
              <a:t>Faïta</a:t>
            </a:r>
            <a:r>
              <a:rPr lang="fr-FR" dirty="0">
                <a:latin typeface="Franklin Gothic Book" panose="020B0503020102020204" pitchFamily="34" charset="0"/>
              </a:rPr>
              <a:t> &amp; </a:t>
            </a:r>
            <a:r>
              <a:rPr lang="fr-FR" dirty="0" err="1">
                <a:latin typeface="Franklin Gothic Book" panose="020B0503020102020204" pitchFamily="34" charset="0"/>
              </a:rPr>
              <a:t>Viera</a:t>
            </a:r>
            <a:r>
              <a:rPr lang="fr-FR" dirty="0">
                <a:latin typeface="Franklin Gothic Book" panose="020B0503020102020204" pitchFamily="34" charset="0"/>
              </a:rPr>
              <a:t>, 2003) et retours au collectif.</a:t>
            </a:r>
          </a:p>
          <a:p>
            <a:r>
              <a:rPr lang="fr-FR" dirty="0">
                <a:latin typeface="Franklin Gothic Book" panose="020B0503020102020204" pitchFamily="34" charset="0"/>
              </a:rPr>
              <a:t> Effets récurrents de l’</a:t>
            </a:r>
            <a:r>
              <a:rPr lang="fr-FR" b="1" dirty="0">
                <a:latin typeface="Franklin Gothic Book" panose="020B0503020102020204" pitchFamily="34" charset="0"/>
              </a:rPr>
              <a:t>ACS</a:t>
            </a:r>
            <a:r>
              <a:rPr lang="fr-FR" dirty="0">
                <a:latin typeface="Franklin Gothic Book" panose="020B0503020102020204" pitchFamily="34" charset="0"/>
              </a:rPr>
              <a:t> : découvrir la singularité de ce qu’on fait, se découvrir comme sujet agissant faisant des choix et prenant des décisions qui n’étaient pas les seuls possibles, construire ses propres repères en fonction desquels ce qu’on fait peut être évalué et mis en perspective.</a:t>
            </a:r>
            <a:endParaRPr lang="fr-CH" dirty="0">
              <a:latin typeface="Franklin Gothic Book" panose="020B0503020102020204" pitchFamily="34" charset="0"/>
            </a:endParaRPr>
          </a:p>
          <a:p>
            <a:endParaRPr lang="fr-FR" dirty="0"/>
          </a:p>
          <a:p>
            <a:endParaRPr lang="fr-FR" dirty="0"/>
          </a:p>
          <a:p>
            <a:r>
              <a:rPr lang="fr-FR" dirty="0"/>
              <a:t>ACS: entretien en présence d’un travailleur et d’un chercheur alors qu’il est confronté à l’enregistrement de son travail</a:t>
            </a:r>
          </a:p>
          <a:p>
            <a:r>
              <a:rPr lang="fr-FR" dirty="0"/>
              <a:t>ACC: deux sujets, un chercheur, images du collègue</a:t>
            </a:r>
          </a:p>
          <a:p>
            <a:r>
              <a:rPr lang="fr-FR" dirty="0"/>
              <a:t>Le travailleur, confronté à la trace de son activité, met en mot ce qu’il fait, ce qu’il aurait pu ou ne pas faire en se voyant à l’écran</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a:t>ACS</a:t>
            </a:r>
            <a:r>
              <a:rPr lang="fr-FR" baseline="0" dirty="0"/>
              <a:t> + ACS: le développement naît de la confrontation à l’autre. Ca permet de transformer une difficulté personnelle en règle de métier. Besoin de savoir si cette difficulté est personnelle ou de métier. Il n’y a du développement professionnel que si ça peut être transféré en règle de métier.</a:t>
            </a:r>
          </a:p>
          <a:p>
            <a:pPr marL="0" marR="0" indent="0" algn="l" defTabSz="457200" rtl="0" eaLnBrk="1" fontAlgn="auto" latinLnBrk="0" hangingPunct="1">
              <a:lnSpc>
                <a:spcPct val="100000"/>
              </a:lnSpc>
              <a:spcBef>
                <a:spcPts val="0"/>
              </a:spcBef>
              <a:spcAft>
                <a:spcPts val="0"/>
              </a:spcAft>
              <a:buClrTx/>
              <a:buSzTx/>
              <a:buFontTx/>
              <a:buNone/>
              <a:tabLst/>
              <a:defRPr/>
            </a:pPr>
            <a:endParaRPr lang="fr-FR"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C’est l'activité dans l’activité qui initie le développement. Revivre permet de produire le développement. On revisite le vécu pour en faire autre chose. C’est ce déplacement qui est à la base du développement du pouvoir d’agir. L’expérience vécue doit être revécue.</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Dans cette méthode il s’agit d’ouvrir la porte à l’émergence des possibles généralement brimés par les contingences de l’expression. La situation de l’</a:t>
            </a:r>
            <a:r>
              <a:rPr lang="fr-FR" sz="1200" kern="1200" dirty="0" err="1">
                <a:solidFill>
                  <a:schemeClr val="tx1"/>
                </a:solidFill>
                <a:effectLst/>
                <a:latin typeface="+mn-lt"/>
                <a:ea typeface="+mn-ea"/>
                <a:cs typeface="+mn-cs"/>
              </a:rPr>
              <a:t>autoconfrontation</a:t>
            </a:r>
            <a:r>
              <a:rPr lang="fr-FR" sz="1200" kern="1200" dirty="0">
                <a:solidFill>
                  <a:schemeClr val="tx1"/>
                </a:solidFill>
                <a:effectLst/>
                <a:latin typeface="+mn-lt"/>
                <a:ea typeface="+mn-ea"/>
                <a:cs typeface="+mn-cs"/>
              </a:rPr>
              <a:t> est celle où les opérateurs, exposés à l’image de leur propre travail, mettent d’abord en mots, à l’usage des partenaires-spectateurs, ce qu’ils pensent en être les constantes. Le fait de voir ce que on a fait dans son travail sans être en mesure de l’expliquer à l’autre au seul moyen de la verbalisation de ce même travail induit de prime abord une activité foncièrement nouvelle, dont on est soi-même l’objet (p.121). On découvre la nécessité de prendre position par rapport à des choix effectifs dont les raisons ne paraissent plus, </a:t>
            </a:r>
            <a:r>
              <a:rPr lang="fr-FR" sz="1200" i="1" kern="1200" dirty="0">
                <a:solidFill>
                  <a:schemeClr val="tx1"/>
                </a:solidFill>
                <a:effectLst/>
                <a:latin typeface="+mn-lt"/>
                <a:ea typeface="+mn-ea"/>
                <a:cs typeface="+mn-cs"/>
              </a:rPr>
              <a:t>a posteriori</a:t>
            </a:r>
            <a:r>
              <a:rPr lang="fr-FR" sz="1200" kern="1200" dirty="0">
                <a:solidFill>
                  <a:schemeClr val="tx1"/>
                </a:solidFill>
                <a:effectLst/>
                <a:latin typeface="+mn-lt"/>
                <a:ea typeface="+mn-ea"/>
                <a:cs typeface="+mn-cs"/>
              </a:rPr>
              <a:t>, aussi évidentes.</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ACC: </a:t>
            </a:r>
            <a:r>
              <a:rPr lang="fr-FR" sz="1200" b="1" kern="1200" dirty="0">
                <a:solidFill>
                  <a:schemeClr val="tx1"/>
                </a:solidFill>
                <a:effectLst/>
                <a:latin typeface="+mn-lt"/>
                <a:ea typeface="+mn-ea"/>
                <a:cs typeface="+mn-cs"/>
              </a:rPr>
              <a:t>ACC, au cours desquelles le regard du pair sur sa propre activité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1"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L’ACS est guidée par le chercheur. L’ACS est une activité en soi dans laquelle le travailleur décrit et repense sa situation de travail pour le chercheur et pour lui-même. En ACC le changement de destinataire de l’analyse modifie l’analyse. Selon que l’analyse est accomplie pour le chercheur ou pour les pairs, elle donne un accès différent au réel de l’activité du sujet. En ACC, le chercheur ou le pair, n’a pas le même doute ; ils ne transmettent pas au sujet concerné, même par leurs silences, les mêmes impatiences, les mêmes étonnements, les mêmes excitations à propos de l’activité observée et commentée. Le sujet cherche chez le chercheur et chez le pair de quoi agir sur eux. Il ne cherche pas d’abord en lui-même mais dans l’autre.</a:t>
            </a:r>
            <a:r>
              <a:rPr lang="fr-FR" dirty="0">
                <a:effectLst/>
              </a:rPr>
              <a:t> </a:t>
            </a: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8</a:t>
            </a:fld>
            <a:endParaRPr lang="fr-FR"/>
          </a:p>
        </p:txBody>
      </p:sp>
    </p:spTree>
    <p:extLst>
      <p:ext uri="{BB962C8B-B14F-4D97-AF65-F5344CB8AC3E}">
        <p14:creationId xmlns:p14="http://schemas.microsoft.com/office/powerpoint/2010/main" val="2925636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F2623FD-DCDE-BC4C-9029-2D8A93A69CE6}" type="slidenum">
              <a:rPr lang="fr-FR" smtClean="0"/>
              <a:t>9</a:t>
            </a:fld>
            <a:endParaRPr lang="fr-FR"/>
          </a:p>
        </p:txBody>
      </p:sp>
    </p:spTree>
    <p:extLst>
      <p:ext uri="{BB962C8B-B14F-4D97-AF65-F5344CB8AC3E}">
        <p14:creationId xmlns:p14="http://schemas.microsoft.com/office/powerpoint/2010/main" val="7402089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P - diapositive de titre">
    <p:spTree>
      <p:nvGrpSpPr>
        <p:cNvPr id="1" name=""/>
        <p:cNvGrpSpPr/>
        <p:nvPr/>
      </p:nvGrpSpPr>
      <p:grpSpPr>
        <a:xfrm>
          <a:off x="0" y="0"/>
          <a:ext cx="0" cy="0"/>
          <a:chOff x="0" y="0"/>
          <a:chExt cx="0" cy="0"/>
        </a:xfrm>
      </p:grpSpPr>
      <p:cxnSp>
        <p:nvCxnSpPr>
          <p:cNvPr id="5" name="Connecteur droit 4"/>
          <p:cNvCxnSpPr/>
          <p:nvPr userDrawn="1"/>
        </p:nvCxnSpPr>
        <p:spPr>
          <a:xfrm>
            <a:off x="469900" y="1295400"/>
            <a:ext cx="8204200" cy="1588"/>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 name="Image 9" descr="logo HEP.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16863" y="6278563"/>
            <a:ext cx="769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8"/>
          <p:cNvSpPr>
            <a:spLocks noGrp="1"/>
          </p:cNvSpPr>
          <p:nvPr>
            <p:ph type="title"/>
          </p:nvPr>
        </p:nvSpPr>
        <p:spPr>
          <a:xfrm>
            <a:off x="467762" y="501418"/>
            <a:ext cx="5148756" cy="336782"/>
          </a:xfrm>
          <a:prstGeom prst="rect">
            <a:avLst/>
          </a:prstGeom>
        </p:spPr>
        <p:txBody>
          <a:bodyPr lIns="0" tIns="0" rIns="0" bIns="0" anchor="t"/>
          <a:lstStyle>
            <a:lvl1pPr algn="l">
              <a:defRPr sz="2100" b="1">
                <a:solidFill>
                  <a:schemeClr val="tx1"/>
                </a:solidFill>
              </a:defRPr>
            </a:lvl1pPr>
          </a:lstStyle>
          <a:p>
            <a:r>
              <a:rPr lang="fr-CH"/>
              <a:t>Cliquez et modifiez le titre</a:t>
            </a:r>
            <a:endParaRPr lang="fr-FR" dirty="0"/>
          </a:p>
        </p:txBody>
      </p:sp>
      <p:sp>
        <p:nvSpPr>
          <p:cNvPr id="13" name="Espace réservé du texte 12"/>
          <p:cNvSpPr>
            <a:spLocks noGrp="1"/>
          </p:cNvSpPr>
          <p:nvPr>
            <p:ph type="body" sz="quarter" idx="11"/>
          </p:nvPr>
        </p:nvSpPr>
        <p:spPr>
          <a:xfrm>
            <a:off x="467762" y="804780"/>
            <a:ext cx="5148756" cy="457200"/>
          </a:xfrm>
          <a:prstGeom prst="rect">
            <a:avLst/>
          </a:prstGeom>
        </p:spPr>
        <p:txBody>
          <a:bodyPr lIns="0" tIns="0" rIns="0" bIns="0"/>
          <a:lstStyle>
            <a:lvl1pPr marL="0" indent="0">
              <a:spcBef>
                <a:spcPts val="0"/>
              </a:spcBef>
              <a:buNone/>
              <a:defRPr sz="2100" b="0">
                <a:solidFill>
                  <a:schemeClr val="bg1"/>
                </a:solidFill>
              </a:defRPr>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4" name="Espace réservé du texte 13"/>
          <p:cNvSpPr>
            <a:spLocks noGrp="1"/>
          </p:cNvSpPr>
          <p:nvPr>
            <p:ph type="body" sz="quarter" idx="12"/>
          </p:nvPr>
        </p:nvSpPr>
        <p:spPr>
          <a:xfrm>
            <a:off x="457200" y="2836800"/>
            <a:ext cx="8218487" cy="1938992"/>
          </a:xfrm>
          <a:prstGeom prst="rect">
            <a:avLst/>
          </a:prstGeom>
        </p:spPr>
        <p:txBody>
          <a:bodyPr lIns="0" tIns="0" rIns="0" bIns="0" anchor="ctr">
            <a:noAutofit/>
          </a:bodyPr>
          <a:lstStyle>
            <a:lvl1pPr marL="0" indent="0" algn="l">
              <a:buNone/>
              <a:defRPr sz="6300" b="1" baseline="0"/>
            </a:lvl1pPr>
          </a:lstStyle>
          <a:p>
            <a:pPr lvl="0"/>
            <a:r>
              <a:rPr lang="fr-CH"/>
              <a:t>Cliquez pour modifier les styles du texte du masque</a:t>
            </a:r>
          </a:p>
        </p:txBody>
      </p:sp>
      <p:sp>
        <p:nvSpPr>
          <p:cNvPr id="7" name="Espace réservé du numéro de diapositive 3"/>
          <p:cNvSpPr>
            <a:spLocks noGrp="1"/>
          </p:cNvSpPr>
          <p:nvPr>
            <p:ph type="sldNum" sz="quarter" idx="13"/>
          </p:nvPr>
        </p:nvSpPr>
        <p:spPr/>
        <p:txBody>
          <a:bodyPr/>
          <a:lstStyle>
            <a:lvl1pPr>
              <a:defRPr/>
            </a:lvl1pPr>
          </a:lstStyle>
          <a:p>
            <a:fld id="{31752B55-6003-4D48-88A1-1C1BE2CBE62A}" type="slidenum">
              <a:rPr lang="fr-FR" altLang="fr-FR"/>
              <a:pPr/>
              <a:t>‹N°›</a:t>
            </a:fld>
            <a:endParaRPr lang="fr-FR" altLang="fr-FR"/>
          </a:p>
        </p:txBody>
      </p:sp>
    </p:spTree>
    <p:extLst>
      <p:ext uri="{BB962C8B-B14F-4D97-AF65-F5344CB8AC3E}">
        <p14:creationId xmlns:p14="http://schemas.microsoft.com/office/powerpoint/2010/main" val="1877135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P - diapositive de média grand + légende">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Espace réservé pour une image  14"/>
          <p:cNvSpPr>
            <a:spLocks noGrp="1"/>
          </p:cNvSpPr>
          <p:nvPr>
            <p:ph type="pic" sz="quarter" idx="13"/>
          </p:nvPr>
        </p:nvSpPr>
        <p:spPr>
          <a:xfrm>
            <a:off x="469900" y="1727200"/>
            <a:ext cx="8204200" cy="4330700"/>
          </a:xfrm>
          <a:prstGeom prst="rect">
            <a:avLst/>
          </a:prstGeom>
        </p:spPr>
        <p:txBody>
          <a:bodyPr rtlCol="0">
            <a:normAutofit/>
          </a:bodyPr>
          <a:lstStyle/>
          <a:p>
            <a:pPr lvl="0"/>
            <a:endParaRPr lang="fr-FR" noProof="0"/>
          </a:p>
        </p:txBody>
      </p:sp>
      <p:sp>
        <p:nvSpPr>
          <p:cNvPr id="9"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4" name="Espace réservé du texte 13"/>
          <p:cNvSpPr>
            <a:spLocks noGrp="1"/>
          </p:cNvSpPr>
          <p:nvPr>
            <p:ph type="body" sz="quarter" idx="15"/>
          </p:nvPr>
        </p:nvSpPr>
        <p:spPr>
          <a:xfrm>
            <a:off x="457200" y="6096000"/>
            <a:ext cx="2806700" cy="228600"/>
          </a:xfrm>
          <a:prstGeom prst="rect">
            <a:avLst/>
          </a:prstGeom>
        </p:spPr>
        <p:txBody>
          <a:bodyPr lIns="0" tIns="0" bIns="0"/>
          <a:lstStyle>
            <a:lvl1pPr>
              <a:buNone/>
              <a:defRPr sz="1400" baseline="0"/>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7" name="Espace réservé du numéro de diapositive 3"/>
          <p:cNvSpPr>
            <a:spLocks noGrp="1"/>
          </p:cNvSpPr>
          <p:nvPr>
            <p:ph type="sldNum" sz="quarter" idx="16"/>
          </p:nvPr>
        </p:nvSpPr>
        <p:spPr/>
        <p:txBody>
          <a:bodyPr/>
          <a:lstStyle>
            <a:lvl1pPr>
              <a:defRPr>
                <a:solidFill>
                  <a:schemeClr val="tx2"/>
                </a:solidFill>
              </a:defRPr>
            </a:lvl1pPr>
          </a:lstStyle>
          <a:p>
            <a:fld id="{C326DB7A-76DA-5C4F-B168-C4C65C5152FB}" type="slidenum">
              <a:rPr lang="fr-FR" altLang="fr-FR"/>
              <a:pPr/>
              <a:t>‹N°›</a:t>
            </a:fld>
            <a:endParaRPr lang="fr-FR" altLang="fr-FR"/>
          </a:p>
        </p:txBody>
      </p:sp>
    </p:spTree>
    <p:extLst>
      <p:ext uri="{BB962C8B-B14F-4D97-AF65-F5344CB8AC3E}">
        <p14:creationId xmlns:p14="http://schemas.microsoft.com/office/powerpoint/2010/main" val="151520303"/>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836466-C6D0-3D4C-9E0E-03C3FFD180B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5CE5EDD-F196-4F43-9C30-25D81DC04302}"/>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31E5D75-128E-6742-B70E-6050BDFF949E}"/>
              </a:ext>
            </a:extLst>
          </p:cNvPr>
          <p:cNvSpPr>
            <a:spLocks noGrp="1"/>
          </p:cNvSpPr>
          <p:nvPr>
            <p:ph type="dt" sz="half" idx="10"/>
          </p:nvPr>
        </p:nvSpPr>
        <p:spPr/>
        <p:txBody>
          <a:bodyPr/>
          <a:lstStyle/>
          <a:p>
            <a:endParaRPr lang="fr-FR"/>
          </a:p>
        </p:txBody>
      </p:sp>
      <p:sp>
        <p:nvSpPr>
          <p:cNvPr id="5" name="Espace réservé du pied de page 4">
            <a:extLst>
              <a:ext uri="{FF2B5EF4-FFF2-40B4-BE49-F238E27FC236}">
                <a16:creationId xmlns:a16="http://schemas.microsoft.com/office/drawing/2014/main" id="{367A4BC1-8B8A-7A46-9715-C19C6A52FF7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AC48E76-6184-1D47-A713-90B440CFC0F2}"/>
              </a:ext>
            </a:extLst>
          </p:cNvPr>
          <p:cNvSpPr>
            <a:spLocks noGrp="1"/>
          </p:cNvSpPr>
          <p:nvPr>
            <p:ph type="sldNum" sz="quarter" idx="12"/>
          </p:nvPr>
        </p:nvSpPr>
        <p:spPr/>
        <p:txBody>
          <a:bodyPr/>
          <a:lstStyle/>
          <a:p>
            <a:fld id="{FD87E9FA-F030-FB4A-925A-B70D8A0A246D}" type="slidenum">
              <a:rPr lang="fr-FR" smtClean="0"/>
              <a:t>‹N°›</a:t>
            </a:fld>
            <a:endParaRPr lang="fr-FR"/>
          </a:p>
        </p:txBody>
      </p:sp>
    </p:spTree>
    <p:extLst>
      <p:ext uri="{BB962C8B-B14F-4D97-AF65-F5344CB8AC3E}">
        <p14:creationId xmlns:p14="http://schemas.microsoft.com/office/powerpoint/2010/main" val="1444444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3610826"/>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position personnalisé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681813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99421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HEP - diapositive de texte simple">
    <p:bg>
      <p:bgRef idx="1001">
        <a:schemeClr val="bg1"/>
      </p:bgRef>
    </p:bg>
    <p:spTree>
      <p:nvGrpSpPr>
        <p:cNvPr id="1" name=""/>
        <p:cNvGrpSpPr/>
        <p:nvPr/>
      </p:nvGrpSpPr>
      <p:grpSpPr>
        <a:xfrm>
          <a:off x="0" y="0"/>
          <a:ext cx="0" cy="0"/>
          <a:chOff x="0" y="0"/>
          <a:chExt cx="0" cy="0"/>
        </a:xfrm>
      </p:grpSpPr>
      <p:pic>
        <p:nvPicPr>
          <p:cNvPr id="4"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Espace réservé du texte 6"/>
          <p:cNvSpPr>
            <a:spLocks noGrp="1"/>
          </p:cNvSpPr>
          <p:nvPr>
            <p:ph type="body" sz="quarter" idx="11"/>
          </p:nvPr>
        </p:nvSpPr>
        <p:spPr>
          <a:xfrm>
            <a:off x="457200" y="1727200"/>
            <a:ext cx="8204200" cy="4330700"/>
          </a:xfrm>
          <a:prstGeom prst="rect">
            <a:avLst/>
          </a:prstGeom>
        </p:spPr>
        <p:txBody>
          <a:bodyPr lIns="0" tIns="25200" rIns="0" bIns="0"/>
          <a:lstStyle>
            <a:lvl1pPr marL="327600" indent="-342000">
              <a:spcBef>
                <a:spcPts val="1800"/>
              </a:spcBef>
              <a:buFont typeface="Lucida Grande"/>
              <a:buChar char="—"/>
              <a:defRPr sz="2500"/>
            </a:lvl1pPr>
            <a:lvl2pPr marL="684000" indent="-324000">
              <a:spcBef>
                <a:spcPts val="0"/>
              </a:spcBef>
              <a:buFont typeface="Lucida Grande"/>
              <a:buChar char="—"/>
              <a:defRPr sz="2100"/>
            </a:lvl2pPr>
            <a:lvl3pPr marL="954000" indent="-309600">
              <a:spcBef>
                <a:spcPts val="0"/>
              </a:spcBef>
              <a:buFont typeface="Lucida Grande"/>
              <a:buChar char="—"/>
              <a:defRPr sz="1900"/>
            </a:lvl3pPr>
            <a:lvl4pPr marL="1278000" indent="-324000">
              <a:spcBef>
                <a:spcPts val="0"/>
              </a:spcBef>
              <a:buFont typeface="Lucida Grande"/>
              <a:buChar char="—"/>
              <a:defRPr sz="1800"/>
            </a:lvl4pPr>
            <a:lvl5pPr marL="1598400" indent="-331200">
              <a:spcBef>
                <a:spcPts val="0"/>
              </a:spcBef>
              <a:buFont typeface="Lucida Grande"/>
              <a:buChar char="—"/>
              <a:defRPr sz="16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8" name="Titre 7"/>
          <p:cNvSpPr>
            <a:spLocks noGrp="1"/>
          </p:cNvSpPr>
          <p:nvPr>
            <p:ph type="title"/>
          </p:nvPr>
        </p:nvSpPr>
        <p:spPr>
          <a:xfrm>
            <a:off x="402896" y="438314"/>
            <a:ext cx="8229600" cy="869786"/>
          </a:xfrm>
          <a:prstGeom prst="rect">
            <a:avLst/>
          </a:prstGeom>
        </p:spPr>
        <p:txBody>
          <a:bodyPr anchor="t"/>
          <a:lstStyle>
            <a:lvl1pPr algn="l">
              <a:defRPr sz="3500" b="1" baseline="0">
                <a:solidFill>
                  <a:srgbClr val="00A4E6"/>
                </a:solidFill>
              </a:defRPr>
            </a:lvl1pPr>
          </a:lstStyle>
          <a:p>
            <a:r>
              <a:rPr lang="fr-CH"/>
              <a:t>Cliquez et modifiez le titre</a:t>
            </a:r>
            <a:endParaRPr lang="fr-FR" dirty="0"/>
          </a:p>
        </p:txBody>
      </p:sp>
      <p:sp>
        <p:nvSpPr>
          <p:cNvPr id="6" name="Espace réservé du numéro de diapositive 3"/>
          <p:cNvSpPr>
            <a:spLocks noGrp="1"/>
          </p:cNvSpPr>
          <p:nvPr>
            <p:ph type="sldNum" sz="quarter" idx="12"/>
          </p:nvPr>
        </p:nvSpPr>
        <p:spPr/>
        <p:txBody>
          <a:bodyPr/>
          <a:lstStyle>
            <a:lvl1pPr>
              <a:defRPr>
                <a:solidFill>
                  <a:schemeClr val="tx2"/>
                </a:solidFill>
              </a:defRPr>
            </a:lvl1pPr>
          </a:lstStyle>
          <a:p>
            <a:fld id="{230E426F-CC45-6F44-A852-E55CE0C340E5}" type="slidenum">
              <a:rPr lang="fr-FR" altLang="fr-FR"/>
              <a:pPr/>
              <a:t>‹N°›</a:t>
            </a:fld>
            <a:endParaRPr lang="fr-FR" altLang="fr-FR"/>
          </a:p>
        </p:txBody>
      </p:sp>
    </p:spTree>
    <p:extLst>
      <p:ext uri="{BB962C8B-B14F-4D97-AF65-F5344CB8AC3E}">
        <p14:creationId xmlns:p14="http://schemas.microsoft.com/office/powerpoint/2010/main" val="216501687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P - diapositive de table des matières">
    <p:spTree>
      <p:nvGrpSpPr>
        <p:cNvPr id="1" name=""/>
        <p:cNvGrpSpPr/>
        <p:nvPr/>
      </p:nvGrpSpPr>
      <p:grpSpPr>
        <a:xfrm>
          <a:off x="0" y="0"/>
          <a:ext cx="0" cy="0"/>
          <a:chOff x="0" y="0"/>
          <a:chExt cx="0" cy="0"/>
        </a:xfrm>
      </p:grpSpPr>
      <p:cxnSp>
        <p:nvCxnSpPr>
          <p:cNvPr id="4" name="Connecteur droit 3"/>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 name="Image 5" descr="logo HEP.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7025" y="6448425"/>
            <a:ext cx="762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02171" y="486835"/>
            <a:ext cx="8229600" cy="656165"/>
          </a:xfrm>
          <a:prstGeom prst="rect">
            <a:avLst/>
          </a:prstGeom>
        </p:spPr>
        <p:txBody>
          <a:bodyPr tIns="0" rIns="0" bIns="0" anchor="t"/>
          <a:lstStyle>
            <a:lvl1pPr algn="l">
              <a:defRPr sz="3500" b="1" baseline="0"/>
            </a:lvl1pPr>
          </a:lstStyle>
          <a:p>
            <a:r>
              <a:rPr lang="fr-CH"/>
              <a:t>Cliquez et modifiez le titre</a:t>
            </a:r>
            <a:endParaRPr lang="fr-FR" dirty="0"/>
          </a:p>
        </p:txBody>
      </p:sp>
      <p:sp>
        <p:nvSpPr>
          <p:cNvPr id="10" name="Espace réservé du texte 9"/>
          <p:cNvSpPr>
            <a:spLocks noGrp="1"/>
          </p:cNvSpPr>
          <p:nvPr>
            <p:ph type="body" sz="quarter" idx="12"/>
          </p:nvPr>
        </p:nvSpPr>
        <p:spPr>
          <a:xfrm>
            <a:off x="401638" y="1697038"/>
            <a:ext cx="8166100" cy="3886200"/>
          </a:xfrm>
          <a:prstGeom prst="rect">
            <a:avLst/>
          </a:prstGeom>
        </p:spPr>
        <p:txBody>
          <a:bodyPr lIns="0" tIns="0" rIns="0" bIns="0"/>
          <a:lstStyle>
            <a:lvl1pPr marL="403200" indent="-334800">
              <a:buFont typeface="+mj-lt"/>
              <a:buAutoNum type="arabicPeriod"/>
              <a:defRPr sz="2300"/>
            </a:lvl1pPr>
            <a:lvl2pPr marL="702000" indent="-180000">
              <a:spcBef>
                <a:spcPts val="0"/>
              </a:spcBef>
              <a:buFont typeface="+mj-lt"/>
              <a:buAutoNum type="arabicPeriod"/>
              <a:defRPr sz="2000"/>
            </a:lvl2pPr>
            <a:lvl3pPr marL="1191600" indent="-187200">
              <a:spcBef>
                <a:spcPts val="0"/>
              </a:spcBef>
              <a:buFont typeface="+mj-lt"/>
              <a:buAutoNum type="arabicPeriod"/>
              <a:defRPr sz="1800"/>
            </a:lvl3pPr>
            <a:lvl4pPr marL="1738800" indent="-187200">
              <a:spcBef>
                <a:spcPts val="0"/>
              </a:spcBef>
              <a:buFont typeface="+mj-lt"/>
              <a:buAutoNum type="arabicPeriod"/>
              <a:defRPr sz="1700"/>
            </a:lvl4pPr>
            <a:lvl5pPr marL="2286000" indent="-140400">
              <a:spcBef>
                <a:spcPts val="0"/>
              </a:spcBef>
              <a:buFont typeface="+mj-lt"/>
              <a:buAutoNum type="arabicPeriod"/>
              <a:defRPr sz="17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6" name="Espace réservé du numéro de diapositive 3"/>
          <p:cNvSpPr>
            <a:spLocks noGrp="1"/>
          </p:cNvSpPr>
          <p:nvPr>
            <p:ph type="sldNum" sz="quarter" idx="13"/>
          </p:nvPr>
        </p:nvSpPr>
        <p:spPr/>
        <p:txBody>
          <a:bodyPr/>
          <a:lstStyle>
            <a:lvl1pPr>
              <a:defRPr/>
            </a:lvl1pPr>
          </a:lstStyle>
          <a:p>
            <a:fld id="{1B56A83D-38CE-8D4A-AF4E-D6CBAEEC97B0}" type="slidenum">
              <a:rPr lang="fr-FR" altLang="fr-FR"/>
              <a:pPr/>
              <a:t>‹N°›</a:t>
            </a:fld>
            <a:endParaRPr lang="fr-FR" altLang="fr-FR"/>
          </a:p>
        </p:txBody>
      </p:sp>
    </p:spTree>
    <p:extLst>
      <p:ext uri="{BB962C8B-B14F-4D97-AF65-F5344CB8AC3E}">
        <p14:creationId xmlns:p14="http://schemas.microsoft.com/office/powerpoint/2010/main" val="337619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P - titre de chapitre">
    <p:spTree>
      <p:nvGrpSpPr>
        <p:cNvPr id="1" name=""/>
        <p:cNvGrpSpPr/>
        <p:nvPr/>
      </p:nvGrpSpPr>
      <p:grpSpPr>
        <a:xfrm>
          <a:off x="0" y="0"/>
          <a:ext cx="0" cy="0"/>
          <a:chOff x="0" y="0"/>
          <a:chExt cx="0" cy="0"/>
        </a:xfrm>
      </p:grpSpPr>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6" name="Image 5" descr="logo HEP.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7025" y="6448425"/>
            <a:ext cx="762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re 10"/>
          <p:cNvSpPr>
            <a:spLocks noGrp="1"/>
          </p:cNvSpPr>
          <p:nvPr>
            <p:ph type="title"/>
          </p:nvPr>
        </p:nvSpPr>
        <p:spPr>
          <a:xfrm>
            <a:off x="489600" y="500400"/>
            <a:ext cx="8273251" cy="360000"/>
          </a:xfrm>
          <a:prstGeom prst="rect">
            <a:avLst/>
          </a:prstGeom>
        </p:spPr>
        <p:txBody>
          <a:bodyPr lIns="0" tIns="0" rIns="0" bIns="0"/>
          <a:lstStyle>
            <a:lvl1pPr algn="l">
              <a:defRPr sz="2100" b="1">
                <a:solidFill>
                  <a:srgbClr val="FFFFFF"/>
                </a:solidFill>
              </a:defRPr>
            </a:lvl1pPr>
          </a:lstStyle>
          <a:p>
            <a:r>
              <a:rPr lang="fr-CH"/>
              <a:t>Cliquez et modifiez le titre</a:t>
            </a:r>
            <a:endParaRPr lang="fr-FR" dirty="0"/>
          </a:p>
        </p:txBody>
      </p:sp>
      <p:sp>
        <p:nvSpPr>
          <p:cNvPr id="15" name="Espace réservé du texte 14"/>
          <p:cNvSpPr>
            <a:spLocks noGrp="1"/>
          </p:cNvSpPr>
          <p:nvPr>
            <p:ph type="body" sz="quarter" idx="12"/>
          </p:nvPr>
        </p:nvSpPr>
        <p:spPr>
          <a:xfrm>
            <a:off x="489600" y="816302"/>
            <a:ext cx="8316912" cy="469900"/>
          </a:xfrm>
          <a:prstGeom prst="rect">
            <a:avLst/>
          </a:prstGeom>
        </p:spPr>
        <p:txBody>
          <a:bodyPr lIns="0" tIns="0" rIns="0" bIns="0"/>
          <a:lstStyle>
            <a:lvl1pPr>
              <a:buNone/>
              <a:defRPr sz="2100" b="0" baseline="0">
                <a:solidFill>
                  <a:schemeClr val="bg1"/>
                </a:solidFill>
              </a:defRPr>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6" name="Espace réservé du texte 15"/>
          <p:cNvSpPr>
            <a:spLocks noGrp="1"/>
          </p:cNvSpPr>
          <p:nvPr>
            <p:ph type="body" sz="quarter" idx="13"/>
          </p:nvPr>
        </p:nvSpPr>
        <p:spPr>
          <a:xfrm>
            <a:off x="2106613" y="1828800"/>
            <a:ext cx="4953000" cy="3733800"/>
          </a:xfrm>
          <a:prstGeom prst="rect">
            <a:avLst/>
          </a:prstGeom>
        </p:spPr>
        <p:txBody>
          <a:bodyPr anchor="ctr">
            <a:normAutofit/>
          </a:bodyPr>
          <a:lstStyle>
            <a:lvl1pPr algn="ctr">
              <a:buNone/>
              <a:defRPr sz="28100" b="1"/>
            </a:lvl1pPr>
          </a:lstStyle>
          <a:p>
            <a:pPr lvl="0"/>
            <a:r>
              <a:rPr lang="fr-CH"/>
              <a:t>Cliquez pour modifier les styles du texte du masque</a:t>
            </a:r>
          </a:p>
        </p:txBody>
      </p:sp>
      <p:sp>
        <p:nvSpPr>
          <p:cNvPr id="7" name="Espace réservé du numéro de diapositive 3"/>
          <p:cNvSpPr>
            <a:spLocks noGrp="1"/>
          </p:cNvSpPr>
          <p:nvPr>
            <p:ph type="sldNum" sz="quarter" idx="14"/>
          </p:nvPr>
        </p:nvSpPr>
        <p:spPr/>
        <p:txBody>
          <a:bodyPr/>
          <a:lstStyle>
            <a:lvl1pPr>
              <a:defRPr/>
            </a:lvl1pPr>
          </a:lstStyle>
          <a:p>
            <a:fld id="{886CCC5C-9C7E-FA44-82C4-5D7C7C0982A1}" type="slidenum">
              <a:rPr lang="fr-FR" altLang="fr-FR"/>
              <a:pPr/>
              <a:t>‹N°›</a:t>
            </a:fld>
            <a:endParaRPr lang="fr-FR" altLang="fr-FR"/>
          </a:p>
        </p:txBody>
      </p:sp>
    </p:spTree>
    <p:extLst>
      <p:ext uri="{BB962C8B-B14F-4D97-AF65-F5344CB8AC3E}">
        <p14:creationId xmlns:p14="http://schemas.microsoft.com/office/powerpoint/2010/main" val="725746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P - diapositive de texte simple">
    <p:bg>
      <p:bgRef idx="1001">
        <a:schemeClr val="bg1"/>
      </p:bgRef>
    </p:bg>
    <p:spTree>
      <p:nvGrpSpPr>
        <p:cNvPr id="1" name=""/>
        <p:cNvGrpSpPr/>
        <p:nvPr/>
      </p:nvGrpSpPr>
      <p:grpSpPr>
        <a:xfrm>
          <a:off x="0" y="0"/>
          <a:ext cx="0" cy="0"/>
          <a:chOff x="0" y="0"/>
          <a:chExt cx="0" cy="0"/>
        </a:xfrm>
      </p:grpSpPr>
      <p:pic>
        <p:nvPicPr>
          <p:cNvPr id="4"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Espace réservé du texte 6"/>
          <p:cNvSpPr>
            <a:spLocks noGrp="1"/>
          </p:cNvSpPr>
          <p:nvPr>
            <p:ph type="body" sz="quarter" idx="11"/>
          </p:nvPr>
        </p:nvSpPr>
        <p:spPr>
          <a:xfrm>
            <a:off x="457200" y="1727200"/>
            <a:ext cx="8204200" cy="4330700"/>
          </a:xfrm>
          <a:prstGeom prst="rect">
            <a:avLst/>
          </a:prstGeom>
        </p:spPr>
        <p:txBody>
          <a:bodyPr lIns="0" tIns="25200" rIns="0" bIns="0"/>
          <a:lstStyle>
            <a:lvl1pPr marL="327600" indent="-342000">
              <a:spcBef>
                <a:spcPts val="1800"/>
              </a:spcBef>
              <a:buFont typeface="Lucida Grande"/>
              <a:buChar char="—"/>
              <a:defRPr sz="2500"/>
            </a:lvl1pPr>
            <a:lvl2pPr marL="684000" indent="-324000">
              <a:spcBef>
                <a:spcPts val="0"/>
              </a:spcBef>
              <a:buFont typeface="Lucida Grande"/>
              <a:buChar char="—"/>
              <a:defRPr sz="2100"/>
            </a:lvl2pPr>
            <a:lvl3pPr marL="954000" indent="-309600">
              <a:spcBef>
                <a:spcPts val="0"/>
              </a:spcBef>
              <a:buFont typeface="Lucida Grande"/>
              <a:buChar char="—"/>
              <a:defRPr sz="1900"/>
            </a:lvl3pPr>
            <a:lvl4pPr marL="1278000" indent="-324000">
              <a:spcBef>
                <a:spcPts val="0"/>
              </a:spcBef>
              <a:buFont typeface="Lucida Grande"/>
              <a:buChar char="—"/>
              <a:defRPr sz="1800"/>
            </a:lvl4pPr>
            <a:lvl5pPr marL="1598400" indent="-331200">
              <a:spcBef>
                <a:spcPts val="0"/>
              </a:spcBef>
              <a:buFont typeface="Lucida Grande"/>
              <a:buChar char="—"/>
              <a:defRPr sz="1600"/>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endParaRPr lang="fr-FR" dirty="0"/>
          </a:p>
        </p:txBody>
      </p:sp>
      <p:sp>
        <p:nvSpPr>
          <p:cNvPr id="8" name="Titre 7"/>
          <p:cNvSpPr>
            <a:spLocks noGrp="1"/>
          </p:cNvSpPr>
          <p:nvPr>
            <p:ph type="title"/>
          </p:nvPr>
        </p:nvSpPr>
        <p:spPr>
          <a:xfrm>
            <a:off x="402896" y="438314"/>
            <a:ext cx="8229600" cy="869786"/>
          </a:xfrm>
          <a:prstGeom prst="rect">
            <a:avLst/>
          </a:prstGeom>
        </p:spPr>
        <p:txBody>
          <a:bodyPr anchor="t"/>
          <a:lstStyle>
            <a:lvl1pPr algn="l">
              <a:defRPr sz="3500" b="1" baseline="0">
                <a:solidFill>
                  <a:srgbClr val="00A4E6"/>
                </a:solidFill>
              </a:defRPr>
            </a:lvl1pPr>
          </a:lstStyle>
          <a:p>
            <a:r>
              <a:rPr lang="fr-CH"/>
              <a:t>Cliquez et modifiez le titre</a:t>
            </a:r>
            <a:endParaRPr lang="fr-FR" dirty="0"/>
          </a:p>
        </p:txBody>
      </p:sp>
      <p:sp>
        <p:nvSpPr>
          <p:cNvPr id="6" name="Espace réservé du numéro de diapositive 3"/>
          <p:cNvSpPr>
            <a:spLocks noGrp="1"/>
          </p:cNvSpPr>
          <p:nvPr>
            <p:ph type="sldNum" sz="quarter" idx="12"/>
          </p:nvPr>
        </p:nvSpPr>
        <p:spPr/>
        <p:txBody>
          <a:bodyPr/>
          <a:lstStyle>
            <a:lvl1pPr>
              <a:defRPr>
                <a:solidFill>
                  <a:schemeClr val="tx2"/>
                </a:solidFill>
              </a:defRPr>
            </a:lvl1pPr>
          </a:lstStyle>
          <a:p>
            <a:fld id="{230E426F-CC45-6F44-A852-E55CE0C340E5}" type="slidenum">
              <a:rPr lang="fr-FR" altLang="fr-FR"/>
              <a:pPr/>
              <a:t>‹N°›</a:t>
            </a:fld>
            <a:endParaRPr lang="fr-FR" altLang="fr-FR"/>
          </a:p>
        </p:txBody>
      </p:sp>
    </p:spTree>
    <p:extLst>
      <p:ext uri="{BB962C8B-B14F-4D97-AF65-F5344CB8AC3E}">
        <p14:creationId xmlns:p14="http://schemas.microsoft.com/office/powerpoint/2010/main" val="205804622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P - diapositive de texte double">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necteur droit 6"/>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 name="Espace réservé du texte 6"/>
          <p:cNvSpPr>
            <a:spLocks noGrp="1"/>
          </p:cNvSpPr>
          <p:nvPr>
            <p:ph type="body" sz="quarter" idx="11"/>
          </p:nvPr>
        </p:nvSpPr>
        <p:spPr>
          <a:xfrm>
            <a:off x="457200" y="1727200"/>
            <a:ext cx="4038600" cy="4330700"/>
          </a:xfrm>
          <a:prstGeom prst="rect">
            <a:avLst/>
          </a:prstGeom>
        </p:spPr>
        <p:txBody>
          <a:bodyPr lIns="0" tIns="0" rIns="0" bIns="0">
            <a:normAutofit/>
          </a:bodyPr>
          <a:lstStyle>
            <a:lvl1pPr marL="327600" indent="-342000" algn="l" defTabSz="457200" rtl="0" eaLnBrk="0" fontAlgn="base" hangingPunct="0">
              <a:spcBef>
                <a:spcPts val="1800"/>
              </a:spcBef>
              <a:spcAft>
                <a:spcPct val="0"/>
              </a:spcAft>
              <a:buFont typeface="Lucida Grande"/>
              <a:buChar char="—"/>
              <a:defRPr lang="fr-CH" sz="2400" kern="1200" dirty="0" smtClean="0">
                <a:solidFill>
                  <a:schemeClr val="tx1"/>
                </a:solidFill>
                <a:latin typeface="+mn-lt"/>
                <a:ea typeface="ＭＳ Ｐゴシック" pitchFamily="-65" charset="-128"/>
                <a:cs typeface="ＭＳ Ｐゴシック" pitchFamily="-65" charset="-128"/>
              </a:defRPr>
            </a:lvl1pPr>
            <a:lvl2pPr marL="684000" indent="-324000" algn="l" defTabSz="457200" rtl="0" eaLnBrk="0" fontAlgn="base" hangingPunct="0">
              <a:spcBef>
                <a:spcPts val="0"/>
              </a:spcBef>
              <a:spcAft>
                <a:spcPct val="0"/>
              </a:spcAft>
              <a:buFont typeface="Lucida Grande"/>
              <a:buChar char="—"/>
              <a:defRPr lang="fr-CH" sz="2100" kern="1200" dirty="0" smtClean="0">
                <a:solidFill>
                  <a:schemeClr val="tx1"/>
                </a:solidFill>
                <a:latin typeface="+mn-lt"/>
                <a:ea typeface="ＭＳ Ｐゴシック" pitchFamily="-65" charset="-128"/>
                <a:cs typeface="+mn-cs"/>
              </a:defRPr>
            </a:lvl2pPr>
            <a:lvl3pPr marL="954000" indent="-309600" algn="l" defTabSz="457200" rtl="0" eaLnBrk="0" fontAlgn="base" hangingPunct="0">
              <a:spcBef>
                <a:spcPts val="0"/>
              </a:spcBef>
              <a:spcAft>
                <a:spcPct val="0"/>
              </a:spcAft>
              <a:buFont typeface="Lucida Grande"/>
              <a:buChar char="—"/>
              <a:defRPr lang="fr-CH" sz="1900" kern="1200" dirty="0" smtClean="0">
                <a:solidFill>
                  <a:schemeClr val="tx1"/>
                </a:solidFill>
                <a:latin typeface="+mn-lt"/>
                <a:ea typeface="ＭＳ Ｐゴシック" pitchFamily="-65" charset="-128"/>
                <a:cs typeface="+mn-cs"/>
              </a:defRPr>
            </a:lvl3pPr>
            <a:lvl4pPr marL="1278000" indent="-324000" algn="l" defTabSz="457200" rtl="0" eaLnBrk="0" fontAlgn="base" hangingPunct="0">
              <a:spcBef>
                <a:spcPts val="0"/>
              </a:spcBef>
              <a:spcAft>
                <a:spcPct val="0"/>
              </a:spcAft>
              <a:buFont typeface="Lucida Grande"/>
              <a:buChar char="—"/>
              <a:defRPr lang="fr-CH" sz="1800" kern="1200" dirty="0" smtClean="0">
                <a:solidFill>
                  <a:schemeClr val="tx1"/>
                </a:solidFill>
                <a:latin typeface="+mn-lt"/>
                <a:ea typeface="ＭＳ Ｐゴシック" pitchFamily="-65" charset="-128"/>
                <a:cs typeface="+mn-cs"/>
              </a:defRPr>
            </a:lvl4pPr>
            <a:lvl5pPr marL="1598400" indent="-331200" algn="l" defTabSz="457200" rtl="0" eaLnBrk="0" fontAlgn="base" hangingPunct="0">
              <a:spcBef>
                <a:spcPts val="0"/>
              </a:spcBef>
              <a:spcAft>
                <a:spcPct val="0"/>
              </a:spcAft>
              <a:buFont typeface="Lucida Grande"/>
              <a:buChar char="—"/>
              <a:defRPr lang="fr-CH" sz="1600" kern="1200" dirty="0" smtClean="0">
                <a:solidFill>
                  <a:schemeClr val="tx1"/>
                </a:solidFill>
                <a:latin typeface="+mn-lt"/>
                <a:ea typeface="ＭＳ Ｐゴシック" pitchFamily="-65" charset="-128"/>
                <a:cs typeface="+mn-cs"/>
              </a:defRPr>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p>
          <a:p>
            <a:pPr lvl="4"/>
            <a:endParaRPr lang="fr-FR" dirty="0"/>
          </a:p>
        </p:txBody>
      </p:sp>
      <p:sp>
        <p:nvSpPr>
          <p:cNvPr id="10"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2" name="Espace réservé du texte 6"/>
          <p:cNvSpPr>
            <a:spLocks noGrp="1"/>
          </p:cNvSpPr>
          <p:nvPr>
            <p:ph type="body" sz="quarter" idx="13"/>
          </p:nvPr>
        </p:nvSpPr>
        <p:spPr>
          <a:xfrm>
            <a:off x="4673400" y="1727200"/>
            <a:ext cx="4038600" cy="4330700"/>
          </a:xfrm>
          <a:prstGeom prst="rect">
            <a:avLst/>
          </a:prstGeom>
        </p:spPr>
        <p:txBody>
          <a:bodyPr lIns="0" tIns="0" rIns="0" bIns="0">
            <a:normAutofit/>
          </a:bodyPr>
          <a:lstStyle>
            <a:lvl1pPr marL="327600" indent="-342000" algn="l" defTabSz="457200" rtl="0" eaLnBrk="0" fontAlgn="base" hangingPunct="0">
              <a:spcBef>
                <a:spcPts val="1800"/>
              </a:spcBef>
              <a:spcAft>
                <a:spcPct val="0"/>
              </a:spcAft>
              <a:buFont typeface="Lucida Grande"/>
              <a:buChar char="—"/>
              <a:defRPr lang="fr-CH" sz="2400" kern="1200" dirty="0" smtClean="0">
                <a:solidFill>
                  <a:schemeClr val="tx1"/>
                </a:solidFill>
                <a:latin typeface="+mn-lt"/>
                <a:ea typeface="ＭＳ Ｐゴシック" pitchFamily="-65" charset="-128"/>
                <a:cs typeface="ＭＳ Ｐゴシック" pitchFamily="-65" charset="-128"/>
              </a:defRPr>
            </a:lvl1pPr>
            <a:lvl2pPr marL="684000" indent="-324000" algn="l" defTabSz="457200" rtl="0" eaLnBrk="0" fontAlgn="base" hangingPunct="0">
              <a:spcBef>
                <a:spcPts val="0"/>
              </a:spcBef>
              <a:spcAft>
                <a:spcPct val="0"/>
              </a:spcAft>
              <a:buFont typeface="Lucida Grande"/>
              <a:buChar char="—"/>
              <a:defRPr lang="fr-CH" sz="2100" kern="1200" dirty="0" smtClean="0">
                <a:solidFill>
                  <a:schemeClr val="tx1"/>
                </a:solidFill>
                <a:latin typeface="+mn-lt"/>
                <a:ea typeface="ＭＳ Ｐゴシック" pitchFamily="-65" charset="-128"/>
                <a:cs typeface="+mn-cs"/>
              </a:defRPr>
            </a:lvl2pPr>
            <a:lvl3pPr marL="954000" indent="-309600" algn="l" defTabSz="457200" rtl="0" eaLnBrk="0" fontAlgn="base" hangingPunct="0">
              <a:spcBef>
                <a:spcPts val="0"/>
              </a:spcBef>
              <a:spcAft>
                <a:spcPct val="0"/>
              </a:spcAft>
              <a:buFont typeface="Lucida Grande"/>
              <a:buChar char="—"/>
              <a:defRPr lang="fr-CH" sz="1900" kern="1200" dirty="0" smtClean="0">
                <a:solidFill>
                  <a:schemeClr val="tx1"/>
                </a:solidFill>
                <a:latin typeface="+mn-lt"/>
                <a:ea typeface="ＭＳ Ｐゴシック" pitchFamily="-65" charset="-128"/>
                <a:cs typeface="+mn-cs"/>
              </a:defRPr>
            </a:lvl3pPr>
            <a:lvl4pPr marL="1278000" indent="-324000" algn="l" defTabSz="457200" rtl="0" eaLnBrk="0" fontAlgn="base" hangingPunct="0">
              <a:spcBef>
                <a:spcPts val="0"/>
              </a:spcBef>
              <a:spcAft>
                <a:spcPct val="0"/>
              </a:spcAft>
              <a:buFont typeface="Lucida Grande"/>
              <a:buChar char="—"/>
              <a:defRPr lang="fr-CH" sz="1800" kern="1200" dirty="0" smtClean="0">
                <a:solidFill>
                  <a:schemeClr val="tx1"/>
                </a:solidFill>
                <a:latin typeface="+mn-lt"/>
                <a:ea typeface="ＭＳ Ｐゴシック" pitchFamily="-65" charset="-128"/>
                <a:cs typeface="+mn-cs"/>
              </a:defRPr>
            </a:lvl4pPr>
            <a:lvl5pPr marL="1598400" indent="-331200" algn="l" defTabSz="457200" rtl="0" eaLnBrk="0" fontAlgn="base" hangingPunct="0">
              <a:spcBef>
                <a:spcPts val="0"/>
              </a:spcBef>
              <a:spcAft>
                <a:spcPct val="0"/>
              </a:spcAft>
              <a:buFont typeface="Lucida Grande"/>
              <a:buChar char="—"/>
              <a:defRPr lang="fr-CH" sz="1600" kern="1200" dirty="0" smtClean="0">
                <a:solidFill>
                  <a:schemeClr val="tx1"/>
                </a:solidFill>
                <a:latin typeface="+mn-lt"/>
                <a:ea typeface="ＭＳ Ｐゴシック" pitchFamily="-65" charset="-128"/>
                <a:cs typeface="+mn-cs"/>
              </a:defRPr>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p>
          <a:p>
            <a:pPr lvl="4"/>
            <a:endParaRPr lang="fr-FR" dirty="0"/>
          </a:p>
        </p:txBody>
      </p:sp>
      <p:sp>
        <p:nvSpPr>
          <p:cNvPr id="8" name="Espace réservé du numéro de diapositive 3"/>
          <p:cNvSpPr>
            <a:spLocks noGrp="1"/>
          </p:cNvSpPr>
          <p:nvPr>
            <p:ph type="sldNum" sz="quarter" idx="14"/>
          </p:nvPr>
        </p:nvSpPr>
        <p:spPr/>
        <p:txBody>
          <a:bodyPr/>
          <a:lstStyle>
            <a:lvl1pPr>
              <a:defRPr>
                <a:solidFill>
                  <a:schemeClr val="tx2"/>
                </a:solidFill>
              </a:defRPr>
            </a:lvl1pPr>
          </a:lstStyle>
          <a:p>
            <a:fld id="{657D90CB-D18F-4F4A-9265-304026CB55CD}" type="slidenum">
              <a:rPr lang="fr-FR" altLang="fr-FR"/>
              <a:pPr/>
              <a:t>‹N°›</a:t>
            </a:fld>
            <a:endParaRPr lang="fr-FR" altLang="fr-FR"/>
          </a:p>
        </p:txBody>
      </p:sp>
    </p:spTree>
    <p:extLst>
      <p:ext uri="{BB962C8B-B14F-4D97-AF65-F5344CB8AC3E}">
        <p14:creationId xmlns:p14="http://schemas.microsoft.com/office/powerpoint/2010/main" val="63818153"/>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P - diapositive de texte + média">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5" name="Espace réservé pour une image  14"/>
          <p:cNvSpPr>
            <a:spLocks noGrp="1"/>
          </p:cNvSpPr>
          <p:nvPr>
            <p:ph type="pic" sz="quarter" idx="12"/>
          </p:nvPr>
        </p:nvSpPr>
        <p:spPr>
          <a:xfrm>
            <a:off x="4749800" y="1727200"/>
            <a:ext cx="3898900" cy="4330700"/>
          </a:xfrm>
          <a:prstGeom prst="rect">
            <a:avLst/>
          </a:prstGeom>
        </p:spPr>
        <p:txBody>
          <a:bodyPr rtlCol="0">
            <a:normAutofit/>
          </a:bodyPr>
          <a:lstStyle/>
          <a:p>
            <a:pPr lvl="0"/>
            <a:endParaRPr lang="fr-FR" noProof="0"/>
          </a:p>
        </p:txBody>
      </p:sp>
      <p:sp>
        <p:nvSpPr>
          <p:cNvPr id="9"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7" name="Espace réservé du texte 6"/>
          <p:cNvSpPr>
            <a:spLocks noGrp="1"/>
          </p:cNvSpPr>
          <p:nvPr>
            <p:ph type="body" sz="quarter" idx="11"/>
          </p:nvPr>
        </p:nvSpPr>
        <p:spPr>
          <a:xfrm>
            <a:off x="457200" y="1727200"/>
            <a:ext cx="4038600" cy="4330700"/>
          </a:xfrm>
          <a:prstGeom prst="rect">
            <a:avLst/>
          </a:prstGeom>
        </p:spPr>
        <p:txBody>
          <a:bodyPr lIns="0" tIns="0" rIns="0" bIns="0">
            <a:normAutofit/>
          </a:bodyPr>
          <a:lstStyle>
            <a:lvl1pPr marL="327600" indent="-342000" algn="l" defTabSz="457200" rtl="0" eaLnBrk="0" fontAlgn="base" hangingPunct="0">
              <a:spcBef>
                <a:spcPts val="1800"/>
              </a:spcBef>
              <a:spcAft>
                <a:spcPct val="0"/>
              </a:spcAft>
              <a:buFont typeface="Lucida Grande"/>
              <a:buChar char="—"/>
              <a:defRPr lang="fr-CH" sz="2400" kern="1200" dirty="0" smtClean="0">
                <a:solidFill>
                  <a:schemeClr val="tx1"/>
                </a:solidFill>
                <a:latin typeface="+mn-lt"/>
                <a:ea typeface="ＭＳ Ｐゴシック" pitchFamily="-65" charset="-128"/>
                <a:cs typeface="ＭＳ Ｐゴシック" pitchFamily="-65" charset="-128"/>
              </a:defRPr>
            </a:lvl1pPr>
            <a:lvl2pPr marL="684000" indent="-324000" algn="l" defTabSz="457200" rtl="0" eaLnBrk="0" fontAlgn="base" hangingPunct="0">
              <a:spcBef>
                <a:spcPts val="0"/>
              </a:spcBef>
              <a:spcAft>
                <a:spcPct val="0"/>
              </a:spcAft>
              <a:buFont typeface="Lucida Grande"/>
              <a:buChar char="—"/>
              <a:defRPr lang="fr-CH" sz="2100" kern="1200" dirty="0" smtClean="0">
                <a:solidFill>
                  <a:schemeClr val="tx1"/>
                </a:solidFill>
                <a:latin typeface="+mn-lt"/>
                <a:ea typeface="ＭＳ Ｐゴシック" pitchFamily="-65" charset="-128"/>
                <a:cs typeface="+mn-cs"/>
              </a:defRPr>
            </a:lvl2pPr>
            <a:lvl3pPr marL="954000" indent="-309600" algn="l" defTabSz="457200" rtl="0" eaLnBrk="0" fontAlgn="base" hangingPunct="0">
              <a:spcBef>
                <a:spcPts val="0"/>
              </a:spcBef>
              <a:spcAft>
                <a:spcPct val="0"/>
              </a:spcAft>
              <a:buFont typeface="Lucida Grande"/>
              <a:buChar char="—"/>
              <a:defRPr lang="fr-CH" sz="1900" kern="1200" dirty="0" smtClean="0">
                <a:solidFill>
                  <a:schemeClr val="tx1"/>
                </a:solidFill>
                <a:latin typeface="+mn-lt"/>
                <a:ea typeface="ＭＳ Ｐゴシック" pitchFamily="-65" charset="-128"/>
                <a:cs typeface="+mn-cs"/>
              </a:defRPr>
            </a:lvl3pPr>
            <a:lvl4pPr marL="1278000" indent="-324000" algn="l" defTabSz="457200" rtl="0" eaLnBrk="0" fontAlgn="base" hangingPunct="0">
              <a:spcBef>
                <a:spcPts val="0"/>
              </a:spcBef>
              <a:spcAft>
                <a:spcPct val="0"/>
              </a:spcAft>
              <a:buFont typeface="Lucida Grande"/>
              <a:buChar char="—"/>
              <a:defRPr lang="fr-CH" sz="1800" kern="1200" dirty="0" smtClean="0">
                <a:solidFill>
                  <a:schemeClr val="tx1"/>
                </a:solidFill>
                <a:latin typeface="+mn-lt"/>
                <a:ea typeface="ＭＳ Ｐゴシック" pitchFamily="-65" charset="-128"/>
                <a:cs typeface="+mn-cs"/>
              </a:defRPr>
            </a:lvl4pPr>
            <a:lvl5pPr marL="1598400" indent="-331200" algn="l" defTabSz="457200" rtl="0" eaLnBrk="0" fontAlgn="base" hangingPunct="0">
              <a:spcBef>
                <a:spcPts val="0"/>
              </a:spcBef>
              <a:spcAft>
                <a:spcPct val="0"/>
              </a:spcAft>
              <a:buFont typeface="Lucida Grande"/>
              <a:buChar char="—"/>
              <a:defRPr lang="fr-CH" sz="1600" kern="1200" dirty="0" smtClean="0">
                <a:solidFill>
                  <a:schemeClr val="tx1"/>
                </a:solidFill>
                <a:latin typeface="+mn-lt"/>
                <a:ea typeface="ＭＳ Ｐゴシック" pitchFamily="-65" charset="-128"/>
                <a:cs typeface="+mn-cs"/>
              </a:defRPr>
            </a:lvl5pPr>
          </a:lstStyle>
          <a:p>
            <a:pPr lvl="0"/>
            <a:r>
              <a:rPr lang="fr-CH" dirty="0"/>
              <a:t>Cliquez pour modifier les styles du texte du masque</a:t>
            </a:r>
          </a:p>
          <a:p>
            <a:pPr lvl="1"/>
            <a:r>
              <a:rPr lang="fr-CH" dirty="0"/>
              <a:t>Deuxième niveau</a:t>
            </a:r>
          </a:p>
          <a:p>
            <a:pPr lvl="2"/>
            <a:r>
              <a:rPr lang="fr-CH" dirty="0"/>
              <a:t>Troisième niveau</a:t>
            </a:r>
          </a:p>
          <a:p>
            <a:pPr lvl="3"/>
            <a:r>
              <a:rPr lang="fr-CH" dirty="0"/>
              <a:t>Quatrième niveau</a:t>
            </a:r>
          </a:p>
          <a:p>
            <a:pPr lvl="4"/>
            <a:r>
              <a:rPr lang="fr-CH" dirty="0"/>
              <a:t>Cinquième niveau</a:t>
            </a:r>
          </a:p>
          <a:p>
            <a:pPr lvl="4"/>
            <a:endParaRPr lang="fr-FR" dirty="0"/>
          </a:p>
        </p:txBody>
      </p:sp>
      <p:sp>
        <p:nvSpPr>
          <p:cNvPr id="7" name="Espace réservé du numéro de diapositive 3"/>
          <p:cNvSpPr>
            <a:spLocks noGrp="1"/>
          </p:cNvSpPr>
          <p:nvPr>
            <p:ph type="sldNum" sz="quarter" idx="13"/>
          </p:nvPr>
        </p:nvSpPr>
        <p:spPr/>
        <p:txBody>
          <a:bodyPr/>
          <a:lstStyle>
            <a:lvl1pPr>
              <a:defRPr>
                <a:solidFill>
                  <a:schemeClr val="tx2"/>
                </a:solidFill>
              </a:defRPr>
            </a:lvl1pPr>
          </a:lstStyle>
          <a:p>
            <a:fld id="{4AAC1A4F-643C-C44D-A1B5-1DF6BB9D23B7}" type="slidenum">
              <a:rPr lang="fr-FR" altLang="fr-FR"/>
              <a:pPr/>
              <a:t>‹N°›</a:t>
            </a:fld>
            <a:endParaRPr lang="fr-FR" altLang="fr-FR"/>
          </a:p>
        </p:txBody>
      </p:sp>
    </p:spTree>
    <p:extLst>
      <p:ext uri="{BB962C8B-B14F-4D97-AF65-F5344CB8AC3E}">
        <p14:creationId xmlns:p14="http://schemas.microsoft.com/office/powerpoint/2010/main" val="99735761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P - diapositive de média double">
    <p:bg>
      <p:bgRef idx="1001">
        <a:schemeClr val="bg1"/>
      </p:bgRef>
    </p:bg>
    <p:spTree>
      <p:nvGrpSpPr>
        <p:cNvPr id="1" name=""/>
        <p:cNvGrpSpPr/>
        <p:nvPr/>
      </p:nvGrpSpPr>
      <p:grpSpPr>
        <a:xfrm>
          <a:off x="0" y="0"/>
          <a:ext cx="0" cy="0"/>
          <a:chOff x="0" y="0"/>
          <a:chExt cx="0" cy="0"/>
        </a:xfrm>
      </p:grpSpPr>
      <p:pic>
        <p:nvPicPr>
          <p:cNvPr id="5"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 name="Espace réservé pour une image  14"/>
          <p:cNvSpPr>
            <a:spLocks noGrp="1"/>
          </p:cNvSpPr>
          <p:nvPr>
            <p:ph type="pic" sz="quarter" idx="12"/>
          </p:nvPr>
        </p:nvSpPr>
        <p:spPr>
          <a:xfrm>
            <a:off x="4749800" y="1727200"/>
            <a:ext cx="3898900" cy="4330700"/>
          </a:xfrm>
          <a:prstGeom prst="rect">
            <a:avLst/>
          </a:prstGeom>
        </p:spPr>
        <p:txBody>
          <a:bodyPr rtlCol="0">
            <a:normAutofit/>
          </a:bodyPr>
          <a:lstStyle/>
          <a:p>
            <a:pPr lvl="0"/>
            <a:endParaRPr lang="fr-FR" noProof="0"/>
          </a:p>
        </p:txBody>
      </p:sp>
      <p:sp>
        <p:nvSpPr>
          <p:cNvPr id="10" name="Espace réservé pour une image  14"/>
          <p:cNvSpPr>
            <a:spLocks noGrp="1"/>
          </p:cNvSpPr>
          <p:nvPr>
            <p:ph type="pic" sz="quarter" idx="13"/>
          </p:nvPr>
        </p:nvSpPr>
        <p:spPr>
          <a:xfrm>
            <a:off x="457200" y="1727200"/>
            <a:ext cx="3898900" cy="4330700"/>
          </a:xfrm>
          <a:prstGeom prst="rect">
            <a:avLst/>
          </a:prstGeom>
        </p:spPr>
        <p:txBody>
          <a:bodyPr rtlCol="0">
            <a:normAutofit/>
          </a:bodyPr>
          <a:lstStyle/>
          <a:p>
            <a:pPr lvl="0"/>
            <a:endParaRPr lang="fr-FR" noProof="0"/>
          </a:p>
        </p:txBody>
      </p:sp>
      <p:sp>
        <p:nvSpPr>
          <p:cNvPr id="15"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7" name="Espace réservé du numéro de diapositive 3"/>
          <p:cNvSpPr>
            <a:spLocks noGrp="1"/>
          </p:cNvSpPr>
          <p:nvPr>
            <p:ph type="sldNum" sz="quarter" idx="14"/>
          </p:nvPr>
        </p:nvSpPr>
        <p:spPr>
          <a:xfrm>
            <a:off x="25400" y="6446838"/>
            <a:ext cx="660400" cy="182562"/>
          </a:xfrm>
        </p:spPr>
        <p:txBody>
          <a:bodyPr/>
          <a:lstStyle>
            <a:lvl1pPr>
              <a:defRPr>
                <a:solidFill>
                  <a:schemeClr val="tx2"/>
                </a:solidFill>
              </a:defRPr>
            </a:lvl1pPr>
          </a:lstStyle>
          <a:p>
            <a:fld id="{FA72C09F-8DB3-FC48-9E1E-C63BC86A0379}" type="slidenum">
              <a:rPr lang="fr-FR" altLang="fr-FR"/>
              <a:pPr/>
              <a:t>‹N°›</a:t>
            </a:fld>
            <a:endParaRPr lang="fr-FR" altLang="fr-FR"/>
          </a:p>
        </p:txBody>
      </p:sp>
    </p:spTree>
    <p:extLst>
      <p:ext uri="{BB962C8B-B14F-4D97-AF65-F5344CB8AC3E}">
        <p14:creationId xmlns:p14="http://schemas.microsoft.com/office/powerpoint/2010/main" val="147962089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P - diapositive de média double + légende">
    <p:bg>
      <p:bgRef idx="1001">
        <a:schemeClr val="bg1"/>
      </p:bgRef>
    </p:bg>
    <p:spTree>
      <p:nvGrpSpPr>
        <p:cNvPr id="1" name=""/>
        <p:cNvGrpSpPr/>
        <p:nvPr/>
      </p:nvGrpSpPr>
      <p:grpSpPr>
        <a:xfrm>
          <a:off x="0" y="0"/>
          <a:ext cx="0" cy="0"/>
          <a:chOff x="0" y="0"/>
          <a:chExt cx="0" cy="0"/>
        </a:xfrm>
      </p:grpSpPr>
      <p:pic>
        <p:nvPicPr>
          <p:cNvPr id="7" name="Image 4"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Connecteur droit 9"/>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Espace réservé pour une image  14"/>
          <p:cNvSpPr>
            <a:spLocks noGrp="1"/>
          </p:cNvSpPr>
          <p:nvPr>
            <p:ph type="pic" sz="quarter" idx="12"/>
          </p:nvPr>
        </p:nvSpPr>
        <p:spPr>
          <a:xfrm>
            <a:off x="4749800" y="1727200"/>
            <a:ext cx="3898900" cy="4330700"/>
          </a:xfrm>
          <a:prstGeom prst="rect">
            <a:avLst/>
          </a:prstGeom>
        </p:spPr>
        <p:txBody>
          <a:bodyPr rtlCol="0">
            <a:normAutofit/>
          </a:bodyPr>
          <a:lstStyle/>
          <a:p>
            <a:pPr lvl="0"/>
            <a:endParaRPr lang="fr-FR" noProof="0"/>
          </a:p>
        </p:txBody>
      </p:sp>
      <p:sp>
        <p:nvSpPr>
          <p:cNvPr id="9" name="Espace réservé pour une image  14"/>
          <p:cNvSpPr>
            <a:spLocks noGrp="1"/>
          </p:cNvSpPr>
          <p:nvPr>
            <p:ph type="pic" sz="quarter" idx="13"/>
          </p:nvPr>
        </p:nvSpPr>
        <p:spPr>
          <a:xfrm>
            <a:off x="457200" y="1727200"/>
            <a:ext cx="3898900" cy="4330700"/>
          </a:xfrm>
          <a:prstGeom prst="rect">
            <a:avLst/>
          </a:prstGeom>
        </p:spPr>
        <p:txBody>
          <a:bodyPr rtlCol="0">
            <a:normAutofit/>
          </a:bodyPr>
          <a:lstStyle/>
          <a:p>
            <a:pPr lvl="0"/>
            <a:endParaRPr lang="fr-FR" noProof="0"/>
          </a:p>
        </p:txBody>
      </p:sp>
      <p:sp>
        <p:nvSpPr>
          <p:cNvPr id="12"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16" name="Espace réservé du texte 13"/>
          <p:cNvSpPr>
            <a:spLocks noGrp="1"/>
          </p:cNvSpPr>
          <p:nvPr>
            <p:ph type="body" sz="quarter" idx="15"/>
          </p:nvPr>
        </p:nvSpPr>
        <p:spPr>
          <a:xfrm>
            <a:off x="457200" y="6096000"/>
            <a:ext cx="2806700" cy="228600"/>
          </a:xfrm>
          <a:custGeom>
            <a:avLst/>
            <a:gdLst>
              <a:gd name="connsiteX0" fmla="*/ 0 w 2806700"/>
              <a:gd name="connsiteY0" fmla="*/ 0 h 228600"/>
              <a:gd name="connsiteX1" fmla="*/ 2806700 w 2806700"/>
              <a:gd name="connsiteY1" fmla="*/ 0 h 228600"/>
              <a:gd name="connsiteX2" fmla="*/ 2806700 w 2806700"/>
              <a:gd name="connsiteY2" fmla="*/ 228600 h 228600"/>
              <a:gd name="connsiteX3" fmla="*/ 0 w 2806700"/>
              <a:gd name="connsiteY3" fmla="*/ 228600 h 228600"/>
              <a:gd name="connsiteX4" fmla="*/ 0 w 2806700"/>
              <a:gd name="connsiteY4" fmla="*/ 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700" h="228600">
                <a:moveTo>
                  <a:pt x="0" y="0"/>
                </a:moveTo>
                <a:lnTo>
                  <a:pt x="2806700" y="0"/>
                </a:lnTo>
                <a:lnTo>
                  <a:pt x="2806700" y="228600"/>
                </a:lnTo>
                <a:lnTo>
                  <a:pt x="0" y="228600"/>
                </a:lnTo>
                <a:lnTo>
                  <a:pt x="0" y="0"/>
                </a:lnTo>
                <a:close/>
              </a:path>
            </a:pathLst>
          </a:custGeom>
        </p:spPr>
        <p:txBody>
          <a:bodyPr lIns="0" tIns="0" bIns="0"/>
          <a:lstStyle>
            <a:lvl1pPr>
              <a:buNone/>
              <a:defRPr sz="1400" baseline="0"/>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7" name="Espace réservé du texte 13"/>
          <p:cNvSpPr>
            <a:spLocks noGrp="1"/>
          </p:cNvSpPr>
          <p:nvPr>
            <p:ph type="body" sz="quarter" idx="16"/>
          </p:nvPr>
        </p:nvSpPr>
        <p:spPr>
          <a:xfrm>
            <a:off x="4748400" y="6094800"/>
            <a:ext cx="2806700" cy="228600"/>
          </a:xfrm>
          <a:custGeom>
            <a:avLst/>
            <a:gdLst>
              <a:gd name="connsiteX0" fmla="*/ 0 w 2806700"/>
              <a:gd name="connsiteY0" fmla="*/ 0 h 228600"/>
              <a:gd name="connsiteX1" fmla="*/ 2806700 w 2806700"/>
              <a:gd name="connsiteY1" fmla="*/ 0 h 228600"/>
              <a:gd name="connsiteX2" fmla="*/ 2806700 w 2806700"/>
              <a:gd name="connsiteY2" fmla="*/ 228600 h 228600"/>
              <a:gd name="connsiteX3" fmla="*/ 0 w 2806700"/>
              <a:gd name="connsiteY3" fmla="*/ 228600 h 228600"/>
              <a:gd name="connsiteX4" fmla="*/ 0 w 2806700"/>
              <a:gd name="connsiteY4" fmla="*/ 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700" h="228600">
                <a:moveTo>
                  <a:pt x="0" y="0"/>
                </a:moveTo>
                <a:lnTo>
                  <a:pt x="2806700" y="0"/>
                </a:lnTo>
                <a:lnTo>
                  <a:pt x="2806700" y="228600"/>
                </a:lnTo>
                <a:lnTo>
                  <a:pt x="0" y="228600"/>
                </a:lnTo>
                <a:lnTo>
                  <a:pt x="0" y="0"/>
                </a:lnTo>
                <a:close/>
              </a:path>
            </a:pathLst>
          </a:custGeom>
        </p:spPr>
        <p:txBody>
          <a:bodyPr lIns="0" tIns="0" bIns="0"/>
          <a:lstStyle>
            <a:lvl1pPr>
              <a:buNone/>
              <a:defRPr sz="1400" baseline="0"/>
            </a:lvl1pPr>
            <a:lvl2pPr>
              <a:buNone/>
              <a:defRPr/>
            </a:lvl2pPr>
            <a:lvl3pPr>
              <a:buNone/>
              <a:defRPr/>
            </a:lvl3pPr>
            <a:lvl4pPr>
              <a:buNone/>
              <a:defRPr/>
            </a:lvl4pPr>
            <a:lvl5pPr>
              <a:buNone/>
              <a:defRPr/>
            </a:lvl5pPr>
          </a:lstStyle>
          <a:p>
            <a:pPr lvl="0"/>
            <a:r>
              <a:rPr lang="fr-CH"/>
              <a:t>Cliquez pour modifier les styles du texte du masque</a:t>
            </a:r>
          </a:p>
        </p:txBody>
      </p:sp>
      <p:sp>
        <p:nvSpPr>
          <p:cNvPr id="11" name="Espace réservé du numéro de diapositive 3"/>
          <p:cNvSpPr>
            <a:spLocks noGrp="1"/>
          </p:cNvSpPr>
          <p:nvPr>
            <p:ph type="sldNum" sz="quarter" idx="17"/>
          </p:nvPr>
        </p:nvSpPr>
        <p:spPr>
          <a:xfrm>
            <a:off x="25400" y="6324600"/>
            <a:ext cx="660400" cy="304800"/>
          </a:xfrm>
        </p:spPr>
        <p:txBody>
          <a:bodyPr/>
          <a:lstStyle>
            <a:lvl1pPr>
              <a:defRPr>
                <a:solidFill>
                  <a:schemeClr val="tx2"/>
                </a:solidFill>
              </a:defRPr>
            </a:lvl1pPr>
          </a:lstStyle>
          <a:p>
            <a:fld id="{2692089C-1D81-7445-BC09-4A9D6BF0B640}" type="slidenum">
              <a:rPr lang="fr-FR" altLang="fr-FR"/>
              <a:pPr/>
              <a:t>‹N°›</a:t>
            </a:fld>
            <a:endParaRPr lang="fr-FR" altLang="fr-FR"/>
          </a:p>
        </p:txBody>
      </p:sp>
    </p:spTree>
    <p:extLst>
      <p:ext uri="{BB962C8B-B14F-4D97-AF65-F5344CB8AC3E}">
        <p14:creationId xmlns:p14="http://schemas.microsoft.com/office/powerpoint/2010/main" val="127682777"/>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P - diapositive de média grand">
    <p:bg>
      <p:bgRef idx="1001">
        <a:schemeClr val="bg1"/>
      </p:bgRef>
    </p:bg>
    <p:spTree>
      <p:nvGrpSpPr>
        <p:cNvPr id="1" name=""/>
        <p:cNvGrpSpPr/>
        <p:nvPr/>
      </p:nvGrpSpPr>
      <p:grpSpPr>
        <a:xfrm>
          <a:off x="0" y="0"/>
          <a:ext cx="0" cy="0"/>
          <a:chOff x="0" y="0"/>
          <a:chExt cx="0" cy="0"/>
        </a:xfrm>
      </p:grpSpPr>
      <p:pic>
        <p:nvPicPr>
          <p:cNvPr id="4" name="Image 6" descr="logo HEP noir.pd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48613" y="6446838"/>
            <a:ext cx="763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4"/>
          <p:cNvCxnSpPr/>
          <p:nvPr userDrawn="1"/>
        </p:nvCxnSpPr>
        <p:spPr>
          <a:xfrm>
            <a:off x="457200" y="1308100"/>
            <a:ext cx="8207375" cy="0"/>
          </a:xfrm>
          <a:prstGeom prst="lin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9" name="Espace réservé pour une image  14"/>
          <p:cNvSpPr>
            <a:spLocks noGrp="1"/>
          </p:cNvSpPr>
          <p:nvPr>
            <p:ph type="pic" sz="quarter" idx="13"/>
          </p:nvPr>
        </p:nvSpPr>
        <p:spPr>
          <a:xfrm>
            <a:off x="469900" y="1727200"/>
            <a:ext cx="8204200" cy="4330700"/>
          </a:xfrm>
          <a:prstGeom prst="rect">
            <a:avLst/>
          </a:prstGeom>
        </p:spPr>
        <p:txBody>
          <a:bodyPr rtlCol="0">
            <a:normAutofit/>
          </a:bodyPr>
          <a:lstStyle/>
          <a:p>
            <a:pPr lvl="0"/>
            <a:endParaRPr lang="fr-FR" noProof="0"/>
          </a:p>
        </p:txBody>
      </p:sp>
      <p:sp>
        <p:nvSpPr>
          <p:cNvPr id="13" name="Titre 7"/>
          <p:cNvSpPr>
            <a:spLocks noGrp="1"/>
          </p:cNvSpPr>
          <p:nvPr>
            <p:ph type="title"/>
          </p:nvPr>
        </p:nvSpPr>
        <p:spPr>
          <a:xfrm>
            <a:off x="402896" y="438314"/>
            <a:ext cx="8229600" cy="869786"/>
          </a:xfrm>
          <a:prstGeom prst="rect">
            <a:avLst/>
          </a:prstGeom>
        </p:spPr>
        <p:txBody>
          <a:bodyPr anchor="t"/>
          <a:lstStyle>
            <a:lvl1pPr algn="l">
              <a:defRPr sz="3500" b="1" baseline="0">
                <a:solidFill>
                  <a:schemeClr val="tx2"/>
                </a:solidFill>
              </a:defRPr>
            </a:lvl1pPr>
          </a:lstStyle>
          <a:p>
            <a:r>
              <a:rPr lang="fr-CH"/>
              <a:t>Cliquez et modifiez le titre</a:t>
            </a:r>
            <a:endParaRPr lang="fr-FR" dirty="0"/>
          </a:p>
        </p:txBody>
      </p:sp>
      <p:sp>
        <p:nvSpPr>
          <p:cNvPr id="6" name="Espace réservé du numéro de diapositive 3"/>
          <p:cNvSpPr>
            <a:spLocks noGrp="1"/>
          </p:cNvSpPr>
          <p:nvPr>
            <p:ph type="sldNum" sz="quarter" idx="14"/>
          </p:nvPr>
        </p:nvSpPr>
        <p:spPr/>
        <p:txBody>
          <a:bodyPr/>
          <a:lstStyle>
            <a:lvl1pPr>
              <a:defRPr>
                <a:solidFill>
                  <a:schemeClr val="tx2"/>
                </a:solidFill>
              </a:defRPr>
            </a:lvl1pPr>
          </a:lstStyle>
          <a:p>
            <a:fld id="{153DD740-1834-8A49-8905-126E137CF901}" type="slidenum">
              <a:rPr lang="fr-FR" altLang="fr-FR"/>
              <a:pPr/>
              <a:t>‹N°›</a:t>
            </a:fld>
            <a:endParaRPr lang="fr-FR" altLang="fr-FR"/>
          </a:p>
        </p:txBody>
      </p:sp>
    </p:spTree>
    <p:extLst>
      <p:ext uri="{BB962C8B-B14F-4D97-AF65-F5344CB8AC3E}">
        <p14:creationId xmlns:p14="http://schemas.microsoft.com/office/powerpoint/2010/main" val="62826968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
          </p:nvPr>
        </p:nvSpPr>
        <p:spPr>
          <a:xfrm>
            <a:off x="25400" y="6264275"/>
            <a:ext cx="660400" cy="365125"/>
          </a:xfrm>
          <a:prstGeom prst="rect">
            <a:avLst/>
          </a:prstGeom>
        </p:spPr>
        <p:txBody>
          <a:bodyPr vert="horz" wrap="square" lIns="91440" tIns="45720" rIns="91440" bIns="45720" numCol="1" anchor="b" anchorCtr="0" compatLnSpc="1">
            <a:prstTxWarp prst="textNoShape">
              <a:avLst/>
            </a:prstTxWarp>
          </a:bodyPr>
          <a:lstStyle>
            <a:lvl1pPr algn="r">
              <a:defRPr sz="1000">
                <a:solidFill>
                  <a:srgbClr val="FFFFFF"/>
                </a:solidFill>
              </a:defRPr>
            </a:lvl1pPr>
          </a:lstStyle>
          <a:p>
            <a:fld id="{5F01A915-D033-8646-8EA0-7C50A4492352}" type="slidenum">
              <a:rPr lang="fr-FR" altLang="fr-FR"/>
              <a:pPr/>
              <a:t>‹N°›</a:t>
            </a:fld>
            <a:endParaRPr lang="fr-FR" altLang="fr-FR"/>
          </a:p>
        </p:txBody>
      </p:sp>
      <p:sp>
        <p:nvSpPr>
          <p:cNvPr id="3075" name="Espace réservé du texte 4"/>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ltLang="fr-FR"/>
              <a:t>Cliquez pour modifier les styles du texte du masque</a:t>
            </a:r>
          </a:p>
          <a:p>
            <a:pPr lvl="1"/>
            <a:r>
              <a:rPr lang="fr-CH" altLang="fr-FR"/>
              <a:t>Deuxième niveau</a:t>
            </a:r>
          </a:p>
          <a:p>
            <a:pPr lvl="2"/>
            <a:r>
              <a:rPr lang="fr-CH" altLang="fr-FR"/>
              <a:t>Troisième niveau</a:t>
            </a:r>
          </a:p>
          <a:p>
            <a:pPr lvl="3"/>
            <a:r>
              <a:rPr lang="fr-CH" altLang="fr-FR"/>
              <a:t>Quatrième niveau</a:t>
            </a:r>
          </a:p>
          <a:p>
            <a:pPr lvl="4"/>
            <a:r>
              <a:rPr lang="fr-CH" altLang="fr-FR"/>
              <a:t>Cinquième niveau</a:t>
            </a:r>
            <a:endParaRPr lang="fr-FR" altLang="fr-FR"/>
          </a:p>
        </p:txBody>
      </p:sp>
      <p:sp>
        <p:nvSpPr>
          <p:cNvPr id="3076" name="Espace réservé du titr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CH" altLang="fr-FR"/>
              <a:t>Cliquez et modifiez le titre</a:t>
            </a:r>
            <a:endParaRPr lang="fr-FR" altLang="fr-FR"/>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82" r:id="rId11"/>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3" r:id="rId4"/>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26186" y="1880264"/>
            <a:ext cx="8291628" cy="1397723"/>
          </a:xfrm>
        </p:spPr>
        <p:txBody>
          <a:bodyPr/>
          <a:lstStyle/>
          <a:p>
            <a:pPr algn="ctr"/>
            <a:r>
              <a:rPr lang="fr-FR" sz="3200" dirty="0">
                <a:solidFill>
                  <a:srgbClr val="0070C0"/>
                </a:solidFill>
                <a:latin typeface="Franklin Gothic Book" panose="020B0503020102020204" pitchFamily="34" charset="0"/>
                <a:ea typeface="Times New Roman" charset="0"/>
                <a:cs typeface="Times New Roman" charset="0"/>
              </a:rPr>
              <a:t>Les élèves à besoins particuliers : une source de développement pour l’enseignant novice?</a:t>
            </a:r>
            <a:endParaRPr lang="fr-FR" sz="2800" b="0" dirty="0">
              <a:latin typeface="Franklin Gothic Book" panose="020B0503020102020204" pitchFamily="34" charset="0"/>
            </a:endParaRPr>
          </a:p>
        </p:txBody>
      </p:sp>
      <p:sp>
        <p:nvSpPr>
          <p:cNvPr id="2" name="Rectangle 1">
            <a:extLst>
              <a:ext uri="{FF2B5EF4-FFF2-40B4-BE49-F238E27FC236}">
                <a16:creationId xmlns:a16="http://schemas.microsoft.com/office/drawing/2014/main" id="{F028A62A-4CCD-F04F-88D3-8D44D0E4BAD0}"/>
              </a:ext>
            </a:extLst>
          </p:cNvPr>
          <p:cNvSpPr/>
          <p:nvPr/>
        </p:nvSpPr>
        <p:spPr>
          <a:xfrm>
            <a:off x="1979712" y="247520"/>
            <a:ext cx="4572000" cy="1015663"/>
          </a:xfrm>
          <a:prstGeom prst="rect">
            <a:avLst/>
          </a:prstGeom>
        </p:spPr>
        <p:txBody>
          <a:bodyPr>
            <a:spAutoFit/>
          </a:bodyPr>
          <a:lstStyle/>
          <a:p>
            <a:pPr marL="0" indent="0" algn="ctr">
              <a:buNone/>
            </a:pPr>
            <a:r>
              <a:rPr lang="fr-FR" sz="2000" b="1" dirty="0">
                <a:latin typeface="Franklin Gothic Book" panose="020B0503020102020204" pitchFamily="34" charset="0"/>
                <a:ea typeface="Times New Roman" charset="0"/>
                <a:cs typeface="Times New Roman" charset="0"/>
              </a:rPr>
              <a:t>Pr. Dr. Magali </a:t>
            </a:r>
            <a:r>
              <a:rPr lang="fr-FR" sz="2000" b="1" dirty="0" err="1">
                <a:latin typeface="Franklin Gothic Book" panose="020B0503020102020204" pitchFamily="34" charset="0"/>
                <a:ea typeface="Times New Roman" charset="0"/>
                <a:cs typeface="Times New Roman" charset="0"/>
              </a:rPr>
              <a:t>Descoeudres</a:t>
            </a:r>
            <a:r>
              <a:rPr lang="fr-FR" sz="2000" b="1" dirty="0">
                <a:latin typeface="Franklin Gothic Book" panose="020B0503020102020204" pitchFamily="34" charset="0"/>
                <a:ea typeface="Times New Roman" charset="0"/>
                <a:cs typeface="Times New Roman" charset="0"/>
              </a:rPr>
              <a:t> (HEP, Vaud)</a:t>
            </a:r>
          </a:p>
          <a:p>
            <a:pPr algn="ctr"/>
            <a:r>
              <a:rPr lang="fr-FR" sz="2000" b="1" dirty="0">
                <a:latin typeface="Franklin Gothic Book" panose="020B0503020102020204" pitchFamily="34" charset="0"/>
                <a:ea typeface="Calibri" panose="020F0502020204030204" pitchFamily="34" charset="0"/>
              </a:rPr>
              <a:t>21 mai 2021 - Biennale en EPS</a:t>
            </a:r>
          </a:p>
          <a:p>
            <a:pPr algn="ctr"/>
            <a:r>
              <a:rPr lang="fr-FR" sz="2000" b="1" dirty="0" err="1">
                <a:latin typeface="Franklin Gothic Book" panose="020B0503020102020204" pitchFamily="34" charset="0"/>
                <a:ea typeface="Calibri" panose="020F0502020204030204" pitchFamily="34" charset="0"/>
              </a:rPr>
              <a:t>magali.descoeudres@hepl.ch</a:t>
            </a:r>
            <a:endParaRPr lang="fr-FR" sz="2000" b="1" dirty="0">
              <a:latin typeface="Franklin Gothic Book" panose="020B0503020102020204" pitchFamily="34" charset="0"/>
              <a:ea typeface="Calibri" panose="020F0502020204030204" pitchFamily="34" charset="0"/>
            </a:endParaRPr>
          </a:p>
        </p:txBody>
      </p:sp>
      <p:pic>
        <p:nvPicPr>
          <p:cNvPr id="8" name="Image 7">
            <a:extLst>
              <a:ext uri="{FF2B5EF4-FFF2-40B4-BE49-F238E27FC236}">
                <a16:creationId xmlns:a16="http://schemas.microsoft.com/office/drawing/2014/main" id="{555C34F7-C3AA-6D46-B7AD-72DC6E77CF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785" y="4072009"/>
            <a:ext cx="3106390" cy="1795521"/>
          </a:xfrm>
          <a:prstGeom prst="rect">
            <a:avLst/>
          </a:prstGeom>
        </p:spPr>
      </p:pic>
      <p:pic>
        <p:nvPicPr>
          <p:cNvPr id="1026" name="Picture 2" descr="Capture d’écran 2018-06-19 à 13.57.06.png">
            <a:extLst>
              <a:ext uri="{FF2B5EF4-FFF2-40B4-BE49-F238E27FC236}">
                <a16:creationId xmlns:a16="http://schemas.microsoft.com/office/drawing/2014/main" id="{9C72A0F8-AC6F-9348-BAA9-C49B66F561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565" y="4016561"/>
            <a:ext cx="1905744" cy="19375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apture d’écran 2018-06-19 à 13.57.50.png">
            <a:extLst>
              <a:ext uri="{FF2B5EF4-FFF2-40B4-BE49-F238E27FC236}">
                <a16:creationId xmlns:a16="http://schemas.microsoft.com/office/drawing/2014/main" id="{C5C3765C-319D-E747-913A-45052431A7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2168" y="3996880"/>
            <a:ext cx="1674758" cy="1945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101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36E7A115-8BBA-6443-A0CA-218D37968C80}"/>
              </a:ext>
            </a:extLst>
          </p:cNvPr>
          <p:cNvSpPr>
            <a:spLocks noGrp="1"/>
          </p:cNvSpPr>
          <p:nvPr>
            <p:ph type="body" sz="quarter" idx="11"/>
          </p:nvPr>
        </p:nvSpPr>
        <p:spPr>
          <a:xfrm>
            <a:off x="107504" y="1657143"/>
            <a:ext cx="8928992" cy="4762543"/>
          </a:xfrm>
        </p:spPr>
        <p:txBody>
          <a:bodyPr/>
          <a:lstStyle/>
          <a:p>
            <a:pPr marL="0" indent="0">
              <a:buNone/>
            </a:pPr>
            <a:r>
              <a:rPr lang="fr-FR" sz="2000" dirty="0"/>
              <a:t>Les résultats montrent que les situations émotionnellement marquantes trouvent également leur source dans </a:t>
            </a:r>
            <a:r>
              <a:rPr lang="fr-FR" sz="2000" b="1" dirty="0">
                <a:solidFill>
                  <a:srgbClr val="0070C0"/>
                </a:solidFill>
              </a:rPr>
              <a:t>le contact avec les EBP dans les classes </a:t>
            </a:r>
            <a:r>
              <a:rPr lang="fr-FR" sz="2000" dirty="0"/>
              <a:t>et initient un développement professionnel potentiel (Descoeudres &amp; Méard,2019).</a:t>
            </a:r>
          </a:p>
          <a:p>
            <a:pPr marL="0" indent="0">
              <a:buNone/>
            </a:pPr>
            <a:r>
              <a:rPr lang="fr-FR" sz="2000" dirty="0"/>
              <a:t>Sur le moment un </a:t>
            </a:r>
            <a:r>
              <a:rPr lang="fr-FR" sz="2000" b="1" dirty="0">
                <a:solidFill>
                  <a:srgbClr val="0070C0"/>
                </a:solidFill>
              </a:rPr>
              <a:t>sentiment d’impuissance </a:t>
            </a:r>
            <a:r>
              <a:rPr lang="fr-FR" sz="2000" dirty="0"/>
              <a:t>peut être présent (</a:t>
            </a:r>
            <a:r>
              <a:rPr lang="fr-FR" sz="2000" dirty="0" err="1"/>
              <a:t>Lindqvist</a:t>
            </a:r>
            <a:r>
              <a:rPr lang="fr-FR" sz="2000" dirty="0"/>
              <a:t> </a:t>
            </a:r>
            <a:r>
              <a:rPr lang="fr-FR" sz="2000" i="1" dirty="0"/>
              <a:t>et al.</a:t>
            </a:r>
            <a:r>
              <a:rPr lang="fr-FR" sz="2000" dirty="0"/>
              <a:t> 2017). </a:t>
            </a:r>
          </a:p>
          <a:p>
            <a:pPr marL="0" indent="0">
              <a:buNone/>
            </a:pPr>
            <a:r>
              <a:rPr lang="fr-FR" sz="2000" dirty="0"/>
              <a:t>La capacité à conduire </a:t>
            </a:r>
            <a:r>
              <a:rPr lang="fr-FR" sz="2000" b="1" dirty="0">
                <a:solidFill>
                  <a:srgbClr val="0070C0"/>
                </a:solidFill>
              </a:rPr>
              <a:t>plusieurs tâches simultanément </a:t>
            </a:r>
            <a:r>
              <a:rPr lang="fr-FR" sz="2000" dirty="0"/>
              <a:t>est un geste d’expert (</a:t>
            </a:r>
            <a:r>
              <a:rPr lang="fr-FR" sz="2000" dirty="0" err="1"/>
              <a:t>Méard</a:t>
            </a:r>
            <a:r>
              <a:rPr lang="fr-FR" sz="2000" dirty="0"/>
              <a:t> et Bertone, 2009).</a:t>
            </a:r>
          </a:p>
          <a:p>
            <a:pPr marL="0" indent="0">
              <a:buNone/>
            </a:pPr>
            <a:r>
              <a:rPr lang="fr-FR" sz="2000" dirty="0"/>
              <a:t>Le </a:t>
            </a:r>
            <a:r>
              <a:rPr lang="fr-FR" sz="2000" b="1" dirty="0">
                <a:solidFill>
                  <a:srgbClr val="0070C0"/>
                </a:solidFill>
              </a:rPr>
              <a:t>contact d’EBP </a:t>
            </a:r>
            <a:r>
              <a:rPr lang="fr-FR" sz="2000" dirty="0"/>
              <a:t>favorise le développement potentiel de l’activité des EN à condition de partager les situations avec autrui (Guérin, </a:t>
            </a:r>
            <a:r>
              <a:rPr lang="fr-FR" sz="2000" dirty="0" err="1"/>
              <a:t>Kermarrec</a:t>
            </a:r>
            <a:r>
              <a:rPr lang="fr-FR" sz="2000" dirty="0"/>
              <a:t> et </a:t>
            </a:r>
            <a:r>
              <a:rPr lang="fr-FR" sz="2000" dirty="0" err="1"/>
              <a:t>Péoc’h</a:t>
            </a:r>
            <a:r>
              <a:rPr lang="fr-FR" sz="2000" dirty="0"/>
              <a:t>, 2010).</a:t>
            </a:r>
          </a:p>
          <a:p>
            <a:pPr marL="0" indent="0">
              <a:buNone/>
            </a:pPr>
            <a:r>
              <a:rPr lang="fr-FR" sz="2000" dirty="0"/>
              <a:t>Finalement, nous constatons que ce développement potentiel se déroule « dans le social » </a:t>
            </a:r>
            <a:r>
              <a:rPr lang="fr-FR" sz="1800" dirty="0"/>
              <a:t>(</a:t>
            </a:r>
            <a:r>
              <a:rPr lang="fr-FR" sz="1800" dirty="0" err="1"/>
              <a:t>Vygotski</a:t>
            </a:r>
            <a:r>
              <a:rPr lang="fr-FR" sz="1800" dirty="0"/>
              <a:t>, 1931/2014), </a:t>
            </a:r>
            <a:r>
              <a:rPr lang="fr-FR" sz="2000" dirty="0"/>
              <a:t>qu’il s’agisse d’</a:t>
            </a:r>
            <a:r>
              <a:rPr lang="fr-FR" sz="2000" b="1" dirty="0">
                <a:solidFill>
                  <a:srgbClr val="0070C0"/>
                </a:solidFill>
              </a:rPr>
              <a:t>interactions</a:t>
            </a:r>
            <a:r>
              <a:rPr lang="fr-FR" sz="2000" dirty="0"/>
              <a:t> avec les collègues, le </a:t>
            </a:r>
            <a:r>
              <a:rPr lang="fr-FR" sz="2000" dirty="0" err="1"/>
              <a:t>Parfo</a:t>
            </a:r>
            <a:r>
              <a:rPr lang="fr-FR" sz="2000" dirty="0"/>
              <a:t>, le chercheure ou encore les élèves.</a:t>
            </a:r>
          </a:p>
          <a:p>
            <a:pPr marL="0" indent="0">
              <a:buNone/>
            </a:pPr>
            <a:endParaRPr lang="en-GB" sz="2000" dirty="0"/>
          </a:p>
          <a:p>
            <a:pPr marL="0" indent="0">
              <a:buNone/>
            </a:pPr>
            <a:endParaRPr lang="fr-FR" sz="2000" dirty="0"/>
          </a:p>
          <a:p>
            <a:pPr marL="0" indent="0">
              <a:buNone/>
            </a:pPr>
            <a:endParaRPr lang="fr-FR" sz="2000" dirty="0"/>
          </a:p>
          <a:p>
            <a:pPr marL="0" indent="0">
              <a:buNone/>
            </a:pPr>
            <a:endParaRPr lang="fr-FR" sz="2000" dirty="0"/>
          </a:p>
          <a:p>
            <a:pPr marL="0" indent="0">
              <a:buNone/>
            </a:pPr>
            <a:endParaRPr lang="fr-FR" sz="2000" dirty="0">
              <a:highlight>
                <a:srgbClr val="FFFF00"/>
              </a:highlight>
            </a:endParaRPr>
          </a:p>
          <a:p>
            <a:pPr marL="0" indent="0">
              <a:buNone/>
            </a:pPr>
            <a:endParaRPr lang="fr-FR" sz="2000" dirty="0"/>
          </a:p>
          <a:p>
            <a:pPr marL="0" indent="0">
              <a:buNone/>
            </a:pPr>
            <a:endParaRPr lang="fr-FR" sz="2000" dirty="0"/>
          </a:p>
          <a:p>
            <a:pPr marL="0" indent="0">
              <a:buNone/>
            </a:pPr>
            <a:endParaRPr lang="fr-FR" sz="2000" dirty="0"/>
          </a:p>
          <a:p>
            <a:pPr marL="0" indent="0">
              <a:buNone/>
            </a:pPr>
            <a:endParaRPr lang="fr-FR" dirty="0"/>
          </a:p>
          <a:p>
            <a:pPr marL="342900" indent="-342900">
              <a:buFontTx/>
              <a:buChar char="-"/>
            </a:pPr>
            <a:endParaRPr lang="fr-FR" dirty="0"/>
          </a:p>
        </p:txBody>
      </p:sp>
      <p:sp>
        <p:nvSpPr>
          <p:cNvPr id="3" name="Titre 2">
            <a:extLst>
              <a:ext uri="{FF2B5EF4-FFF2-40B4-BE49-F238E27FC236}">
                <a16:creationId xmlns:a16="http://schemas.microsoft.com/office/drawing/2014/main" id="{6458AC9B-0A21-A54D-89E2-7B483B6E96DB}"/>
              </a:ext>
            </a:extLst>
          </p:cNvPr>
          <p:cNvSpPr>
            <a:spLocks noGrp="1"/>
          </p:cNvSpPr>
          <p:nvPr>
            <p:ph type="title"/>
          </p:nvPr>
        </p:nvSpPr>
        <p:spPr/>
        <p:txBody>
          <a:bodyPr/>
          <a:lstStyle/>
          <a:p>
            <a:r>
              <a:rPr lang="fr-FR" dirty="0">
                <a:solidFill>
                  <a:srgbClr val="0070C0"/>
                </a:solidFill>
              </a:rPr>
              <a:t>Discussion</a:t>
            </a:r>
          </a:p>
        </p:txBody>
      </p:sp>
    </p:spTree>
    <p:extLst>
      <p:ext uri="{BB962C8B-B14F-4D97-AF65-F5344CB8AC3E}">
        <p14:creationId xmlns:p14="http://schemas.microsoft.com/office/powerpoint/2010/main" val="227089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36E7A115-8BBA-6443-A0CA-218D37968C80}"/>
              </a:ext>
            </a:extLst>
          </p:cNvPr>
          <p:cNvSpPr>
            <a:spLocks noGrp="1"/>
          </p:cNvSpPr>
          <p:nvPr>
            <p:ph type="body" sz="quarter" idx="11"/>
          </p:nvPr>
        </p:nvSpPr>
        <p:spPr>
          <a:xfrm>
            <a:off x="251520" y="1413898"/>
            <a:ext cx="8784976" cy="5183454"/>
          </a:xfrm>
        </p:spPr>
        <p:txBody>
          <a:bodyPr/>
          <a:lstStyle/>
          <a:p>
            <a:pPr marL="0" indent="0">
              <a:buNone/>
            </a:pPr>
            <a:r>
              <a:rPr lang="fr-FR" sz="2200" b="1" dirty="0"/>
              <a:t>Nos résultats pourraient initier une réflexion sur la formation :</a:t>
            </a:r>
          </a:p>
          <a:p>
            <a:pPr marL="0" indent="0">
              <a:buNone/>
            </a:pPr>
            <a:r>
              <a:rPr lang="fr-FR" sz="2200" dirty="0"/>
              <a:t>-Organiser des formations de </a:t>
            </a:r>
            <a:r>
              <a:rPr lang="fr-FR" sz="2200" dirty="0" err="1"/>
              <a:t>Prafos</a:t>
            </a:r>
            <a:r>
              <a:rPr lang="fr-FR" sz="2200" dirty="0"/>
              <a:t> en lien avec la </a:t>
            </a:r>
            <a:r>
              <a:rPr lang="fr-FR" sz="2200" b="1" dirty="0">
                <a:solidFill>
                  <a:srgbClr val="0070C0"/>
                </a:solidFill>
              </a:rPr>
              <a:t>dimension subjective</a:t>
            </a:r>
          </a:p>
          <a:p>
            <a:pPr marL="0" indent="0">
              <a:buNone/>
            </a:pPr>
            <a:r>
              <a:rPr lang="fr-FR" sz="2200" dirty="0"/>
              <a:t>-Prendre comme point de départ </a:t>
            </a:r>
            <a:r>
              <a:rPr lang="fr-FR" sz="2200" b="1" dirty="0">
                <a:solidFill>
                  <a:srgbClr val="0070C0"/>
                </a:solidFill>
              </a:rPr>
              <a:t>les expériences vécues en stage </a:t>
            </a:r>
            <a:r>
              <a:rPr lang="fr-FR" sz="2200" dirty="0"/>
              <a:t>par les étudiants, pour y inclure dans un 2</a:t>
            </a:r>
            <a:r>
              <a:rPr lang="fr-FR" sz="2200" baseline="30000" dirty="0"/>
              <a:t>ème</a:t>
            </a:r>
            <a:r>
              <a:rPr lang="fr-FR" sz="2200" dirty="0"/>
              <a:t> temps les aspects théoriques</a:t>
            </a:r>
          </a:p>
          <a:p>
            <a:pPr marL="0" indent="0">
              <a:buNone/>
            </a:pPr>
            <a:r>
              <a:rPr lang="fr-FR" sz="2200" dirty="0"/>
              <a:t>-Organiser des </a:t>
            </a:r>
            <a:r>
              <a:rPr lang="fr-FR" sz="2200" b="1" dirty="0">
                <a:solidFill>
                  <a:srgbClr val="0070C0"/>
                </a:solidFill>
              </a:rPr>
              <a:t>analyses de situations professionnelles </a:t>
            </a:r>
            <a:r>
              <a:rPr lang="fr-FR" sz="2200" dirty="0"/>
              <a:t>collectives à partir des situations émotionnellement marquantes vécues en classe par les étudiants</a:t>
            </a:r>
          </a:p>
          <a:p>
            <a:pPr marL="0" indent="0">
              <a:buNone/>
            </a:pPr>
            <a:r>
              <a:rPr lang="fr-FR" sz="2200" dirty="0"/>
              <a:t>-Privilégier </a:t>
            </a:r>
            <a:r>
              <a:rPr lang="fr-FR" sz="2200" b="1" dirty="0">
                <a:solidFill>
                  <a:srgbClr val="0070C0"/>
                </a:solidFill>
              </a:rPr>
              <a:t>l’entretien d’ACS </a:t>
            </a:r>
            <a:r>
              <a:rPr lang="fr-FR" sz="2200" dirty="0"/>
              <a:t>à la place du traditionnel entretien post-leçon</a:t>
            </a:r>
          </a:p>
          <a:p>
            <a:pPr marL="0" indent="0">
              <a:buNone/>
            </a:pPr>
            <a:r>
              <a:rPr lang="fr-FR" sz="2200" dirty="0"/>
              <a:t>-Aider de </a:t>
            </a:r>
            <a:r>
              <a:rPr lang="fr-FR" sz="2200" b="1" dirty="0">
                <a:solidFill>
                  <a:srgbClr val="0070C0"/>
                </a:solidFill>
              </a:rPr>
              <a:t>manière concrète </a:t>
            </a:r>
            <a:r>
              <a:rPr lang="fr-FR" sz="2200" dirty="0"/>
              <a:t>les étudiants à gérer simultanément plusieurs tâches</a:t>
            </a:r>
          </a:p>
          <a:p>
            <a:pPr marL="0" indent="0">
              <a:buNone/>
            </a:pPr>
            <a:r>
              <a:rPr lang="fr-CH" sz="2200" b="1" dirty="0">
                <a:solidFill>
                  <a:srgbClr val="0070C0"/>
                </a:solidFill>
              </a:rPr>
              <a:t>Dr. Prof. Magali Descoeudres, HEP Vaud, </a:t>
            </a:r>
            <a:r>
              <a:rPr lang="fr-CH" sz="2200" b="1" dirty="0" err="1">
                <a:solidFill>
                  <a:srgbClr val="0070C0"/>
                </a:solidFill>
              </a:rPr>
              <a:t>magali.descoeudres@hepl.ch</a:t>
            </a:r>
            <a:endParaRPr lang="fr-FR" sz="2200" b="1" dirty="0">
              <a:solidFill>
                <a:srgbClr val="0070C0"/>
              </a:solidFill>
            </a:endParaRPr>
          </a:p>
          <a:p>
            <a:pPr marL="0" indent="0">
              <a:buNone/>
            </a:pPr>
            <a:endParaRPr lang="fr-FR" sz="2200" dirty="0"/>
          </a:p>
          <a:p>
            <a:pPr marL="0" indent="0">
              <a:buNone/>
            </a:pPr>
            <a:endParaRPr lang="fr-FR" sz="2200" b="1" dirty="0"/>
          </a:p>
        </p:txBody>
      </p:sp>
      <p:sp>
        <p:nvSpPr>
          <p:cNvPr id="3" name="Titre 2">
            <a:extLst>
              <a:ext uri="{FF2B5EF4-FFF2-40B4-BE49-F238E27FC236}">
                <a16:creationId xmlns:a16="http://schemas.microsoft.com/office/drawing/2014/main" id="{6458AC9B-0A21-A54D-89E2-7B483B6E96DB}"/>
              </a:ext>
            </a:extLst>
          </p:cNvPr>
          <p:cNvSpPr>
            <a:spLocks noGrp="1"/>
          </p:cNvSpPr>
          <p:nvPr>
            <p:ph type="title"/>
          </p:nvPr>
        </p:nvSpPr>
        <p:spPr/>
        <p:txBody>
          <a:bodyPr/>
          <a:lstStyle/>
          <a:p>
            <a:r>
              <a:rPr lang="fr-FR" dirty="0">
                <a:solidFill>
                  <a:srgbClr val="0070C0"/>
                </a:solidFill>
              </a:rPr>
              <a:t>Conclusion</a:t>
            </a:r>
          </a:p>
        </p:txBody>
      </p:sp>
    </p:spTree>
    <p:extLst>
      <p:ext uri="{BB962C8B-B14F-4D97-AF65-F5344CB8AC3E}">
        <p14:creationId xmlns:p14="http://schemas.microsoft.com/office/powerpoint/2010/main" val="2563626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358324F-697F-9641-859D-D83A83E9B936}"/>
              </a:ext>
            </a:extLst>
          </p:cNvPr>
          <p:cNvSpPr>
            <a:spLocks noGrp="1"/>
          </p:cNvSpPr>
          <p:nvPr>
            <p:ph type="body" sz="quarter" idx="11"/>
          </p:nvPr>
        </p:nvSpPr>
        <p:spPr>
          <a:xfrm>
            <a:off x="107504" y="1308100"/>
            <a:ext cx="9036496" cy="5289252"/>
          </a:xfrm>
        </p:spPr>
        <p:txBody>
          <a:bodyPr/>
          <a:lstStyle/>
          <a:p>
            <a:pPr marL="0" indent="0">
              <a:lnSpc>
                <a:spcPct val="150000"/>
              </a:lnSpc>
              <a:spcBef>
                <a:spcPts val="0"/>
              </a:spcBef>
              <a:buNone/>
            </a:pPr>
            <a:r>
              <a:rPr lang="en-US" sz="1100" dirty="0" err="1"/>
              <a:t>Alquraini</a:t>
            </a:r>
            <a:r>
              <a:rPr lang="en-US" sz="1100" dirty="0"/>
              <a:t>, T. &amp; Gut, D. (2012). Critical components of successful inclusion of students with severe disabilities: literature review. </a:t>
            </a:r>
            <a:r>
              <a:rPr lang="fr-FR" sz="1100" i="1" dirty="0"/>
              <a:t>International Journal of </a:t>
            </a:r>
            <a:r>
              <a:rPr lang="fr-FR" sz="1100" i="1" dirty="0" err="1"/>
              <a:t>Special</a:t>
            </a:r>
            <a:r>
              <a:rPr lang="fr-FR" sz="1100" i="1" dirty="0"/>
              <a:t> Education, 27</a:t>
            </a:r>
            <a:r>
              <a:rPr lang="fr-FR" sz="1100" dirty="0"/>
              <a:t>, 1-14.</a:t>
            </a:r>
            <a:endParaRPr lang="fr-CH" sz="1100" dirty="0"/>
          </a:p>
          <a:p>
            <a:pPr marL="0" indent="0">
              <a:lnSpc>
                <a:spcPct val="150000"/>
              </a:lnSpc>
              <a:spcBef>
                <a:spcPts val="0"/>
              </a:spcBef>
              <a:buNone/>
            </a:pPr>
            <a:r>
              <a:rPr lang="fr-FR" sz="1100" dirty="0"/>
              <a:t>Bruno, F., &amp; </a:t>
            </a:r>
            <a:r>
              <a:rPr lang="fr-FR" sz="1100" dirty="0" err="1"/>
              <a:t>Méard</a:t>
            </a:r>
            <a:r>
              <a:rPr lang="fr-FR" sz="1100" dirty="0"/>
              <a:t>, J. (2018). Le traitement des données en clinique de l’activité : questions méthodologiques. </a:t>
            </a:r>
            <a:r>
              <a:rPr lang="fr-FR" sz="1100" i="1" dirty="0"/>
              <a:t>Le Travail Humain,</a:t>
            </a:r>
            <a:r>
              <a:rPr lang="fr-FR" sz="1100" dirty="0"/>
              <a:t> </a:t>
            </a:r>
            <a:r>
              <a:rPr lang="fr-FR" sz="1100" i="1" dirty="0"/>
              <a:t>81</a:t>
            </a:r>
            <a:r>
              <a:rPr lang="fr-FR" sz="1100" dirty="0"/>
              <a:t>(1), 35-60.</a:t>
            </a:r>
          </a:p>
          <a:p>
            <a:pPr marL="0" indent="0">
              <a:lnSpc>
                <a:spcPct val="150000"/>
              </a:lnSpc>
              <a:spcBef>
                <a:spcPts val="0"/>
              </a:spcBef>
              <a:buNone/>
            </a:pPr>
            <a:r>
              <a:rPr lang="en-US" sz="1100" dirty="0"/>
              <a:t>Bullough, R. V. (2009). Seeking Eudaimonia: The emotions in learning to teach and to mentor. Dans P. A. Schutz, &amp; M. S. </a:t>
            </a:r>
            <a:r>
              <a:rPr lang="en-US" sz="1100" dirty="0" err="1"/>
              <a:t>Zembylas</a:t>
            </a:r>
            <a:r>
              <a:rPr lang="en-US" sz="1100" dirty="0"/>
              <a:t> (Eds.), </a:t>
            </a:r>
            <a:r>
              <a:rPr lang="en-US" sz="1100" i="1" dirty="0"/>
              <a:t>Advances in teacher emotion research </a:t>
            </a:r>
            <a:r>
              <a:rPr lang="en-US" sz="1100" dirty="0"/>
              <a:t>(p.  33-53). Dordrecht: Springer. </a:t>
            </a:r>
            <a:endParaRPr lang="fr-CH" sz="1100" dirty="0"/>
          </a:p>
          <a:p>
            <a:pPr marL="0" indent="0">
              <a:lnSpc>
                <a:spcPct val="150000"/>
              </a:lnSpc>
              <a:spcBef>
                <a:spcPts val="0"/>
              </a:spcBef>
              <a:buNone/>
            </a:pPr>
            <a:r>
              <a:rPr lang="fr-FR" sz="1100" dirty="0"/>
              <a:t>De Mauro A. A., &amp; </a:t>
            </a:r>
            <a:r>
              <a:rPr lang="fr-FR" sz="1100" dirty="0" err="1"/>
              <a:t>Jennings</a:t>
            </a:r>
            <a:r>
              <a:rPr lang="fr-FR" sz="1100" dirty="0"/>
              <a:t>, P. A., (2016). </a:t>
            </a:r>
            <a:r>
              <a:rPr lang="en-US" sz="1100" dirty="0"/>
              <a:t>Pre-service teachers’ efficacy beliefs and emotional states. </a:t>
            </a:r>
            <a:r>
              <a:rPr lang="fr-FR" sz="1100" i="1" dirty="0" err="1"/>
              <a:t>Emotional</a:t>
            </a:r>
            <a:r>
              <a:rPr lang="fr-FR" sz="1100" i="1" dirty="0"/>
              <a:t> and </a:t>
            </a:r>
            <a:r>
              <a:rPr lang="fr-FR" sz="1100" i="1" dirty="0" err="1"/>
              <a:t>Behavioural</a:t>
            </a:r>
            <a:r>
              <a:rPr lang="fr-FR" sz="1100" i="1" dirty="0"/>
              <a:t> </a:t>
            </a:r>
            <a:r>
              <a:rPr lang="fr-FR" sz="1100" i="1" dirty="0" err="1"/>
              <a:t>Difficulties</a:t>
            </a:r>
            <a:r>
              <a:rPr lang="fr-FR" sz="1100" i="1" dirty="0"/>
              <a:t>, 21</a:t>
            </a:r>
            <a:r>
              <a:rPr lang="fr-FR" sz="1100" dirty="0"/>
              <a:t>(1), 119-132. </a:t>
            </a:r>
            <a:endParaRPr lang="fr-CH" sz="1100" dirty="0"/>
          </a:p>
          <a:p>
            <a:pPr marL="0" indent="0">
              <a:lnSpc>
                <a:spcPct val="150000"/>
              </a:lnSpc>
              <a:spcBef>
                <a:spcPts val="0"/>
              </a:spcBef>
              <a:buNone/>
            </a:pPr>
            <a:r>
              <a:rPr lang="fr-FR" sz="1100" dirty="0" err="1"/>
              <a:t>Hascher</a:t>
            </a:r>
            <a:r>
              <a:rPr lang="fr-FR" sz="1100" dirty="0"/>
              <a:t>, </a:t>
            </a:r>
            <a:r>
              <a:rPr lang="fr-FR" sz="1100" dirty="0" err="1"/>
              <a:t>T</a:t>
            </a:r>
            <a:r>
              <a:rPr lang="fr-FR" sz="1100" dirty="0"/>
              <a:t>., &amp; </a:t>
            </a:r>
            <a:r>
              <a:rPr lang="fr-FR" sz="1100" dirty="0" err="1"/>
              <a:t>Hagenauer</a:t>
            </a:r>
            <a:r>
              <a:rPr lang="fr-FR" sz="1100" dirty="0"/>
              <a:t>, G. (2016). </a:t>
            </a:r>
            <a:r>
              <a:rPr lang="fr-FR" sz="1100" dirty="0" err="1"/>
              <a:t>Openness</a:t>
            </a:r>
            <a:r>
              <a:rPr lang="fr-FR" sz="1100" dirty="0"/>
              <a:t> to </a:t>
            </a:r>
            <a:r>
              <a:rPr lang="fr-FR" sz="1100" dirty="0" err="1"/>
              <a:t>theory</a:t>
            </a:r>
            <a:r>
              <a:rPr lang="fr-FR" sz="1100" dirty="0"/>
              <a:t> and </a:t>
            </a:r>
            <a:r>
              <a:rPr lang="fr-FR" sz="1100" dirty="0" err="1"/>
              <a:t>its</a:t>
            </a:r>
            <a:r>
              <a:rPr lang="fr-FR" sz="1100" dirty="0"/>
              <a:t> importance for </a:t>
            </a:r>
            <a:r>
              <a:rPr lang="fr-FR" sz="1100" dirty="0" err="1"/>
              <a:t>pre</a:t>
            </a:r>
            <a:r>
              <a:rPr lang="fr-FR" sz="1100" dirty="0"/>
              <a:t>-service </a:t>
            </a:r>
            <a:r>
              <a:rPr lang="fr-FR" sz="1100" dirty="0" err="1"/>
              <a:t>teachers</a:t>
            </a:r>
            <a:r>
              <a:rPr lang="fr-FR" sz="1100" dirty="0"/>
              <a:t>’ self-</a:t>
            </a:r>
            <a:r>
              <a:rPr lang="fr-FR" sz="1100" dirty="0" err="1"/>
              <a:t>efficacy</a:t>
            </a:r>
            <a:r>
              <a:rPr lang="fr-FR" sz="1100" dirty="0"/>
              <a:t>, </a:t>
            </a:r>
            <a:r>
              <a:rPr lang="fr-FR" sz="1100" dirty="0" err="1"/>
              <a:t>emotions</a:t>
            </a:r>
            <a:r>
              <a:rPr lang="fr-FR" sz="1100" dirty="0"/>
              <a:t>, and </a:t>
            </a:r>
            <a:r>
              <a:rPr lang="fr-FR" sz="1100" dirty="0" err="1"/>
              <a:t>classroom</a:t>
            </a:r>
            <a:r>
              <a:rPr lang="fr-FR" sz="1100" dirty="0"/>
              <a:t> </a:t>
            </a:r>
            <a:r>
              <a:rPr lang="fr-FR" sz="1100" dirty="0" err="1"/>
              <a:t>behaviour</a:t>
            </a:r>
            <a:r>
              <a:rPr lang="fr-FR" sz="1100" dirty="0"/>
              <a:t> in the </a:t>
            </a:r>
            <a:r>
              <a:rPr lang="fr-FR" sz="1100" dirty="0" err="1"/>
              <a:t>teaching</a:t>
            </a:r>
            <a:r>
              <a:rPr lang="fr-FR" sz="1100" dirty="0"/>
              <a:t> </a:t>
            </a:r>
            <a:r>
              <a:rPr lang="fr-FR" sz="1100" dirty="0" err="1"/>
              <a:t>practicum</a:t>
            </a:r>
            <a:r>
              <a:rPr lang="fr-FR" sz="1100" dirty="0"/>
              <a:t>. </a:t>
            </a:r>
          </a:p>
          <a:p>
            <a:pPr marL="0" indent="0">
              <a:lnSpc>
                <a:spcPct val="150000"/>
              </a:lnSpc>
              <a:spcBef>
                <a:spcPts val="0"/>
              </a:spcBef>
              <a:buNone/>
            </a:pPr>
            <a:r>
              <a:rPr lang="fr-FR" sz="1100" dirty="0"/>
              <a:t>Descoeudres, M. &amp; </a:t>
            </a:r>
            <a:r>
              <a:rPr lang="fr-FR" sz="1100" dirty="0" err="1"/>
              <a:t>Méard</a:t>
            </a:r>
            <a:r>
              <a:rPr lang="fr-FR" sz="1100" dirty="0"/>
              <a:t>, J. (2019). Les situations émotionnellement marquantes en EPS : traits typiques et rôles dans le développement professionnel des enseignants novices. </a:t>
            </a:r>
            <a:r>
              <a:rPr lang="fr-FR" sz="1100" i="1" dirty="0" err="1"/>
              <a:t>eJRIEPS</a:t>
            </a:r>
            <a:r>
              <a:rPr lang="fr-FR" sz="1100" i="1" dirty="0"/>
              <a:t> 45, </a:t>
            </a:r>
            <a:r>
              <a:rPr lang="fr-FR" sz="1100" dirty="0"/>
              <a:t>41-68.</a:t>
            </a:r>
            <a:endParaRPr lang="fr-CH" sz="1100" dirty="0"/>
          </a:p>
          <a:p>
            <a:pPr marL="0" indent="0">
              <a:lnSpc>
                <a:spcPct val="150000"/>
              </a:lnSpc>
              <a:spcBef>
                <a:spcPts val="0"/>
              </a:spcBef>
              <a:buNone/>
            </a:pPr>
            <a:r>
              <a:rPr lang="en-US" sz="1100" dirty="0" err="1"/>
              <a:t>Guérin</a:t>
            </a:r>
            <a:r>
              <a:rPr lang="en-US" sz="1100" dirty="0"/>
              <a:t>, J., </a:t>
            </a:r>
            <a:r>
              <a:rPr lang="en-US" sz="1100" dirty="0" err="1"/>
              <a:t>Kermarrec</a:t>
            </a:r>
            <a:r>
              <a:rPr lang="en-US" sz="1100" dirty="0"/>
              <a:t>, G., &amp; </a:t>
            </a:r>
            <a:r>
              <a:rPr lang="en-US" sz="1100" dirty="0" err="1"/>
              <a:t>Péoc’h</a:t>
            </a:r>
            <a:r>
              <a:rPr lang="en-US" sz="1100" dirty="0"/>
              <a:t>, J. (2010). </a:t>
            </a:r>
            <a:r>
              <a:rPr lang="fr-CH" sz="1100" dirty="0"/>
              <a:t>Conception et mobilisation d’une boussole pédagogique dans le cadre d’un dispositif de formation par alternance. Analyse du développement professionnel d’une enseignante stagiaire en EPS. </a:t>
            </a:r>
            <a:r>
              <a:rPr lang="fr-CH" sz="1100" i="1" dirty="0"/>
              <a:t>Education et didactique, 4</a:t>
            </a:r>
            <a:r>
              <a:rPr lang="fr-CH" sz="1100" dirty="0"/>
              <a:t>(2), 21-40.</a:t>
            </a:r>
          </a:p>
          <a:p>
            <a:pPr marL="0" indent="0">
              <a:lnSpc>
                <a:spcPct val="150000"/>
              </a:lnSpc>
              <a:spcBef>
                <a:spcPts val="0"/>
              </a:spcBef>
              <a:buNone/>
            </a:pPr>
            <a:r>
              <a:rPr lang="fr-FR" sz="1100" dirty="0" err="1"/>
              <a:t>Hascher</a:t>
            </a:r>
            <a:r>
              <a:rPr lang="fr-FR" sz="1100" dirty="0"/>
              <a:t>, </a:t>
            </a:r>
            <a:r>
              <a:rPr lang="fr-FR" sz="1100" dirty="0" err="1"/>
              <a:t>T</a:t>
            </a:r>
            <a:r>
              <a:rPr lang="fr-FR" sz="1100" dirty="0"/>
              <a:t>., &amp; </a:t>
            </a:r>
            <a:r>
              <a:rPr lang="fr-FR" sz="1100" dirty="0" err="1"/>
              <a:t>Hagenauer</a:t>
            </a:r>
            <a:r>
              <a:rPr lang="fr-FR" sz="1100" dirty="0"/>
              <a:t>, G. (2016). </a:t>
            </a:r>
            <a:r>
              <a:rPr lang="fr-FR" sz="1100" dirty="0" err="1"/>
              <a:t>Openness</a:t>
            </a:r>
            <a:r>
              <a:rPr lang="fr-FR" sz="1100" dirty="0"/>
              <a:t> to </a:t>
            </a:r>
            <a:r>
              <a:rPr lang="fr-FR" sz="1100" dirty="0" err="1"/>
              <a:t>theory</a:t>
            </a:r>
            <a:r>
              <a:rPr lang="fr-FR" sz="1100" dirty="0"/>
              <a:t> and </a:t>
            </a:r>
            <a:r>
              <a:rPr lang="fr-FR" sz="1100" dirty="0" err="1"/>
              <a:t>its</a:t>
            </a:r>
            <a:r>
              <a:rPr lang="fr-FR" sz="1100" dirty="0"/>
              <a:t> importance for </a:t>
            </a:r>
            <a:r>
              <a:rPr lang="fr-FR" sz="1100" dirty="0" err="1"/>
              <a:t>pre</a:t>
            </a:r>
            <a:r>
              <a:rPr lang="fr-FR" sz="1100" dirty="0"/>
              <a:t>-service </a:t>
            </a:r>
            <a:r>
              <a:rPr lang="fr-FR" sz="1100" dirty="0" err="1"/>
              <a:t>teachers</a:t>
            </a:r>
            <a:r>
              <a:rPr lang="fr-FR" sz="1100" dirty="0"/>
              <a:t>’ self-</a:t>
            </a:r>
            <a:r>
              <a:rPr lang="fr-FR" sz="1100" dirty="0" err="1"/>
              <a:t>efficacy</a:t>
            </a:r>
            <a:r>
              <a:rPr lang="fr-FR" sz="1100" dirty="0"/>
              <a:t>, </a:t>
            </a:r>
            <a:r>
              <a:rPr lang="fr-FR" sz="1100" dirty="0" err="1"/>
              <a:t>emotions</a:t>
            </a:r>
            <a:r>
              <a:rPr lang="fr-FR" sz="1100" dirty="0"/>
              <a:t>, and </a:t>
            </a:r>
            <a:r>
              <a:rPr lang="fr-FR" sz="1100" dirty="0" err="1"/>
              <a:t>classroom</a:t>
            </a:r>
            <a:r>
              <a:rPr lang="fr-FR" sz="1100" dirty="0"/>
              <a:t> </a:t>
            </a:r>
            <a:r>
              <a:rPr lang="fr-FR" sz="1100" dirty="0" err="1"/>
              <a:t>behaviour</a:t>
            </a:r>
            <a:r>
              <a:rPr lang="fr-FR" sz="1100" dirty="0"/>
              <a:t> in the </a:t>
            </a:r>
            <a:r>
              <a:rPr lang="fr-FR" sz="1100" dirty="0" err="1"/>
              <a:t>teaching</a:t>
            </a:r>
            <a:r>
              <a:rPr lang="fr-FR" sz="1100" dirty="0"/>
              <a:t> </a:t>
            </a:r>
            <a:r>
              <a:rPr lang="fr-FR" sz="1100" dirty="0" err="1"/>
              <a:t>practicum</a:t>
            </a:r>
            <a:r>
              <a:rPr lang="fr-FR" sz="1100" dirty="0"/>
              <a:t>. </a:t>
            </a:r>
          </a:p>
          <a:p>
            <a:pPr marL="0" indent="0">
              <a:lnSpc>
                <a:spcPct val="150000"/>
              </a:lnSpc>
              <a:spcBef>
                <a:spcPts val="0"/>
              </a:spcBef>
              <a:buNone/>
            </a:pPr>
            <a:r>
              <a:rPr lang="en-US" sz="1100" dirty="0" err="1"/>
              <a:t>Lassila</a:t>
            </a:r>
            <a:r>
              <a:rPr lang="en-US" sz="1100" dirty="0"/>
              <a:t>, E., &amp; </a:t>
            </a:r>
            <a:r>
              <a:rPr lang="en-US" sz="1100" dirty="0" err="1"/>
              <a:t>Uitto</a:t>
            </a:r>
            <a:r>
              <a:rPr lang="en-US" sz="1100" dirty="0"/>
              <a:t>, M. (2016). The tensions between the ideal and experienced: teacher-student relationships in stories told by beginning Japanese teachers. </a:t>
            </a:r>
            <a:r>
              <a:rPr lang="fr-CH" sz="1100" i="1" dirty="0" err="1"/>
              <a:t>Pedagogy</a:t>
            </a:r>
            <a:r>
              <a:rPr lang="fr-CH" sz="1100" i="1" dirty="0"/>
              <a:t>, Culture &amp; Society, 24</a:t>
            </a:r>
            <a:r>
              <a:rPr lang="fr-CH" sz="1100" dirty="0"/>
              <a:t>(2), 205-219.</a:t>
            </a:r>
          </a:p>
          <a:p>
            <a:pPr marL="0" indent="0">
              <a:lnSpc>
                <a:spcPct val="150000"/>
              </a:lnSpc>
              <a:spcBef>
                <a:spcPts val="0"/>
              </a:spcBef>
              <a:buNone/>
            </a:pPr>
            <a:r>
              <a:rPr lang="fr-FR" sz="1100" dirty="0" err="1"/>
              <a:t>Lindqvist</a:t>
            </a:r>
            <a:r>
              <a:rPr lang="fr-FR" sz="1100" dirty="0"/>
              <a:t>, H., </a:t>
            </a:r>
            <a:r>
              <a:rPr lang="fr-FR" sz="1100" dirty="0" err="1"/>
              <a:t>Weurlander</a:t>
            </a:r>
            <a:r>
              <a:rPr lang="fr-FR" sz="1100" dirty="0"/>
              <a:t>, M., </a:t>
            </a:r>
            <a:r>
              <a:rPr lang="fr-FR" sz="1100" dirty="0" err="1"/>
              <a:t>Wernerson</a:t>
            </a:r>
            <a:r>
              <a:rPr lang="fr-FR" sz="1100" dirty="0"/>
              <a:t>, A., &amp; </a:t>
            </a:r>
            <a:r>
              <a:rPr lang="fr-FR" sz="1100" dirty="0" err="1"/>
              <a:t>Thornberg</a:t>
            </a:r>
            <a:r>
              <a:rPr lang="fr-FR" sz="1100" dirty="0"/>
              <a:t>, R. (2017). </a:t>
            </a:r>
            <a:r>
              <a:rPr lang="fr-FR" sz="1100" dirty="0" err="1"/>
              <a:t>Resolving</a:t>
            </a:r>
            <a:r>
              <a:rPr lang="fr-FR" sz="1100" dirty="0"/>
              <a:t> feelings of </a:t>
            </a:r>
            <a:r>
              <a:rPr lang="fr-FR" sz="1100" dirty="0" err="1"/>
              <a:t>professional</a:t>
            </a:r>
            <a:r>
              <a:rPr lang="fr-FR" sz="1100" dirty="0"/>
              <a:t> </a:t>
            </a:r>
            <a:r>
              <a:rPr lang="fr-FR" sz="1100" dirty="0" err="1"/>
              <a:t>inadequacy</a:t>
            </a:r>
            <a:r>
              <a:rPr lang="fr-FR" sz="1100" dirty="0"/>
              <a:t>: </a:t>
            </a:r>
            <a:r>
              <a:rPr lang="fr-FR" sz="1100" dirty="0" err="1"/>
              <a:t>Student</a:t>
            </a:r>
            <a:r>
              <a:rPr lang="fr-FR" sz="1100" dirty="0"/>
              <a:t> </a:t>
            </a:r>
            <a:r>
              <a:rPr lang="fr-FR" sz="1100" dirty="0" err="1"/>
              <a:t>teachers</a:t>
            </a:r>
            <a:r>
              <a:rPr lang="fr-FR" sz="1100" dirty="0"/>
              <a:t>’ coping </a:t>
            </a:r>
            <a:r>
              <a:rPr lang="fr-FR" sz="1100" dirty="0" err="1"/>
              <a:t>with</a:t>
            </a:r>
            <a:r>
              <a:rPr lang="fr-FR" sz="1100" dirty="0"/>
              <a:t> </a:t>
            </a:r>
            <a:r>
              <a:rPr lang="fr-FR" sz="1100" dirty="0" err="1"/>
              <a:t>distressful</a:t>
            </a:r>
            <a:r>
              <a:rPr lang="fr-FR" sz="1100" dirty="0"/>
              <a:t> situations. </a:t>
            </a:r>
            <a:r>
              <a:rPr lang="fr-FR" sz="1100" i="1" dirty="0" err="1"/>
              <a:t>Teaching</a:t>
            </a:r>
            <a:r>
              <a:rPr lang="fr-FR" sz="1100" i="1" dirty="0"/>
              <a:t> and Teacher Education, 64</a:t>
            </a:r>
            <a:r>
              <a:rPr lang="fr-FR" sz="1100" dirty="0"/>
              <a:t>, 270-279.</a:t>
            </a:r>
            <a:endParaRPr lang="fr-CH" sz="1100" dirty="0"/>
          </a:p>
          <a:p>
            <a:pPr marL="0" indent="0">
              <a:lnSpc>
                <a:spcPct val="150000"/>
              </a:lnSpc>
              <a:spcBef>
                <a:spcPts val="0"/>
              </a:spcBef>
              <a:buNone/>
            </a:pPr>
            <a:r>
              <a:rPr lang="fr-BE" sz="1100" dirty="0" err="1"/>
              <a:t>Méard</a:t>
            </a:r>
            <a:r>
              <a:rPr lang="fr-BE" sz="1100" dirty="0"/>
              <a:t>, J., &amp; Bertone, S. (2009). Analyse des transactions professeurs-élèves en éducation physique : étude de cas.  </a:t>
            </a:r>
            <a:r>
              <a:rPr lang="fr-BE" sz="1100" i="1" dirty="0"/>
              <a:t>STAPS, 83</a:t>
            </a:r>
            <a:r>
              <a:rPr lang="fr-BE" sz="1100" dirty="0"/>
              <a:t>, 87-99. </a:t>
            </a:r>
          </a:p>
          <a:p>
            <a:pPr marL="0" indent="0">
              <a:lnSpc>
                <a:spcPct val="150000"/>
              </a:lnSpc>
              <a:spcBef>
                <a:spcPts val="0"/>
              </a:spcBef>
              <a:buNone/>
            </a:pPr>
            <a:r>
              <a:rPr lang="fr-FR" sz="1100" dirty="0" err="1"/>
              <a:t>Vygotski</a:t>
            </a:r>
            <a:r>
              <a:rPr lang="fr-FR" sz="1100" dirty="0"/>
              <a:t>, L. (1931-2014). </a:t>
            </a:r>
            <a:r>
              <a:rPr lang="fr-FR" sz="1100" i="1" dirty="0"/>
              <a:t>Histoire du développement des fonctions psychiques supérieures</a:t>
            </a:r>
            <a:r>
              <a:rPr lang="fr-FR" sz="1100" dirty="0"/>
              <a:t> (traduit du russe par F. &amp; L. Sève). Paris : La Dispute </a:t>
            </a:r>
            <a:endParaRPr lang="fr-CH" sz="1100" dirty="0"/>
          </a:p>
          <a:p>
            <a:endParaRPr lang="en-GB" dirty="0"/>
          </a:p>
        </p:txBody>
      </p:sp>
      <p:sp>
        <p:nvSpPr>
          <p:cNvPr id="3" name="Titre 2">
            <a:extLst>
              <a:ext uri="{FF2B5EF4-FFF2-40B4-BE49-F238E27FC236}">
                <a16:creationId xmlns:a16="http://schemas.microsoft.com/office/drawing/2014/main" id="{AB05E6A4-A08B-964C-B022-E68DBFA02BBF}"/>
              </a:ext>
            </a:extLst>
          </p:cNvPr>
          <p:cNvSpPr>
            <a:spLocks noGrp="1"/>
          </p:cNvSpPr>
          <p:nvPr>
            <p:ph type="title"/>
          </p:nvPr>
        </p:nvSpPr>
        <p:spPr>
          <a:xfrm>
            <a:off x="323528" y="293183"/>
            <a:ext cx="8229600" cy="869786"/>
          </a:xfrm>
        </p:spPr>
        <p:txBody>
          <a:bodyPr/>
          <a:lstStyle/>
          <a:p>
            <a:r>
              <a:rPr lang="en-GB" dirty="0" err="1">
                <a:solidFill>
                  <a:srgbClr val="0070C0"/>
                </a:solidFill>
              </a:rPr>
              <a:t>Références</a:t>
            </a:r>
            <a:endParaRPr lang="en-GB" dirty="0">
              <a:solidFill>
                <a:srgbClr val="0070C0"/>
              </a:solidFill>
            </a:endParaRPr>
          </a:p>
        </p:txBody>
      </p:sp>
    </p:spTree>
    <p:extLst>
      <p:ext uri="{BB962C8B-B14F-4D97-AF65-F5344CB8AC3E}">
        <p14:creationId xmlns:p14="http://schemas.microsoft.com/office/powerpoint/2010/main" val="1136550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1484784"/>
            <a:ext cx="8175660" cy="4578200"/>
          </a:xfrm>
        </p:spPr>
        <p:txBody>
          <a:bodyPr/>
          <a:lstStyle/>
          <a:p>
            <a:pPr lvl="0"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solidFill>
                  <a:srgbClr val="0070C0"/>
                </a:solidFill>
                <a:latin typeface="Franklin Gothic Book" panose="020B0503020102020204" pitchFamily="34" charset="0"/>
              </a:rPr>
              <a:t>Introduction</a:t>
            </a:r>
          </a:p>
        </p:txBody>
      </p:sp>
      <p:sp>
        <p:nvSpPr>
          <p:cNvPr id="6" name="Titre 2">
            <a:extLst>
              <a:ext uri="{FF2B5EF4-FFF2-40B4-BE49-F238E27FC236}">
                <a16:creationId xmlns:a16="http://schemas.microsoft.com/office/drawing/2014/main" id="{5A6C22F6-5FCF-9546-B387-4F452B2B1B33}"/>
              </a:ext>
            </a:extLst>
          </p:cNvPr>
          <p:cNvSpPr txBox="1">
            <a:spLocks/>
          </p:cNvSpPr>
          <p:nvPr/>
        </p:nvSpPr>
        <p:spPr bwMode="auto">
          <a:xfrm>
            <a:off x="429020" y="1532943"/>
            <a:ext cx="8175660" cy="513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algn="just"/>
            <a:r>
              <a:rPr lang="fr-FR" sz="2400" dirty="0">
                <a:solidFill>
                  <a:schemeClr val="tx1"/>
                </a:solidFill>
                <a:latin typeface="+mn-lt"/>
              </a:rPr>
              <a:t>Deux études </a:t>
            </a:r>
            <a:r>
              <a:rPr lang="fr-FR" sz="2400" b="0" dirty="0">
                <a:solidFill>
                  <a:schemeClr val="tx1"/>
                </a:solidFill>
                <a:latin typeface="+mn-lt"/>
              </a:rPr>
              <a:t>: </a:t>
            </a:r>
            <a:r>
              <a:rPr lang="fr-FR" sz="2400" dirty="0">
                <a:solidFill>
                  <a:schemeClr val="tx1"/>
                </a:solidFill>
                <a:latin typeface="+mn-lt"/>
              </a:rPr>
              <a:t>développement professionnel</a:t>
            </a:r>
            <a:r>
              <a:rPr lang="fr-FR" sz="2400" b="0" dirty="0">
                <a:solidFill>
                  <a:schemeClr val="tx1"/>
                </a:solidFill>
                <a:latin typeface="+mn-lt"/>
              </a:rPr>
              <a:t> d’enseignants novices (</a:t>
            </a:r>
            <a:r>
              <a:rPr lang="fr-FR" sz="2400" dirty="0">
                <a:solidFill>
                  <a:schemeClr val="tx1"/>
                </a:solidFill>
                <a:latin typeface="+mn-lt"/>
              </a:rPr>
              <a:t>EN</a:t>
            </a:r>
            <a:r>
              <a:rPr lang="fr-FR" sz="2400" b="0" dirty="0">
                <a:solidFill>
                  <a:schemeClr val="tx1"/>
                </a:solidFill>
                <a:latin typeface="+mn-lt"/>
              </a:rPr>
              <a:t>) à partir de situations vécues en lien avec </a:t>
            </a:r>
            <a:r>
              <a:rPr lang="fr-FR" sz="2400" dirty="0">
                <a:solidFill>
                  <a:schemeClr val="tx1"/>
                </a:solidFill>
                <a:latin typeface="+mn-lt"/>
              </a:rPr>
              <a:t>les élèves à besoins particuliers</a:t>
            </a:r>
            <a:r>
              <a:rPr lang="fr-FR" sz="2400" b="0" dirty="0">
                <a:solidFill>
                  <a:schemeClr val="tx1"/>
                </a:solidFill>
                <a:latin typeface="+mn-lt"/>
              </a:rPr>
              <a:t> </a:t>
            </a:r>
            <a:r>
              <a:rPr lang="fr-FR" sz="2400" dirty="0">
                <a:solidFill>
                  <a:schemeClr val="tx1"/>
                </a:solidFill>
                <a:latin typeface="+mn-lt"/>
              </a:rPr>
              <a:t>(EBP) </a:t>
            </a:r>
            <a:r>
              <a:rPr lang="fr-FR" sz="2400" b="0" dirty="0">
                <a:solidFill>
                  <a:schemeClr val="tx1"/>
                </a:solidFill>
                <a:latin typeface="+mn-lt"/>
              </a:rPr>
              <a:t>en éducation physique et sportive (</a:t>
            </a:r>
            <a:r>
              <a:rPr lang="fr-FR" sz="2400" dirty="0">
                <a:solidFill>
                  <a:schemeClr val="tx1"/>
                </a:solidFill>
                <a:latin typeface="+mn-lt"/>
              </a:rPr>
              <a:t>EPS</a:t>
            </a:r>
            <a:r>
              <a:rPr lang="fr-FR" sz="2400" b="0" dirty="0">
                <a:solidFill>
                  <a:schemeClr val="tx1"/>
                </a:solidFill>
                <a:latin typeface="+mn-lt"/>
              </a:rPr>
              <a:t>)</a:t>
            </a:r>
          </a:p>
          <a:p>
            <a:pPr marL="342900" indent="-342900" algn="just">
              <a:buFont typeface="Arial" panose="020B0604020202020204" pitchFamily="34" charset="0"/>
              <a:buChar char="•"/>
            </a:pPr>
            <a:endParaRPr lang="fr-FR" sz="2400" b="0" dirty="0">
              <a:solidFill>
                <a:schemeClr val="tx1"/>
              </a:solidFill>
              <a:latin typeface="+mn-lt"/>
            </a:endParaRPr>
          </a:p>
          <a:p>
            <a:pPr marL="342900" indent="-342900" algn="just">
              <a:buFont typeface="Arial" panose="020B0604020202020204" pitchFamily="34" charset="0"/>
              <a:buChar char="•"/>
            </a:pPr>
            <a:r>
              <a:rPr lang="fr-FR" sz="2400" dirty="0">
                <a:solidFill>
                  <a:schemeClr val="tx1"/>
                </a:solidFill>
                <a:latin typeface="+mn-lt"/>
              </a:rPr>
              <a:t>L’ étude 1 </a:t>
            </a:r>
            <a:r>
              <a:rPr lang="fr-FR" sz="2400" b="0" dirty="0">
                <a:solidFill>
                  <a:schemeClr val="tx1"/>
                </a:solidFill>
                <a:latin typeface="+mn-lt"/>
              </a:rPr>
              <a:t>est un arrêt sur image sur les types de situations émotionnellement marquantes vécues par les EN en EPS.</a:t>
            </a:r>
          </a:p>
          <a:p>
            <a:pPr algn="just"/>
            <a:endParaRPr lang="fr-FR" sz="2400" b="0" dirty="0">
              <a:solidFill>
                <a:schemeClr val="tx1"/>
              </a:solidFill>
              <a:latin typeface="+mn-lt"/>
            </a:endParaRPr>
          </a:p>
          <a:p>
            <a:pPr marL="342900" indent="-342900" algn="just">
              <a:buFont typeface="Arial" panose="020B0604020202020204" pitchFamily="34" charset="0"/>
              <a:buChar char="•"/>
            </a:pPr>
            <a:r>
              <a:rPr lang="fr-FR" sz="2400" dirty="0">
                <a:solidFill>
                  <a:schemeClr val="tx1"/>
                </a:solidFill>
                <a:latin typeface="+mn-lt"/>
              </a:rPr>
              <a:t>L’étude 2 </a:t>
            </a:r>
            <a:r>
              <a:rPr lang="fr-FR" sz="2400" b="0" dirty="0">
                <a:solidFill>
                  <a:schemeClr val="tx1"/>
                </a:solidFill>
                <a:latin typeface="+mn-lt"/>
              </a:rPr>
              <a:t>a pour but de comprendre comment la part subjective du métier favorise ou freine le développement professionnel des EN en EPS, à partir de situations d’auto-affectation en lien avec les EBP.</a:t>
            </a:r>
          </a:p>
          <a:p>
            <a:pPr algn="just" defTabSz="914400">
              <a:spcBef>
                <a:spcPts val="0"/>
              </a:spcBef>
              <a:defRPr/>
            </a:pPr>
            <a:br>
              <a:rPr lang="fr-CH" sz="2400" dirty="0">
                <a:solidFill>
                  <a:schemeClr val="tx1"/>
                </a:solidFill>
                <a:latin typeface="+mn-lt"/>
              </a:rPr>
            </a:br>
            <a:endParaRPr lang="fr-FR" sz="2400" b="0" dirty="0">
              <a:latin typeface="+mn-lt"/>
            </a:endParaRPr>
          </a:p>
        </p:txBody>
      </p:sp>
    </p:spTree>
    <p:extLst>
      <p:ext uri="{BB962C8B-B14F-4D97-AF65-F5344CB8AC3E}">
        <p14:creationId xmlns:p14="http://schemas.microsoft.com/office/powerpoint/2010/main" val="275618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456836" y="1484784"/>
            <a:ext cx="8175660" cy="4578200"/>
          </a:xfrm>
        </p:spPr>
        <p:txBody>
          <a:bodyPr/>
          <a:lstStyle/>
          <a:p>
            <a:pPr lvl="0"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solidFill>
                  <a:srgbClr val="0070C0"/>
                </a:solidFill>
                <a:latin typeface="Franklin Gothic Book" panose="020B0503020102020204" pitchFamily="34" charset="0"/>
              </a:rPr>
              <a:t>Les enseignants novices (EN)</a:t>
            </a:r>
          </a:p>
        </p:txBody>
      </p:sp>
      <p:sp>
        <p:nvSpPr>
          <p:cNvPr id="6" name="Titre 2">
            <a:extLst>
              <a:ext uri="{FF2B5EF4-FFF2-40B4-BE49-F238E27FC236}">
                <a16:creationId xmlns:a16="http://schemas.microsoft.com/office/drawing/2014/main" id="{5A6C22F6-5FCF-9546-B387-4F452B2B1B33}"/>
              </a:ext>
            </a:extLst>
          </p:cNvPr>
          <p:cNvSpPr txBox="1">
            <a:spLocks/>
          </p:cNvSpPr>
          <p:nvPr/>
        </p:nvSpPr>
        <p:spPr bwMode="auto">
          <a:xfrm>
            <a:off x="179512" y="1641178"/>
            <a:ext cx="8712968" cy="4956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marL="342900" indent="-342900">
              <a:buFont typeface="Arial" panose="020B0604020202020204" pitchFamily="34" charset="0"/>
              <a:buChar char="•"/>
            </a:pPr>
            <a:r>
              <a:rPr lang="fr-FR" sz="2400" b="0" dirty="0">
                <a:solidFill>
                  <a:schemeClr val="tx1"/>
                </a:solidFill>
                <a:latin typeface="+mn-lt"/>
              </a:rPr>
              <a:t>L’activité des </a:t>
            </a:r>
            <a:r>
              <a:rPr lang="fr-FR" sz="2400" dirty="0">
                <a:solidFill>
                  <a:schemeClr val="tx1"/>
                </a:solidFill>
                <a:latin typeface="+mn-lt"/>
              </a:rPr>
              <a:t>EN </a:t>
            </a:r>
            <a:r>
              <a:rPr lang="fr-FR" sz="2400" b="0" dirty="0">
                <a:solidFill>
                  <a:schemeClr val="tx1"/>
                </a:solidFill>
                <a:latin typeface="+mn-lt"/>
              </a:rPr>
              <a:t>est ponctuée de </a:t>
            </a:r>
            <a:r>
              <a:rPr lang="fr-FR" sz="2400" dirty="0">
                <a:solidFill>
                  <a:srgbClr val="0070C0"/>
                </a:solidFill>
                <a:latin typeface="+mn-lt"/>
              </a:rPr>
              <a:t>situations émotionnellement marquantes en classe</a:t>
            </a:r>
            <a:r>
              <a:rPr lang="fr-FR" sz="2400" b="0" dirty="0">
                <a:solidFill>
                  <a:schemeClr val="tx1"/>
                </a:solidFill>
                <a:latin typeface="+mn-lt"/>
              </a:rPr>
              <a:t>  (</a:t>
            </a:r>
            <a:r>
              <a:rPr lang="fr-FR" sz="2400" b="0" dirty="0" err="1">
                <a:solidFill>
                  <a:schemeClr val="tx1"/>
                </a:solidFill>
                <a:latin typeface="+mn-lt"/>
              </a:rPr>
              <a:t>Hascher</a:t>
            </a:r>
            <a:r>
              <a:rPr lang="fr-FR" sz="2400" b="0" dirty="0">
                <a:solidFill>
                  <a:schemeClr val="tx1"/>
                </a:solidFill>
                <a:latin typeface="+mn-lt"/>
              </a:rPr>
              <a:t> &amp; </a:t>
            </a:r>
            <a:r>
              <a:rPr lang="fr-FR" sz="2400" b="0" dirty="0" err="1">
                <a:solidFill>
                  <a:schemeClr val="tx1"/>
                </a:solidFill>
                <a:latin typeface="+mn-lt"/>
              </a:rPr>
              <a:t>Hagenauer</a:t>
            </a:r>
            <a:r>
              <a:rPr lang="fr-FR" sz="2400" b="0" dirty="0">
                <a:solidFill>
                  <a:schemeClr val="tx1"/>
                </a:solidFill>
                <a:latin typeface="+mn-lt"/>
              </a:rPr>
              <a:t>, 2016)</a:t>
            </a:r>
          </a:p>
          <a:p>
            <a:pPr marL="342900" indent="-342900">
              <a:buFont typeface="Arial" panose="020B0604020202020204" pitchFamily="34" charset="0"/>
              <a:buChar char="•"/>
            </a:pPr>
            <a:endParaRPr lang="fr-FR" sz="2400" b="0" dirty="0">
              <a:solidFill>
                <a:schemeClr val="tx1"/>
              </a:solidFill>
              <a:latin typeface="+mn-lt"/>
            </a:endParaRPr>
          </a:p>
          <a:p>
            <a:pPr marL="342900" indent="-342900">
              <a:buFont typeface="Arial" panose="020B0604020202020204" pitchFamily="34" charset="0"/>
              <a:buChar char="•"/>
            </a:pPr>
            <a:r>
              <a:rPr lang="fr-FR" sz="2400" b="0" dirty="0">
                <a:solidFill>
                  <a:schemeClr val="tx1"/>
                </a:solidFill>
                <a:latin typeface="+mn-lt"/>
              </a:rPr>
              <a:t>L’activité des </a:t>
            </a:r>
            <a:r>
              <a:rPr lang="fr-FR" sz="2400" dirty="0">
                <a:solidFill>
                  <a:schemeClr val="tx1"/>
                </a:solidFill>
                <a:latin typeface="+mn-lt"/>
              </a:rPr>
              <a:t>EN</a:t>
            </a:r>
            <a:r>
              <a:rPr lang="fr-FR" sz="2400" b="0" dirty="0">
                <a:solidFill>
                  <a:schemeClr val="tx1"/>
                </a:solidFill>
                <a:latin typeface="+mn-lt"/>
              </a:rPr>
              <a:t> est traversée par des </a:t>
            </a:r>
            <a:r>
              <a:rPr lang="fr-FR" sz="2400" dirty="0">
                <a:solidFill>
                  <a:srgbClr val="0070C0"/>
                </a:solidFill>
                <a:latin typeface="+mn-lt"/>
              </a:rPr>
              <a:t>émotions intenses </a:t>
            </a:r>
            <a:r>
              <a:rPr lang="fr-FR" sz="2400" b="0" dirty="0">
                <a:solidFill>
                  <a:schemeClr val="tx1"/>
                </a:solidFill>
                <a:latin typeface="+mn-lt"/>
              </a:rPr>
              <a:t>(Schutz, 2014), notamment liées aux </a:t>
            </a:r>
            <a:r>
              <a:rPr lang="fr-FR" sz="2400" dirty="0">
                <a:solidFill>
                  <a:srgbClr val="0070C0"/>
                </a:solidFill>
                <a:latin typeface="+mn-lt"/>
              </a:rPr>
              <a:t>dilemmes </a:t>
            </a:r>
            <a:r>
              <a:rPr lang="fr-FR" sz="2400" dirty="0">
                <a:solidFill>
                  <a:schemeClr val="tx1"/>
                </a:solidFill>
                <a:latin typeface="+mn-lt"/>
              </a:rPr>
              <a:t> </a:t>
            </a:r>
            <a:r>
              <a:rPr lang="fr-FR" sz="2400" b="0" dirty="0">
                <a:solidFill>
                  <a:schemeClr val="tx1"/>
                </a:solidFill>
                <a:latin typeface="+mn-lt"/>
              </a:rPr>
              <a:t>(</a:t>
            </a:r>
            <a:r>
              <a:rPr lang="fr-FR" sz="2400" b="0" dirty="0" err="1">
                <a:solidFill>
                  <a:schemeClr val="tx1"/>
                </a:solidFill>
                <a:latin typeface="+mn-lt"/>
              </a:rPr>
              <a:t>Lassila</a:t>
            </a:r>
            <a:r>
              <a:rPr lang="fr-FR" sz="2400" b="0" dirty="0">
                <a:solidFill>
                  <a:schemeClr val="tx1"/>
                </a:solidFill>
                <a:latin typeface="+mn-lt"/>
              </a:rPr>
              <a:t> &amp; </a:t>
            </a:r>
            <a:r>
              <a:rPr lang="fr-FR" sz="2400" b="0" dirty="0" err="1">
                <a:solidFill>
                  <a:schemeClr val="tx1"/>
                </a:solidFill>
                <a:latin typeface="+mn-lt"/>
              </a:rPr>
              <a:t>Uitto</a:t>
            </a:r>
            <a:r>
              <a:rPr lang="fr-FR" sz="2400" b="0" dirty="0">
                <a:solidFill>
                  <a:schemeClr val="tx1"/>
                </a:solidFill>
                <a:latin typeface="+mn-lt"/>
              </a:rPr>
              <a:t>, 2016; McKay, 2016), à l’</a:t>
            </a:r>
            <a:r>
              <a:rPr lang="fr-FR" sz="2400" dirty="0">
                <a:solidFill>
                  <a:srgbClr val="0070C0"/>
                </a:solidFill>
                <a:latin typeface="+mn-lt"/>
              </a:rPr>
              <a:t>imprévisibilité</a:t>
            </a:r>
            <a:r>
              <a:rPr lang="fr-FR" sz="2400" b="0" dirty="0">
                <a:solidFill>
                  <a:schemeClr val="tx1"/>
                </a:solidFill>
                <a:latin typeface="+mn-lt"/>
              </a:rPr>
              <a:t> (</a:t>
            </a:r>
            <a:r>
              <a:rPr lang="fr-FR" sz="2400" b="0" dirty="0" err="1">
                <a:solidFill>
                  <a:schemeClr val="tx1"/>
                </a:solidFill>
                <a:latin typeface="+mn-lt"/>
              </a:rPr>
              <a:t>Bullough</a:t>
            </a:r>
            <a:r>
              <a:rPr lang="fr-FR" sz="2400" b="0" dirty="0">
                <a:solidFill>
                  <a:schemeClr val="tx1"/>
                </a:solidFill>
                <a:latin typeface="+mn-lt"/>
              </a:rPr>
              <a:t>, 2009), au </a:t>
            </a:r>
            <a:r>
              <a:rPr lang="fr-FR" sz="2400" dirty="0">
                <a:solidFill>
                  <a:srgbClr val="0070C0"/>
                </a:solidFill>
                <a:latin typeface="+mn-lt"/>
              </a:rPr>
              <a:t>choc de la réalité </a:t>
            </a:r>
            <a:r>
              <a:rPr lang="fr-FR" sz="2400" b="0" dirty="0">
                <a:solidFill>
                  <a:schemeClr val="tx1"/>
                </a:solidFill>
                <a:latin typeface="+mn-lt"/>
              </a:rPr>
              <a:t>(De Mauro &amp; </a:t>
            </a:r>
            <a:r>
              <a:rPr lang="fr-FR" sz="2400" b="0" dirty="0" err="1">
                <a:solidFill>
                  <a:schemeClr val="tx1"/>
                </a:solidFill>
                <a:latin typeface="+mn-lt"/>
              </a:rPr>
              <a:t>Jennings</a:t>
            </a:r>
            <a:r>
              <a:rPr lang="fr-FR" sz="2400" b="0" dirty="0">
                <a:solidFill>
                  <a:schemeClr val="tx1"/>
                </a:solidFill>
                <a:latin typeface="+mn-lt"/>
              </a:rPr>
              <a:t>, 2016), surtout auprès d’EBP</a:t>
            </a:r>
          </a:p>
          <a:p>
            <a:endParaRPr lang="fr-FR" sz="2400" b="0" dirty="0">
              <a:solidFill>
                <a:schemeClr val="tx1"/>
              </a:solidFill>
              <a:latin typeface="+mn-lt"/>
            </a:endParaRPr>
          </a:p>
          <a:p>
            <a:pPr marL="342900" indent="-342900">
              <a:buFont typeface="Arial" panose="020B0604020202020204" pitchFamily="34" charset="0"/>
              <a:buChar char="•"/>
            </a:pPr>
            <a:r>
              <a:rPr lang="fr-FR" sz="2400" b="0" dirty="0">
                <a:solidFill>
                  <a:schemeClr val="tx1"/>
                </a:solidFill>
                <a:latin typeface="+mn-lt"/>
              </a:rPr>
              <a:t>Enseignants EPS : </a:t>
            </a:r>
            <a:r>
              <a:rPr lang="fr-FR" sz="2400" dirty="0">
                <a:solidFill>
                  <a:srgbClr val="0070C0"/>
                </a:solidFill>
                <a:latin typeface="+mn-lt"/>
              </a:rPr>
              <a:t>précurseurs de l’inclusion des EBP </a:t>
            </a:r>
            <a:r>
              <a:rPr lang="fr-FR" sz="2400" b="0" dirty="0">
                <a:solidFill>
                  <a:schemeClr val="tx1"/>
                </a:solidFill>
                <a:latin typeface="+mn-lt"/>
              </a:rPr>
              <a:t>(</a:t>
            </a:r>
            <a:r>
              <a:rPr lang="fr-FR" sz="2400" b="0" dirty="0" err="1">
                <a:solidFill>
                  <a:schemeClr val="tx1"/>
                </a:solidFill>
                <a:latin typeface="+mn-lt"/>
              </a:rPr>
              <a:t>Alquarini</a:t>
            </a:r>
            <a:r>
              <a:rPr lang="fr-FR" sz="2400" b="0" dirty="0">
                <a:solidFill>
                  <a:schemeClr val="tx1"/>
                </a:solidFill>
                <a:latin typeface="+mn-lt"/>
              </a:rPr>
              <a:t> &amp; Gut, 2012), ceci étant une étape supplémentaire de la différenciation</a:t>
            </a:r>
          </a:p>
          <a:p>
            <a:endParaRPr lang="fr-FR" sz="2400" b="0" dirty="0">
              <a:solidFill>
                <a:schemeClr val="tx1"/>
              </a:solidFill>
              <a:latin typeface="+mn-lt"/>
            </a:endParaRPr>
          </a:p>
          <a:p>
            <a:pPr algn="just" defTabSz="914400">
              <a:spcBef>
                <a:spcPts val="0"/>
              </a:spcBef>
              <a:defRPr/>
            </a:pPr>
            <a:br>
              <a:rPr lang="fr-CH" sz="2000" dirty="0">
                <a:solidFill>
                  <a:schemeClr val="tx1"/>
                </a:solidFill>
                <a:latin typeface="Franklin Gothic Book" panose="020B0503020102020204" pitchFamily="34" charset="0"/>
              </a:rPr>
            </a:br>
            <a:endParaRPr lang="fr-FR" sz="2000" b="0" dirty="0">
              <a:latin typeface="Franklin Gothic Book" panose="020B0503020102020204" pitchFamily="34" charset="0"/>
            </a:endParaRPr>
          </a:p>
        </p:txBody>
      </p:sp>
    </p:spTree>
    <p:extLst>
      <p:ext uri="{BB962C8B-B14F-4D97-AF65-F5344CB8AC3E}">
        <p14:creationId xmlns:p14="http://schemas.microsoft.com/office/powerpoint/2010/main" val="411070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148915D-C340-734D-9547-1368DFBDFF21}"/>
              </a:ext>
            </a:extLst>
          </p:cNvPr>
          <p:cNvSpPr>
            <a:spLocks noGrp="1"/>
          </p:cNvSpPr>
          <p:nvPr>
            <p:ph type="title"/>
          </p:nvPr>
        </p:nvSpPr>
        <p:spPr>
          <a:xfrm>
            <a:off x="89204" y="1307289"/>
            <a:ext cx="8856984" cy="1689663"/>
          </a:xfrm>
        </p:spPr>
        <p:txBody>
          <a:bodyPr/>
          <a:lstStyle/>
          <a:p>
            <a:r>
              <a:rPr lang="fr-CH" sz="2400" dirty="0">
                <a:solidFill>
                  <a:srgbClr val="0070C0"/>
                </a:solidFill>
                <a:latin typeface="+mn-lt"/>
              </a:rPr>
              <a:t>Etude 1:</a:t>
            </a:r>
            <a:br>
              <a:rPr lang="fr-CH" sz="2400" b="0" dirty="0">
                <a:solidFill>
                  <a:schemeClr val="tx1"/>
                </a:solidFill>
                <a:latin typeface="+mn-lt"/>
              </a:rPr>
            </a:br>
            <a:r>
              <a:rPr lang="fr-CH" sz="2400" b="0" dirty="0">
                <a:solidFill>
                  <a:schemeClr val="tx1"/>
                </a:solidFill>
                <a:latin typeface="+mn-lt"/>
              </a:rPr>
              <a:t>- </a:t>
            </a:r>
            <a:r>
              <a:rPr lang="fr-FR" sz="2400" b="0" dirty="0">
                <a:solidFill>
                  <a:schemeClr val="tx1"/>
                </a:solidFill>
                <a:latin typeface="+mn-lt"/>
              </a:rPr>
              <a:t>Les situations émotionnellement marquantes vécues par l’EN en EPS durant sa première année d’enseignement sont-elles en lien avec les EBP?</a:t>
            </a:r>
            <a:br>
              <a:rPr lang="fr-FR" sz="2400" b="0" dirty="0">
                <a:solidFill>
                  <a:schemeClr val="tx1"/>
                </a:solidFill>
                <a:latin typeface="+mn-lt"/>
              </a:rPr>
            </a:br>
            <a:br>
              <a:rPr lang="fr-FR" sz="2400" b="0" dirty="0">
                <a:solidFill>
                  <a:srgbClr val="0070C0"/>
                </a:solidFill>
                <a:latin typeface="+mn-lt"/>
              </a:rPr>
            </a:br>
            <a:r>
              <a:rPr lang="fr-FR" sz="2400" b="0" dirty="0">
                <a:solidFill>
                  <a:schemeClr val="tx1"/>
                </a:solidFill>
              </a:rPr>
              <a:t>- 139 participants</a:t>
            </a:r>
            <a:br>
              <a:rPr lang="fr-FR" sz="2400" b="0" dirty="0">
                <a:solidFill>
                  <a:schemeClr val="tx1"/>
                </a:solidFill>
              </a:rPr>
            </a:br>
            <a:r>
              <a:rPr lang="fr-FR" sz="2400" b="0" dirty="0">
                <a:solidFill>
                  <a:schemeClr val="tx1"/>
                </a:solidFill>
              </a:rPr>
              <a:t>- Questionnaire relatant 2 situations émotionnellement marquantes (n=278)</a:t>
            </a:r>
            <a:br>
              <a:rPr lang="fr-FR" sz="2400" b="0" dirty="0">
                <a:solidFill>
                  <a:schemeClr val="tx1"/>
                </a:solidFill>
              </a:rPr>
            </a:br>
            <a:r>
              <a:rPr lang="fr-FR" sz="2400" b="0" dirty="0">
                <a:solidFill>
                  <a:schemeClr val="tx1"/>
                </a:solidFill>
              </a:rPr>
              <a:t>- Indication de la valence, de l’émotion et de son intensité, de l’effet et du partage avec autrui</a:t>
            </a:r>
            <a:br>
              <a:rPr lang="fr-FR" sz="2400" b="0" dirty="0">
                <a:solidFill>
                  <a:schemeClr val="tx1"/>
                </a:solidFill>
              </a:rPr>
            </a:br>
            <a:r>
              <a:rPr lang="fr-FR" sz="2400" b="0" dirty="0">
                <a:solidFill>
                  <a:schemeClr val="tx1"/>
                </a:solidFill>
              </a:rPr>
              <a:t>- Traitement des types de situations de manière inductive</a:t>
            </a:r>
            <a:br>
              <a:rPr lang="fr-FR" sz="2400" b="0" dirty="0">
                <a:solidFill>
                  <a:schemeClr val="tx1"/>
                </a:solidFill>
              </a:rPr>
            </a:br>
            <a:r>
              <a:rPr lang="fr-FR" sz="2400" b="0" dirty="0">
                <a:solidFill>
                  <a:schemeClr val="tx1"/>
                </a:solidFill>
              </a:rPr>
              <a:t>- Traitement à l’aide de tableaux croisés et d’échelles descriptives (émotions, intensité, effet et partage)</a:t>
            </a:r>
            <a:br>
              <a:rPr lang="fr-FR" sz="6600" dirty="0"/>
            </a:br>
            <a:br>
              <a:rPr lang="fr-CH" dirty="0"/>
            </a:br>
            <a:br>
              <a:rPr lang="fr-FR" sz="2400" b="0" dirty="0">
                <a:solidFill>
                  <a:schemeClr val="tx1"/>
                </a:solidFill>
                <a:latin typeface="+mn-lt"/>
              </a:rPr>
            </a:br>
            <a:br>
              <a:rPr lang="fr-CH" sz="2400" dirty="0">
                <a:solidFill>
                  <a:schemeClr val="tx1"/>
                </a:solidFill>
                <a:latin typeface="Franklin Gothic Book" panose="020B0503020102020204" pitchFamily="34" charset="0"/>
              </a:rPr>
            </a:br>
            <a:endParaRPr lang="fr-FR" sz="2400" b="0" dirty="0">
              <a:latin typeface="Franklin Gothic Book" panose="020B0503020102020204" pitchFamily="34" charset="0"/>
            </a:endParaRPr>
          </a:p>
        </p:txBody>
      </p:sp>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sz="3600" dirty="0">
                <a:solidFill>
                  <a:srgbClr val="0070C0"/>
                </a:solidFill>
                <a:latin typeface="Franklin Gothic Book" panose="020B0503020102020204" pitchFamily="34" charset="0"/>
              </a:rPr>
              <a:t>Questions de recherche &amp; Méthode </a:t>
            </a:r>
          </a:p>
        </p:txBody>
      </p:sp>
    </p:spTree>
    <p:extLst>
      <p:ext uri="{BB962C8B-B14F-4D97-AF65-F5344CB8AC3E}">
        <p14:creationId xmlns:p14="http://schemas.microsoft.com/office/powerpoint/2010/main" val="2686855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3831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b="0" dirty="0">
                <a:solidFill>
                  <a:srgbClr val="0070C0"/>
                </a:solidFill>
              </a:rPr>
              <a:t>Résultats : étude 1</a:t>
            </a:r>
            <a:endParaRPr lang="fr-FR" sz="3000" b="0" dirty="0">
              <a:solidFill>
                <a:srgbClr val="0070C0"/>
              </a:solidFill>
            </a:endParaRPr>
          </a:p>
        </p:txBody>
      </p:sp>
      <p:sp>
        <p:nvSpPr>
          <p:cNvPr id="30" name="ZoneTexte 29">
            <a:extLst>
              <a:ext uri="{FF2B5EF4-FFF2-40B4-BE49-F238E27FC236}">
                <a16:creationId xmlns:a16="http://schemas.microsoft.com/office/drawing/2014/main" id="{B83347CF-BA02-7940-ABE2-CEDEDB57471B}"/>
              </a:ext>
            </a:extLst>
          </p:cNvPr>
          <p:cNvSpPr txBox="1"/>
          <p:nvPr/>
        </p:nvSpPr>
        <p:spPr>
          <a:xfrm>
            <a:off x="8370356" y="1308100"/>
            <a:ext cx="184731" cy="461665"/>
          </a:xfrm>
          <a:prstGeom prst="rect">
            <a:avLst/>
          </a:prstGeom>
          <a:noFill/>
        </p:spPr>
        <p:txBody>
          <a:bodyPr wrap="none" rtlCol="0">
            <a:spAutoFit/>
          </a:bodyPr>
          <a:lstStyle/>
          <a:p>
            <a:endParaRPr lang="fr-FR" dirty="0"/>
          </a:p>
        </p:txBody>
      </p:sp>
      <p:sp>
        <p:nvSpPr>
          <p:cNvPr id="2" name="ZoneTexte 1">
            <a:extLst>
              <a:ext uri="{FF2B5EF4-FFF2-40B4-BE49-F238E27FC236}">
                <a16:creationId xmlns:a16="http://schemas.microsoft.com/office/drawing/2014/main" id="{F0F5059C-8433-9743-A271-6305EF27FEFB}"/>
              </a:ext>
            </a:extLst>
          </p:cNvPr>
          <p:cNvSpPr txBox="1"/>
          <p:nvPr/>
        </p:nvSpPr>
        <p:spPr>
          <a:xfrm>
            <a:off x="278218" y="1430638"/>
            <a:ext cx="8184503" cy="5262979"/>
          </a:xfrm>
          <a:prstGeom prst="rect">
            <a:avLst/>
          </a:prstGeom>
          <a:noFill/>
        </p:spPr>
        <p:txBody>
          <a:bodyPr wrap="square" rtlCol="0">
            <a:spAutoFit/>
          </a:bodyPr>
          <a:lstStyle/>
          <a:p>
            <a:r>
              <a:rPr lang="fr-FR" b="1" dirty="0">
                <a:solidFill>
                  <a:srgbClr val="0070C0"/>
                </a:solidFill>
                <a:latin typeface="+mn-lt"/>
              </a:rPr>
              <a:t>28/278</a:t>
            </a:r>
            <a:r>
              <a:rPr lang="fr-FR" dirty="0">
                <a:latin typeface="+mn-lt"/>
              </a:rPr>
              <a:t> sont en lien avec les EBP</a:t>
            </a:r>
          </a:p>
          <a:p>
            <a:r>
              <a:rPr lang="fr-FR" b="1" dirty="0">
                <a:solidFill>
                  <a:srgbClr val="0070C0"/>
                </a:solidFill>
                <a:latin typeface="+mn-lt"/>
              </a:rPr>
              <a:t>21</a:t>
            </a:r>
            <a:r>
              <a:rPr lang="fr-FR" dirty="0">
                <a:latin typeface="+mn-lt"/>
              </a:rPr>
              <a:t> sont négatives/ </a:t>
            </a:r>
            <a:r>
              <a:rPr lang="fr-FR" b="1" dirty="0">
                <a:solidFill>
                  <a:srgbClr val="0070C0"/>
                </a:solidFill>
                <a:latin typeface="+mn-lt"/>
              </a:rPr>
              <a:t>7</a:t>
            </a:r>
            <a:r>
              <a:rPr lang="fr-FR" dirty="0">
                <a:latin typeface="+mn-lt"/>
              </a:rPr>
              <a:t> sont positives</a:t>
            </a:r>
          </a:p>
          <a:p>
            <a:r>
              <a:rPr lang="fr-FR" dirty="0">
                <a:latin typeface="+mn-lt"/>
              </a:rPr>
              <a:t>Elèves TSA (3)</a:t>
            </a:r>
          </a:p>
          <a:p>
            <a:r>
              <a:rPr lang="fr-FR" dirty="0">
                <a:latin typeface="+mn-lt"/>
              </a:rPr>
              <a:t>Elève avec troubles du comportement (1)</a:t>
            </a:r>
          </a:p>
          <a:p>
            <a:r>
              <a:rPr lang="fr-FR" dirty="0">
                <a:latin typeface="+mn-lt"/>
              </a:rPr>
              <a:t>Elèves en surpoids (4)</a:t>
            </a:r>
          </a:p>
          <a:p>
            <a:r>
              <a:rPr lang="fr-FR" dirty="0">
                <a:latin typeface="+mn-lt"/>
              </a:rPr>
              <a:t>Elèves non-nageurs (2)</a:t>
            </a:r>
          </a:p>
          <a:p>
            <a:r>
              <a:rPr lang="fr-FR" dirty="0">
                <a:latin typeface="+mn-lt"/>
              </a:rPr>
              <a:t>Elèves ne pouvant entrer en contact avec une fille (2)</a:t>
            </a:r>
          </a:p>
          <a:p>
            <a:r>
              <a:rPr lang="fr-FR" dirty="0">
                <a:latin typeface="+mn-lt"/>
              </a:rPr>
              <a:t>Elèves avec handicap physique (2)</a:t>
            </a:r>
          </a:p>
          <a:p>
            <a:r>
              <a:rPr lang="fr-FR" dirty="0">
                <a:latin typeface="+mn-lt"/>
              </a:rPr>
              <a:t>Elèves qui pleurant durant la leçon (3)</a:t>
            </a:r>
          </a:p>
          <a:p>
            <a:r>
              <a:rPr lang="fr-FR" dirty="0">
                <a:latin typeface="+mn-lt"/>
              </a:rPr>
              <a:t>Elève avec troubles moteurs (1)</a:t>
            </a:r>
          </a:p>
          <a:p>
            <a:r>
              <a:rPr lang="fr-FR" dirty="0">
                <a:latin typeface="+mn-lt"/>
              </a:rPr>
              <a:t>Elève avec phobie scolaire (1)</a:t>
            </a:r>
          </a:p>
          <a:p>
            <a:r>
              <a:rPr lang="fr-FR" dirty="0">
                <a:latin typeface="+mn-lt"/>
              </a:rPr>
              <a:t>Elèves en dépression (2)</a:t>
            </a:r>
          </a:p>
          <a:p>
            <a:r>
              <a:rPr lang="fr-FR" dirty="0">
                <a:latin typeface="+mn-lt"/>
              </a:rPr>
              <a:t>Elèves ayant une maladie mortelle (2)</a:t>
            </a:r>
          </a:p>
          <a:p>
            <a:r>
              <a:rPr lang="fr-FR" dirty="0">
                <a:latin typeface="+mn-lt"/>
              </a:rPr>
              <a:t>Elèves victimes de violences familiales (2)</a:t>
            </a:r>
          </a:p>
        </p:txBody>
      </p:sp>
      <p:grpSp>
        <p:nvGrpSpPr>
          <p:cNvPr id="10" name="Groupe 9">
            <a:extLst>
              <a:ext uri="{FF2B5EF4-FFF2-40B4-BE49-F238E27FC236}">
                <a16:creationId xmlns:a16="http://schemas.microsoft.com/office/drawing/2014/main" id="{F7572159-5F07-B44D-9781-1A2F823164BA}"/>
              </a:ext>
            </a:extLst>
          </p:cNvPr>
          <p:cNvGrpSpPr/>
          <p:nvPr/>
        </p:nvGrpSpPr>
        <p:grpSpPr>
          <a:xfrm>
            <a:off x="6516216" y="324241"/>
            <a:ext cx="3174637" cy="1967718"/>
            <a:chOff x="5287066" y="165138"/>
            <a:chExt cx="3622562" cy="2285923"/>
          </a:xfrm>
        </p:grpSpPr>
        <p:pic>
          <p:nvPicPr>
            <p:cNvPr id="11" name="Image 10">
              <a:extLst>
                <a:ext uri="{FF2B5EF4-FFF2-40B4-BE49-F238E27FC236}">
                  <a16:creationId xmlns:a16="http://schemas.microsoft.com/office/drawing/2014/main" id="{B3A4716F-4FA1-C747-BE62-263B6EBA555B}"/>
                </a:ext>
              </a:extLst>
            </p:cNvPr>
            <p:cNvPicPr>
              <a:picLocks noChangeAspect="1"/>
            </p:cNvPicPr>
            <p:nvPr/>
          </p:nvPicPr>
          <p:blipFill>
            <a:blip r:embed="rId3"/>
            <a:stretch>
              <a:fillRect/>
            </a:stretch>
          </p:blipFill>
          <p:spPr>
            <a:xfrm>
              <a:off x="5287066" y="165138"/>
              <a:ext cx="3622562" cy="2285923"/>
            </a:xfrm>
            <a:prstGeom prst="rect">
              <a:avLst/>
            </a:prstGeom>
          </p:spPr>
        </p:pic>
        <p:sp>
          <p:nvSpPr>
            <p:cNvPr id="12" name="ZoneTexte 11">
              <a:extLst>
                <a:ext uri="{FF2B5EF4-FFF2-40B4-BE49-F238E27FC236}">
                  <a16:creationId xmlns:a16="http://schemas.microsoft.com/office/drawing/2014/main" id="{3E10C57B-FA69-B24C-9072-767148B25319}"/>
                </a:ext>
              </a:extLst>
            </p:cNvPr>
            <p:cNvSpPr txBox="1"/>
            <p:nvPr/>
          </p:nvSpPr>
          <p:spPr>
            <a:xfrm>
              <a:off x="6732240" y="984859"/>
              <a:ext cx="900100" cy="461665"/>
            </a:xfrm>
            <a:prstGeom prst="rect">
              <a:avLst/>
            </a:prstGeom>
            <a:noFill/>
          </p:spPr>
          <p:txBody>
            <a:bodyPr wrap="square" rtlCol="0">
              <a:spAutoFit/>
            </a:bodyPr>
            <a:lstStyle/>
            <a:p>
              <a:r>
                <a:rPr lang="fr-FR" dirty="0"/>
                <a:t>181</a:t>
              </a:r>
            </a:p>
          </p:txBody>
        </p:sp>
        <p:sp>
          <p:nvSpPr>
            <p:cNvPr id="13" name="ZoneTexte 12">
              <a:extLst>
                <a:ext uri="{FF2B5EF4-FFF2-40B4-BE49-F238E27FC236}">
                  <a16:creationId xmlns:a16="http://schemas.microsoft.com/office/drawing/2014/main" id="{4E965282-AA9C-9F4B-A1E5-1BE49710A843}"/>
                </a:ext>
              </a:extLst>
            </p:cNvPr>
            <p:cNvSpPr txBox="1"/>
            <p:nvPr/>
          </p:nvSpPr>
          <p:spPr>
            <a:xfrm>
              <a:off x="6005058" y="604446"/>
              <a:ext cx="900100" cy="461665"/>
            </a:xfrm>
            <a:prstGeom prst="rect">
              <a:avLst/>
            </a:prstGeom>
            <a:noFill/>
          </p:spPr>
          <p:txBody>
            <a:bodyPr wrap="square" rtlCol="0">
              <a:spAutoFit/>
            </a:bodyPr>
            <a:lstStyle/>
            <a:p>
              <a:r>
                <a:rPr lang="fr-FR" dirty="0"/>
                <a:t>79</a:t>
              </a:r>
            </a:p>
          </p:txBody>
        </p:sp>
        <p:sp>
          <p:nvSpPr>
            <p:cNvPr id="14" name="ZoneTexte 13">
              <a:extLst>
                <a:ext uri="{FF2B5EF4-FFF2-40B4-BE49-F238E27FC236}">
                  <a16:creationId xmlns:a16="http://schemas.microsoft.com/office/drawing/2014/main" id="{86649819-2C31-944F-9A47-4BA870141BB8}"/>
                </a:ext>
              </a:extLst>
            </p:cNvPr>
            <p:cNvSpPr txBox="1"/>
            <p:nvPr/>
          </p:nvSpPr>
          <p:spPr>
            <a:xfrm>
              <a:off x="5818973" y="1312029"/>
              <a:ext cx="636135" cy="461665"/>
            </a:xfrm>
            <a:prstGeom prst="rect">
              <a:avLst/>
            </a:prstGeom>
            <a:noFill/>
          </p:spPr>
          <p:txBody>
            <a:bodyPr wrap="square" rtlCol="0">
              <a:spAutoFit/>
            </a:bodyPr>
            <a:lstStyle/>
            <a:p>
              <a:r>
                <a:rPr lang="fr-FR" dirty="0"/>
                <a:t>18</a:t>
              </a:r>
            </a:p>
          </p:txBody>
        </p:sp>
      </p:grpSp>
    </p:spTree>
    <p:extLst>
      <p:ext uri="{BB962C8B-B14F-4D97-AF65-F5344CB8AC3E}">
        <p14:creationId xmlns:p14="http://schemas.microsoft.com/office/powerpoint/2010/main" val="207484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41338" y="609601"/>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solidFill>
                  <a:srgbClr val="0070C0"/>
                </a:solidFill>
              </a:rPr>
              <a:t>Résultats étude 1: les effets</a:t>
            </a:r>
            <a:endParaRPr lang="fr-FR" sz="3000" b="0" dirty="0">
              <a:solidFill>
                <a:srgbClr val="0070C0"/>
              </a:solidFill>
            </a:endParaRPr>
          </a:p>
        </p:txBody>
      </p:sp>
      <p:pic>
        <p:nvPicPr>
          <p:cNvPr id="7" name="Image 6">
            <a:extLst>
              <a:ext uri="{FF2B5EF4-FFF2-40B4-BE49-F238E27FC236}">
                <a16:creationId xmlns:a16="http://schemas.microsoft.com/office/drawing/2014/main" id="{60082661-B8EF-8A4E-9390-36AE1406C12A}"/>
              </a:ext>
            </a:extLst>
          </p:cNvPr>
          <p:cNvPicPr/>
          <p:nvPr/>
        </p:nvPicPr>
        <p:blipFill>
          <a:blip r:embed="rId3"/>
          <a:stretch>
            <a:fillRect/>
          </a:stretch>
        </p:blipFill>
        <p:spPr>
          <a:xfrm>
            <a:off x="611560" y="1340768"/>
            <a:ext cx="7848871" cy="4680520"/>
          </a:xfrm>
          <a:prstGeom prst="rect">
            <a:avLst/>
          </a:prstGeom>
        </p:spPr>
      </p:pic>
      <p:sp>
        <p:nvSpPr>
          <p:cNvPr id="6" name="Ellipse 5">
            <a:extLst>
              <a:ext uri="{FF2B5EF4-FFF2-40B4-BE49-F238E27FC236}">
                <a16:creationId xmlns:a16="http://schemas.microsoft.com/office/drawing/2014/main" id="{D98B3AC7-2F0E-1341-9BC4-E8CDEE44A68E}"/>
              </a:ext>
            </a:extLst>
          </p:cNvPr>
          <p:cNvSpPr/>
          <p:nvPr/>
        </p:nvSpPr>
        <p:spPr>
          <a:xfrm>
            <a:off x="4716016" y="1996981"/>
            <a:ext cx="3240360" cy="3368094"/>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ZoneTexte 1">
            <a:extLst>
              <a:ext uri="{FF2B5EF4-FFF2-40B4-BE49-F238E27FC236}">
                <a16:creationId xmlns:a16="http://schemas.microsoft.com/office/drawing/2014/main" id="{8DEA8B59-B932-274F-8A93-618FA6400E84}"/>
              </a:ext>
            </a:extLst>
          </p:cNvPr>
          <p:cNvSpPr txBox="1"/>
          <p:nvPr/>
        </p:nvSpPr>
        <p:spPr>
          <a:xfrm>
            <a:off x="3851920" y="4221088"/>
            <a:ext cx="864096" cy="461665"/>
          </a:xfrm>
          <a:prstGeom prst="rect">
            <a:avLst/>
          </a:prstGeom>
          <a:solidFill>
            <a:srgbClr val="FFFF00"/>
          </a:solidFill>
        </p:spPr>
        <p:txBody>
          <a:bodyPr wrap="square" rtlCol="0">
            <a:spAutoFit/>
          </a:bodyPr>
          <a:lstStyle/>
          <a:p>
            <a:r>
              <a:rPr lang="en-GB" dirty="0"/>
              <a:t>6/28</a:t>
            </a:r>
          </a:p>
        </p:txBody>
      </p:sp>
      <p:sp>
        <p:nvSpPr>
          <p:cNvPr id="8" name="ZoneTexte 7">
            <a:extLst>
              <a:ext uri="{FF2B5EF4-FFF2-40B4-BE49-F238E27FC236}">
                <a16:creationId xmlns:a16="http://schemas.microsoft.com/office/drawing/2014/main" id="{DF3C0EB8-E329-AE49-89AD-151DF1DF5FF3}"/>
              </a:ext>
            </a:extLst>
          </p:cNvPr>
          <p:cNvSpPr txBox="1"/>
          <p:nvPr/>
        </p:nvSpPr>
        <p:spPr>
          <a:xfrm>
            <a:off x="4860032" y="3198167"/>
            <a:ext cx="3024336" cy="461665"/>
          </a:xfrm>
          <a:prstGeom prst="rect">
            <a:avLst/>
          </a:prstGeom>
          <a:solidFill>
            <a:srgbClr val="FFFF00"/>
          </a:solidFill>
        </p:spPr>
        <p:txBody>
          <a:bodyPr wrap="square" rtlCol="0">
            <a:spAutoFit/>
          </a:bodyPr>
          <a:lstStyle/>
          <a:p>
            <a:pPr algn="ctr"/>
            <a:r>
              <a:rPr lang="en-GB" dirty="0"/>
              <a:t>22/28</a:t>
            </a:r>
          </a:p>
        </p:txBody>
      </p:sp>
    </p:spTree>
    <p:extLst>
      <p:ext uri="{BB962C8B-B14F-4D97-AF65-F5344CB8AC3E}">
        <p14:creationId xmlns:p14="http://schemas.microsoft.com/office/powerpoint/2010/main" val="3997062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02EED807-2213-D345-A1A4-B633F76EA038}"/>
              </a:ext>
            </a:extLst>
          </p:cNvPr>
          <p:cNvSpPr>
            <a:spLocks noGrp="1"/>
          </p:cNvSpPr>
          <p:nvPr>
            <p:ph type="body" sz="quarter" idx="11"/>
          </p:nvPr>
        </p:nvSpPr>
        <p:spPr>
          <a:xfrm>
            <a:off x="143508" y="2204864"/>
            <a:ext cx="8856984" cy="3796531"/>
          </a:xfrm>
        </p:spPr>
        <p:txBody>
          <a:bodyPr/>
          <a:lstStyle/>
          <a:p>
            <a:pPr marL="0" indent="0">
              <a:buNone/>
            </a:pPr>
            <a:r>
              <a:rPr lang="fr-FR" sz="2000" b="1" dirty="0"/>
              <a:t>Le contact avec les EBP</a:t>
            </a:r>
            <a:r>
              <a:rPr lang="fr-FR" sz="2000" dirty="0"/>
              <a:t>, dans cette étude, suscite sur le moment un sentiment d’impuissance (</a:t>
            </a:r>
            <a:r>
              <a:rPr lang="fr-FR" sz="2000" dirty="0" err="1"/>
              <a:t>Lindqvist</a:t>
            </a:r>
            <a:r>
              <a:rPr lang="fr-FR" sz="2000" dirty="0"/>
              <a:t>, </a:t>
            </a:r>
            <a:r>
              <a:rPr lang="fr-FR" sz="2000" dirty="0" err="1"/>
              <a:t>Weurlander</a:t>
            </a:r>
            <a:r>
              <a:rPr lang="fr-FR" sz="2000" dirty="0"/>
              <a:t>, </a:t>
            </a:r>
            <a:r>
              <a:rPr lang="fr-FR" sz="2000" dirty="0" err="1"/>
              <a:t>Wernerson</a:t>
            </a:r>
            <a:r>
              <a:rPr lang="fr-FR" sz="2000" dirty="0"/>
              <a:t>, A. &amp; </a:t>
            </a:r>
            <a:r>
              <a:rPr lang="fr-FR" sz="2000" dirty="0" err="1"/>
              <a:t>Thornberg</a:t>
            </a:r>
            <a:r>
              <a:rPr lang="fr-FR" sz="2000" dirty="0"/>
              <a:t>, 2017)</a:t>
            </a:r>
            <a:r>
              <a:rPr lang="fr-CH" sz="2000" dirty="0"/>
              <a:t>.</a:t>
            </a:r>
            <a:endParaRPr lang="fr-FR" sz="2000" dirty="0"/>
          </a:p>
          <a:p>
            <a:pPr marL="0" indent="0">
              <a:buNone/>
            </a:pPr>
            <a:r>
              <a:rPr lang="fr-FR" sz="2000" dirty="0"/>
              <a:t>De manière inattendue, les situations à valence négative, ont, elles aussi, un </a:t>
            </a:r>
            <a:r>
              <a:rPr lang="fr-FR" sz="2000" b="1" dirty="0"/>
              <a:t>effet positif sur le développement de l’activité</a:t>
            </a:r>
            <a:r>
              <a:rPr lang="fr-FR" sz="2000" dirty="0"/>
              <a:t> des EN. </a:t>
            </a:r>
          </a:p>
          <a:p>
            <a:pPr marL="0" indent="0">
              <a:buNone/>
            </a:pPr>
            <a:r>
              <a:rPr lang="fr-FR" sz="2000" dirty="0"/>
              <a:t>Cette première étude constitue un </a:t>
            </a:r>
            <a:r>
              <a:rPr lang="fr-FR" sz="2000" b="1" dirty="0"/>
              <a:t>arrêt sur image.</a:t>
            </a:r>
          </a:p>
          <a:p>
            <a:pPr marL="0" indent="0">
              <a:buNone/>
            </a:pPr>
            <a:r>
              <a:rPr lang="fr-FR" sz="2000" dirty="0"/>
              <a:t>Pour comprendre le devenir de situations émotionnellement marquantes liées aux </a:t>
            </a:r>
            <a:r>
              <a:rPr lang="fr-FR" sz="2000" b="1" dirty="0"/>
              <a:t>EBP</a:t>
            </a:r>
            <a:r>
              <a:rPr lang="fr-FR" sz="2000" dirty="0"/>
              <a:t> ainsi que leur impact sur le développement professionnel, une deuxième étude, clinique et longitudinale a été effectuée.</a:t>
            </a:r>
          </a:p>
        </p:txBody>
      </p:sp>
      <p:sp>
        <p:nvSpPr>
          <p:cNvPr id="3" name="Titre 2">
            <a:extLst>
              <a:ext uri="{FF2B5EF4-FFF2-40B4-BE49-F238E27FC236}">
                <a16:creationId xmlns:a16="http://schemas.microsoft.com/office/drawing/2014/main" id="{68A858E4-92CA-314B-B6CE-572C73FB132C}"/>
              </a:ext>
            </a:extLst>
          </p:cNvPr>
          <p:cNvSpPr>
            <a:spLocks noGrp="1"/>
          </p:cNvSpPr>
          <p:nvPr>
            <p:ph type="title"/>
          </p:nvPr>
        </p:nvSpPr>
        <p:spPr/>
        <p:txBody>
          <a:bodyPr/>
          <a:lstStyle/>
          <a:p>
            <a:r>
              <a:rPr lang="fr-FR" dirty="0">
                <a:solidFill>
                  <a:srgbClr val="0070C0"/>
                </a:solidFill>
              </a:rPr>
              <a:t>Discussion des résultats de l’étude 1</a:t>
            </a:r>
          </a:p>
        </p:txBody>
      </p:sp>
    </p:spTree>
    <p:extLst>
      <p:ext uri="{BB962C8B-B14F-4D97-AF65-F5344CB8AC3E}">
        <p14:creationId xmlns:p14="http://schemas.microsoft.com/office/powerpoint/2010/main" val="327815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re 1">
            <a:extLst>
              <a:ext uri="{FF2B5EF4-FFF2-40B4-BE49-F238E27FC236}">
                <a16:creationId xmlns:a16="http://schemas.microsoft.com/office/drawing/2014/main" id="{79F657A7-4B2B-6048-971B-447A8DD6ABCF}"/>
              </a:ext>
            </a:extLst>
          </p:cNvPr>
          <p:cNvSpPr txBox="1">
            <a:spLocks noGrp="1"/>
          </p:cNvSpPr>
          <p:nvPr>
            <p:ph type="title"/>
          </p:nvPr>
        </p:nvSpPr>
        <p:spPr>
          <a:xfrm>
            <a:off x="395536" y="1412751"/>
            <a:ext cx="7931150" cy="504081"/>
          </a:xfrm>
          <a:prstGeom prst="rect">
            <a:avLst/>
          </a:prstGeom>
        </p:spPr>
        <p:txBody>
          <a:bodyPr vert="horz" lIns="91440" tIns="45720" rIns="91440" bIns="45720" rtlCol="0" anchor="t">
            <a:normAutofit fontScale="9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buClr>
                <a:schemeClr val="accent5">
                  <a:lumMod val="75000"/>
                </a:schemeClr>
              </a:buClr>
            </a:pPr>
            <a:r>
              <a:rPr lang="fr-CH" sz="2600" b="0" dirty="0">
                <a:solidFill>
                  <a:srgbClr val="0070C0"/>
                </a:solidFill>
                <a:latin typeface="Franklin Gothic Medium" panose="020B0603020102020204" pitchFamily="34" charset="0"/>
              </a:rPr>
              <a:t>Entretiens d’auto-confrontation simple (ACS) et croisée (ACC) </a:t>
            </a:r>
          </a:p>
        </p:txBody>
      </p:sp>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402896" y="404664"/>
            <a:ext cx="8229600"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r>
              <a:rPr lang="fr-FR" dirty="0">
                <a:solidFill>
                  <a:srgbClr val="0070C0"/>
                </a:solidFill>
              </a:rPr>
              <a:t>Méthodologie </a:t>
            </a:r>
            <a:r>
              <a:rPr lang="fr-FR" sz="3200" b="0" dirty="0">
                <a:solidFill>
                  <a:srgbClr val="0070C0"/>
                </a:solidFill>
              </a:rPr>
              <a:t>étude 2 </a:t>
            </a:r>
            <a:endParaRPr lang="fr-FR" b="0" dirty="0">
              <a:solidFill>
                <a:srgbClr val="0070C0"/>
              </a:solidFill>
            </a:endParaRPr>
          </a:p>
        </p:txBody>
      </p:sp>
      <p:grpSp>
        <p:nvGrpSpPr>
          <p:cNvPr id="2" name="Groupe 1">
            <a:extLst>
              <a:ext uri="{FF2B5EF4-FFF2-40B4-BE49-F238E27FC236}">
                <a16:creationId xmlns:a16="http://schemas.microsoft.com/office/drawing/2014/main" id="{4DC40C01-BD85-284D-94FB-140A7842C338}"/>
              </a:ext>
            </a:extLst>
          </p:cNvPr>
          <p:cNvGrpSpPr/>
          <p:nvPr/>
        </p:nvGrpSpPr>
        <p:grpSpPr>
          <a:xfrm>
            <a:off x="402896" y="1930529"/>
            <a:ext cx="2295238" cy="1847491"/>
            <a:chOff x="652971" y="2042525"/>
            <a:chExt cx="2295238" cy="1847491"/>
          </a:xfrm>
        </p:grpSpPr>
        <p:pic>
          <p:nvPicPr>
            <p:cNvPr id="17" name="Image 16">
              <a:extLst>
                <a:ext uri="{FF2B5EF4-FFF2-40B4-BE49-F238E27FC236}">
                  <a16:creationId xmlns:a16="http://schemas.microsoft.com/office/drawing/2014/main" id="{B92C2488-1A90-5A47-B947-A5DECDE5C1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364" y="2042525"/>
              <a:ext cx="2262845" cy="1847491"/>
            </a:xfrm>
            <a:prstGeom prst="rect">
              <a:avLst/>
            </a:prstGeom>
          </p:spPr>
        </p:pic>
        <p:sp>
          <p:nvSpPr>
            <p:cNvPr id="21" name="ZoneTexte 20">
              <a:extLst>
                <a:ext uri="{FF2B5EF4-FFF2-40B4-BE49-F238E27FC236}">
                  <a16:creationId xmlns:a16="http://schemas.microsoft.com/office/drawing/2014/main" id="{F0F8A487-6D4A-AF4E-AE9C-6FDB9BB7F030}"/>
                </a:ext>
              </a:extLst>
            </p:cNvPr>
            <p:cNvSpPr txBox="1"/>
            <p:nvPr/>
          </p:nvSpPr>
          <p:spPr>
            <a:xfrm>
              <a:off x="652971" y="2066542"/>
              <a:ext cx="956647" cy="523220"/>
            </a:xfrm>
            <a:prstGeom prst="rect">
              <a:avLst/>
            </a:prstGeom>
            <a:solidFill>
              <a:srgbClr val="FFFF00"/>
            </a:solidFill>
          </p:spPr>
          <p:txBody>
            <a:bodyPr wrap="square" rtlCol="0">
              <a:spAutoFit/>
            </a:bodyPr>
            <a:lstStyle/>
            <a:p>
              <a:r>
                <a:rPr lang="fr-FR" sz="2800" b="1" dirty="0"/>
                <a:t>ACS</a:t>
              </a:r>
            </a:p>
          </p:txBody>
        </p:sp>
        <p:sp>
          <p:nvSpPr>
            <p:cNvPr id="24" name="Sourire 23">
              <a:extLst>
                <a:ext uri="{FF2B5EF4-FFF2-40B4-BE49-F238E27FC236}">
                  <a16:creationId xmlns:a16="http://schemas.microsoft.com/office/drawing/2014/main" id="{C2CB12B4-95D1-2D4A-8A34-0D724B77F627}"/>
                </a:ext>
              </a:extLst>
            </p:cNvPr>
            <p:cNvSpPr/>
            <p:nvPr/>
          </p:nvSpPr>
          <p:spPr>
            <a:xfrm>
              <a:off x="2006024" y="2299458"/>
              <a:ext cx="433398" cy="505071"/>
            </a:xfrm>
            <a:prstGeom prst="smileyFace">
              <a:avLst>
                <a:gd name="adj" fmla="val 465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 name="Groupe 2">
            <a:extLst>
              <a:ext uri="{FF2B5EF4-FFF2-40B4-BE49-F238E27FC236}">
                <a16:creationId xmlns:a16="http://schemas.microsoft.com/office/drawing/2014/main" id="{1ADF6773-2F87-6B46-AD0E-9BD7D0DA06E9}"/>
              </a:ext>
            </a:extLst>
          </p:cNvPr>
          <p:cNvGrpSpPr/>
          <p:nvPr/>
        </p:nvGrpSpPr>
        <p:grpSpPr>
          <a:xfrm>
            <a:off x="685364" y="4003523"/>
            <a:ext cx="1768009" cy="1976464"/>
            <a:chOff x="685364" y="4003523"/>
            <a:chExt cx="1768009" cy="1976464"/>
          </a:xfrm>
        </p:grpSpPr>
        <p:pic>
          <p:nvPicPr>
            <p:cNvPr id="19" name="Image 18">
              <a:extLst>
                <a:ext uri="{FF2B5EF4-FFF2-40B4-BE49-F238E27FC236}">
                  <a16:creationId xmlns:a16="http://schemas.microsoft.com/office/drawing/2014/main" id="{66C95861-3DA3-A94E-BB84-5CDACBC076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364" y="4003523"/>
              <a:ext cx="1768009" cy="1976464"/>
            </a:xfrm>
            <a:prstGeom prst="rect">
              <a:avLst/>
            </a:prstGeom>
          </p:spPr>
        </p:pic>
        <p:sp>
          <p:nvSpPr>
            <p:cNvPr id="22" name="ZoneTexte 21">
              <a:extLst>
                <a:ext uri="{FF2B5EF4-FFF2-40B4-BE49-F238E27FC236}">
                  <a16:creationId xmlns:a16="http://schemas.microsoft.com/office/drawing/2014/main" id="{DAF60772-5726-8F4F-B36A-3E0FEC0D5DF7}"/>
                </a:ext>
              </a:extLst>
            </p:cNvPr>
            <p:cNvSpPr txBox="1"/>
            <p:nvPr/>
          </p:nvSpPr>
          <p:spPr>
            <a:xfrm>
              <a:off x="685364" y="5456767"/>
              <a:ext cx="1006003" cy="523220"/>
            </a:xfrm>
            <a:prstGeom prst="rect">
              <a:avLst/>
            </a:prstGeom>
            <a:solidFill>
              <a:srgbClr val="FFFF00"/>
            </a:solidFill>
          </p:spPr>
          <p:txBody>
            <a:bodyPr wrap="square" rtlCol="0">
              <a:spAutoFit/>
            </a:bodyPr>
            <a:lstStyle/>
            <a:p>
              <a:r>
                <a:rPr lang="fr-FR" sz="2800" b="1" dirty="0"/>
                <a:t>ACC</a:t>
              </a:r>
            </a:p>
          </p:txBody>
        </p:sp>
        <p:sp>
          <p:nvSpPr>
            <p:cNvPr id="25" name="Sourire 24">
              <a:extLst>
                <a:ext uri="{FF2B5EF4-FFF2-40B4-BE49-F238E27FC236}">
                  <a16:creationId xmlns:a16="http://schemas.microsoft.com/office/drawing/2014/main" id="{934382D8-AF49-F546-977F-067DBF5F00F0}"/>
                </a:ext>
              </a:extLst>
            </p:cNvPr>
            <p:cNvSpPr/>
            <p:nvPr/>
          </p:nvSpPr>
          <p:spPr>
            <a:xfrm>
              <a:off x="1498196" y="4085325"/>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Sourire 25">
              <a:extLst>
                <a:ext uri="{FF2B5EF4-FFF2-40B4-BE49-F238E27FC236}">
                  <a16:creationId xmlns:a16="http://schemas.microsoft.com/office/drawing/2014/main" id="{53422182-9ED9-2C41-9188-B04952F60941}"/>
                </a:ext>
              </a:extLst>
            </p:cNvPr>
            <p:cNvSpPr/>
            <p:nvPr/>
          </p:nvSpPr>
          <p:spPr>
            <a:xfrm>
              <a:off x="983761" y="4276631"/>
              <a:ext cx="433398" cy="3826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8" name="ZoneTexte 27">
            <a:extLst>
              <a:ext uri="{FF2B5EF4-FFF2-40B4-BE49-F238E27FC236}">
                <a16:creationId xmlns:a16="http://schemas.microsoft.com/office/drawing/2014/main" id="{0A981DCF-72F5-4340-A029-3565E799FBA9}"/>
              </a:ext>
            </a:extLst>
          </p:cNvPr>
          <p:cNvSpPr txBox="1"/>
          <p:nvPr/>
        </p:nvSpPr>
        <p:spPr>
          <a:xfrm>
            <a:off x="3061378" y="1849087"/>
            <a:ext cx="6078448" cy="2154436"/>
          </a:xfrm>
          <a:prstGeom prst="rect">
            <a:avLst/>
          </a:prstGeom>
          <a:noFill/>
        </p:spPr>
        <p:txBody>
          <a:bodyPr wrap="square" lIns="0" tIns="0" rIns="0" bIns="0" rtlCol="0">
            <a:spAutoFit/>
          </a:bodyPr>
          <a:lstStyle/>
          <a:p>
            <a:r>
              <a:rPr lang="fr-FR" sz="2000" b="1" dirty="0">
                <a:latin typeface="Franklin Gothic Book" panose="020B0503020102020204" pitchFamily="34" charset="0"/>
              </a:rPr>
              <a:t> </a:t>
            </a:r>
            <a:r>
              <a:rPr lang="fr-FR" sz="2000" b="1" dirty="0">
                <a:latin typeface="+mn-lt"/>
              </a:rPr>
              <a:t>Etude 2</a:t>
            </a:r>
            <a:r>
              <a:rPr lang="fr-FR" sz="2000" dirty="0">
                <a:latin typeface="+mn-lt"/>
              </a:rPr>
              <a:t>, </a:t>
            </a:r>
            <a:r>
              <a:rPr lang="fr-FR" sz="2000" b="1" dirty="0">
                <a:latin typeface="+mn-lt"/>
              </a:rPr>
              <a:t>5 participants</a:t>
            </a:r>
            <a:r>
              <a:rPr lang="fr-FR" sz="2000" dirty="0">
                <a:latin typeface="+mn-lt"/>
              </a:rPr>
              <a:t>, </a:t>
            </a:r>
            <a:r>
              <a:rPr lang="fr-FR" sz="2000" b="1" dirty="0">
                <a:latin typeface="+mn-lt"/>
              </a:rPr>
              <a:t>4 EC</a:t>
            </a:r>
            <a:r>
              <a:rPr lang="fr-FR" sz="2000" dirty="0">
                <a:latin typeface="+mn-lt"/>
              </a:rPr>
              <a:t>: entretiens compréhensifs</a:t>
            </a:r>
          </a:p>
          <a:p>
            <a:pPr marL="342900" indent="-342900">
              <a:buFont typeface="Wingdings" pitchFamily="2" charset="2"/>
              <a:buChar char="§"/>
            </a:pPr>
            <a:r>
              <a:rPr lang="fr-FR" sz="2000" b="1" dirty="0">
                <a:latin typeface="+mn-lt"/>
              </a:rPr>
              <a:t>25 ACS: </a:t>
            </a:r>
            <a:r>
              <a:rPr lang="fr-FR" sz="2000" dirty="0">
                <a:latin typeface="+mn-lt"/>
              </a:rPr>
              <a:t>auto-confrontation simple</a:t>
            </a:r>
          </a:p>
          <a:p>
            <a:pPr marL="342900" indent="-342900">
              <a:buFont typeface="Wingdings" pitchFamily="2" charset="2"/>
              <a:buChar char="§"/>
            </a:pPr>
            <a:r>
              <a:rPr lang="fr-FR" sz="2000" b="1" dirty="0">
                <a:latin typeface="+mn-lt"/>
              </a:rPr>
              <a:t>1 IS</a:t>
            </a:r>
            <a:r>
              <a:rPr lang="fr-FR" sz="2000" dirty="0">
                <a:latin typeface="+mn-lt"/>
              </a:rPr>
              <a:t>: instruction au sosie</a:t>
            </a:r>
          </a:p>
          <a:p>
            <a:pPr marL="342900" indent="-342900">
              <a:buFont typeface="Wingdings" pitchFamily="2" charset="2"/>
              <a:buChar char="§"/>
            </a:pPr>
            <a:r>
              <a:rPr lang="fr-FR" sz="2000" b="1" dirty="0">
                <a:latin typeface="+mn-lt"/>
              </a:rPr>
              <a:t>6 ACC: </a:t>
            </a:r>
            <a:r>
              <a:rPr lang="fr-FR" sz="2000" dirty="0">
                <a:latin typeface="+mn-lt"/>
              </a:rPr>
              <a:t>auto-confrontation croisée</a:t>
            </a:r>
          </a:p>
          <a:p>
            <a:pPr marL="342900" indent="-342900">
              <a:buFont typeface="Wingdings" pitchFamily="2" charset="2"/>
              <a:buChar char="§"/>
            </a:pPr>
            <a:r>
              <a:rPr lang="fr-FR" sz="2000" b="1" dirty="0">
                <a:latin typeface="+mn-lt"/>
              </a:rPr>
              <a:t>1 RC: </a:t>
            </a:r>
            <a:r>
              <a:rPr lang="fr-FR" sz="2000" dirty="0">
                <a:latin typeface="+mn-lt"/>
              </a:rPr>
              <a:t>retour au collectif</a:t>
            </a:r>
          </a:p>
          <a:p>
            <a:pPr marL="342900" indent="-342900">
              <a:buFont typeface="Wingdings" pitchFamily="2" charset="2"/>
              <a:buChar char="§"/>
            </a:pPr>
            <a:r>
              <a:rPr lang="fr-FR" sz="2000" dirty="0">
                <a:latin typeface="+mn-lt"/>
              </a:rPr>
              <a:t>Total: </a:t>
            </a:r>
            <a:r>
              <a:rPr lang="fr-FR" sz="2000" b="1" dirty="0">
                <a:latin typeface="+mn-lt"/>
              </a:rPr>
              <a:t>37</a:t>
            </a:r>
          </a:p>
          <a:p>
            <a:pPr marL="342900" indent="-342900">
              <a:buFont typeface="Wingdings" pitchFamily="2" charset="2"/>
              <a:buChar char="§"/>
            </a:pPr>
            <a:r>
              <a:rPr lang="fr-FR" sz="2000" dirty="0">
                <a:latin typeface="+mn-lt"/>
              </a:rPr>
              <a:t>Tout a été retranscrit </a:t>
            </a:r>
            <a:r>
              <a:rPr lang="fr-FR" sz="2000" i="1" dirty="0">
                <a:latin typeface="+mn-lt"/>
              </a:rPr>
              <a:t>verbatim</a:t>
            </a:r>
            <a:endParaRPr lang="fr-FR" sz="2000" dirty="0">
              <a:latin typeface="+mn-lt"/>
              <a:ea typeface="+mn-ea"/>
              <a:cs typeface="+mn-cs"/>
            </a:endParaRPr>
          </a:p>
        </p:txBody>
      </p:sp>
      <p:sp>
        <p:nvSpPr>
          <p:cNvPr id="4" name="Rectangle 3">
            <a:extLst>
              <a:ext uri="{FF2B5EF4-FFF2-40B4-BE49-F238E27FC236}">
                <a16:creationId xmlns:a16="http://schemas.microsoft.com/office/drawing/2014/main" id="{1AB0DD11-DA93-244E-8BDC-91E0EA2D7050}"/>
              </a:ext>
            </a:extLst>
          </p:cNvPr>
          <p:cNvSpPr/>
          <p:nvPr/>
        </p:nvSpPr>
        <p:spPr>
          <a:xfrm>
            <a:off x="2588840" y="4003523"/>
            <a:ext cx="6555160" cy="707886"/>
          </a:xfrm>
          <a:prstGeom prst="rect">
            <a:avLst/>
          </a:prstGeom>
        </p:spPr>
        <p:txBody>
          <a:bodyPr wrap="square">
            <a:spAutoFit/>
          </a:bodyPr>
          <a:lstStyle/>
          <a:p>
            <a:r>
              <a:rPr lang="fr-FR" sz="2000" dirty="0">
                <a:latin typeface="+mn-lt"/>
              </a:rPr>
              <a:t>Identification des </a:t>
            </a:r>
            <a:r>
              <a:rPr lang="fr-FR" sz="2000" b="1" dirty="0">
                <a:solidFill>
                  <a:srgbClr val="0070C0"/>
                </a:solidFill>
                <a:latin typeface="+mn-lt"/>
              </a:rPr>
              <a:t>indicateurs</a:t>
            </a:r>
            <a:r>
              <a:rPr lang="fr-FR" sz="2000" dirty="0">
                <a:latin typeface="+mn-lt"/>
              </a:rPr>
              <a:t> de développement potentiel dans le matériau langagier (méthode Bruno &amp; </a:t>
            </a:r>
            <a:r>
              <a:rPr lang="fr-FR" sz="2000" dirty="0" err="1">
                <a:latin typeface="+mn-lt"/>
              </a:rPr>
              <a:t>Méard</a:t>
            </a:r>
            <a:r>
              <a:rPr lang="fr-FR" sz="2000" dirty="0">
                <a:latin typeface="+mn-lt"/>
              </a:rPr>
              <a:t>, 2018)</a:t>
            </a:r>
          </a:p>
        </p:txBody>
      </p:sp>
      <p:sp>
        <p:nvSpPr>
          <p:cNvPr id="5" name="Rectangle 4">
            <a:extLst>
              <a:ext uri="{FF2B5EF4-FFF2-40B4-BE49-F238E27FC236}">
                <a16:creationId xmlns:a16="http://schemas.microsoft.com/office/drawing/2014/main" id="{E0BC533D-2076-564A-A1E6-E3ABF5548490}"/>
              </a:ext>
            </a:extLst>
          </p:cNvPr>
          <p:cNvSpPr/>
          <p:nvPr/>
        </p:nvSpPr>
        <p:spPr>
          <a:xfrm>
            <a:off x="2593014" y="5056657"/>
            <a:ext cx="6550986" cy="1323439"/>
          </a:xfrm>
          <a:prstGeom prst="rect">
            <a:avLst/>
          </a:prstGeom>
        </p:spPr>
        <p:txBody>
          <a:bodyPr wrap="square">
            <a:spAutoFit/>
          </a:bodyPr>
          <a:lstStyle/>
          <a:p>
            <a:r>
              <a:rPr lang="fr-FR" sz="2000" b="1" dirty="0"/>
              <a:t>Les situations émotionnellement marquantes vécues auprès d’EBP favorisent-elles ou empêchent-elles le développement professionnel des EN? </a:t>
            </a:r>
          </a:p>
        </p:txBody>
      </p:sp>
    </p:spTree>
    <p:extLst>
      <p:ext uri="{BB962C8B-B14F-4D97-AF65-F5344CB8AC3E}">
        <p14:creationId xmlns:p14="http://schemas.microsoft.com/office/powerpoint/2010/main" val="3886989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8"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2">
            <a:extLst>
              <a:ext uri="{FF2B5EF4-FFF2-40B4-BE49-F238E27FC236}">
                <a16:creationId xmlns:a16="http://schemas.microsoft.com/office/drawing/2014/main" id="{9D917C8D-9BF4-9647-B207-0FFA3317FEB0}"/>
              </a:ext>
            </a:extLst>
          </p:cNvPr>
          <p:cNvSpPr txBox="1">
            <a:spLocks/>
          </p:cNvSpPr>
          <p:nvPr/>
        </p:nvSpPr>
        <p:spPr bwMode="auto">
          <a:xfrm>
            <a:off x="360511" y="356625"/>
            <a:ext cx="4788024" cy="86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500" b="1" kern="1200" baseline="0">
                <a:solidFill>
                  <a:srgbClr val="00A4E6"/>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haletBookTT" pitchFamily="-65" charset="0"/>
                <a:ea typeface="ＭＳ Ｐゴシック" pitchFamily="-65" charset="-128"/>
                <a:cs typeface="ＭＳ Ｐゴシック" pitchFamily="-65" charset="-128"/>
              </a:defRPr>
            </a:lvl9pPr>
          </a:lstStyle>
          <a:p>
            <a:pPr algn="ctr"/>
            <a:r>
              <a:rPr lang="fr-FR" sz="3600" dirty="0">
                <a:solidFill>
                  <a:srgbClr val="0070C0"/>
                </a:solidFill>
              </a:rPr>
              <a:t>Résultats: </a:t>
            </a:r>
            <a:r>
              <a:rPr lang="fr-FR" sz="3600" b="0" dirty="0">
                <a:solidFill>
                  <a:srgbClr val="0070C0"/>
                </a:solidFill>
              </a:rPr>
              <a:t>étude 2</a:t>
            </a:r>
          </a:p>
        </p:txBody>
      </p:sp>
      <p:sp>
        <p:nvSpPr>
          <p:cNvPr id="23" name="Ellipse 22">
            <a:extLst>
              <a:ext uri="{FF2B5EF4-FFF2-40B4-BE49-F238E27FC236}">
                <a16:creationId xmlns:a16="http://schemas.microsoft.com/office/drawing/2014/main" id="{04D9F8DA-140F-0D44-83F0-DEA0670FED9B}"/>
              </a:ext>
            </a:extLst>
          </p:cNvPr>
          <p:cNvSpPr/>
          <p:nvPr/>
        </p:nvSpPr>
        <p:spPr>
          <a:xfrm>
            <a:off x="3990623" y="5192278"/>
            <a:ext cx="4713666" cy="1562247"/>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Double tâche permanente: gérer l’ensemble de la classe tout en s’occupant de l’EBP </a:t>
            </a:r>
          </a:p>
        </p:txBody>
      </p:sp>
      <p:sp>
        <p:nvSpPr>
          <p:cNvPr id="25" name="Ellipse 24">
            <a:extLst>
              <a:ext uri="{FF2B5EF4-FFF2-40B4-BE49-F238E27FC236}">
                <a16:creationId xmlns:a16="http://schemas.microsoft.com/office/drawing/2014/main" id="{E833BD30-234D-0342-99E0-744BFFD9A1F3}"/>
              </a:ext>
            </a:extLst>
          </p:cNvPr>
          <p:cNvSpPr/>
          <p:nvPr/>
        </p:nvSpPr>
        <p:spPr>
          <a:xfrm>
            <a:off x="135211" y="5508172"/>
            <a:ext cx="3068637" cy="1296144"/>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Difficultés de collaborer avec l’aide à l’enseignant</a:t>
            </a:r>
          </a:p>
        </p:txBody>
      </p:sp>
      <p:sp>
        <p:nvSpPr>
          <p:cNvPr id="13" name="Ellipse 12">
            <a:extLst>
              <a:ext uri="{FF2B5EF4-FFF2-40B4-BE49-F238E27FC236}">
                <a16:creationId xmlns:a16="http://schemas.microsoft.com/office/drawing/2014/main" id="{E83AF01A-3292-924D-999E-15EF530707A4}"/>
              </a:ext>
            </a:extLst>
          </p:cNvPr>
          <p:cNvSpPr/>
          <p:nvPr/>
        </p:nvSpPr>
        <p:spPr>
          <a:xfrm>
            <a:off x="2340190" y="3621763"/>
            <a:ext cx="2838552" cy="1562247"/>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Joie quand l’EBP est en condition de réussite</a:t>
            </a:r>
          </a:p>
        </p:txBody>
      </p:sp>
      <p:sp>
        <p:nvSpPr>
          <p:cNvPr id="14" name="Ellipse 13">
            <a:extLst>
              <a:ext uri="{FF2B5EF4-FFF2-40B4-BE49-F238E27FC236}">
                <a16:creationId xmlns:a16="http://schemas.microsoft.com/office/drawing/2014/main" id="{BE8FC232-6EB8-4B4F-8B8E-AA65B8D3FA0E}"/>
              </a:ext>
            </a:extLst>
          </p:cNvPr>
          <p:cNvSpPr/>
          <p:nvPr/>
        </p:nvSpPr>
        <p:spPr>
          <a:xfrm>
            <a:off x="191576" y="1386710"/>
            <a:ext cx="2697152" cy="1216807"/>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cs typeface="Times New Roman" panose="02020603050405020304" pitchFamily="18" charset="0"/>
              </a:rPr>
              <a:t> </a:t>
            </a:r>
            <a:r>
              <a:rPr lang="fr-FR" sz="2000" dirty="0">
                <a:solidFill>
                  <a:schemeClr val="tx1"/>
                </a:solidFill>
                <a:cs typeface="Times New Roman" panose="02020603050405020304" pitchFamily="18" charset="0"/>
              </a:rPr>
              <a:t>Eviter de jouer soi-même avec l’EBS</a:t>
            </a:r>
          </a:p>
        </p:txBody>
      </p:sp>
      <p:sp>
        <p:nvSpPr>
          <p:cNvPr id="15" name="Ellipse 14">
            <a:extLst>
              <a:ext uri="{FF2B5EF4-FFF2-40B4-BE49-F238E27FC236}">
                <a16:creationId xmlns:a16="http://schemas.microsoft.com/office/drawing/2014/main" id="{B90B58D6-8B37-F242-B3EF-D3E4ADBDD3AF}"/>
              </a:ext>
            </a:extLst>
          </p:cNvPr>
          <p:cNvSpPr/>
          <p:nvPr/>
        </p:nvSpPr>
        <p:spPr>
          <a:xfrm>
            <a:off x="539990" y="2603517"/>
            <a:ext cx="3600400" cy="1216807"/>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Donner d’autres rôles aux EBP</a:t>
            </a:r>
          </a:p>
        </p:txBody>
      </p:sp>
      <p:sp>
        <p:nvSpPr>
          <p:cNvPr id="16" name="Ellipse 15">
            <a:extLst>
              <a:ext uri="{FF2B5EF4-FFF2-40B4-BE49-F238E27FC236}">
                <a16:creationId xmlns:a16="http://schemas.microsoft.com/office/drawing/2014/main" id="{3143E562-9F63-2541-AD08-481C6860E86D}"/>
              </a:ext>
            </a:extLst>
          </p:cNvPr>
          <p:cNvSpPr/>
          <p:nvPr/>
        </p:nvSpPr>
        <p:spPr>
          <a:xfrm>
            <a:off x="3131839" y="1401279"/>
            <a:ext cx="2956369" cy="1216807"/>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Limiter le temps accordé à l’EBP</a:t>
            </a:r>
          </a:p>
        </p:txBody>
      </p:sp>
      <p:sp>
        <p:nvSpPr>
          <p:cNvPr id="17" name="Ellipse 16">
            <a:extLst>
              <a:ext uri="{FF2B5EF4-FFF2-40B4-BE49-F238E27FC236}">
                <a16:creationId xmlns:a16="http://schemas.microsoft.com/office/drawing/2014/main" id="{100E8434-BA4B-404B-833B-A4FD5693BEFA}"/>
              </a:ext>
            </a:extLst>
          </p:cNvPr>
          <p:cNvSpPr/>
          <p:nvPr/>
        </p:nvSpPr>
        <p:spPr>
          <a:xfrm>
            <a:off x="5313150" y="3909502"/>
            <a:ext cx="3673541" cy="1296144"/>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Remise en question permanente, sentiment d’impuissance</a:t>
            </a:r>
          </a:p>
        </p:txBody>
      </p:sp>
      <p:sp>
        <p:nvSpPr>
          <p:cNvPr id="18" name="Ellipse 17">
            <a:extLst>
              <a:ext uri="{FF2B5EF4-FFF2-40B4-BE49-F238E27FC236}">
                <a16:creationId xmlns:a16="http://schemas.microsoft.com/office/drawing/2014/main" id="{1FF5266C-3444-D74D-A693-C06341514C9B}"/>
              </a:ext>
            </a:extLst>
          </p:cNvPr>
          <p:cNvSpPr/>
          <p:nvPr/>
        </p:nvSpPr>
        <p:spPr>
          <a:xfrm>
            <a:off x="167241" y="4055844"/>
            <a:ext cx="2342963" cy="1216807"/>
          </a:xfrm>
          <a:prstGeom prst="ellipse">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Joie quand la classe applaudit</a:t>
            </a:r>
          </a:p>
        </p:txBody>
      </p:sp>
      <p:sp>
        <p:nvSpPr>
          <p:cNvPr id="19" name="Ellipse 18">
            <a:extLst>
              <a:ext uri="{FF2B5EF4-FFF2-40B4-BE49-F238E27FC236}">
                <a16:creationId xmlns:a16="http://schemas.microsoft.com/office/drawing/2014/main" id="{0ABD8187-43D5-5847-8A49-CC826BA14D9F}"/>
              </a:ext>
            </a:extLst>
          </p:cNvPr>
          <p:cNvSpPr/>
          <p:nvPr/>
        </p:nvSpPr>
        <p:spPr>
          <a:xfrm>
            <a:off x="5942229" y="1226411"/>
            <a:ext cx="3182233" cy="1962599"/>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Changer souvent les équipes lorsqu’il y a un EBP dans sa classe</a:t>
            </a:r>
          </a:p>
        </p:txBody>
      </p:sp>
      <p:sp>
        <p:nvSpPr>
          <p:cNvPr id="20" name="Ellipse 19">
            <a:extLst>
              <a:ext uri="{FF2B5EF4-FFF2-40B4-BE49-F238E27FC236}">
                <a16:creationId xmlns:a16="http://schemas.microsoft.com/office/drawing/2014/main" id="{9EF2CE99-CA11-A542-ACF8-093A2BC97476}"/>
              </a:ext>
            </a:extLst>
          </p:cNvPr>
          <p:cNvSpPr/>
          <p:nvPr/>
        </p:nvSpPr>
        <p:spPr>
          <a:xfrm>
            <a:off x="2487809" y="5072271"/>
            <a:ext cx="2342963" cy="1216807"/>
          </a:xfrm>
          <a:prstGeom prst="ellipse">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Danger omniprésent</a:t>
            </a:r>
          </a:p>
        </p:txBody>
      </p:sp>
      <p:sp>
        <p:nvSpPr>
          <p:cNvPr id="21" name="Ellipse 20">
            <a:extLst>
              <a:ext uri="{FF2B5EF4-FFF2-40B4-BE49-F238E27FC236}">
                <a16:creationId xmlns:a16="http://schemas.microsoft.com/office/drawing/2014/main" id="{530ED987-C977-0646-AD89-C2218A4BFFAA}"/>
              </a:ext>
            </a:extLst>
          </p:cNvPr>
          <p:cNvSpPr/>
          <p:nvPr/>
        </p:nvSpPr>
        <p:spPr>
          <a:xfrm>
            <a:off x="3927080" y="2562217"/>
            <a:ext cx="2485097" cy="1216807"/>
          </a:xfrm>
          <a:prstGeom prst="ellips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cs typeface="Times New Roman" panose="02020603050405020304" pitchFamily="18" charset="0"/>
              </a:rPr>
              <a:t>Partager ses difficultés avec ses collègues</a:t>
            </a:r>
          </a:p>
        </p:txBody>
      </p:sp>
    </p:spTree>
    <p:extLst>
      <p:ext uri="{BB962C8B-B14F-4D97-AF65-F5344CB8AC3E}">
        <p14:creationId xmlns:p14="http://schemas.microsoft.com/office/powerpoint/2010/main" val="719598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5" grpId="0" animBg="1"/>
      <p:bldP spid="25" grpId="1" animBg="1"/>
      <p:bldP spid="13" grpId="0" animBg="1"/>
      <p:bldP spid="14" grpId="0" animBg="1"/>
      <p:bldP spid="15" grpId="0" animBg="1"/>
      <p:bldP spid="16" grpId="0" animBg="1"/>
      <p:bldP spid="17" grpId="0" animBg="1"/>
      <p:bldP spid="18" grpId="0" animBg="1"/>
      <p:bldP spid="19" grpId="0" animBg="1"/>
      <p:bldP spid="20" grpId="0" animBg="1"/>
      <p:bldP spid="20" grpId="1" animBg="1"/>
      <p:bldP spid="21" grpId="0" animBg="1"/>
    </p:bldLst>
  </p:timing>
</p:sld>
</file>

<file path=ppt/theme/theme1.xml><?xml version="1.0" encoding="utf-8"?>
<a:theme xmlns:a="http://schemas.openxmlformats.org/drawingml/2006/main" name="HEP - Formats diapositives">
  <a:themeElements>
    <a:clrScheme name="Personnalisé 2">
      <a:dk1>
        <a:srgbClr val="000000"/>
      </a:dk1>
      <a:lt1>
        <a:srgbClr val="FFFFFF"/>
      </a:lt1>
      <a:dk2>
        <a:srgbClr val="00A4E6"/>
      </a:dk2>
      <a:lt2>
        <a:srgbClr val="FFFFFF"/>
      </a:lt2>
      <a:accent1>
        <a:srgbClr val="00A4E6"/>
      </a:accent1>
      <a:accent2>
        <a:srgbClr val="005A84"/>
      </a:accent2>
      <a:accent3>
        <a:srgbClr val="8B231F"/>
      </a:accent3>
      <a:accent4>
        <a:srgbClr val="5E925B"/>
      </a:accent4>
      <a:accent5>
        <a:srgbClr val="DFA02D"/>
      </a:accent5>
      <a:accent6>
        <a:srgbClr val="8AA1BA"/>
      </a:accent6>
      <a:hlink>
        <a:srgbClr val="005A84"/>
      </a:hlink>
      <a:folHlink>
        <a:srgbClr val="8AA1BA"/>
      </a:folHlink>
    </a:clrScheme>
    <a:fontScheme name="Police HEP">
      <a:majorFont>
        <a:latin typeface="ChaletBookTT"/>
        <a:ea typeface=""/>
        <a:cs typeface=""/>
        <a:font script="Jpan" typeface="ＭＳ 明朝"/>
      </a:majorFont>
      <a:minorFont>
        <a:latin typeface="ChaletBookTT"/>
        <a:ea typeface=""/>
        <a:cs typeface=""/>
        <a:font script="Jpan" typeface="ＭＳ 明朝"/>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lIns="0" tIns="0" rIns="0" bIns="0">
        <a:spAutoFit/>
      </a:bodyPr>
      <a:lstStyle>
        <a:defPPr fontAlgn="auto">
          <a:spcBef>
            <a:spcPts val="0"/>
          </a:spcBef>
          <a:spcAft>
            <a:spcPts val="0"/>
          </a:spcAft>
          <a:defRPr sz="1400" dirty="0" smtClean="0">
            <a:latin typeface="+mn-lt"/>
            <a:ea typeface="+mn-ea"/>
            <a:cs typeface="+mn-cs"/>
          </a:defRPr>
        </a:defPPr>
      </a:lstStyle>
    </a:txDef>
  </a:objectDefaults>
  <a:extraClrSchemeLst/>
</a:theme>
</file>

<file path=ppt/theme/theme2.xml><?xml version="1.0" encoding="utf-8"?>
<a:theme xmlns:a="http://schemas.openxmlformats.org/drawingml/2006/main" name="Thème Office">
  <a:themeElements>
    <a:clrScheme name="Personnalisé 1">
      <a:dk1>
        <a:srgbClr val="000000"/>
      </a:dk1>
      <a:lt1>
        <a:srgbClr val="FFFFFF"/>
      </a:lt1>
      <a:dk2>
        <a:srgbClr val="00A4E6"/>
      </a:dk2>
      <a:lt2>
        <a:srgbClr val="FFFFFF"/>
      </a:lt2>
      <a:accent1>
        <a:srgbClr val="00A4E6"/>
      </a:accent1>
      <a:accent2>
        <a:srgbClr val="005A84"/>
      </a:accent2>
      <a:accent3>
        <a:srgbClr val="8B231F"/>
      </a:accent3>
      <a:accent4>
        <a:srgbClr val="5E925B"/>
      </a:accent4>
      <a:accent5>
        <a:srgbClr val="DFA02D"/>
      </a:accent5>
      <a:accent6>
        <a:srgbClr val="8AA1BA"/>
      </a:accent6>
      <a:hlink>
        <a:srgbClr val="005A84"/>
      </a:hlink>
      <a:folHlink>
        <a:srgbClr val="8AA1BA"/>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HEP</Template>
  <TotalTime>59268</TotalTime>
  <Words>2536</Words>
  <Application>Microsoft Macintosh PowerPoint</Application>
  <PresentationFormat>Affichage à l'écran (4:3)</PresentationFormat>
  <Paragraphs>154</Paragraphs>
  <Slides>12</Slides>
  <Notes>12</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12</vt:i4>
      </vt:variant>
    </vt:vector>
  </HeadingPairs>
  <TitlesOfParts>
    <vt:vector size="21" baseType="lpstr">
      <vt:lpstr>Arial</vt:lpstr>
      <vt:lpstr>Calibri</vt:lpstr>
      <vt:lpstr>ChaletBookTT</vt:lpstr>
      <vt:lpstr>Franklin Gothic Book</vt:lpstr>
      <vt:lpstr>Franklin Gothic Medium</vt:lpstr>
      <vt:lpstr>Lucida Grande</vt:lpstr>
      <vt:lpstr>Wingdings</vt:lpstr>
      <vt:lpstr>HEP - Formats diapositives</vt:lpstr>
      <vt:lpstr>Thème Office</vt:lpstr>
      <vt:lpstr>Les élèves à besoins particuliers : une source de développement pour l’enseignant novice?</vt:lpstr>
      <vt:lpstr> </vt:lpstr>
      <vt:lpstr> </vt:lpstr>
      <vt:lpstr>Etude 1: - Les situations émotionnellement marquantes vécues par l’EN en EPS durant sa première année d’enseignement sont-elles en lien avec les EBP?  - 139 participants - Questionnaire relatant 2 situations émotionnellement marquantes (n=278) - Indication de la valence, de l’émotion et de son intensité, de l’effet et du partage avec autrui - Traitement des types de situations de manière inductive - Traitement à l’aide de tableaux croisés et d’échelles descriptives (émotions, intensité, effet et partage)    </vt:lpstr>
      <vt:lpstr>Présentation PowerPoint</vt:lpstr>
      <vt:lpstr>Présentation PowerPoint</vt:lpstr>
      <vt:lpstr>Discussion des résultats de l’étude 1</vt:lpstr>
      <vt:lpstr>Entretiens d’auto-confrontation simple (ACS) et croisée (ACC) </vt:lpstr>
      <vt:lpstr>Présentation PowerPoint</vt:lpstr>
      <vt:lpstr>Discussion</vt:lpstr>
      <vt:lpstr>Conclusion</vt:lpstr>
      <vt:lpstr>Références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Magali Descoeudres</cp:lastModifiedBy>
  <cp:revision>549</cp:revision>
  <cp:lastPrinted>2020-02-06T07:26:39Z</cp:lastPrinted>
  <dcterms:created xsi:type="dcterms:W3CDTF">2016-10-07T09:51:22Z</dcterms:created>
  <dcterms:modified xsi:type="dcterms:W3CDTF">2021-05-21T11:57:41Z</dcterms:modified>
</cp:coreProperties>
</file>