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5" r:id="rId7"/>
    <p:sldId id="274" r:id="rId8"/>
    <p:sldId id="261" r:id="rId9"/>
    <p:sldId id="262" r:id="rId10"/>
    <p:sldId id="263" r:id="rId11"/>
    <p:sldId id="275" r:id="rId12"/>
    <p:sldId id="264" r:id="rId13"/>
    <p:sldId id="276" r:id="rId14"/>
    <p:sldId id="273" r:id="rId15"/>
    <p:sldId id="270" r:id="rId16"/>
    <p:sldId id="272" r:id="rId17"/>
    <p:sldId id="271" r:id="rId18"/>
    <p:sldId id="277" r:id="rId19"/>
    <p:sldId id="279" r:id="rId20"/>
    <p:sldId id="267"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17"/>
    <p:restoredTop sz="76923" autoAdjust="0"/>
  </p:normalViewPr>
  <p:slideViewPr>
    <p:cSldViewPr snapToGrid="0" snapToObjects="1">
      <p:cViewPr>
        <p:scale>
          <a:sx n="87" d="100"/>
          <a:sy n="87" d="100"/>
        </p:scale>
        <p:origin x="108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localhost\Users\p207\Desktop\The&#768;se\Questionnaire%20the&#768;se\Re&#769;sultatsquestionnaires116e&#769;ve&#769;nementsmarquan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CH"/>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FR" sz="1800" b="1" i="0" baseline="0" dirty="0" smtClean="0">
                <a:effectLst/>
              </a:rPr>
              <a:t>Quelles émotions ressenties lors de 116 événements marquants?</a:t>
            </a:r>
            <a:endParaRPr lang="fr-FR" dirty="0">
              <a:effectLst/>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spPr>
            <a:solidFill>
              <a:schemeClr val="accent1"/>
            </a:solidFill>
            <a:ln>
              <a:noFill/>
            </a:ln>
            <a:effectLst/>
          </c:spPr>
          <c:invertIfNegative val="0"/>
          <c:cat>
            <c:strRef>
              <c:f>Freq_emotions!$A$1:$G$1</c:f>
              <c:strCache>
                <c:ptCount val="7"/>
                <c:pt idx="0">
                  <c:v>surprise</c:v>
                </c:pt>
                <c:pt idx="1">
                  <c:v>dégout</c:v>
                </c:pt>
                <c:pt idx="2">
                  <c:v>peur</c:v>
                </c:pt>
                <c:pt idx="3">
                  <c:v>colère</c:v>
                </c:pt>
                <c:pt idx="4">
                  <c:v>joie</c:v>
                </c:pt>
                <c:pt idx="5">
                  <c:v>tristesse</c:v>
                </c:pt>
                <c:pt idx="6">
                  <c:v>autres</c:v>
                </c:pt>
              </c:strCache>
            </c:strRef>
          </c:cat>
          <c:val>
            <c:numRef>
              <c:f>Freq_emotions!$A$2:$G$2</c:f>
              <c:numCache>
                <c:formatCode>General</c:formatCode>
                <c:ptCount val="7"/>
                <c:pt idx="0">
                  <c:v>93.0</c:v>
                </c:pt>
                <c:pt idx="1">
                  <c:v>21.0</c:v>
                </c:pt>
                <c:pt idx="2">
                  <c:v>40.0</c:v>
                </c:pt>
                <c:pt idx="3">
                  <c:v>50.0</c:v>
                </c:pt>
                <c:pt idx="4">
                  <c:v>40.0</c:v>
                </c:pt>
                <c:pt idx="5">
                  <c:v>30.0</c:v>
                </c:pt>
                <c:pt idx="6">
                  <c:v>32.0</c:v>
                </c:pt>
              </c:numCache>
            </c:numRef>
          </c:val>
        </c:ser>
        <c:dLbls>
          <c:showLegendKey val="0"/>
          <c:showVal val="0"/>
          <c:showCatName val="0"/>
          <c:showSerName val="0"/>
          <c:showPercent val="0"/>
          <c:showBubbleSize val="0"/>
        </c:dLbls>
        <c:gapWidth val="219"/>
        <c:overlap val="-27"/>
        <c:axId val="2129123136"/>
        <c:axId val="2129168448"/>
      </c:barChart>
      <c:catAx>
        <c:axId val="2129123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fr-FR"/>
          </a:p>
        </c:txPr>
        <c:crossAx val="2129168448"/>
        <c:crosses val="autoZero"/>
        <c:auto val="1"/>
        <c:lblAlgn val="ctr"/>
        <c:lblOffset val="100"/>
        <c:noMultiLvlLbl val="0"/>
      </c:catAx>
      <c:valAx>
        <c:axId val="2129168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129123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172CC1-FC60-1F4F-B9C9-773021FB1D9A}" type="datetimeFigureOut">
              <a:rPr lang="fr-FR" smtClean="0"/>
              <a:t>30/06/2016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B70540-0A0E-7443-A1AC-89A51C32E3A2}" type="slidenum">
              <a:rPr lang="fr-FR" smtClean="0"/>
              <a:t>‹#›</a:t>
            </a:fld>
            <a:endParaRPr lang="fr-FR"/>
          </a:p>
        </p:txBody>
      </p:sp>
    </p:spTree>
    <p:extLst>
      <p:ext uri="{BB962C8B-B14F-4D97-AF65-F5344CB8AC3E}">
        <p14:creationId xmlns:p14="http://schemas.microsoft.com/office/powerpoint/2010/main" val="2462395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Préambule: je tiens</a:t>
            </a:r>
            <a:r>
              <a:rPr lang="fr-FR" baseline="0" dirty="0" smtClean="0"/>
              <a:t> à présenter mes excuses. En effet, compte tenu du temps imparti, un choix a d</a:t>
            </a:r>
            <a:r>
              <a:rPr lang="fr-CH" baseline="0" dirty="0" err="1" smtClean="0"/>
              <a:t>û</a:t>
            </a:r>
            <a:r>
              <a:rPr lang="fr-CH" baseline="0" dirty="0" smtClean="0"/>
              <a:t> être effectué pour les publications mentionnées dans la revue de littérature. Seuls les articles les plus récents et les plus pertinents pour ma recherche sont cités dans cet exposé.</a:t>
            </a:r>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1</a:t>
            </a:fld>
            <a:endParaRPr lang="fr-FR"/>
          </a:p>
        </p:txBody>
      </p:sp>
    </p:spTree>
    <p:extLst>
      <p:ext uri="{BB962C8B-B14F-4D97-AF65-F5344CB8AC3E}">
        <p14:creationId xmlns:p14="http://schemas.microsoft.com/office/powerpoint/2010/main" val="494022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10</a:t>
            </a:fld>
            <a:endParaRPr lang="fr-FR"/>
          </a:p>
        </p:txBody>
      </p:sp>
    </p:spTree>
    <p:extLst>
      <p:ext uri="{BB962C8B-B14F-4D97-AF65-F5344CB8AC3E}">
        <p14:creationId xmlns:p14="http://schemas.microsoft.com/office/powerpoint/2010/main" val="1970195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0" eaLnBrk="1" latinLnBrk="0" hangingPunct="1"/>
            <a:r>
              <a:rPr lang="fr-FR" sz="1200" kern="1200" dirty="0" smtClean="0">
                <a:solidFill>
                  <a:schemeClr val="tx1"/>
                </a:solidFill>
                <a:effectLst/>
                <a:latin typeface="+mn-lt"/>
                <a:ea typeface="+mn-ea"/>
                <a:cs typeface="+mn-cs"/>
              </a:rPr>
              <a:t>6 participants volontaires (</a:t>
            </a:r>
            <a:r>
              <a:rPr lang="fr-FR" sz="1200" kern="1200" dirty="0" err="1" smtClean="0">
                <a:solidFill>
                  <a:schemeClr val="tx1"/>
                </a:solidFill>
                <a:effectLst/>
                <a:latin typeface="+mn-lt"/>
                <a:ea typeface="+mn-ea"/>
                <a:cs typeface="+mn-cs"/>
              </a:rPr>
              <a:t>étud</a:t>
            </a:r>
            <a:r>
              <a:rPr lang="fr-FR" sz="1200" kern="1200" dirty="0" smtClean="0">
                <a:solidFill>
                  <a:schemeClr val="tx1"/>
                </a:solidFill>
                <a:effectLst/>
                <a:latin typeface="+mn-lt"/>
                <a:ea typeface="+mn-ea"/>
                <a:cs typeface="+mn-cs"/>
              </a:rPr>
              <a:t>. stage B EPS)</a:t>
            </a:r>
            <a:endParaRPr lang="fr-FR" sz="1200" dirty="0" smtClean="0">
              <a:effectLst/>
            </a:endParaRPr>
          </a:p>
          <a:p>
            <a:pPr rtl="0" eaLnBrk="1" latinLnBrk="0" hangingPunct="1"/>
            <a:r>
              <a:rPr lang="fr-FR" sz="1200" kern="1200" dirty="0" smtClean="0">
                <a:solidFill>
                  <a:schemeClr val="tx1"/>
                </a:solidFill>
                <a:effectLst/>
                <a:latin typeface="+mn-lt"/>
                <a:ea typeface="+mn-ea"/>
                <a:cs typeface="+mn-cs"/>
              </a:rPr>
              <a:t>Enregistrements vidéos des leçons d’EPS (tablettes) </a:t>
            </a:r>
            <a:endParaRPr lang="fr-FR" dirty="0" smtClean="0">
              <a:effectLst/>
            </a:endParaRPr>
          </a:p>
          <a:p>
            <a:pPr rtl="0" eaLnBrk="1" latinLnBrk="0" hangingPunct="1"/>
            <a:r>
              <a:rPr lang="fr-FR" sz="1200" kern="1200" dirty="0" smtClean="0">
                <a:solidFill>
                  <a:schemeClr val="tx1"/>
                </a:solidFill>
                <a:effectLst/>
                <a:latin typeface="+mn-lt"/>
                <a:ea typeface="+mn-ea"/>
                <a:cs typeface="+mn-cs"/>
              </a:rPr>
              <a:t>Entretiens d’auto-confrontations simples, croisées (</a:t>
            </a:r>
            <a:r>
              <a:rPr lang="fr-FR" sz="1200" kern="1200" dirty="0" err="1" smtClean="0">
                <a:solidFill>
                  <a:schemeClr val="tx1"/>
                </a:solidFill>
                <a:effectLst/>
                <a:latin typeface="+mn-lt"/>
                <a:ea typeface="+mn-ea"/>
                <a:cs typeface="+mn-cs"/>
              </a:rPr>
              <a:t>Faïta</a:t>
            </a:r>
            <a:r>
              <a:rPr lang="fr-FR" sz="1200" kern="1200" dirty="0" smtClean="0">
                <a:solidFill>
                  <a:schemeClr val="tx1"/>
                </a:solidFill>
                <a:effectLst/>
                <a:latin typeface="+mn-lt"/>
                <a:ea typeface="+mn-ea"/>
                <a:cs typeface="+mn-cs"/>
              </a:rPr>
              <a:t> &amp; </a:t>
            </a:r>
            <a:r>
              <a:rPr lang="fr-FR" sz="1200" kern="1200" dirty="0" err="1" smtClean="0">
                <a:solidFill>
                  <a:schemeClr val="tx1"/>
                </a:solidFill>
                <a:effectLst/>
                <a:latin typeface="+mn-lt"/>
                <a:ea typeface="+mn-ea"/>
                <a:cs typeface="+mn-cs"/>
              </a:rPr>
              <a:t>Viera</a:t>
            </a:r>
            <a:r>
              <a:rPr lang="fr-FR" sz="1200" kern="1200" dirty="0" smtClean="0">
                <a:solidFill>
                  <a:schemeClr val="tx1"/>
                </a:solidFill>
                <a:effectLst/>
                <a:latin typeface="+mn-lt"/>
                <a:ea typeface="+mn-ea"/>
                <a:cs typeface="+mn-cs"/>
              </a:rPr>
              <a:t>, 2003) et retours au collectif</a:t>
            </a:r>
            <a:endParaRPr lang="fr-FR" dirty="0" smtClean="0">
              <a:effectLst/>
            </a:endParaRPr>
          </a:p>
          <a:p>
            <a:pPr rtl="0" eaLnBrk="1" latinLnBrk="0" hangingPunct="1"/>
            <a:r>
              <a:rPr lang="fr-FR" sz="1200" kern="1200" dirty="0" smtClean="0">
                <a:solidFill>
                  <a:schemeClr val="tx1"/>
                </a:solidFill>
                <a:effectLst/>
                <a:latin typeface="+mn-lt"/>
                <a:ea typeface="+mn-ea"/>
                <a:cs typeface="+mn-cs"/>
              </a:rPr>
              <a:t>Effets de l’</a:t>
            </a:r>
            <a:r>
              <a:rPr lang="fr-FR" sz="1200" b="1" kern="1200" dirty="0" smtClean="0">
                <a:solidFill>
                  <a:schemeClr val="tx1"/>
                </a:solidFill>
                <a:effectLst/>
                <a:latin typeface="+mn-lt"/>
                <a:ea typeface="+mn-ea"/>
                <a:cs typeface="+mn-cs"/>
              </a:rPr>
              <a:t>ACS</a:t>
            </a:r>
            <a:r>
              <a:rPr lang="fr-FR" sz="1200" kern="1200" dirty="0" smtClean="0">
                <a:solidFill>
                  <a:schemeClr val="tx1"/>
                </a:solidFill>
                <a:effectLst/>
                <a:latin typeface="+mn-lt"/>
                <a:ea typeface="+mn-ea"/>
                <a:cs typeface="+mn-cs"/>
              </a:rPr>
              <a:t> : découvrir la singularité de ce qu’on fait, se découvrir comme sujet agissant faisant des choix et prenant des décisions qui n’étaient pas les seuls possibles, construire ses propres repères en fonction desquels ce qu’on fait peut être évalué et mis en perspective.</a:t>
            </a:r>
          </a:p>
          <a:p>
            <a:pPr rtl="0" eaLnBrk="1" latinLnBrk="0" hangingPunct="1"/>
            <a:r>
              <a:rPr lang="fr-FR" sz="1200" kern="1200" dirty="0" smtClean="0">
                <a:solidFill>
                  <a:schemeClr val="tx1"/>
                </a:solidFill>
                <a:effectLst/>
                <a:latin typeface="+mn-lt"/>
                <a:ea typeface="+mn-ea"/>
                <a:cs typeface="+mn-cs"/>
              </a:rPr>
              <a:t>L’</a:t>
            </a:r>
            <a:r>
              <a:rPr lang="fr-FR" sz="1200" b="1" kern="1200" dirty="0" smtClean="0">
                <a:solidFill>
                  <a:schemeClr val="tx1"/>
                </a:solidFill>
                <a:effectLst/>
                <a:latin typeface="+mn-lt"/>
                <a:ea typeface="+mn-ea"/>
                <a:cs typeface="+mn-cs"/>
              </a:rPr>
              <a:t>ACC</a:t>
            </a:r>
            <a:r>
              <a:rPr lang="fr-FR" sz="1200" kern="1200" dirty="0" smtClean="0">
                <a:solidFill>
                  <a:schemeClr val="tx1"/>
                </a:solidFill>
                <a:effectLst/>
                <a:latin typeface="+mn-lt"/>
                <a:ea typeface="+mn-ea"/>
                <a:cs typeface="+mn-cs"/>
              </a:rPr>
              <a:t> permet au participant de revivre une expérience d’une autre manière : elle découvre un événement passé inaperçu jusqu’à présent, source d’un nouvel étonnement qui l’amène à établir une relation entre sa propre activité et celle des élèves. Elle remarque cette </a:t>
            </a:r>
            <a:r>
              <a:rPr lang="fr-FR" sz="1200" b="1" kern="1200" dirty="0" smtClean="0">
                <a:solidFill>
                  <a:schemeClr val="tx1"/>
                </a:solidFill>
                <a:effectLst/>
                <a:latin typeface="+mn-lt"/>
                <a:ea typeface="+mn-ea"/>
                <a:cs typeface="+mn-cs"/>
              </a:rPr>
              <a:t>activité empêchée</a:t>
            </a:r>
            <a:r>
              <a:rPr lang="fr-FR" sz="1200" kern="1200" dirty="0" smtClean="0">
                <a:solidFill>
                  <a:schemeClr val="tx1"/>
                </a:solidFill>
                <a:effectLst/>
                <a:latin typeface="+mn-lt"/>
                <a:ea typeface="+mn-ea"/>
                <a:cs typeface="+mn-cs"/>
              </a:rPr>
              <a:t>, qui témoigne pour les 2 participants à l’ACC une difficulté commune.</a:t>
            </a:r>
            <a:endParaRPr lang="fr-FR" dirty="0" smtClean="0">
              <a:effectLst/>
            </a:endParaRPr>
          </a:p>
          <a:p>
            <a:pPr rtl="0" eaLnBrk="1" latinLnBrk="0" hangingPunct="1"/>
            <a:r>
              <a:rPr lang="fr-FR" sz="1200" kern="1200" dirty="0" smtClean="0">
                <a:solidFill>
                  <a:schemeClr val="tx1"/>
                </a:solidFill>
                <a:effectLst/>
                <a:latin typeface="+mn-lt"/>
                <a:ea typeface="+mn-ea"/>
                <a:cs typeface="+mn-cs"/>
              </a:rPr>
              <a:t>Le retour au collectif permet de convertir les difficultés vécues sur un mode personnel en un questionnement partagé par le collectif de travail.</a:t>
            </a:r>
          </a:p>
          <a:p>
            <a:pPr rtl="0" eaLnBrk="1" latinLnBrk="0" hangingPunct="1"/>
            <a:endParaRPr lang="fr-FR" sz="1200" kern="1200" dirty="0" smtClean="0">
              <a:solidFill>
                <a:schemeClr val="tx1"/>
              </a:solidFill>
              <a:effectLst/>
              <a:latin typeface="+mn-lt"/>
              <a:ea typeface="+mn-ea"/>
              <a:cs typeface="+mn-cs"/>
            </a:endParaRPr>
          </a:p>
          <a:p>
            <a:pPr rtl="0" eaLnBrk="1" latinLnBrk="0" hangingPunct="1"/>
            <a:r>
              <a:rPr lang="fr-FR" sz="1200" b="1" kern="1200" dirty="0" smtClean="0">
                <a:solidFill>
                  <a:schemeClr val="tx1"/>
                </a:solidFill>
                <a:effectLst/>
                <a:latin typeface="+mn-lt"/>
                <a:ea typeface="+mn-ea"/>
                <a:cs typeface="+mn-cs"/>
              </a:rPr>
              <a:t>Estimation of Affective State (EAS) </a:t>
            </a:r>
            <a:r>
              <a:rPr lang="fr-FR" sz="1200" kern="1200" dirty="0" smtClean="0">
                <a:solidFill>
                  <a:schemeClr val="tx1"/>
                </a:solidFill>
                <a:effectLst/>
                <a:latin typeface="+mn-lt"/>
                <a:ea typeface="+mn-ea"/>
                <a:cs typeface="+mn-cs"/>
              </a:rPr>
              <a:t>: The EAS </a:t>
            </a:r>
            <a:r>
              <a:rPr lang="fr-FR" sz="1200" kern="1200" dirty="0" err="1" smtClean="0">
                <a:solidFill>
                  <a:schemeClr val="tx1"/>
                </a:solidFill>
                <a:effectLst/>
                <a:latin typeface="+mn-lt"/>
                <a:ea typeface="+mn-ea"/>
                <a:cs typeface="+mn-cs"/>
              </a:rPr>
              <a:t>scale</a:t>
            </a:r>
            <a:r>
              <a:rPr lang="fr-FR" sz="1200" kern="1200" dirty="0" smtClean="0">
                <a:solidFill>
                  <a:schemeClr val="tx1"/>
                </a:solidFill>
                <a:effectLst/>
                <a:latin typeface="+mn-lt"/>
                <a:ea typeface="+mn-ea"/>
                <a:cs typeface="+mn-cs"/>
              </a:rPr>
              <a:t> has 7 points </a:t>
            </a:r>
            <a:r>
              <a:rPr lang="fr-FR" sz="1200" kern="1200" dirty="0" err="1" smtClean="0">
                <a:solidFill>
                  <a:schemeClr val="tx1"/>
                </a:solidFill>
                <a:effectLst/>
                <a:latin typeface="+mn-lt"/>
                <a:ea typeface="+mn-ea"/>
                <a:cs typeface="+mn-cs"/>
              </a:rPr>
              <a:t>ranging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from</a:t>
            </a:r>
            <a:r>
              <a:rPr lang="fr-FR" sz="1200" kern="1200" dirty="0" smtClean="0">
                <a:solidFill>
                  <a:schemeClr val="tx1"/>
                </a:solidFill>
                <a:effectLst/>
                <a:latin typeface="+mn-lt"/>
                <a:ea typeface="+mn-ea"/>
                <a:cs typeface="+mn-cs"/>
              </a:rPr>
              <a:t> -3 (</a:t>
            </a:r>
            <a:r>
              <a:rPr lang="fr-FR" sz="1200" kern="1200" dirty="0" err="1" smtClean="0">
                <a:solidFill>
                  <a:schemeClr val="tx1"/>
                </a:solidFill>
                <a:effectLst/>
                <a:latin typeface="+mn-lt"/>
                <a:ea typeface="+mn-ea"/>
                <a:cs typeface="+mn-cs"/>
              </a:rPr>
              <a:t>very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pleasant</a:t>
            </a:r>
            <a:r>
              <a:rPr lang="fr-FR" sz="1200" kern="1200" dirty="0" smtClean="0">
                <a:solidFill>
                  <a:schemeClr val="tx1"/>
                </a:solidFill>
                <a:effectLst/>
                <a:latin typeface="+mn-lt"/>
                <a:ea typeface="+mn-ea"/>
                <a:cs typeface="+mn-cs"/>
              </a:rPr>
              <a:t> or </a:t>
            </a:r>
            <a:r>
              <a:rPr lang="fr-FR" sz="1200" kern="1200" dirty="0" err="1" smtClean="0">
                <a:solidFill>
                  <a:schemeClr val="tx1"/>
                </a:solidFill>
                <a:effectLst/>
                <a:latin typeface="+mn-lt"/>
                <a:ea typeface="+mn-ea"/>
                <a:cs typeface="+mn-cs"/>
              </a:rPr>
              <a:t>very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comfortable</a:t>
            </a:r>
            <a:r>
              <a:rPr lang="fr-FR" sz="1200" kern="1200" dirty="0" smtClean="0">
                <a:solidFill>
                  <a:schemeClr val="tx1"/>
                </a:solidFill>
                <a:effectLst/>
                <a:latin typeface="+mn-lt"/>
                <a:ea typeface="+mn-ea"/>
                <a:cs typeface="+mn-cs"/>
              </a:rPr>
              <a:t>) to +3</a:t>
            </a:r>
            <a:endParaRPr lang="fr-FR" dirty="0" smtClean="0">
              <a:effectLst/>
            </a:endParaRPr>
          </a:p>
          <a:p>
            <a:pPr rtl="0" eaLnBrk="1" latinLnBrk="0" hangingPunct="1"/>
            <a:r>
              <a:rPr lang="fr-FR" sz="1200" kern="1200" dirty="0" smtClean="0">
                <a:solidFill>
                  <a:schemeClr val="tx1"/>
                </a:solidFill>
                <a:effectLst/>
                <a:latin typeface="+mn-lt"/>
                <a:ea typeface="+mn-ea"/>
                <a:cs typeface="+mn-cs"/>
              </a:rPr>
              <a:t>(</a:t>
            </a:r>
            <a:r>
              <a:rPr lang="fr-FR" sz="1200" kern="1200" dirty="0" err="1" smtClean="0">
                <a:solidFill>
                  <a:schemeClr val="tx1"/>
                </a:solidFill>
                <a:effectLst/>
                <a:latin typeface="+mn-lt"/>
                <a:ea typeface="+mn-ea"/>
                <a:cs typeface="+mn-cs"/>
              </a:rPr>
              <a:t>very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unpleasant</a:t>
            </a:r>
            <a:r>
              <a:rPr lang="fr-FR" sz="1200" kern="1200" dirty="0" smtClean="0">
                <a:solidFill>
                  <a:schemeClr val="tx1"/>
                </a:solidFill>
                <a:effectLst/>
                <a:latin typeface="+mn-lt"/>
                <a:ea typeface="+mn-ea"/>
                <a:cs typeface="+mn-cs"/>
              </a:rPr>
              <a:t> or </a:t>
            </a:r>
            <a:r>
              <a:rPr lang="fr-FR" sz="1200" kern="1200" dirty="0" err="1" smtClean="0">
                <a:solidFill>
                  <a:schemeClr val="tx1"/>
                </a:solidFill>
                <a:effectLst/>
                <a:latin typeface="+mn-lt"/>
                <a:ea typeface="+mn-ea"/>
                <a:cs typeface="+mn-cs"/>
              </a:rPr>
              <a:t>very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uncomfortable</a:t>
            </a:r>
            <a:r>
              <a:rPr lang="fr-FR" sz="1200" kern="1200" dirty="0" smtClean="0">
                <a:solidFill>
                  <a:schemeClr val="tx1"/>
                </a:solidFill>
                <a:effectLst/>
                <a:latin typeface="+mn-lt"/>
                <a:ea typeface="+mn-ea"/>
                <a:cs typeface="+mn-cs"/>
              </a:rPr>
              <a:t>) </a:t>
            </a:r>
            <a:endParaRPr lang="fr-FR" dirty="0" smtClean="0">
              <a:effectLst/>
            </a:endParaRPr>
          </a:p>
          <a:p>
            <a:pPr rtl="0" eaLnBrk="1" latinLnBrk="0" hangingPunct="1"/>
            <a:endParaRPr lang="fr-FR" dirty="0" smtClean="0">
              <a:effectLst/>
            </a:endParaRPr>
          </a:p>
          <a:p>
            <a:pPr rtl="0" eaLnBrk="1" latinLnBrk="0" hangingPunct="1"/>
            <a:endParaRPr lang="fr-FR" dirty="0" smtClean="0">
              <a:effectLst/>
            </a:endParaRPr>
          </a:p>
          <a:p>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12</a:t>
            </a:fld>
            <a:endParaRPr lang="fr-FR"/>
          </a:p>
        </p:txBody>
      </p:sp>
    </p:spTree>
    <p:extLst>
      <p:ext uri="{BB962C8B-B14F-4D97-AF65-F5344CB8AC3E}">
        <p14:creationId xmlns:p14="http://schemas.microsoft.com/office/powerpoint/2010/main" val="3792945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14</a:t>
            </a:fld>
            <a:endParaRPr lang="fr-FR"/>
          </a:p>
        </p:txBody>
      </p:sp>
    </p:spTree>
    <p:extLst>
      <p:ext uri="{BB962C8B-B14F-4D97-AF65-F5344CB8AC3E}">
        <p14:creationId xmlns:p14="http://schemas.microsoft.com/office/powerpoint/2010/main" val="913769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Surprise: 93 fois</a:t>
            </a:r>
          </a:p>
          <a:p>
            <a:r>
              <a:rPr lang="fr-FR" dirty="0" err="1" smtClean="0"/>
              <a:t>Dégo</a:t>
            </a:r>
            <a:r>
              <a:rPr lang="fr-CH" dirty="0" err="1" smtClean="0"/>
              <a:t>ût</a:t>
            </a:r>
            <a:r>
              <a:rPr lang="fr-CH" dirty="0" smtClean="0"/>
              <a:t>: 21</a:t>
            </a:r>
          </a:p>
          <a:p>
            <a:r>
              <a:rPr lang="fr-CH" dirty="0" smtClean="0"/>
              <a:t>Peur: 40</a:t>
            </a:r>
          </a:p>
          <a:p>
            <a:r>
              <a:rPr lang="fr-CH" dirty="0" smtClean="0"/>
              <a:t>Colère: 50</a:t>
            </a:r>
          </a:p>
          <a:p>
            <a:r>
              <a:rPr lang="fr-CH" dirty="0" smtClean="0"/>
              <a:t>Joie: 40</a:t>
            </a:r>
          </a:p>
          <a:p>
            <a:r>
              <a:rPr lang="fr-CH" dirty="0" smtClean="0"/>
              <a:t>Tristesse: 30</a:t>
            </a:r>
          </a:p>
          <a:p>
            <a:r>
              <a:rPr lang="fr-CH" dirty="0" smtClean="0"/>
              <a:t>Autres: 32 (frustration, enthousiasme, déception, stress, impuissance)</a:t>
            </a:r>
          </a:p>
          <a:p>
            <a:endParaRPr lang="fr-CH" dirty="0" smtClean="0"/>
          </a:p>
          <a:p>
            <a:r>
              <a:rPr lang="fr-CH" dirty="0" smtClean="0"/>
              <a:t>La surprise indique que pour ces EN tout ce qui n’est pas prévu, qui sort de la planification provoque un effet de surprise, la plupart du temps associé à une émotion autre (positive ou négative)</a:t>
            </a:r>
          </a:p>
          <a:p>
            <a:endParaRPr lang="fr-CH" dirty="0" smtClean="0"/>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15</a:t>
            </a:fld>
            <a:endParaRPr lang="fr-FR"/>
          </a:p>
        </p:txBody>
      </p:sp>
    </p:spTree>
    <p:extLst>
      <p:ext uri="{BB962C8B-B14F-4D97-AF65-F5344CB8AC3E}">
        <p14:creationId xmlns:p14="http://schemas.microsoft.com/office/powerpoint/2010/main" val="2121424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16</a:t>
            </a:fld>
            <a:endParaRPr lang="fr-FR"/>
          </a:p>
        </p:txBody>
      </p:sp>
    </p:spTree>
    <p:extLst>
      <p:ext uri="{BB962C8B-B14F-4D97-AF65-F5344CB8AC3E}">
        <p14:creationId xmlns:p14="http://schemas.microsoft.com/office/powerpoint/2010/main" val="321994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 ce stade, les données semblent indiquer que les</a:t>
            </a:r>
            <a:r>
              <a:rPr lang="fr-FR" baseline="0" dirty="0" smtClean="0"/>
              <a:t> moments auto-affectant servent aux étudiants dans leur apprentissage du métier.</a:t>
            </a:r>
          </a:p>
          <a:p>
            <a:r>
              <a:rPr lang="fr-FR" baseline="0" dirty="0" smtClean="0"/>
              <a:t>Ainsi, on peut se demander si on ne pourrait pas proposer des dispositifs intégrant la gestion de ces moments émotionnellement marquants et leur octroyer la place qu’ils méritent au sein du développement professionnel des EN et en formation</a:t>
            </a:r>
            <a:r>
              <a:rPr lang="fr-FR" baseline="0" dirty="0" smtClean="0"/>
              <a:t>.</a:t>
            </a:r>
          </a:p>
          <a:p>
            <a:endParaRPr lang="fr-FR" baseline="0" dirty="0" smtClean="0"/>
          </a:p>
          <a:p>
            <a:r>
              <a:rPr lang="fr-FR" baseline="0" dirty="0" smtClean="0"/>
              <a:t>Il n’y a évidemment que très peu de résultats à ce stade de ma recherche et pas encore de tests statistiques pour cette partie quantitative qui puisse affirmer si certains résultats seraient significatifs ou d</a:t>
            </a:r>
            <a:r>
              <a:rPr lang="fr-CH" baseline="0" dirty="0" smtClean="0"/>
              <a:t>us au hasard.</a:t>
            </a:r>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17</a:t>
            </a:fld>
            <a:endParaRPr lang="fr-FR"/>
          </a:p>
        </p:txBody>
      </p:sp>
    </p:spTree>
    <p:extLst>
      <p:ext uri="{BB962C8B-B14F-4D97-AF65-F5344CB8AC3E}">
        <p14:creationId xmlns:p14="http://schemas.microsoft.com/office/powerpoint/2010/main" val="1027734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Perspectives de formation des enseignants débutants prenant en compte le contexte des émotions lors de moments marquants.</a:t>
            </a:r>
          </a:p>
          <a:p>
            <a:endParaRPr lang="fr-FR" dirty="0" smtClean="0"/>
          </a:p>
          <a:p>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L’espace de formation nécessite d’être alors ouvert aux deux bouts, c’est-à-dire ouvert en amont pour favoriser l’expression d’expériences professionnelles « saillantes » ou au contraire « dormantes », et en aval pour que la signification construite en formation permette d’appréhender autrement les situations de classe ultérieures.</a:t>
            </a:r>
            <a:endParaRPr lang="fr-CH"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18</a:t>
            </a:fld>
            <a:endParaRPr lang="fr-FR"/>
          </a:p>
        </p:txBody>
      </p:sp>
    </p:spTree>
    <p:extLst>
      <p:ext uri="{BB962C8B-B14F-4D97-AF65-F5344CB8AC3E}">
        <p14:creationId xmlns:p14="http://schemas.microsoft.com/office/powerpoint/2010/main" val="8294136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dirty="0" smtClean="0"/>
              <a:t>Becker et al., 2014, étude effectuée sur étudiants suisses allemands</a:t>
            </a:r>
          </a:p>
          <a:p>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20</a:t>
            </a:fld>
            <a:endParaRPr lang="fr-FR"/>
          </a:p>
        </p:txBody>
      </p:sp>
    </p:spTree>
    <p:extLst>
      <p:ext uri="{BB962C8B-B14F-4D97-AF65-F5344CB8AC3E}">
        <p14:creationId xmlns:p14="http://schemas.microsoft.com/office/powerpoint/2010/main" val="927356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21</a:t>
            </a:fld>
            <a:endParaRPr lang="fr-FR"/>
          </a:p>
        </p:txBody>
      </p:sp>
    </p:spTree>
    <p:extLst>
      <p:ext uri="{BB962C8B-B14F-4D97-AF65-F5344CB8AC3E}">
        <p14:creationId xmlns:p14="http://schemas.microsoft.com/office/powerpoint/2010/main" val="210109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2</a:t>
            </a:fld>
            <a:endParaRPr lang="fr-FR"/>
          </a:p>
        </p:txBody>
      </p:sp>
    </p:spTree>
    <p:extLst>
      <p:ext uri="{BB962C8B-B14F-4D97-AF65-F5344CB8AC3E}">
        <p14:creationId xmlns:p14="http://schemas.microsoft.com/office/powerpoint/2010/main" val="860092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0" eaLnBrk="1" latinLnBrk="0" hangingPunct="1"/>
            <a:r>
              <a:rPr lang="fr-FR" sz="1200" b="1" kern="1200" dirty="0" smtClean="0">
                <a:solidFill>
                  <a:schemeClr val="tx1"/>
                </a:solidFill>
                <a:effectLst/>
                <a:latin typeface="+mn-lt"/>
                <a:ea typeface="+mn-ea"/>
                <a:cs typeface="+mn-cs"/>
              </a:rPr>
              <a:t>En résumé: enjeu personnel</a:t>
            </a:r>
            <a:r>
              <a:rPr lang="fr-FR" sz="1200" b="1" kern="1200" baseline="0" dirty="0" smtClean="0">
                <a:solidFill>
                  <a:schemeClr val="tx1"/>
                </a:solidFill>
                <a:effectLst/>
                <a:latin typeface="+mn-lt"/>
                <a:ea typeface="+mn-ea"/>
                <a:cs typeface="+mn-cs"/>
              </a:rPr>
              <a:t> et enjeu social.</a:t>
            </a:r>
            <a:endParaRPr lang="fr-FR" dirty="0" smtClean="0">
              <a:effectLst/>
            </a:endParaRPr>
          </a:p>
          <a:p>
            <a:pPr rtl="0" eaLnBrk="1" latinLnBrk="0" hangingPunct="1"/>
            <a:r>
              <a:rPr lang="fr-FR" sz="1200" b="1" kern="1200" baseline="0" dirty="0" smtClean="0">
                <a:solidFill>
                  <a:schemeClr val="tx1"/>
                </a:solidFill>
                <a:effectLst/>
                <a:latin typeface="+mn-lt"/>
                <a:ea typeface="+mn-ea"/>
                <a:cs typeface="+mn-cs"/>
              </a:rPr>
              <a:t>Les évaluations du module didactique EPS montrent que les étudiants disent que « c’est le seul cours intéressant à la HEP », le seul cours où l’on ne s’ennuie pas. C’est un problème qui dépasse l’EPS.</a:t>
            </a:r>
            <a:endParaRPr lang="fr-FR" dirty="0" smtClean="0">
              <a:effectLst/>
            </a:endParaRPr>
          </a:p>
          <a:p>
            <a:pPr rtl="0" eaLnBrk="1" latinLnBrk="0" hangingPunct="1"/>
            <a:r>
              <a:rPr lang="fr-FR" sz="1200" b="1" kern="1200" baseline="0" dirty="0" smtClean="0">
                <a:solidFill>
                  <a:schemeClr val="tx1"/>
                </a:solidFill>
                <a:effectLst/>
                <a:latin typeface="+mn-lt"/>
                <a:ea typeface="+mn-ea"/>
                <a:cs typeface="+mn-cs"/>
              </a:rPr>
              <a:t> Face à cette formation en alternance qui peine à paraître fonctionnelle aux yeux des étudiants. Comment améliorer la formation professionnelle des enseignants?</a:t>
            </a:r>
            <a:endParaRPr lang="fr-FR" dirty="0" smtClean="0">
              <a:effectLst/>
            </a:endParaRPr>
          </a:p>
          <a:p>
            <a:pPr rtl="0" eaLnBrk="1" latinLnBrk="0" hangingPunct="1"/>
            <a:r>
              <a:rPr lang="fr-FR" sz="1200" b="1" kern="1200" baseline="0" dirty="0" smtClean="0">
                <a:solidFill>
                  <a:schemeClr val="tx1"/>
                </a:solidFill>
                <a:effectLst/>
                <a:latin typeface="+mn-lt"/>
                <a:ea typeface="+mn-ea"/>
                <a:cs typeface="+mn-cs"/>
              </a:rPr>
              <a:t>Face à ces 2 préoccupations, la question que je me suis posée, c’est la nature des événements marquants et émotionnellement intenses dans les moments en stage</a:t>
            </a:r>
            <a:endParaRPr lang="fr-FR" dirty="0" smtClean="0">
              <a:effectLst/>
            </a:endParaRPr>
          </a:p>
          <a:p>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3</a:t>
            </a:fld>
            <a:endParaRPr lang="fr-FR"/>
          </a:p>
        </p:txBody>
      </p:sp>
    </p:spTree>
    <p:extLst>
      <p:ext uri="{BB962C8B-B14F-4D97-AF65-F5344CB8AC3E}">
        <p14:creationId xmlns:p14="http://schemas.microsoft.com/office/powerpoint/2010/main" val="3933261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baseline="0" dirty="0" smtClean="0"/>
              <a:t>Hargreaves: </a:t>
            </a:r>
            <a:r>
              <a:rPr lang="fr-FR" dirty="0" smtClean="0"/>
              <a:t>Enseigner est une </a:t>
            </a:r>
            <a:r>
              <a:rPr lang="fr-FR" i="1" dirty="0" smtClean="0"/>
              <a:t>pratique émotionnelle tant pour les enseignants expérimentés que pour les novices. </a:t>
            </a:r>
            <a:r>
              <a:rPr lang="fr-FR" sz="1200" kern="1200" dirty="0" smtClean="0">
                <a:solidFill>
                  <a:schemeClr val="tx1"/>
                </a:solidFill>
                <a:effectLst/>
                <a:latin typeface="+mn-lt"/>
                <a:ea typeface="+mn-ea"/>
                <a:cs typeface="+mn-cs"/>
              </a:rPr>
              <a:t>C’est une question qui a été ignorée des réflexions jusqu’à la fin des années 1990 (Hargreaves, 1998) comme le remarque Durand (2001)</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Compréhension émotionnelle</a:t>
            </a:r>
            <a:r>
              <a:rPr lang="fr-FR" sz="1200" kern="1200" dirty="0" smtClean="0">
                <a:solidFill>
                  <a:schemeClr val="tx1"/>
                </a:solidFill>
                <a:effectLst/>
                <a:latin typeface="+mn-lt"/>
                <a:ea typeface="+mn-ea"/>
                <a:cs typeface="+mn-cs"/>
              </a:rPr>
              <a:t>: capacité</a:t>
            </a:r>
            <a:r>
              <a:rPr lang="fr-FR" sz="1200" kern="1200" baseline="0" dirty="0" smtClean="0">
                <a:solidFill>
                  <a:schemeClr val="tx1"/>
                </a:solidFill>
                <a:effectLst/>
                <a:latin typeface="+mn-lt"/>
                <a:ea typeface="+mn-ea"/>
                <a:cs typeface="+mn-cs"/>
              </a:rPr>
              <a:t> à comprendre </a:t>
            </a:r>
            <a:r>
              <a:rPr lang="fr-FR" sz="1200" kern="1200" dirty="0" smtClean="0">
                <a:solidFill>
                  <a:schemeClr val="tx1"/>
                </a:solidFill>
                <a:effectLst/>
                <a:latin typeface="+mn-lt"/>
                <a:ea typeface="+mn-ea"/>
                <a:cs typeface="+mn-cs"/>
              </a:rPr>
              <a:t>des émotions complexes</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Travail émotionnel</a:t>
            </a:r>
            <a:r>
              <a:rPr lang="fr-FR" sz="1200" kern="1200" dirty="0" smtClean="0">
                <a:solidFill>
                  <a:schemeClr val="tx1"/>
                </a:solidFill>
                <a:effectLst/>
                <a:latin typeface="+mn-lt"/>
                <a:ea typeface="+mn-ea"/>
                <a:cs typeface="+mn-cs"/>
              </a:rPr>
              <a:t>: masquer, feindre ou exprimer ce que</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l’on ressent</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Les travaux récents de Yin (2015) tendent à montrer que les enseignants utiliseraient sept stratégies pour </a:t>
            </a:r>
            <a:r>
              <a:rPr lang="fr-FR" sz="1200" b="1" kern="1200" dirty="0" smtClean="0">
                <a:solidFill>
                  <a:schemeClr val="tx1"/>
                </a:solidFill>
                <a:effectLst/>
                <a:latin typeface="+mn-lt"/>
                <a:ea typeface="+mn-ea"/>
                <a:cs typeface="+mn-cs"/>
              </a:rPr>
              <a:t>réguler</a:t>
            </a:r>
            <a:r>
              <a:rPr lang="fr-FR" sz="1200" kern="1200" dirty="0" smtClean="0">
                <a:solidFill>
                  <a:schemeClr val="tx1"/>
                </a:solidFill>
                <a:effectLst/>
                <a:latin typeface="+mn-lt"/>
                <a:ea typeface="+mn-ea"/>
                <a:cs typeface="+mn-cs"/>
              </a:rPr>
              <a:t> leurs émotions (feindre, maîtriser, recadrer, s’abstenir, séparer, libérer et déverser). Ces stratégies seraient propres à chaque situation. </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Nombreuses sont les études sur l’expression,</a:t>
            </a:r>
            <a:r>
              <a:rPr lang="fr-FR" sz="1200" kern="1200" baseline="0" dirty="0" smtClean="0">
                <a:solidFill>
                  <a:schemeClr val="tx1"/>
                </a:solidFill>
                <a:effectLst/>
                <a:latin typeface="+mn-lt"/>
                <a:ea typeface="+mn-ea"/>
                <a:cs typeface="+mn-cs"/>
              </a:rPr>
              <a:t> le fait de masquer (comme préfèrent le faire les EN pour ne pas perdre la face) ou de feindre les émotions positives ou négatives, </a:t>
            </a:r>
            <a:r>
              <a:rPr lang="fr-FR" sz="1200" kern="1200" dirty="0" smtClean="0">
                <a:solidFill>
                  <a:schemeClr val="tx1"/>
                </a:solidFill>
                <a:effectLst/>
                <a:latin typeface="+mn-lt"/>
                <a:ea typeface="+mn-ea"/>
                <a:cs typeface="+mn-cs"/>
              </a:rPr>
              <a:t>malheureusement je n’ai pas le temps de les traiter dans cette présentation.</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dirty="0" smtClean="0">
              <a:effectLst/>
            </a:endParaRPr>
          </a:p>
          <a:p>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4</a:t>
            </a:fld>
            <a:endParaRPr lang="fr-FR"/>
          </a:p>
        </p:txBody>
      </p:sp>
    </p:spTree>
    <p:extLst>
      <p:ext uri="{BB962C8B-B14F-4D97-AF65-F5344CB8AC3E}">
        <p14:creationId xmlns:p14="http://schemas.microsoft.com/office/powerpoint/2010/main" val="3959166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smtClean="0"/>
              <a:t>Revue de littérature sur les effets des émotions</a:t>
            </a:r>
          </a:p>
          <a:p>
            <a:endParaRPr lang="fr-FR"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Yin, Hong Kong &amp; China</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Hargreaves, Canada</a:t>
            </a:r>
          </a:p>
          <a:p>
            <a:r>
              <a:rPr lang="fr-FR" sz="1200" b="1" dirty="0" smtClean="0"/>
              <a:t>Becker et al., 2014, étude effectuée sur étudiants suisses allemands</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dirty="0" err="1" smtClean="0"/>
              <a:t>Hagenauer</a:t>
            </a:r>
            <a:r>
              <a:rPr lang="fr-FR" sz="1200" b="1" dirty="0" smtClean="0"/>
              <a:t> (Salzburg, </a:t>
            </a:r>
            <a:r>
              <a:rPr lang="fr-FR" sz="1200" b="1" dirty="0" err="1" smtClean="0"/>
              <a:t>Autria</a:t>
            </a:r>
            <a:r>
              <a:rPr lang="fr-FR" sz="1200" b="1" dirty="0" smtClean="0"/>
              <a:t>) &amp; Volet,</a:t>
            </a:r>
            <a:r>
              <a:rPr lang="fr-FR" sz="1200" b="1" baseline="0" dirty="0" smtClean="0"/>
              <a:t> Perth, </a:t>
            </a:r>
            <a:r>
              <a:rPr lang="fr-FR" sz="1200" b="1" baseline="0" dirty="0" err="1" smtClean="0"/>
              <a:t>Australia</a:t>
            </a:r>
            <a:endParaRPr lang="fr-FR" sz="1200" b="1" dirty="0" smtClean="0"/>
          </a:p>
          <a:p>
            <a:endParaRPr lang="fr-FR" b="1" dirty="0" smtClean="0"/>
          </a:p>
          <a:p>
            <a:r>
              <a:rPr lang="fr-FR" b="1" dirty="0" smtClean="0"/>
              <a:t>Gong, Chai, Duan, </a:t>
            </a:r>
            <a:r>
              <a:rPr lang="fr-FR" b="1" dirty="0" err="1" smtClean="0"/>
              <a:t>Zhong</a:t>
            </a:r>
            <a:r>
              <a:rPr lang="fr-FR" b="1" dirty="0" smtClean="0"/>
              <a:t> &amp; </a:t>
            </a:r>
            <a:r>
              <a:rPr lang="fr-FR" b="1" dirty="0" err="1" smtClean="0"/>
              <a:t>Jiao</a:t>
            </a:r>
            <a:r>
              <a:rPr lang="fr-FR" b="1" dirty="0" smtClean="0"/>
              <a:t>, 2013,</a:t>
            </a:r>
            <a:r>
              <a:rPr lang="fr-FR" b="1" baseline="0" dirty="0" smtClean="0"/>
              <a:t> China</a:t>
            </a:r>
            <a:endParaRPr lang="fr-FR" b="1" dirty="0" smtClean="0"/>
          </a:p>
          <a:p>
            <a:r>
              <a:rPr lang="fr-FR" b="1" dirty="0" smtClean="0"/>
              <a:t>Saunders, 2013,</a:t>
            </a:r>
            <a:r>
              <a:rPr lang="fr-FR" b="1" baseline="0" dirty="0" smtClean="0"/>
              <a:t> Perth, </a:t>
            </a:r>
            <a:r>
              <a:rPr lang="fr-FR" b="1" baseline="0" dirty="0" err="1" smtClean="0"/>
              <a:t>Australia</a:t>
            </a:r>
            <a:endParaRPr lang="fr-FR" b="1" dirty="0" smtClean="0"/>
          </a:p>
          <a:p>
            <a:r>
              <a:rPr lang="fr-FR" b="1" dirty="0" err="1" smtClean="0"/>
              <a:t>Trigwell</a:t>
            </a:r>
            <a:r>
              <a:rPr lang="fr-FR" b="1" dirty="0" smtClean="0"/>
              <a:t>, 2012, </a:t>
            </a:r>
            <a:r>
              <a:rPr lang="fr-FR" b="1" dirty="0" err="1" smtClean="0"/>
              <a:t>Syndey</a:t>
            </a:r>
            <a:r>
              <a:rPr lang="fr-FR" b="1" dirty="0" smtClean="0"/>
              <a:t>, </a:t>
            </a:r>
            <a:r>
              <a:rPr lang="fr-FR" b="1" dirty="0" err="1" smtClean="0"/>
              <a:t>Australia</a:t>
            </a:r>
            <a:endParaRPr lang="fr-FR" b="1" dirty="0" smtClean="0"/>
          </a:p>
          <a:p>
            <a:r>
              <a:rPr lang="fr-FR" b="1" dirty="0" smtClean="0"/>
              <a:t>Lee, Huang, Law &amp; Wang, 2013, Hong Kong, China</a:t>
            </a:r>
          </a:p>
          <a:p>
            <a:endParaRPr lang="fr-FR" b="1" dirty="0" smtClean="0"/>
          </a:p>
          <a:p>
            <a:r>
              <a:rPr lang="fr-FR" b="1" dirty="0" smtClean="0"/>
              <a:t>Hargreaves, 2005,</a:t>
            </a:r>
            <a:r>
              <a:rPr lang="fr-FR" b="1" baseline="0" dirty="0" smtClean="0"/>
              <a:t> Canada</a:t>
            </a:r>
          </a:p>
          <a:p>
            <a:r>
              <a:rPr lang="fr-FR" b="1" dirty="0" smtClean="0"/>
              <a:t>Schutz, 2014,</a:t>
            </a:r>
            <a:r>
              <a:rPr lang="fr-FR" b="1" baseline="0" dirty="0" smtClean="0"/>
              <a:t> San </a:t>
            </a:r>
            <a:r>
              <a:rPr lang="fr-FR" b="1" baseline="0" dirty="0" err="1" smtClean="0"/>
              <a:t>Antonion</a:t>
            </a:r>
            <a:r>
              <a:rPr lang="fr-FR" b="1" baseline="0" dirty="0" smtClean="0"/>
              <a:t>, Texas, USA</a:t>
            </a:r>
            <a:endParaRPr lang="fr-FR" b="1" dirty="0" smtClean="0"/>
          </a:p>
          <a:p>
            <a:r>
              <a:rPr lang="fr-FR" b="1" dirty="0" smtClean="0"/>
              <a:t>Taxer &amp; </a:t>
            </a:r>
            <a:r>
              <a:rPr lang="fr-FR" b="1" dirty="0" err="1" smtClean="0"/>
              <a:t>Frenzel</a:t>
            </a:r>
            <a:r>
              <a:rPr lang="fr-FR" b="1" dirty="0" smtClean="0"/>
              <a:t>, 2015, </a:t>
            </a:r>
            <a:r>
              <a:rPr lang="fr-FR" b="1" dirty="0" err="1" smtClean="0"/>
              <a:t>München</a:t>
            </a:r>
            <a:r>
              <a:rPr lang="fr-FR" b="1" dirty="0" smtClean="0"/>
              <a:t>, </a:t>
            </a:r>
            <a:r>
              <a:rPr lang="fr-FR" b="1" dirty="0" err="1" smtClean="0"/>
              <a:t>Deutschland</a:t>
            </a:r>
            <a:endParaRPr lang="fr-FR" b="1" dirty="0" smtClean="0"/>
          </a:p>
          <a:p>
            <a:endParaRPr lang="fr-FR" b="1" dirty="0" smtClean="0"/>
          </a:p>
          <a:p>
            <a:r>
              <a:rPr lang="fr-FR" b="1" dirty="0" err="1" smtClean="0"/>
              <a:t>Brackett</a:t>
            </a:r>
            <a:r>
              <a:rPr lang="fr-FR" b="1" dirty="0" smtClean="0"/>
              <a:t>, </a:t>
            </a:r>
            <a:r>
              <a:rPr lang="fr-FR" b="1" dirty="0" err="1" smtClean="0"/>
              <a:t>Floman</a:t>
            </a:r>
            <a:r>
              <a:rPr lang="fr-FR" b="1" dirty="0" smtClean="0"/>
              <a:t>, Ashton-James, </a:t>
            </a:r>
            <a:r>
              <a:rPr lang="fr-FR" b="1" dirty="0" err="1" smtClean="0"/>
              <a:t>Cherkasskiy</a:t>
            </a:r>
            <a:r>
              <a:rPr lang="fr-FR" b="1" dirty="0" smtClean="0"/>
              <a:t> &amp; </a:t>
            </a:r>
            <a:r>
              <a:rPr lang="fr-FR" b="1" dirty="0" err="1" smtClean="0"/>
              <a:t>Salovey</a:t>
            </a:r>
            <a:r>
              <a:rPr lang="fr-FR" b="1" dirty="0" smtClean="0"/>
              <a:t>, 2013,</a:t>
            </a:r>
            <a:r>
              <a:rPr lang="fr-FR" b="1" baseline="0" dirty="0" smtClean="0"/>
              <a:t> Yale- USA, Canada, </a:t>
            </a:r>
            <a:r>
              <a:rPr lang="fr-FR" b="1" baseline="0" dirty="0" err="1" smtClean="0"/>
              <a:t>Nederlands</a:t>
            </a:r>
            <a:endParaRPr lang="fr-FR" b="1" dirty="0" smtClean="0"/>
          </a:p>
          <a:p>
            <a:r>
              <a:rPr lang="fr-FR" b="1" dirty="0" smtClean="0"/>
              <a:t>Chang, 2013, Atlanta, USA</a:t>
            </a:r>
          </a:p>
          <a:p>
            <a:endParaRPr lang="fr-FR" b="1" dirty="0" smtClean="0"/>
          </a:p>
          <a:p>
            <a:r>
              <a:rPr lang="fr-FR" b="1" dirty="0" smtClean="0"/>
              <a:t>Réforme:</a:t>
            </a:r>
          </a:p>
          <a:p>
            <a:r>
              <a:rPr lang="fr-FR" b="1" dirty="0" smtClean="0"/>
              <a:t>Darby, 2008,</a:t>
            </a:r>
            <a:r>
              <a:rPr lang="fr-FR" b="1" baseline="0" dirty="0" smtClean="0"/>
              <a:t> USA</a:t>
            </a:r>
            <a:endParaRPr lang="fr-FR" b="1" dirty="0" smtClean="0"/>
          </a:p>
          <a:p>
            <a:r>
              <a:rPr lang="fr-FR" b="1" dirty="0" smtClean="0"/>
              <a:t>van </a:t>
            </a:r>
            <a:r>
              <a:rPr lang="fr-FR" b="1" dirty="0" err="1" smtClean="0"/>
              <a:t>Veen</a:t>
            </a:r>
            <a:r>
              <a:rPr lang="fr-FR" b="1" dirty="0" smtClean="0"/>
              <a:t>, </a:t>
            </a:r>
            <a:r>
              <a:rPr lang="fr-FR" b="1" dirty="0" err="1" smtClean="0"/>
              <a:t>Sleegers</a:t>
            </a:r>
            <a:r>
              <a:rPr lang="fr-FR" b="1" dirty="0" smtClean="0"/>
              <a:t>, and van de </a:t>
            </a:r>
            <a:r>
              <a:rPr lang="fr-FR" b="1" dirty="0" err="1" smtClean="0"/>
              <a:t>Ven</a:t>
            </a:r>
            <a:r>
              <a:rPr lang="fr-FR" b="1" dirty="0" smtClean="0"/>
              <a:t>, 2005, </a:t>
            </a:r>
            <a:r>
              <a:rPr lang="fr-FR" b="1" dirty="0" err="1" smtClean="0"/>
              <a:t>Netherlands</a:t>
            </a:r>
            <a:endParaRPr lang="fr-FR" b="1" dirty="0" smtClean="0"/>
          </a:p>
          <a:p>
            <a:r>
              <a:rPr lang="fr-FR" b="1" dirty="0" smtClean="0"/>
              <a:t>Lee &amp; Yin, 2011, Hong Kong, China</a:t>
            </a:r>
          </a:p>
          <a:p>
            <a:r>
              <a:rPr lang="fr-FR" b="1" dirty="0" err="1" smtClean="0"/>
              <a:t>Lasky</a:t>
            </a:r>
            <a:r>
              <a:rPr lang="fr-FR" b="1" dirty="0" smtClean="0"/>
              <a:t>, 2005; Louisville, USA</a:t>
            </a:r>
          </a:p>
          <a:p>
            <a:r>
              <a:rPr lang="fr-FR" b="1" dirty="0" smtClean="0"/>
              <a:t>Lee, Huang, Law &amp; Wang, 2013,</a:t>
            </a:r>
            <a:r>
              <a:rPr lang="fr-FR" b="1" baseline="0" dirty="0" smtClean="0"/>
              <a:t> Hong Kong, China</a:t>
            </a:r>
            <a:endParaRPr lang="fr-FR" b="1" dirty="0" smtClean="0"/>
          </a:p>
          <a:p>
            <a:r>
              <a:rPr lang="fr-FR" b="1" dirty="0" smtClean="0"/>
              <a:t>Scott &amp; Sutton, 2009,</a:t>
            </a:r>
            <a:r>
              <a:rPr lang="fr-FR" b="1" baseline="0" dirty="0" smtClean="0"/>
              <a:t> Cleveland, USA</a:t>
            </a:r>
            <a:endParaRPr lang="fr-FR" b="1" dirty="0" smtClean="0"/>
          </a:p>
          <a:p>
            <a:r>
              <a:rPr lang="fr-FR" b="1" dirty="0" smtClean="0"/>
              <a:t>Van </a:t>
            </a:r>
            <a:r>
              <a:rPr lang="fr-FR" b="1" dirty="0" err="1" smtClean="0"/>
              <a:t>Veen</a:t>
            </a:r>
            <a:r>
              <a:rPr lang="fr-FR" b="1" dirty="0" smtClean="0"/>
              <a:t> &amp; </a:t>
            </a:r>
            <a:r>
              <a:rPr lang="fr-FR" b="1" dirty="0" err="1" smtClean="0"/>
              <a:t>Sleegers</a:t>
            </a:r>
            <a:r>
              <a:rPr lang="fr-FR" b="1" dirty="0" smtClean="0"/>
              <a:t>, 2006,</a:t>
            </a:r>
            <a:r>
              <a:rPr lang="fr-FR" b="1" baseline="0" dirty="0" smtClean="0"/>
              <a:t> </a:t>
            </a:r>
            <a:r>
              <a:rPr lang="fr-FR" b="1" baseline="0" dirty="0" err="1" smtClean="0"/>
              <a:t>Netherlands</a:t>
            </a:r>
            <a:endParaRPr lang="fr-FR" b="1" dirty="0" smtClean="0"/>
          </a:p>
          <a:p>
            <a:r>
              <a:rPr lang="fr-FR" b="1" dirty="0" smtClean="0"/>
              <a:t>Saunders, 2013, </a:t>
            </a:r>
            <a:r>
              <a:rPr lang="fr-FR" b="1" dirty="0" err="1" smtClean="0"/>
              <a:t>Australai</a:t>
            </a:r>
            <a:endParaRPr lang="fr-FR" b="1" dirty="0" smtClean="0"/>
          </a:p>
          <a:p>
            <a:endParaRPr lang="fr-FR" dirty="0" smtClean="0"/>
          </a:p>
          <a:p>
            <a:endParaRPr lang="fr-FR" dirty="0" smtClean="0"/>
          </a:p>
          <a:p>
            <a:endParaRPr lang="fr-FR" dirty="0" smtClean="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5</a:t>
            </a:fld>
            <a:endParaRPr lang="fr-FR"/>
          </a:p>
        </p:txBody>
      </p:sp>
    </p:spTree>
    <p:extLst>
      <p:ext uri="{BB962C8B-B14F-4D97-AF65-F5344CB8AC3E}">
        <p14:creationId xmlns:p14="http://schemas.microsoft.com/office/powerpoint/2010/main" val="1808972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600" b="1" dirty="0" smtClean="0"/>
              <a:t>Revue littérature</a:t>
            </a:r>
            <a:r>
              <a:rPr lang="fr-FR" sz="1600" b="1" baseline="0" dirty="0" smtClean="0"/>
              <a:t> sur sources des émotions</a:t>
            </a:r>
            <a:endParaRPr lang="fr-FR" sz="1600" b="1" dirty="0" smtClean="0"/>
          </a:p>
          <a:p>
            <a:endParaRPr lang="fr-FR" sz="1600" b="1" dirty="0" smtClean="0"/>
          </a:p>
          <a:p>
            <a:r>
              <a:rPr lang="fr-FR" sz="1600" b="1" dirty="0" smtClean="0"/>
              <a:t>Bahia, </a:t>
            </a:r>
            <a:r>
              <a:rPr lang="fr-FR" sz="1600" b="1" dirty="0" err="1" smtClean="0"/>
              <a:t>Lisbon</a:t>
            </a:r>
            <a:r>
              <a:rPr lang="fr-FR" sz="1600" b="1" dirty="0" smtClean="0"/>
              <a:t>,</a:t>
            </a:r>
            <a:r>
              <a:rPr lang="fr-FR" sz="1600" b="1" baseline="0" dirty="0" smtClean="0"/>
              <a:t> Portugal</a:t>
            </a:r>
          </a:p>
          <a:p>
            <a:r>
              <a:rPr lang="fr-FR" sz="1600" b="1" baseline="0" dirty="0" smtClean="0"/>
              <a:t>Cross &amp; Hong: USA</a:t>
            </a:r>
          </a:p>
          <a:p>
            <a:r>
              <a:rPr lang="fr-FR" sz="1600" b="1" baseline="0" dirty="0" smtClean="0"/>
              <a:t>Chen, Hong Kong and China</a:t>
            </a:r>
          </a:p>
          <a:p>
            <a:r>
              <a:rPr lang="fr-FR" sz="1600" b="1" dirty="0" smtClean="0"/>
              <a:t>Becker et al., 2014, étude effectuée sur étudiants suisses allemands</a:t>
            </a:r>
          </a:p>
          <a:p>
            <a:pPr marL="0" marR="0" indent="0" algn="l" defTabSz="457200" rtl="0" eaLnBrk="1" fontAlgn="auto" latinLnBrk="0" hangingPunct="1">
              <a:lnSpc>
                <a:spcPct val="100000"/>
              </a:lnSpc>
              <a:spcBef>
                <a:spcPts val="0"/>
              </a:spcBef>
              <a:spcAft>
                <a:spcPts val="0"/>
              </a:spcAft>
              <a:buClrTx/>
              <a:buSzTx/>
              <a:buFontTx/>
              <a:buNone/>
              <a:tabLst/>
              <a:defRPr/>
            </a:pPr>
            <a:r>
              <a:rPr lang="fr-FR" sz="1600" b="1" dirty="0" err="1" smtClean="0"/>
              <a:t>Hagenauer</a:t>
            </a:r>
            <a:r>
              <a:rPr lang="fr-FR" sz="1600" b="1" dirty="0" smtClean="0"/>
              <a:t> (Salzburg, </a:t>
            </a:r>
            <a:r>
              <a:rPr lang="fr-FR" sz="1600" b="1" dirty="0" err="1" smtClean="0"/>
              <a:t>Autria</a:t>
            </a:r>
            <a:r>
              <a:rPr lang="fr-FR" sz="1600" b="1" dirty="0" smtClean="0"/>
              <a:t>) &amp; Volet,</a:t>
            </a:r>
            <a:r>
              <a:rPr lang="fr-FR" sz="1600" b="1" baseline="0" dirty="0" smtClean="0"/>
              <a:t> Perth, </a:t>
            </a:r>
            <a:r>
              <a:rPr lang="fr-FR" sz="1600" b="1" baseline="0" dirty="0" err="1" smtClean="0"/>
              <a:t>Australia</a:t>
            </a:r>
            <a:endParaRPr lang="fr-FR" sz="1600" b="1" dirty="0" smtClean="0"/>
          </a:p>
          <a:p>
            <a:r>
              <a:rPr lang="fr-FR" sz="1600" b="1" dirty="0" err="1" smtClean="0"/>
              <a:t>Trigwell</a:t>
            </a:r>
            <a:r>
              <a:rPr lang="fr-FR" sz="1600" b="1" dirty="0" smtClean="0"/>
              <a:t>:</a:t>
            </a:r>
            <a:r>
              <a:rPr lang="fr-FR" sz="1600" b="1" baseline="0" dirty="0" smtClean="0"/>
              <a:t> Sydney </a:t>
            </a:r>
            <a:r>
              <a:rPr lang="fr-FR" sz="1600" b="1" baseline="0" dirty="0" err="1" smtClean="0"/>
              <a:t>Unisersity</a:t>
            </a:r>
            <a:r>
              <a:rPr lang="fr-FR" sz="1600" b="1" baseline="0" dirty="0" smtClean="0"/>
              <a:t>, </a:t>
            </a:r>
            <a:r>
              <a:rPr lang="fr-FR" sz="1600" b="1" baseline="0" dirty="0" err="1" smtClean="0"/>
              <a:t>Australia</a:t>
            </a:r>
            <a:endParaRPr lang="fr-FR" sz="1600" b="1"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6</a:t>
            </a:fld>
            <a:endParaRPr lang="fr-FR"/>
          </a:p>
        </p:txBody>
      </p:sp>
    </p:spTree>
    <p:extLst>
      <p:ext uri="{BB962C8B-B14F-4D97-AF65-F5344CB8AC3E}">
        <p14:creationId xmlns:p14="http://schemas.microsoft.com/office/powerpoint/2010/main" val="1479203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Revue de littérature:  EN</a:t>
            </a:r>
          </a:p>
          <a:p>
            <a:r>
              <a:rPr lang="fr-FR" b="1" dirty="0" smtClean="0"/>
              <a:t>Plusieurs auteurs soulignent que les EN agissent</a:t>
            </a:r>
            <a:r>
              <a:rPr lang="fr-FR" b="1" baseline="0" dirty="0" smtClean="0"/>
              <a:t> en fonction de leur tonalité émotionnelle liée à leurs expériences en clase (Ria &amp; Durand, 2013)</a:t>
            </a:r>
            <a:endParaRPr lang="fr-FR" b="1" dirty="0" smtClean="0"/>
          </a:p>
          <a:p>
            <a:endParaRPr lang="fr-FR" b="1" dirty="0" smtClean="0"/>
          </a:p>
          <a:p>
            <a:r>
              <a:rPr lang="fr-FR" b="1" dirty="0" smtClean="0"/>
              <a:t>Dilemmes</a:t>
            </a:r>
            <a:r>
              <a:rPr lang="fr-FR" dirty="0" smtClean="0"/>
              <a:t> entre gérer les élèves, éviter les débordements, faire apprendre, différencier: préoccupations contradictoires</a:t>
            </a:r>
          </a:p>
          <a:p>
            <a:r>
              <a:rPr lang="fr-FR" dirty="0" smtClean="0"/>
              <a:t>Jean (2008) montre dans sa recherche que 80% du temps serait consacré à gérer </a:t>
            </a:r>
            <a:r>
              <a:rPr lang="fr-FR" b="1" dirty="0" smtClean="0"/>
              <a:t>l’imprévu</a:t>
            </a:r>
          </a:p>
          <a:p>
            <a:r>
              <a:rPr lang="fr-FR" b="1" dirty="0" smtClean="0"/>
              <a:t>Choc de la réalité</a:t>
            </a:r>
            <a:r>
              <a:rPr lang="fr-FR" dirty="0" smtClean="0"/>
              <a:t>: décalage produit entre autre par les préoccupations multiples et contradictoires auxquelles</a:t>
            </a:r>
            <a:r>
              <a:rPr lang="fr-FR" baseline="0" dirty="0" smtClean="0"/>
              <a:t> les EN doivent faire face</a:t>
            </a:r>
          </a:p>
          <a:p>
            <a:endParaRPr lang="fr-FR" baseline="0" dirty="0" smtClean="0"/>
          </a:p>
          <a:p>
            <a:r>
              <a:rPr lang="fr-FR" sz="1200" kern="1200" dirty="0" smtClean="0">
                <a:solidFill>
                  <a:schemeClr val="tx1"/>
                </a:solidFill>
                <a:effectLst/>
                <a:latin typeface="+mn-lt"/>
                <a:ea typeface="+mn-ea"/>
                <a:cs typeface="+mn-cs"/>
              </a:rPr>
              <a:t>L’</a:t>
            </a:r>
            <a:r>
              <a:rPr lang="fr-FR" sz="1200" i="1" kern="1200" dirty="0" smtClean="0">
                <a:solidFill>
                  <a:schemeClr val="tx1"/>
                </a:solidFill>
                <a:effectLst/>
                <a:latin typeface="+mn-lt"/>
                <a:ea typeface="+mn-ea"/>
                <a:cs typeface="+mn-cs"/>
              </a:rPr>
              <a:t>imprévu</a:t>
            </a:r>
            <a:r>
              <a:rPr lang="fr-FR" sz="1200" kern="1200" dirty="0" smtClean="0">
                <a:solidFill>
                  <a:schemeClr val="tx1"/>
                </a:solidFill>
                <a:effectLst/>
                <a:latin typeface="+mn-lt"/>
                <a:ea typeface="+mn-ea"/>
                <a:cs typeface="+mn-cs"/>
              </a:rPr>
              <a:t> est désormais défini par  </a:t>
            </a:r>
            <a:r>
              <a:rPr lang="fr-FR" sz="1200" i="1" kern="1200" dirty="0" smtClean="0">
                <a:solidFill>
                  <a:schemeClr val="tx1"/>
                </a:solidFill>
                <a:effectLst/>
                <a:latin typeface="+mn-lt"/>
                <a:ea typeface="+mn-ea"/>
                <a:cs typeface="+mn-cs"/>
              </a:rPr>
              <a:t>toute action ou réaction d’élève, de l’enseignant ou du monde extérieur, sortant de la planification de l’enseignant</a:t>
            </a:r>
            <a:r>
              <a:rPr lang="fr-FR" sz="1200" kern="1200" dirty="0" smtClean="0">
                <a:solidFill>
                  <a:schemeClr val="tx1"/>
                </a:solidFill>
                <a:effectLst/>
                <a:latin typeface="+mn-lt"/>
                <a:ea typeface="+mn-ea"/>
                <a:cs typeface="+mn-cs"/>
              </a:rPr>
              <a:t>. L’</a:t>
            </a:r>
            <a:r>
              <a:rPr lang="fr-FR" sz="1200" i="1" kern="1200" dirty="0" smtClean="0">
                <a:solidFill>
                  <a:schemeClr val="tx1"/>
                </a:solidFill>
                <a:effectLst/>
                <a:latin typeface="+mn-lt"/>
                <a:ea typeface="+mn-ea"/>
                <a:cs typeface="+mn-cs"/>
              </a:rPr>
              <a:t>événement</a:t>
            </a:r>
            <a:r>
              <a:rPr lang="fr-FR" sz="1200" kern="1200" dirty="0" smtClean="0">
                <a:solidFill>
                  <a:schemeClr val="tx1"/>
                </a:solidFill>
                <a:effectLst/>
                <a:latin typeface="+mn-lt"/>
                <a:ea typeface="+mn-ea"/>
                <a:cs typeface="+mn-cs"/>
              </a:rPr>
              <a:t> étant ce qui survient et qui est hors du champ des possibles de son advenant, impensable et inimaginable. Le phénomène serait imputé à l’enseignant qui transformerait ou pas un imprévu en </a:t>
            </a:r>
            <a:r>
              <a:rPr lang="fr-FR" sz="1200" i="1" kern="1200" dirty="0" smtClean="0">
                <a:solidFill>
                  <a:schemeClr val="tx1"/>
                </a:solidFill>
                <a:effectLst/>
                <a:latin typeface="+mn-lt"/>
                <a:ea typeface="+mn-ea"/>
                <a:cs typeface="+mn-cs"/>
              </a:rPr>
              <a:t>phénomène</a:t>
            </a:r>
            <a:r>
              <a:rPr lang="fr-FR" sz="1200" kern="1200" dirty="0" smtClean="0">
                <a:solidFill>
                  <a:schemeClr val="tx1"/>
                </a:solidFill>
                <a:effectLst/>
                <a:latin typeface="+mn-lt"/>
                <a:ea typeface="+mn-ea"/>
                <a:cs typeface="+mn-cs"/>
              </a:rPr>
              <a:t>, qui va faire acte dans la classe, lui donnant ainsi de l’importance au regard de tout ou partie des élèves.</a:t>
            </a:r>
            <a:r>
              <a:rPr lang="fr-FR" dirty="0" smtClean="0">
                <a:effectLst/>
              </a:rPr>
              <a:t> </a:t>
            </a:r>
          </a:p>
          <a:p>
            <a:r>
              <a:rPr lang="fr-FR" dirty="0" smtClean="0">
                <a:effectLst/>
              </a:rPr>
              <a:t>(Perrenoud parle d’imprévus relatifs ou radicaux).</a:t>
            </a:r>
          </a:p>
          <a:p>
            <a:endParaRPr lang="fr-FR" dirty="0" smtClean="0">
              <a:effectLst/>
            </a:endParaRPr>
          </a:p>
          <a:p>
            <a:r>
              <a:rPr lang="fr-FR" dirty="0" smtClean="0">
                <a:effectLst/>
              </a:rPr>
              <a:t>EE (</a:t>
            </a:r>
            <a:r>
              <a:rPr lang="fr-FR" dirty="0" err="1" smtClean="0">
                <a:effectLst/>
              </a:rPr>
              <a:t>Rogalski</a:t>
            </a:r>
            <a:r>
              <a:rPr lang="fr-FR" dirty="0" smtClean="0">
                <a:effectLst/>
              </a:rPr>
              <a:t>,</a:t>
            </a:r>
            <a:r>
              <a:rPr lang="fr-FR" baseline="0" dirty="0" smtClean="0">
                <a:effectLst/>
              </a:rPr>
              <a:t> </a:t>
            </a:r>
            <a:r>
              <a:rPr lang="fr-FR" baseline="0" dirty="0" err="1" smtClean="0">
                <a:effectLst/>
              </a:rPr>
              <a:t>Leplat</a:t>
            </a:r>
            <a:r>
              <a:rPr lang="fr-FR" baseline="0" smtClean="0">
                <a:effectLst/>
              </a:rPr>
              <a:t>)</a:t>
            </a:r>
            <a:endParaRPr lang="fr-FR" dirty="0" smtClean="0">
              <a:effectLst/>
            </a:endParaRPr>
          </a:p>
          <a:p>
            <a:endParaRPr lang="fr-FR" dirty="0" smtClean="0">
              <a:effectLst/>
            </a:endParaRPr>
          </a:p>
          <a:p>
            <a:r>
              <a:rPr lang="fr-FR" dirty="0" smtClean="0">
                <a:effectLst/>
              </a:rPr>
              <a:t>Par gain de temps, je décide de ne pas mentionner tous les auteurs internationaux ayant traité de l’aspect émotionnel en contexte de réforme durant ces 15 dernières années.</a:t>
            </a:r>
            <a:endParaRPr lang="fr-FR" dirty="0" smtClean="0"/>
          </a:p>
          <a:p>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7</a:t>
            </a:fld>
            <a:endParaRPr lang="fr-FR"/>
          </a:p>
        </p:txBody>
      </p:sp>
    </p:spTree>
    <p:extLst>
      <p:ext uri="{BB962C8B-B14F-4D97-AF65-F5344CB8AC3E}">
        <p14:creationId xmlns:p14="http://schemas.microsoft.com/office/powerpoint/2010/main" val="619107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8</a:t>
            </a:fld>
            <a:endParaRPr lang="fr-FR"/>
          </a:p>
        </p:txBody>
      </p:sp>
    </p:spTree>
    <p:extLst>
      <p:ext uri="{BB962C8B-B14F-4D97-AF65-F5344CB8AC3E}">
        <p14:creationId xmlns:p14="http://schemas.microsoft.com/office/powerpoint/2010/main" val="1703333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Courant psychologique de la théorie de l’activité</a:t>
            </a:r>
          </a:p>
          <a:p>
            <a:pPr rtl="0" eaLnBrk="1" latinLnBrk="0" hangingPunct="1"/>
            <a:r>
              <a:rPr lang="fr-FR" sz="1200" kern="1200" dirty="0" err="1" smtClean="0">
                <a:solidFill>
                  <a:schemeClr val="tx1"/>
                </a:solidFill>
                <a:effectLst/>
                <a:latin typeface="+mn-lt"/>
                <a:ea typeface="+mn-ea"/>
                <a:cs typeface="+mn-cs"/>
              </a:rPr>
              <a:t>Vygotski</a:t>
            </a:r>
            <a:r>
              <a:rPr lang="fr-FR" sz="1200" kern="1200" dirty="0" smtClean="0">
                <a:solidFill>
                  <a:schemeClr val="tx1"/>
                </a:solidFill>
                <a:effectLst/>
                <a:latin typeface="+mn-lt"/>
                <a:ea typeface="+mn-ea"/>
                <a:cs typeface="+mn-cs"/>
              </a:rPr>
              <a:t> -&gt; Leontiev -&gt; Bruner -&gt; </a:t>
            </a:r>
            <a:r>
              <a:rPr lang="fr-FR" sz="1200" kern="1200" dirty="0" err="1" smtClean="0">
                <a:solidFill>
                  <a:schemeClr val="tx1"/>
                </a:solidFill>
                <a:effectLst/>
                <a:latin typeface="+mn-lt"/>
                <a:ea typeface="+mn-ea"/>
                <a:cs typeface="+mn-cs"/>
              </a:rPr>
              <a:t>Engeström</a:t>
            </a:r>
            <a:r>
              <a:rPr lang="fr-FR" sz="1200" kern="1200" dirty="0" smtClean="0">
                <a:solidFill>
                  <a:schemeClr val="tx1"/>
                </a:solidFill>
                <a:effectLst/>
                <a:latin typeface="+mn-lt"/>
                <a:ea typeface="+mn-ea"/>
                <a:cs typeface="+mn-cs"/>
              </a:rPr>
              <a:t> -&gt; Clot -&gt; </a:t>
            </a:r>
            <a:r>
              <a:rPr lang="fr-FR" sz="1200" kern="1200" dirty="0" err="1" smtClean="0">
                <a:solidFill>
                  <a:schemeClr val="tx1"/>
                </a:solidFill>
                <a:effectLst/>
                <a:latin typeface="+mn-lt"/>
                <a:ea typeface="+mn-ea"/>
                <a:cs typeface="+mn-cs"/>
              </a:rPr>
              <a:t>Saujat</a:t>
            </a:r>
            <a:r>
              <a:rPr lang="fr-FR" sz="1200" kern="1200" dirty="0" smtClean="0">
                <a:solidFill>
                  <a:schemeClr val="tx1"/>
                </a:solidFill>
                <a:effectLst/>
                <a:latin typeface="+mn-lt"/>
                <a:ea typeface="+mn-ea"/>
                <a:cs typeface="+mn-cs"/>
              </a:rPr>
              <a:t> 	</a:t>
            </a:r>
            <a:endParaRPr lang="fr-FR" sz="1200" dirty="0" smtClean="0">
              <a:effectLst/>
            </a:endParaRPr>
          </a:p>
          <a:p>
            <a:pPr rtl="0" eaLnBrk="1" latinLnBrk="0" hangingPunct="1"/>
            <a:r>
              <a:rPr lang="fr-FR" sz="1200" kern="1200" dirty="0" smtClean="0">
                <a:solidFill>
                  <a:schemeClr val="tx1"/>
                </a:solidFill>
                <a:effectLst/>
                <a:latin typeface="+mn-lt"/>
                <a:ea typeface="+mn-ea"/>
                <a:cs typeface="+mn-cs"/>
              </a:rPr>
              <a:t>Le CHAT appartient au courant </a:t>
            </a:r>
            <a:r>
              <a:rPr lang="fr-FR" sz="1200" i="1" kern="1200" dirty="0" smtClean="0">
                <a:solidFill>
                  <a:schemeClr val="tx1"/>
                </a:solidFill>
                <a:effectLst/>
                <a:latin typeface="+mn-lt"/>
                <a:ea typeface="+mn-ea"/>
                <a:cs typeface="+mn-cs"/>
              </a:rPr>
              <a:t>orienté activité </a:t>
            </a:r>
            <a:r>
              <a:rPr lang="fr-FR" sz="1200" kern="1200" dirty="0" smtClean="0">
                <a:solidFill>
                  <a:schemeClr val="tx1"/>
                </a:solidFill>
                <a:effectLst/>
                <a:latin typeface="+mn-lt"/>
                <a:ea typeface="+mn-ea"/>
                <a:cs typeface="+mn-cs"/>
              </a:rPr>
              <a:t>comme la didactique professionnelle (</a:t>
            </a:r>
            <a:r>
              <a:rPr lang="fr-FR" sz="1200" kern="1200" dirty="0" err="1" smtClean="0">
                <a:solidFill>
                  <a:schemeClr val="tx1"/>
                </a:solidFill>
                <a:effectLst/>
                <a:latin typeface="+mn-lt"/>
                <a:ea typeface="+mn-ea"/>
                <a:cs typeface="+mn-cs"/>
              </a:rPr>
              <a:t>Pastré</a:t>
            </a:r>
            <a:r>
              <a:rPr lang="fr-FR" sz="1200" kern="1200" dirty="0" smtClean="0">
                <a:solidFill>
                  <a:schemeClr val="tx1"/>
                </a:solidFill>
                <a:effectLst/>
                <a:latin typeface="+mn-lt"/>
                <a:ea typeface="+mn-ea"/>
                <a:cs typeface="+mn-cs"/>
              </a:rPr>
              <a:t>) et le cours d’action (</a:t>
            </a:r>
            <a:r>
              <a:rPr lang="fr-FR" sz="1200" kern="1200" dirty="0" err="1" smtClean="0">
                <a:solidFill>
                  <a:schemeClr val="tx1"/>
                </a:solidFill>
                <a:effectLst/>
                <a:latin typeface="+mn-lt"/>
                <a:ea typeface="+mn-ea"/>
                <a:cs typeface="+mn-cs"/>
              </a:rPr>
              <a:t>Theureau</a:t>
            </a:r>
            <a:r>
              <a:rPr lang="fr-FR" sz="1200" kern="1200" dirty="0" smtClean="0">
                <a:solidFill>
                  <a:schemeClr val="tx1"/>
                </a:solidFill>
                <a:effectLst/>
                <a:latin typeface="+mn-lt"/>
                <a:ea typeface="+mn-ea"/>
                <a:cs typeface="+mn-cs"/>
              </a:rPr>
              <a:t>) (on ne part pas des contenus de formation, ni d’un référentiel de compétences, … mais bien de l’activité!)</a:t>
            </a:r>
          </a:p>
          <a:p>
            <a:pPr rtl="0" eaLnBrk="1" latinLnBrk="0" hangingPunct="1"/>
            <a:endParaRPr lang="fr-FR" sz="1200" kern="1200" dirty="0" smtClean="0">
              <a:solidFill>
                <a:schemeClr val="tx1"/>
              </a:solidFill>
              <a:effectLst/>
              <a:latin typeface="+mn-lt"/>
              <a:ea typeface="+mn-ea"/>
              <a:cs typeface="+mn-cs"/>
            </a:endParaRPr>
          </a:p>
          <a:p>
            <a:pPr rtl="0" eaLnBrk="1" latinLnBrk="0" hangingPunct="1"/>
            <a:r>
              <a:rPr lang="fr-FR" sz="1200" kern="1200" dirty="0" err="1" smtClean="0">
                <a:solidFill>
                  <a:schemeClr val="tx1"/>
                </a:solidFill>
                <a:effectLst/>
                <a:latin typeface="+mn-lt"/>
                <a:ea typeface="+mn-ea"/>
                <a:cs typeface="+mn-cs"/>
              </a:rPr>
              <a:t>Perezhivanie</a:t>
            </a:r>
            <a:r>
              <a:rPr lang="fr-FR" sz="1200" kern="1200" dirty="0" smtClean="0">
                <a:solidFill>
                  <a:schemeClr val="tx1"/>
                </a:solidFill>
                <a:effectLst/>
                <a:latin typeface="+mn-lt"/>
                <a:ea typeface="+mn-ea"/>
                <a:cs typeface="+mn-cs"/>
              </a:rPr>
              <a:t>: expérience émotionnelle -&gt; proche du mot allemand </a:t>
            </a:r>
            <a:r>
              <a:rPr lang="fr-FR" sz="1200" b="1" kern="1200" dirty="0" err="1" smtClean="0">
                <a:solidFill>
                  <a:schemeClr val="tx1"/>
                </a:solidFill>
                <a:effectLst/>
                <a:latin typeface="+mn-lt"/>
                <a:ea typeface="+mn-ea"/>
                <a:cs typeface="+mn-cs"/>
              </a:rPr>
              <a:t>Erlebnis</a:t>
            </a:r>
            <a:endParaRPr lang="fr-FR" sz="1200" b="1" kern="1200" dirty="0" smtClean="0">
              <a:solidFill>
                <a:schemeClr val="tx1"/>
              </a:solidFill>
              <a:effectLst/>
              <a:latin typeface="+mn-lt"/>
              <a:ea typeface="+mn-ea"/>
              <a:cs typeface="+mn-cs"/>
            </a:endParaRPr>
          </a:p>
          <a:p>
            <a:pPr rtl="0" eaLnBrk="1" latinLnBrk="0" hangingPunct="1"/>
            <a:r>
              <a:rPr lang="fr-FR" sz="1200" kern="1200" dirty="0" smtClean="0">
                <a:solidFill>
                  <a:schemeClr val="tx1"/>
                </a:solidFill>
                <a:effectLst/>
                <a:latin typeface="+mn-lt"/>
                <a:ea typeface="+mn-ea"/>
                <a:cs typeface="+mn-cs"/>
              </a:rPr>
              <a:t>Opérations: Leontiev</a:t>
            </a:r>
            <a:endParaRPr lang="fr-FR"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dirty="0" smtClean="0">
                <a:effectLst/>
              </a:rPr>
              <a:t>Signes culturels: c’est tout</a:t>
            </a:r>
            <a:r>
              <a:rPr lang="is-IS" sz="1200" dirty="0" smtClean="0">
                <a:effectLst/>
              </a:rPr>
              <a:t>… C’est les opérations, c’est les buts de l’action, c’est les motifs et c’est les motifs vitaux, C’est une culture que l’on s’approprie, que l’on a vécue...</a:t>
            </a:r>
            <a:endParaRPr lang="fr-FR" sz="1200" dirty="0" smtClean="0">
              <a:effectLst/>
            </a:endParaRPr>
          </a:p>
          <a:p>
            <a:endParaRPr lang="fr-FR" dirty="0"/>
          </a:p>
        </p:txBody>
      </p:sp>
      <p:sp>
        <p:nvSpPr>
          <p:cNvPr id="4" name="Espace réservé du numéro de diapositive 3"/>
          <p:cNvSpPr>
            <a:spLocks noGrp="1"/>
          </p:cNvSpPr>
          <p:nvPr>
            <p:ph type="sldNum" sz="quarter" idx="10"/>
          </p:nvPr>
        </p:nvSpPr>
        <p:spPr/>
        <p:txBody>
          <a:bodyPr/>
          <a:lstStyle/>
          <a:p>
            <a:fld id="{4EB70540-0A0E-7443-A1AC-89A51C32E3A2}" type="slidenum">
              <a:rPr lang="fr-FR" smtClean="0"/>
              <a:t>9</a:t>
            </a:fld>
            <a:endParaRPr lang="fr-FR"/>
          </a:p>
        </p:txBody>
      </p:sp>
    </p:spTree>
    <p:extLst>
      <p:ext uri="{BB962C8B-B14F-4D97-AF65-F5344CB8AC3E}">
        <p14:creationId xmlns:p14="http://schemas.microsoft.com/office/powerpoint/2010/main" val="1487498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fr-CH" smtClean="0"/>
              <a:t>Cliquez et modifiez le titre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Cliquez pour modifier le style des sous-titres du masque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6/30/16</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Cliquez et modifiez le titre</a:t>
            </a:r>
            <a:endParaRPr lang="en-US"/>
          </a:p>
        </p:txBody>
      </p:sp>
      <p:sp>
        <p:nvSpPr>
          <p:cNvPr id="3" name="Vertical Text Placeholder 2"/>
          <p:cNvSpPr>
            <a:spLocks noGrp="1"/>
          </p:cNvSpPr>
          <p:nvPr>
            <p:ph type="body" orient="vert" idx="1"/>
          </p:nvPr>
        </p:nvSpPr>
        <p:spPr/>
        <p:txBody>
          <a:bodyPr vert="eaVert" anchor="ct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6/30/16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fr-CH" smtClean="0"/>
              <a:t>Cliquez et modifiez le titre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6/30/16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Cliquez et modifiez le titre</a:t>
            </a:r>
            <a:endParaRPr lang="en-US"/>
          </a:p>
        </p:txBody>
      </p:sp>
      <p:sp>
        <p:nvSpPr>
          <p:cNvPr id="3" name="Content Placeholder 2"/>
          <p:cNvSpPr>
            <a:spLocks noGrp="1"/>
          </p:cNvSpPr>
          <p:nvPr>
            <p:ph idx="1"/>
          </p:nvPr>
        </p:nvSpPr>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6/30/16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fr-CH" smtClean="0"/>
              <a:t>Cliquez et modifiez le titre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Cliquez pour modifier les styles du texte du masque</a:t>
            </a:r>
          </a:p>
        </p:txBody>
      </p:sp>
      <p:sp>
        <p:nvSpPr>
          <p:cNvPr id="4" name="Date Placeholder 3"/>
          <p:cNvSpPr>
            <a:spLocks noGrp="1"/>
          </p:cNvSpPr>
          <p:nvPr>
            <p:ph type="dt" sz="half" idx="10"/>
          </p:nvPr>
        </p:nvSpPr>
        <p:spPr/>
        <p:txBody>
          <a:bodyPr/>
          <a:lstStyle/>
          <a:p>
            <a:fld id="{B7C3F878-F5E8-489B-AC8A-64F2A7E22C28}" type="datetimeFigureOut">
              <a:rPr lang="en-US" smtClean="0"/>
              <a:pPr/>
              <a:t>6/30/16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Cliquez et modifiez le titre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6/30/16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smtClean="0"/>
              <a:t>Cliquez et modifiez le titre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7" name="Date Placeholder 6"/>
          <p:cNvSpPr>
            <a:spLocks noGrp="1"/>
          </p:cNvSpPr>
          <p:nvPr>
            <p:ph type="dt" sz="half" idx="10"/>
          </p:nvPr>
        </p:nvSpPr>
        <p:spPr/>
        <p:txBody>
          <a:bodyPr/>
          <a:lstStyle/>
          <a:p>
            <a:fld id="{B7C3F878-F5E8-489B-AC8A-64F2A7E22C28}" type="datetimeFigureOut">
              <a:rPr lang="en-US" smtClean="0"/>
              <a:pPr/>
              <a:t>6/30/16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Cliquez et modifiez le titre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6/30/16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6/30/16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fr-CH" smtClean="0"/>
              <a:t>Cliquez et modifiez le titre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6/30/16</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fr-CH" smtClean="0"/>
              <a:t>Cliquez et modifiez le titre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H" smtClean="0"/>
              <a:t>Faire glisser l'image vers l'espace réservé ou cliquer sur l'icône pour l'ajouter</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6/30/16</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fr-CH" smtClean="0"/>
              <a:t>Cliquez et modifiez le titre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6/30/16</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hyperlink" Target="http://www.recherches-en-education.net/IMG/pdf/REE-no19.pdf" TargetMode="External"/><Relationship Id="rId4" Type="http://schemas.openxmlformats.org/officeDocument/2006/relationships/hyperlink" Target="http://dx.doi.org/10.1080/13540602.2012.754160" TargetMode="External"/><Relationship Id="rId5" Type="http://schemas.openxmlformats.org/officeDocument/2006/relationships/hyperlink" Target="http://dx.doi.org/10.1080/13540602.2013.827453" TargetMode="External"/><Relationship Id="rId6" Type="http://schemas.openxmlformats.org/officeDocument/2006/relationships/hyperlink" Target="http://dx.doi.org/" TargetMode="External"/><Relationship Id="rId7" Type="http://schemas.openxmlformats.org/officeDocument/2006/relationships/hyperlink" Target="http://dx.doi.org/10.1016/j.tate.2012.05.001" TargetMode="External"/><Relationship Id="rId8" Type="http://schemas.openxmlformats.org/officeDocument/2006/relationships/hyperlink" Target="http://dx.doi.org/10.4236/psych.2013.411125" TargetMode="External"/><Relationship Id="rId9" Type="http://schemas.openxmlformats.org/officeDocument/2006/relationships/hyperlink" Target="http://dx.doi.org/10.1007/s13384-013-0129-5" TargetMode="External"/><Relationship Id="rId10" Type="http://schemas.openxmlformats.org/officeDocument/2006/relationships/hyperlink" Target="http://www.sciencedirect.com/science/article/pii/S0742051X00000287" TargetMode="External"/><Relationship Id="rId11" Type="http://schemas.openxmlformats.org/officeDocument/2006/relationships/hyperlink" Target="http://dx.doi.org/10.1016/j.tate.2005.06.007" TargetMode="Externa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3" Type="http://schemas.openxmlformats.org/officeDocument/2006/relationships/hyperlink" Target="http://dx.doi.org/10.1080/0260747032000120114" TargetMode="External"/><Relationship Id="rId4" Type="http://schemas.openxmlformats.org/officeDocument/2006/relationships/hyperlink" Target="http://dx.doi.org/10.1007/s10833-012-9195-0" TargetMode="External"/><Relationship Id="rId5" Type="http://schemas.openxmlformats.org/officeDocument/2006/relationships/hyperlink" Target="http://dx.doi.org/10.1080/00461520.2013.864955" TargetMode="External"/><Relationship Id="rId6" Type="http://schemas.openxmlformats.org/officeDocument/2006/relationships/hyperlink" Target="http://dx.doi.org/10.1007/s11251-011-9192-3" TargetMode="External"/><Relationship Id="rId7" Type="http://schemas.openxmlformats.org/officeDocument/2006/relationships/hyperlink" Target="http://dx.doi.org/10.1007/s11218-015-9319-5"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35512" y="1126087"/>
            <a:ext cx="6533533" cy="2496938"/>
          </a:xfrm>
        </p:spPr>
        <p:txBody>
          <a:bodyPr>
            <a:normAutofit/>
          </a:bodyPr>
          <a:lstStyle/>
          <a:p>
            <a:r>
              <a:rPr lang="fr-FR" sz="2800" dirty="0" smtClean="0"/>
              <a:t>Une équation à deux inconnues: le développement professionnel des enseignants novices et les </a:t>
            </a:r>
            <a:r>
              <a:rPr lang="fr-FR" sz="2800" i="1" dirty="0" smtClean="0"/>
              <a:t>moments marquants</a:t>
            </a:r>
            <a:r>
              <a:rPr lang="fr-FR" sz="2800" dirty="0" smtClean="0"/>
              <a:t> en classe: Revue de littérature et perspectives méthodologiques</a:t>
            </a:r>
            <a:endParaRPr lang="fr-FR" sz="2800" dirty="0"/>
          </a:p>
        </p:txBody>
      </p:sp>
      <p:sp>
        <p:nvSpPr>
          <p:cNvPr id="3" name="Sous-titre 2"/>
          <p:cNvSpPr>
            <a:spLocks noGrp="1"/>
          </p:cNvSpPr>
          <p:nvPr>
            <p:ph type="subTitle" idx="1"/>
          </p:nvPr>
        </p:nvSpPr>
        <p:spPr>
          <a:xfrm>
            <a:off x="1179872" y="3736621"/>
            <a:ext cx="6259508" cy="2000501"/>
          </a:xfrm>
        </p:spPr>
        <p:txBody>
          <a:bodyPr>
            <a:normAutofit/>
          </a:bodyPr>
          <a:lstStyle/>
          <a:p>
            <a:r>
              <a:rPr lang="fr-FR" b="1" dirty="0" smtClean="0"/>
              <a:t>1/07/2016</a:t>
            </a:r>
          </a:p>
          <a:p>
            <a:r>
              <a:rPr lang="fr-FR" b="1" dirty="0" smtClean="0"/>
              <a:t>Magali </a:t>
            </a:r>
            <a:r>
              <a:rPr lang="fr-FR" b="1" dirty="0" err="1" smtClean="0"/>
              <a:t>Descoeudres</a:t>
            </a:r>
            <a:endParaRPr lang="fr-FR" b="1" dirty="0" smtClean="0"/>
          </a:p>
          <a:p>
            <a:r>
              <a:rPr lang="fr-FR" b="1" dirty="0" smtClean="0"/>
              <a:t>Formatrice HEP et doctorante HEP Vaud </a:t>
            </a:r>
            <a:r>
              <a:rPr lang="fr-FR" b="1" dirty="0" smtClean="0"/>
              <a:t>- </a:t>
            </a:r>
            <a:r>
              <a:rPr lang="fr-FR" b="1" dirty="0" smtClean="0"/>
              <a:t>UNIL</a:t>
            </a:r>
          </a:p>
          <a:p>
            <a:r>
              <a:rPr lang="fr-FR" b="1" dirty="0" err="1"/>
              <a:t>m</a:t>
            </a:r>
            <a:r>
              <a:rPr lang="fr-FR" b="1" dirty="0" err="1" smtClean="0"/>
              <a:t>agali.descoeudres@hepl.ch</a:t>
            </a:r>
            <a:endParaRPr lang="fr-FR" b="1" dirty="0" smtClean="0"/>
          </a:p>
          <a:p>
            <a:endParaRPr lang="fr-FR" dirty="0"/>
          </a:p>
        </p:txBody>
      </p:sp>
    </p:spTree>
    <p:extLst>
      <p:ext uri="{BB962C8B-B14F-4D97-AF65-F5344CB8AC3E}">
        <p14:creationId xmlns:p14="http://schemas.microsoft.com/office/powerpoint/2010/main" val="11937341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Questions de recherche </a:t>
            </a:r>
            <a:r>
              <a:rPr lang="fr-FR" sz="3200" dirty="0" smtClean="0"/>
              <a:t>(2)</a:t>
            </a:r>
            <a:endParaRPr lang="fr-FR" sz="3200" dirty="0"/>
          </a:p>
        </p:txBody>
      </p:sp>
      <p:sp>
        <p:nvSpPr>
          <p:cNvPr id="3" name="Espace réservé du contenu 2"/>
          <p:cNvSpPr>
            <a:spLocks noGrp="1"/>
          </p:cNvSpPr>
          <p:nvPr>
            <p:ph idx="1"/>
          </p:nvPr>
        </p:nvSpPr>
        <p:spPr>
          <a:xfrm>
            <a:off x="758935" y="2119256"/>
            <a:ext cx="7620321" cy="4200481"/>
          </a:xfrm>
        </p:spPr>
        <p:txBody>
          <a:bodyPr/>
          <a:lstStyle/>
          <a:p>
            <a:r>
              <a:rPr lang="fr-FR" dirty="0" smtClean="0"/>
              <a:t>Quels </a:t>
            </a:r>
            <a:r>
              <a:rPr lang="fr-FR" dirty="0"/>
              <a:t>moments d’auto-affectation vécus en classe favorisent ou freinent le développement de l’enseignant novice ?</a:t>
            </a:r>
          </a:p>
          <a:p>
            <a:r>
              <a:rPr lang="fr-FR" dirty="0" smtClean="0"/>
              <a:t>Comment </a:t>
            </a:r>
            <a:r>
              <a:rPr lang="fr-FR" dirty="0"/>
              <a:t>les variations émotionnelles se manifestent-elles au cours de ces moments ?</a:t>
            </a:r>
          </a:p>
          <a:p>
            <a:r>
              <a:rPr lang="fr-FR" dirty="0"/>
              <a:t> </a:t>
            </a:r>
            <a:r>
              <a:rPr lang="fr-FR" dirty="0" smtClean="0"/>
              <a:t>Dans </a:t>
            </a:r>
            <a:r>
              <a:rPr lang="fr-FR" dirty="0"/>
              <a:t>quelles circonstances l’enseignant débutant déplace ou priorise ses motifs d’agir et s’approprie les opérations pour faire face à ces moments d’auto-affectation ? </a:t>
            </a:r>
          </a:p>
        </p:txBody>
      </p:sp>
    </p:spTree>
    <p:extLst>
      <p:ext uri="{BB962C8B-B14F-4D97-AF65-F5344CB8AC3E}">
        <p14:creationId xmlns:p14="http://schemas.microsoft.com/office/powerpoint/2010/main" val="409234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Méthodes</a:t>
            </a:r>
            <a:endParaRPr lang="fr-FR" dirty="0"/>
          </a:p>
        </p:txBody>
      </p:sp>
      <p:sp>
        <p:nvSpPr>
          <p:cNvPr id="3" name="Espace réservé du contenu 2"/>
          <p:cNvSpPr>
            <a:spLocks noGrp="1"/>
          </p:cNvSpPr>
          <p:nvPr>
            <p:ph idx="1"/>
          </p:nvPr>
        </p:nvSpPr>
        <p:spPr>
          <a:xfrm>
            <a:off x="825910" y="1755058"/>
            <a:ext cx="7492180" cy="4483509"/>
          </a:xfrm>
        </p:spPr>
        <p:txBody>
          <a:bodyPr>
            <a:normAutofit lnSpcReduction="10000"/>
          </a:bodyPr>
          <a:lstStyle/>
          <a:p>
            <a:pPr marL="0" indent="0">
              <a:buNone/>
            </a:pPr>
            <a:r>
              <a:rPr lang="fr-FR" b="1" dirty="0"/>
              <a:t>METHODE 1, qualitative, longitudinale sur l’analyse de l’activité, méthode transformative</a:t>
            </a:r>
          </a:p>
          <a:p>
            <a:r>
              <a:rPr lang="fr-FR" dirty="0"/>
              <a:t>6 participants volontaires (</a:t>
            </a:r>
            <a:r>
              <a:rPr lang="fr-FR" dirty="0" err="1"/>
              <a:t>étud</a:t>
            </a:r>
            <a:r>
              <a:rPr lang="fr-FR" dirty="0"/>
              <a:t>. stage B EPS)</a:t>
            </a:r>
          </a:p>
          <a:p>
            <a:r>
              <a:rPr lang="fr-FR" dirty="0"/>
              <a:t>Enregistrements vidéos des leçons d’EPS (tablettes) </a:t>
            </a:r>
          </a:p>
          <a:p>
            <a:r>
              <a:rPr lang="fr-FR" dirty="0"/>
              <a:t>Entretiens d’auto-confrontations simples, croisées (</a:t>
            </a:r>
            <a:r>
              <a:rPr lang="fr-FR" dirty="0" err="1"/>
              <a:t>Faïta</a:t>
            </a:r>
            <a:r>
              <a:rPr lang="fr-FR" dirty="0"/>
              <a:t> &amp; </a:t>
            </a:r>
            <a:r>
              <a:rPr lang="fr-FR" dirty="0" err="1"/>
              <a:t>Viera</a:t>
            </a:r>
            <a:r>
              <a:rPr lang="fr-FR" dirty="0"/>
              <a:t>, 2003) et retours au collectif</a:t>
            </a:r>
          </a:p>
          <a:p>
            <a:r>
              <a:rPr lang="fr-FR" dirty="0"/>
              <a:t> Effets de l’</a:t>
            </a:r>
            <a:r>
              <a:rPr lang="fr-FR" b="1" dirty="0"/>
              <a:t>ACS</a:t>
            </a:r>
            <a:r>
              <a:rPr lang="fr-FR" dirty="0"/>
              <a:t> : découvrir la singularité de ce qu’on fait, se découvrir comme sujet agissant faisant des choix et prenant des décisions qui n’étaient pas les seuls possibles, construire ses propres repères en fonction desquels ce qu’on fait peut être évalué et mis en perspective</a:t>
            </a:r>
            <a:endParaRPr lang="fr-CH" dirty="0"/>
          </a:p>
          <a:p>
            <a:endParaRPr lang="fr-FR" dirty="0"/>
          </a:p>
        </p:txBody>
      </p:sp>
    </p:spTree>
    <p:extLst>
      <p:ext uri="{BB962C8B-B14F-4D97-AF65-F5344CB8AC3E}">
        <p14:creationId xmlns:p14="http://schemas.microsoft.com/office/powerpoint/2010/main" val="20308951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Méthodes</a:t>
            </a:r>
            <a:endParaRPr lang="fr-FR" dirty="0"/>
          </a:p>
        </p:txBody>
      </p:sp>
      <p:sp>
        <p:nvSpPr>
          <p:cNvPr id="3" name="Espace réservé du contenu 2"/>
          <p:cNvSpPr>
            <a:spLocks noGrp="1"/>
          </p:cNvSpPr>
          <p:nvPr>
            <p:ph idx="1"/>
          </p:nvPr>
        </p:nvSpPr>
        <p:spPr>
          <a:xfrm>
            <a:off x="758936" y="1874236"/>
            <a:ext cx="7635810" cy="4399033"/>
          </a:xfrm>
        </p:spPr>
        <p:txBody>
          <a:bodyPr>
            <a:normAutofit/>
          </a:bodyPr>
          <a:lstStyle/>
          <a:p>
            <a:r>
              <a:rPr lang="fr-FR" b="1" dirty="0" smtClean="0"/>
              <a:t>METHODE </a:t>
            </a:r>
            <a:r>
              <a:rPr lang="fr-FR" b="1" dirty="0"/>
              <a:t>2, quantitative</a:t>
            </a:r>
            <a:endParaRPr lang="fr-FR" dirty="0"/>
          </a:p>
          <a:p>
            <a:r>
              <a:rPr lang="fr-FR" dirty="0" smtClean="0"/>
              <a:t> Questionnaires </a:t>
            </a:r>
            <a:r>
              <a:rPr lang="fr-FR" dirty="0"/>
              <a:t>auprès de </a:t>
            </a:r>
            <a:r>
              <a:rPr lang="fr-FR" dirty="0" smtClean="0"/>
              <a:t>58 </a:t>
            </a:r>
            <a:r>
              <a:rPr lang="fr-FR" dirty="0"/>
              <a:t>étudiants </a:t>
            </a:r>
            <a:r>
              <a:rPr lang="fr-FR" dirty="0" smtClean="0"/>
              <a:t> </a:t>
            </a:r>
            <a:r>
              <a:rPr lang="fr-FR" i="1" dirty="0" smtClean="0"/>
              <a:t>(environ le double l’an prochain)</a:t>
            </a:r>
            <a:endParaRPr lang="fr-FR" i="1" dirty="0"/>
          </a:p>
          <a:p>
            <a:r>
              <a:rPr lang="fr-FR" dirty="0" smtClean="0"/>
              <a:t> Evocation </a:t>
            </a:r>
            <a:r>
              <a:rPr lang="fr-FR" dirty="0"/>
              <a:t>de 2 cas </a:t>
            </a:r>
            <a:r>
              <a:rPr lang="fr-FR" b="1" i="1" dirty="0"/>
              <a:t>émotionnellement marquants </a:t>
            </a:r>
            <a:r>
              <a:rPr lang="fr-FR" dirty="0"/>
              <a:t>chacun et auto-positionnement émotionnel (</a:t>
            </a:r>
            <a:r>
              <a:rPr lang="fr-FR" b="1" dirty="0"/>
              <a:t>EAS</a:t>
            </a:r>
            <a:r>
              <a:rPr lang="fr-FR" dirty="0"/>
              <a:t>) pour chacun </a:t>
            </a:r>
            <a:r>
              <a:rPr lang="fr-FR" dirty="0" smtClean="0"/>
              <a:t>(116 événements </a:t>
            </a:r>
            <a:r>
              <a:rPr lang="fr-FR" dirty="0"/>
              <a:t>marquants)</a:t>
            </a:r>
          </a:p>
          <a:p>
            <a:r>
              <a:rPr lang="fr-FR" dirty="0" smtClean="0"/>
              <a:t>Emotions: surprise, joie, tristesse, colère, </a:t>
            </a:r>
            <a:r>
              <a:rPr lang="fr-FR" dirty="0" err="1" smtClean="0"/>
              <a:t>dégo</a:t>
            </a:r>
            <a:r>
              <a:rPr lang="fr-CH" dirty="0" err="1" smtClean="0"/>
              <a:t>ût</a:t>
            </a:r>
            <a:r>
              <a:rPr lang="fr-CH" dirty="0" smtClean="0"/>
              <a:t>, peur, autre</a:t>
            </a:r>
          </a:p>
          <a:p>
            <a:r>
              <a:rPr lang="fr-CH" dirty="0" smtClean="0"/>
              <a:t>Intensité possible: 0, 1, 2, 3</a:t>
            </a:r>
            <a:endParaRPr lang="fr-FR" dirty="0"/>
          </a:p>
        </p:txBody>
      </p:sp>
    </p:spTree>
    <p:extLst>
      <p:ext uri="{BB962C8B-B14F-4D97-AF65-F5344CB8AC3E}">
        <p14:creationId xmlns:p14="http://schemas.microsoft.com/office/powerpoint/2010/main" val="12169538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Méthodes</a:t>
            </a:r>
            <a:endParaRPr lang="fr-FR" dirty="0"/>
          </a:p>
        </p:txBody>
      </p:sp>
      <p:sp>
        <p:nvSpPr>
          <p:cNvPr id="3" name="Espace réservé du contenu 2"/>
          <p:cNvSpPr>
            <a:spLocks noGrp="1"/>
          </p:cNvSpPr>
          <p:nvPr>
            <p:ph idx="1"/>
          </p:nvPr>
        </p:nvSpPr>
        <p:spPr>
          <a:xfrm>
            <a:off x="781666" y="2119256"/>
            <a:ext cx="7683908" cy="4325789"/>
          </a:xfrm>
        </p:spPr>
        <p:txBody>
          <a:bodyPr>
            <a:normAutofit fontScale="92500" lnSpcReduction="20000"/>
          </a:bodyPr>
          <a:lstStyle/>
          <a:p>
            <a:pPr marL="0" indent="0">
              <a:buNone/>
            </a:pPr>
            <a:r>
              <a:rPr lang="fr-FR" b="1" dirty="0"/>
              <a:t>METHODE 1</a:t>
            </a:r>
          </a:p>
          <a:p>
            <a:pPr lvl="0">
              <a:buFont typeface="Wingdings" charset="0"/>
              <a:buChar char="è"/>
            </a:pPr>
            <a:r>
              <a:rPr lang="fr-FR" dirty="0">
                <a:sym typeface="Wingdings"/>
              </a:rPr>
              <a:t> </a:t>
            </a:r>
            <a:r>
              <a:rPr lang="fr-FR" dirty="0">
                <a:solidFill>
                  <a:srgbClr val="0000FF"/>
                </a:solidFill>
                <a:sym typeface="Wingdings"/>
              </a:rPr>
              <a:t>QR n° 1 </a:t>
            </a:r>
            <a:r>
              <a:rPr lang="fr-FR" dirty="0"/>
              <a:t>Quels moments d’auto-affectation vécus en classe favorisent ou freinent le développement de l’enseignant novice ?</a:t>
            </a:r>
          </a:p>
          <a:p>
            <a:pPr>
              <a:buFont typeface="Wingdings" charset="0"/>
              <a:buChar char="è"/>
            </a:pPr>
            <a:r>
              <a:rPr lang="fr-FR" dirty="0">
                <a:sym typeface="Wingdings"/>
              </a:rPr>
              <a:t> </a:t>
            </a:r>
            <a:r>
              <a:rPr lang="fr-FR" dirty="0">
                <a:solidFill>
                  <a:srgbClr val="008000"/>
                </a:solidFill>
                <a:sym typeface="Wingdings"/>
              </a:rPr>
              <a:t>QR n° 3 </a:t>
            </a:r>
            <a:r>
              <a:rPr lang="fr-FR" dirty="0"/>
              <a:t>Dans quelles circonstances l’enseignant débutant déplace ou priorise ses motifs d’agir et s’approprie les opérations pour faire face à ces moments </a:t>
            </a:r>
            <a:r>
              <a:rPr lang="fr-FR" dirty="0" smtClean="0"/>
              <a:t>d’auto-affectation?</a:t>
            </a:r>
            <a:endParaRPr lang="fr-FR" dirty="0"/>
          </a:p>
          <a:p>
            <a:pPr marL="0" indent="0">
              <a:buNone/>
            </a:pPr>
            <a:r>
              <a:rPr lang="fr-FR" b="1" dirty="0"/>
              <a:t>METHODE 2</a:t>
            </a:r>
          </a:p>
          <a:p>
            <a:pPr marL="0" lvl="0" indent="0">
              <a:buNone/>
            </a:pPr>
            <a:r>
              <a:rPr lang="fr-FR" dirty="0">
                <a:sym typeface="Wingdings"/>
              </a:rPr>
              <a:t> </a:t>
            </a:r>
            <a:r>
              <a:rPr lang="fr-FR" dirty="0">
                <a:solidFill>
                  <a:srgbClr val="0000FF"/>
                </a:solidFill>
                <a:sym typeface="Wingdings"/>
              </a:rPr>
              <a:t>QR n° 1 </a:t>
            </a:r>
            <a:r>
              <a:rPr lang="fr-FR" dirty="0"/>
              <a:t>Quels moments d’auto-affectation vécus en classe favorisent ou freinent le développement de l’enseignant novice ?</a:t>
            </a:r>
          </a:p>
          <a:p>
            <a:pPr marL="0" lvl="0" indent="0">
              <a:buNone/>
            </a:pPr>
            <a:r>
              <a:rPr lang="fr-FR" dirty="0">
                <a:sym typeface="Wingdings"/>
              </a:rPr>
              <a:t> </a:t>
            </a:r>
            <a:r>
              <a:rPr lang="fr-FR" dirty="0">
                <a:solidFill>
                  <a:srgbClr val="FF6600"/>
                </a:solidFill>
                <a:sym typeface="Wingdings"/>
              </a:rPr>
              <a:t>QR n° 2 </a:t>
            </a:r>
            <a:r>
              <a:rPr lang="fr-FR" dirty="0"/>
              <a:t>Comment les variations émotionnelles se manifestent-elles au cours de ces moments </a:t>
            </a:r>
            <a:r>
              <a:rPr lang="fr-FR" dirty="0" smtClean="0"/>
              <a:t>?</a:t>
            </a:r>
            <a:endParaRPr lang="fr-CH" dirty="0"/>
          </a:p>
        </p:txBody>
      </p:sp>
    </p:spTree>
    <p:extLst>
      <p:ext uri="{BB962C8B-B14F-4D97-AF65-F5344CB8AC3E}">
        <p14:creationId xmlns:p14="http://schemas.microsoft.com/office/powerpoint/2010/main" val="1565978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De quelle nature sont les </a:t>
            </a:r>
            <a:r>
              <a:rPr lang="fr-FR" sz="3200" dirty="0" smtClean="0"/>
              <a:t>moments </a:t>
            </a:r>
            <a:r>
              <a:rPr lang="fr-FR" sz="3200" dirty="0" smtClean="0"/>
              <a:t>marquants vécus par les EN?</a:t>
            </a:r>
            <a:endParaRPr lang="fr-FR" sz="3200" dirty="0"/>
          </a:p>
        </p:txBody>
      </p:sp>
      <p:sp>
        <p:nvSpPr>
          <p:cNvPr id="3" name="Espace réservé du contenu 2"/>
          <p:cNvSpPr>
            <a:spLocks noGrp="1"/>
          </p:cNvSpPr>
          <p:nvPr>
            <p:ph idx="1"/>
          </p:nvPr>
        </p:nvSpPr>
        <p:spPr>
          <a:xfrm>
            <a:off x="859971" y="2119256"/>
            <a:ext cx="7424057" cy="4063829"/>
          </a:xfrm>
        </p:spPr>
        <p:txBody>
          <a:bodyPr/>
          <a:lstStyle/>
          <a:p>
            <a:r>
              <a:rPr lang="fr-FR" dirty="0" smtClean="0"/>
              <a:t>En lien avec l’apprentissage, l’engagement, les conflits entre élèves, les conflits entre enseignant et élèves, la sécurité, l’agitation, le désordre, la préparation de la leçon, les sanctions, la relation enseignant-élèves, le cas d’élèves particuliers</a:t>
            </a:r>
            <a:r>
              <a:rPr lang="is-IS" dirty="0" smtClean="0"/>
              <a:t>…</a:t>
            </a:r>
          </a:p>
          <a:p>
            <a:r>
              <a:rPr lang="is-IS" dirty="0" smtClean="0"/>
              <a:t>Début du fruit d’une triangulation entre deux chercheurs, la théorie fondée a été utilisée. Des “tas” ont été formés, qui doivent </a:t>
            </a:r>
            <a:r>
              <a:rPr lang="fr-CH" dirty="0" smtClean="0"/>
              <a:t>être regroupés en catégories grâce à un codage axial (Strauss, </a:t>
            </a:r>
            <a:r>
              <a:rPr lang="fr-CH" dirty="0" smtClean="0"/>
              <a:t>1990</a:t>
            </a:r>
            <a:r>
              <a:rPr lang="fr-CH" dirty="0" smtClean="0"/>
              <a:t>).</a:t>
            </a:r>
            <a:endParaRPr lang="fr-FR" dirty="0"/>
          </a:p>
        </p:txBody>
      </p:sp>
    </p:spTree>
    <p:extLst>
      <p:ext uri="{BB962C8B-B14F-4D97-AF65-F5344CB8AC3E}">
        <p14:creationId xmlns:p14="http://schemas.microsoft.com/office/powerpoint/2010/main" val="1968979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989713447"/>
              </p:ext>
            </p:extLst>
          </p:nvPr>
        </p:nvGraphicFramePr>
        <p:xfrm>
          <a:off x="855663" y="668338"/>
          <a:ext cx="7432675" cy="55451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40014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27315" y="817582"/>
            <a:ext cx="7434942" cy="1202485"/>
          </a:xfrm>
        </p:spPr>
        <p:txBody>
          <a:bodyPr>
            <a:normAutofit fontScale="90000"/>
          </a:bodyPr>
          <a:lstStyle/>
          <a:p>
            <a:r>
              <a:rPr lang="fr-FR" dirty="0" smtClean="0"/>
              <a:t>Quelle intensité pour la joie et la tristesse?</a:t>
            </a:r>
            <a:endParaRPr lang="fr-FR" dirty="0"/>
          </a:p>
        </p:txBody>
      </p:sp>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27088" y="1937657"/>
            <a:ext cx="3843337" cy="4245429"/>
          </a:xfrm>
        </p:spPr>
      </p:pic>
      <p:sp>
        <p:nvSpPr>
          <p:cNvPr id="6" name="ZoneTexte 5"/>
          <p:cNvSpPr txBox="1"/>
          <p:nvPr/>
        </p:nvSpPr>
        <p:spPr>
          <a:xfrm>
            <a:off x="4779055" y="2253344"/>
            <a:ext cx="3483202" cy="3416320"/>
          </a:xfrm>
          <a:prstGeom prst="rect">
            <a:avLst/>
          </a:prstGeom>
          <a:noFill/>
        </p:spPr>
        <p:txBody>
          <a:bodyPr wrap="square" rtlCol="0">
            <a:spAutoFit/>
          </a:bodyPr>
          <a:lstStyle/>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endParaRPr lang="fr-FR" dirty="0"/>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0426" y="2020067"/>
            <a:ext cx="3755117" cy="4163020"/>
          </a:xfrm>
          <a:prstGeom prst="rect">
            <a:avLst/>
          </a:prstGeom>
        </p:spPr>
      </p:pic>
    </p:spTree>
    <p:extLst>
      <p:ext uri="{BB962C8B-B14F-4D97-AF65-F5344CB8AC3E}">
        <p14:creationId xmlns:p14="http://schemas.microsoft.com/office/powerpoint/2010/main" val="1909012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4063" y="817582"/>
            <a:ext cx="7444152" cy="1202485"/>
          </a:xfrm>
        </p:spPr>
        <p:txBody>
          <a:bodyPr>
            <a:normAutofit/>
          </a:bodyPr>
          <a:lstStyle/>
          <a:p>
            <a:r>
              <a:rPr lang="fr-FR" sz="3200" dirty="0" smtClean="0"/>
              <a:t>Ce moment marquant </a:t>
            </a:r>
            <a:r>
              <a:rPr lang="fr-FR" sz="3200" dirty="0" err="1" smtClean="0"/>
              <a:t>a-t-il</a:t>
            </a:r>
            <a:r>
              <a:rPr lang="fr-FR" sz="3200" dirty="0" smtClean="0"/>
              <a:t> eu un effet sur votre façon d’enseigner?</a:t>
            </a:r>
            <a:endParaRPr lang="fr-FR" sz="3200" dirty="0"/>
          </a:p>
        </p:txBody>
      </p:sp>
      <p:pic>
        <p:nvPicPr>
          <p:cNvPr id="8" name="Espace réservé du contenu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73016" y="2119313"/>
            <a:ext cx="7080738" cy="3976687"/>
          </a:xfrm>
        </p:spPr>
      </p:pic>
    </p:spTree>
    <p:extLst>
      <p:ext uri="{BB962C8B-B14F-4D97-AF65-F5344CB8AC3E}">
        <p14:creationId xmlns:p14="http://schemas.microsoft.com/office/powerpoint/2010/main" val="5572703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7254" y="640601"/>
            <a:ext cx="6965245" cy="966973"/>
          </a:xfrm>
        </p:spPr>
        <p:txBody>
          <a:bodyPr>
            <a:normAutofit/>
          </a:bodyPr>
          <a:lstStyle/>
          <a:p>
            <a:r>
              <a:rPr lang="fr-FR" dirty="0" smtClean="0"/>
              <a:t>Perspectives </a:t>
            </a:r>
            <a:r>
              <a:rPr lang="fr-FR" smtClean="0"/>
              <a:t>de formation</a:t>
            </a:r>
            <a:endParaRPr lang="fr-FR" dirty="0"/>
          </a:p>
        </p:txBody>
      </p:sp>
      <p:sp>
        <p:nvSpPr>
          <p:cNvPr id="3" name="Espace réservé du contenu 2"/>
          <p:cNvSpPr>
            <a:spLocks noGrp="1"/>
          </p:cNvSpPr>
          <p:nvPr>
            <p:ph idx="1"/>
          </p:nvPr>
        </p:nvSpPr>
        <p:spPr>
          <a:xfrm>
            <a:off x="663677" y="1607574"/>
            <a:ext cx="7846142" cy="4616245"/>
          </a:xfrm>
        </p:spPr>
        <p:txBody>
          <a:bodyPr>
            <a:normAutofit lnSpcReduction="10000"/>
          </a:bodyPr>
          <a:lstStyle/>
          <a:p>
            <a:r>
              <a:rPr lang="fr-FR" dirty="0" smtClean="0"/>
              <a:t>1. </a:t>
            </a:r>
            <a:r>
              <a:rPr lang="fr-FR" dirty="0"/>
              <a:t>Au</a:t>
            </a:r>
            <a:r>
              <a:rPr lang="fr-CH" dirty="0"/>
              <a:t> </a:t>
            </a:r>
            <a:r>
              <a:rPr lang="fr-FR" dirty="0"/>
              <a:t>lieu de prescrire une formation à partir d’injonctions idéalistes (prescriptions) ou celles d’un enseignant chevronné, il</a:t>
            </a:r>
            <a:r>
              <a:rPr lang="fr-CH" dirty="0"/>
              <a:t> </a:t>
            </a:r>
            <a:r>
              <a:rPr lang="fr-FR" dirty="0"/>
              <a:t>semble plus opportun de partir de l’activité déployée en classe par les débutants </a:t>
            </a:r>
            <a:r>
              <a:rPr lang="fr-CH" dirty="0" smtClean="0"/>
              <a:t>et de la traiter </a:t>
            </a:r>
            <a:r>
              <a:rPr lang="fr-FR" dirty="0" smtClean="0"/>
              <a:t>au </a:t>
            </a:r>
            <a:r>
              <a:rPr lang="fr-FR" dirty="0"/>
              <a:t>sein des espaces de </a:t>
            </a:r>
            <a:r>
              <a:rPr lang="fr-FR" dirty="0" smtClean="0"/>
              <a:t>formation </a:t>
            </a:r>
            <a:r>
              <a:rPr lang="fr-FR" sz="1600" dirty="0" smtClean="0"/>
              <a:t>(Ria, 2006).</a:t>
            </a:r>
          </a:p>
          <a:p>
            <a:r>
              <a:rPr lang="fr-FR" dirty="0" smtClean="0"/>
              <a:t>2. Démarrer la </a:t>
            </a:r>
            <a:r>
              <a:rPr lang="fr-FR" dirty="0"/>
              <a:t>formation à partir d’extraits de corpus </a:t>
            </a:r>
            <a:r>
              <a:rPr lang="fr-CH" dirty="0" smtClean="0"/>
              <a:t>et </a:t>
            </a:r>
            <a:r>
              <a:rPr lang="fr-FR" dirty="0" smtClean="0"/>
              <a:t>proposer </a:t>
            </a:r>
            <a:r>
              <a:rPr lang="fr-FR" dirty="0"/>
              <a:t>aux stagiaires directement les points </a:t>
            </a:r>
            <a:r>
              <a:rPr lang="fr-FR" dirty="0" smtClean="0"/>
              <a:t>saillants </a:t>
            </a:r>
            <a:r>
              <a:rPr lang="fr-FR" dirty="0"/>
              <a:t>autour desquels leur activité risque d’achopper</a:t>
            </a:r>
            <a:r>
              <a:rPr lang="fr-FR" dirty="0" smtClean="0"/>
              <a:t>.</a:t>
            </a:r>
          </a:p>
          <a:p>
            <a:r>
              <a:rPr lang="fr-FR" dirty="0" smtClean="0"/>
              <a:t>3. Rassurer les stagiaires que </a:t>
            </a:r>
            <a:r>
              <a:rPr lang="fr-FR" dirty="0"/>
              <a:t>les problèmes rencontrés en classe ne sont pas imputables à des traits personnels mais plutôt à des traits génériques d’une communauté professionnelle en cours de développement.</a:t>
            </a:r>
            <a:endParaRPr lang="fr-CH" dirty="0"/>
          </a:p>
          <a:p>
            <a:endParaRPr lang="fr-FR" dirty="0"/>
          </a:p>
          <a:p>
            <a:endParaRPr lang="fr-CH" dirty="0"/>
          </a:p>
          <a:p>
            <a:endParaRPr lang="fr-FR" dirty="0"/>
          </a:p>
        </p:txBody>
      </p:sp>
    </p:spTree>
    <p:extLst>
      <p:ext uri="{BB962C8B-B14F-4D97-AF65-F5344CB8AC3E}">
        <p14:creationId xmlns:p14="http://schemas.microsoft.com/office/powerpoint/2010/main" val="30329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 conclure</a:t>
            </a:r>
            <a:endParaRPr lang="fr-FR" dirty="0"/>
          </a:p>
        </p:txBody>
      </p:sp>
      <p:sp>
        <p:nvSpPr>
          <p:cNvPr id="3" name="Espace réservé du contenu 2"/>
          <p:cNvSpPr>
            <a:spLocks noGrp="1"/>
          </p:cNvSpPr>
          <p:nvPr>
            <p:ph idx="1"/>
          </p:nvPr>
        </p:nvSpPr>
        <p:spPr>
          <a:xfrm>
            <a:off x="870156" y="2119257"/>
            <a:ext cx="7418438" cy="3603812"/>
          </a:xfrm>
        </p:spPr>
        <p:txBody>
          <a:bodyPr/>
          <a:lstStyle/>
          <a:p>
            <a:r>
              <a:rPr lang="fr-FR" b="1" dirty="0"/>
              <a:t>L’espace de formation nécessite d’être alors ouvert aux deux bouts, c’est-à-dire ouvert en amont pour favoriser l’expression d’expériences professionnelles </a:t>
            </a:r>
            <a:r>
              <a:rPr lang="fr-FR" b="1" dirty="0" smtClean="0"/>
              <a:t> « saillantes </a:t>
            </a:r>
            <a:r>
              <a:rPr lang="fr-FR" b="1" dirty="0"/>
              <a:t>» </a:t>
            </a:r>
            <a:r>
              <a:rPr lang="fr-FR" b="1" dirty="0" smtClean="0"/>
              <a:t>et </a:t>
            </a:r>
            <a:r>
              <a:rPr lang="fr-FR" b="1" dirty="0"/>
              <a:t>en aval pour que la signification construite en formation permette d’appréhender autrement les situations de classe </a:t>
            </a:r>
            <a:r>
              <a:rPr lang="fr-FR" b="1" dirty="0" smtClean="0"/>
              <a:t>similaires qui pourraient et devraient certainement se reproduire</a:t>
            </a:r>
            <a:endParaRPr lang="fr-CH" dirty="0"/>
          </a:p>
          <a:p>
            <a:endParaRPr lang="fr-FR" dirty="0"/>
          </a:p>
        </p:txBody>
      </p:sp>
    </p:spTree>
    <p:extLst>
      <p:ext uri="{BB962C8B-B14F-4D97-AF65-F5344CB8AC3E}">
        <p14:creationId xmlns:p14="http://schemas.microsoft.com/office/powerpoint/2010/main" val="1292181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Une thèse après dix mois</a:t>
            </a:r>
            <a:r>
              <a:rPr lang="is-IS" dirty="0" smtClean="0"/>
              <a:t>…</a:t>
            </a:r>
            <a:r>
              <a:rPr lang="fr-FR" dirty="0" smtClean="0"/>
              <a:t>Plan de présentation</a:t>
            </a:r>
            <a:endParaRPr lang="fr-FR" dirty="0"/>
          </a:p>
        </p:txBody>
      </p:sp>
      <p:sp>
        <p:nvSpPr>
          <p:cNvPr id="3" name="Espace réservé du contenu 2"/>
          <p:cNvSpPr>
            <a:spLocks noGrp="1"/>
          </p:cNvSpPr>
          <p:nvPr>
            <p:ph idx="1"/>
          </p:nvPr>
        </p:nvSpPr>
        <p:spPr>
          <a:xfrm>
            <a:off x="1463040" y="2629925"/>
            <a:ext cx="6196405" cy="3603812"/>
          </a:xfrm>
        </p:spPr>
        <p:txBody>
          <a:bodyPr/>
          <a:lstStyle/>
          <a:p>
            <a:r>
              <a:rPr lang="fr-FR" dirty="0"/>
              <a:t> </a:t>
            </a:r>
            <a:r>
              <a:rPr lang="fr-FR" dirty="0" smtClean="0"/>
              <a:t>Introduction</a:t>
            </a:r>
          </a:p>
          <a:p>
            <a:r>
              <a:rPr lang="fr-FR" dirty="0"/>
              <a:t> </a:t>
            </a:r>
            <a:r>
              <a:rPr lang="fr-FR" dirty="0" smtClean="0"/>
              <a:t>Revue de littérature</a:t>
            </a:r>
          </a:p>
          <a:p>
            <a:r>
              <a:rPr lang="fr-FR" dirty="0"/>
              <a:t> </a:t>
            </a:r>
            <a:r>
              <a:rPr lang="fr-FR" dirty="0" smtClean="0"/>
              <a:t>Questions de recherche </a:t>
            </a:r>
            <a:r>
              <a:rPr lang="fr-FR" sz="1800" dirty="0" smtClean="0"/>
              <a:t>(1)</a:t>
            </a:r>
          </a:p>
          <a:p>
            <a:r>
              <a:rPr lang="fr-FR" dirty="0"/>
              <a:t> </a:t>
            </a:r>
            <a:r>
              <a:rPr lang="fr-FR" dirty="0" smtClean="0"/>
              <a:t>Cadre théorique</a:t>
            </a:r>
          </a:p>
          <a:p>
            <a:r>
              <a:rPr lang="fr-FR" dirty="0"/>
              <a:t> </a:t>
            </a:r>
            <a:r>
              <a:rPr lang="fr-FR" dirty="0" smtClean="0"/>
              <a:t>Questions de recherche </a:t>
            </a:r>
            <a:r>
              <a:rPr lang="fr-FR" sz="1600" dirty="0" smtClean="0"/>
              <a:t>(2)</a:t>
            </a:r>
          </a:p>
          <a:p>
            <a:r>
              <a:rPr lang="fr-FR" dirty="0"/>
              <a:t> </a:t>
            </a:r>
            <a:r>
              <a:rPr lang="fr-FR" dirty="0" smtClean="0"/>
              <a:t>Méthodes</a:t>
            </a:r>
          </a:p>
          <a:p>
            <a:r>
              <a:rPr lang="fr-FR" dirty="0" smtClean="0"/>
              <a:t> Esquisse de résultats</a:t>
            </a:r>
            <a:endParaRPr lang="fr-FR" dirty="0"/>
          </a:p>
        </p:txBody>
      </p:sp>
    </p:spTree>
    <p:extLst>
      <p:ext uri="{BB962C8B-B14F-4D97-AF65-F5344CB8AC3E}">
        <p14:creationId xmlns:p14="http://schemas.microsoft.com/office/powerpoint/2010/main" val="29015327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4126" y="638038"/>
            <a:ext cx="6965245" cy="1202485"/>
          </a:xfrm>
        </p:spPr>
        <p:txBody>
          <a:bodyPr/>
          <a:lstStyle/>
          <a:p>
            <a:r>
              <a:rPr lang="fr-FR" dirty="0" smtClean="0"/>
              <a:t>Bibliographie</a:t>
            </a:r>
            <a:endParaRPr lang="fr-FR" dirty="0"/>
          </a:p>
        </p:txBody>
      </p:sp>
      <p:sp>
        <p:nvSpPr>
          <p:cNvPr id="3" name="Espace réservé du contenu 2"/>
          <p:cNvSpPr>
            <a:spLocks noGrp="1"/>
          </p:cNvSpPr>
          <p:nvPr>
            <p:ph idx="1"/>
          </p:nvPr>
        </p:nvSpPr>
        <p:spPr>
          <a:xfrm>
            <a:off x="707924" y="1578077"/>
            <a:ext cx="7816644" cy="4852220"/>
          </a:xfrm>
        </p:spPr>
        <p:txBody>
          <a:bodyPr>
            <a:normAutofit fontScale="40000" lnSpcReduction="20000"/>
          </a:bodyPr>
          <a:lstStyle/>
          <a:p>
            <a:r>
              <a:rPr lang="fr-FR" dirty="0" err="1"/>
              <a:t>Amathieu</a:t>
            </a:r>
            <a:r>
              <a:rPr lang="fr-FR" dirty="0"/>
              <a:t>, J. (2015). Etude de circonstances de formation permettant à des enseignants novices d’éprouver de la satisfaction lors de situations de travail en classe. Une étude de cas en Education Physique et Sportive. </a:t>
            </a:r>
            <a:r>
              <a:rPr lang="en-GB" dirty="0" err="1"/>
              <a:t>Université</a:t>
            </a:r>
            <a:r>
              <a:rPr lang="en-GB" dirty="0"/>
              <a:t> Jean </a:t>
            </a:r>
            <a:r>
              <a:rPr lang="en-GB" dirty="0" err="1"/>
              <a:t>Jaurès</a:t>
            </a:r>
            <a:r>
              <a:rPr lang="en-GB" dirty="0"/>
              <a:t>. Toulouse, non </a:t>
            </a:r>
            <a:r>
              <a:rPr lang="en-GB" dirty="0" err="1"/>
              <a:t>publiée</a:t>
            </a:r>
            <a:r>
              <a:rPr lang="en-GB" dirty="0" smtClean="0"/>
              <a:t>.</a:t>
            </a:r>
            <a:endParaRPr lang="fr-FR" dirty="0" smtClean="0"/>
          </a:p>
          <a:p>
            <a:r>
              <a:rPr lang="fr-FR" dirty="0" err="1" smtClean="0"/>
              <a:t>Adé</a:t>
            </a:r>
            <a:r>
              <a:rPr lang="fr-FR" dirty="0"/>
              <a:t>, D., Sève, C. &amp; Ria, L. (2006). Le rôle des objets dans le développement professionnel des enseignants stagiaires d'Éducation physique, </a:t>
            </a:r>
            <a:r>
              <a:rPr lang="fr-FR" i="1" dirty="0"/>
              <a:t>Savoirs 1(10)</a:t>
            </a:r>
            <a:r>
              <a:rPr lang="fr-FR" dirty="0"/>
              <a:t>, </a:t>
            </a:r>
            <a:r>
              <a:rPr lang="fr-FR" dirty="0" smtClean="0"/>
              <a:t>77-93. DOI </a:t>
            </a:r>
            <a:r>
              <a:rPr lang="fr-FR" dirty="0"/>
              <a:t>10.3917/savo.010.0077</a:t>
            </a:r>
            <a:r>
              <a:rPr lang="fr-FR" dirty="0" smtClean="0"/>
              <a:t>.</a:t>
            </a:r>
          </a:p>
          <a:p>
            <a:r>
              <a:rPr lang="fr-FR" dirty="0"/>
              <a:t>Azéma, G. &amp; Leblanc, S. (2014). A propos de l’intérêt de questionner l’activité professionnelle des jeunes enseignants. </a:t>
            </a:r>
            <a:r>
              <a:rPr lang="fr-FR" i="1" dirty="0"/>
              <a:t>Recherches en Education, 19,</a:t>
            </a:r>
            <a:r>
              <a:rPr lang="fr-FR" dirty="0"/>
              <a:t> 134-146. </a:t>
            </a:r>
            <a:r>
              <a:rPr lang="fr-FR" u="sng" dirty="0">
                <a:hlinkClick r:id="rId3"/>
              </a:rPr>
              <a:t>http://www.recherches-en-education.net/IMG/pdf/REE-no19.pdf</a:t>
            </a:r>
            <a:r>
              <a:rPr lang="fr-FR" u="sng" dirty="0" smtClean="0"/>
              <a:t>.</a:t>
            </a:r>
            <a:endParaRPr lang="en-GB" dirty="0" smtClean="0"/>
          </a:p>
          <a:p>
            <a:r>
              <a:rPr lang="en-GB" dirty="0" smtClean="0"/>
              <a:t>Bahia</a:t>
            </a:r>
            <a:r>
              <a:rPr lang="en-GB" dirty="0"/>
              <a:t>, S., Freire, I., </a:t>
            </a:r>
            <a:r>
              <a:rPr lang="en-GB" dirty="0" err="1"/>
              <a:t>Amaral</a:t>
            </a:r>
            <a:r>
              <a:rPr lang="en-GB" dirty="0"/>
              <a:t>, A., &amp; Estrela, M. A. (2013). The emotional dimension </a:t>
            </a:r>
            <a:r>
              <a:rPr lang="en-GB" dirty="0" smtClean="0"/>
              <a:t>of</a:t>
            </a:r>
            <a:r>
              <a:rPr lang="fr-FR" dirty="0"/>
              <a:t> </a:t>
            </a:r>
            <a:r>
              <a:rPr lang="en-GB" dirty="0" smtClean="0"/>
              <a:t>teaching </a:t>
            </a:r>
            <a:r>
              <a:rPr lang="en-GB" dirty="0"/>
              <a:t>in a group of Portuguese teachers. </a:t>
            </a:r>
            <a:r>
              <a:rPr lang="en-GB" i="1" dirty="0"/>
              <a:t>Teachers and Teaching: Theory and Practice, 19(3)</a:t>
            </a:r>
            <a:r>
              <a:rPr lang="en-GB" dirty="0"/>
              <a:t>, 275-292. </a:t>
            </a:r>
            <a:r>
              <a:rPr lang="en-GB" u="sng" dirty="0">
                <a:hlinkClick r:id="rId4"/>
              </a:rPr>
              <a:t>http://dx.doi.org/10.1080/13540602.2012.754160</a:t>
            </a:r>
            <a:r>
              <a:rPr lang="en-GB" dirty="0" smtClean="0"/>
              <a:t>.</a:t>
            </a:r>
          </a:p>
          <a:p>
            <a:r>
              <a:rPr lang="en-GB" dirty="0" smtClean="0"/>
              <a:t>Becker</a:t>
            </a:r>
            <a:r>
              <a:rPr lang="en-GB" dirty="0"/>
              <a:t>, E. S., Goetz, T., </a:t>
            </a:r>
            <a:r>
              <a:rPr lang="en-GB" dirty="0" err="1"/>
              <a:t>Morger</a:t>
            </a:r>
            <a:r>
              <a:rPr lang="en-GB" dirty="0"/>
              <a:t>, V., &amp; </a:t>
            </a:r>
            <a:r>
              <a:rPr lang="en-GB" dirty="0" err="1"/>
              <a:t>Ranellucci</a:t>
            </a:r>
            <a:r>
              <a:rPr lang="en-GB" dirty="0"/>
              <a:t>, J. (2014). The importance of teachers' emotions and instructional </a:t>
            </a:r>
            <a:r>
              <a:rPr lang="en-GB" dirty="0" err="1"/>
              <a:t>behavior</a:t>
            </a:r>
            <a:r>
              <a:rPr lang="en-GB" dirty="0"/>
              <a:t> for their students' emotions - An experience sampling analysis. </a:t>
            </a:r>
            <a:r>
              <a:rPr lang="en-GB" i="1" dirty="0"/>
              <a:t>Teaching and Teacher Education, 43</a:t>
            </a:r>
            <a:r>
              <a:rPr lang="en-GB" dirty="0"/>
              <a:t>, 15-26</a:t>
            </a:r>
            <a:r>
              <a:rPr lang="en-GB" dirty="0" smtClean="0"/>
              <a:t>.</a:t>
            </a:r>
          </a:p>
          <a:p>
            <a:r>
              <a:rPr lang="fr-FR" dirty="0" err="1"/>
              <a:t>Brackett</a:t>
            </a:r>
            <a:r>
              <a:rPr lang="fr-FR" dirty="0"/>
              <a:t>, M. A., </a:t>
            </a:r>
            <a:r>
              <a:rPr lang="fr-FR" dirty="0" err="1"/>
              <a:t>Floman</a:t>
            </a:r>
            <a:r>
              <a:rPr lang="fr-FR" dirty="0"/>
              <a:t>, J. L., Ashton-James, C., </a:t>
            </a:r>
            <a:r>
              <a:rPr lang="fr-FR" dirty="0" err="1"/>
              <a:t>Cherkasskiy</a:t>
            </a:r>
            <a:r>
              <a:rPr lang="fr-FR" dirty="0"/>
              <a:t>, L., &amp; </a:t>
            </a:r>
            <a:r>
              <a:rPr lang="fr-FR" dirty="0" err="1"/>
              <a:t>Salovey</a:t>
            </a:r>
            <a:r>
              <a:rPr lang="fr-FR" dirty="0"/>
              <a:t>, P. (2013).The influence of </a:t>
            </a:r>
            <a:r>
              <a:rPr lang="fr-FR" dirty="0" err="1"/>
              <a:t>teacher</a:t>
            </a:r>
            <a:r>
              <a:rPr lang="fr-FR" dirty="0"/>
              <a:t> </a:t>
            </a:r>
            <a:r>
              <a:rPr lang="fr-FR" dirty="0" err="1"/>
              <a:t>emotion</a:t>
            </a:r>
            <a:r>
              <a:rPr lang="fr-FR" dirty="0"/>
              <a:t> on </a:t>
            </a:r>
            <a:r>
              <a:rPr lang="fr-FR" dirty="0" err="1"/>
              <a:t>grading</a:t>
            </a:r>
            <a:r>
              <a:rPr lang="fr-FR" dirty="0"/>
              <a:t> practices: a </a:t>
            </a:r>
            <a:r>
              <a:rPr lang="fr-FR" dirty="0" err="1"/>
              <a:t>preliminary</a:t>
            </a:r>
            <a:r>
              <a:rPr lang="fr-FR" dirty="0"/>
              <a:t> look at the </a:t>
            </a:r>
            <a:r>
              <a:rPr lang="fr-FR" dirty="0" err="1"/>
              <a:t>evaluation</a:t>
            </a:r>
            <a:r>
              <a:rPr lang="fr-FR" dirty="0"/>
              <a:t> of </a:t>
            </a:r>
            <a:r>
              <a:rPr lang="fr-FR" dirty="0" err="1"/>
              <a:t>student</a:t>
            </a:r>
            <a:r>
              <a:rPr lang="fr-FR" dirty="0"/>
              <a:t> </a:t>
            </a:r>
            <a:r>
              <a:rPr lang="fr-FR" dirty="0" err="1"/>
              <a:t>writing</a:t>
            </a:r>
            <a:r>
              <a:rPr lang="fr-FR" dirty="0"/>
              <a:t>. </a:t>
            </a:r>
            <a:r>
              <a:rPr lang="fr-FR" i="1" dirty="0" err="1"/>
              <a:t>Teachers</a:t>
            </a:r>
            <a:r>
              <a:rPr lang="fr-FR" i="1" dirty="0"/>
              <a:t> and </a:t>
            </a:r>
            <a:r>
              <a:rPr lang="fr-FR" i="1" dirty="0" err="1"/>
              <a:t>Teaching</a:t>
            </a:r>
            <a:r>
              <a:rPr lang="fr-FR" i="1" dirty="0"/>
              <a:t>: Theory and Practice, 19(6)</a:t>
            </a:r>
            <a:r>
              <a:rPr lang="fr-FR" dirty="0"/>
              <a:t>, 634-646. </a:t>
            </a:r>
            <a:r>
              <a:rPr lang="fr-FR" u="sng" dirty="0">
                <a:hlinkClick r:id="rId5"/>
              </a:rPr>
              <a:t>http://dx.doi.org/10.1080/13540602.2013.827453</a:t>
            </a:r>
            <a:r>
              <a:rPr lang="fr-FR" dirty="0" smtClean="0"/>
              <a:t>.</a:t>
            </a:r>
            <a:endParaRPr lang="fr-FR" dirty="0"/>
          </a:p>
          <a:p>
            <a:r>
              <a:rPr lang="en-GB" dirty="0"/>
              <a:t>Chang, M. L. (2013). Toward a theoretical model to understand teacher emotions and teacher burnout in the context of student </a:t>
            </a:r>
            <a:r>
              <a:rPr lang="en-GB" dirty="0" err="1"/>
              <a:t>misbehavior</a:t>
            </a:r>
            <a:r>
              <a:rPr lang="en-GB" dirty="0"/>
              <a:t>: appraisal, regulation and coping. </a:t>
            </a:r>
            <a:r>
              <a:rPr lang="en-GB" i="1" dirty="0"/>
              <a:t>Motivation and Emotion, 37, </a:t>
            </a:r>
            <a:r>
              <a:rPr lang="en-GB" dirty="0"/>
              <a:t>799-817. </a:t>
            </a:r>
            <a:r>
              <a:rPr lang="en-GB" u="sng" dirty="0">
                <a:hlinkClick r:id="rId6"/>
              </a:rPr>
              <a:t>http://dx.doi.org/</a:t>
            </a:r>
            <a:r>
              <a:rPr lang="en-GB" dirty="0"/>
              <a:t> 10.1007/s11031-012-9335-0</a:t>
            </a:r>
            <a:r>
              <a:rPr lang="en-GB" dirty="0" smtClean="0"/>
              <a:t>.</a:t>
            </a:r>
          </a:p>
          <a:p>
            <a:r>
              <a:rPr lang="fr-FR" dirty="0"/>
              <a:t>Chen, J. (2016). </a:t>
            </a:r>
            <a:r>
              <a:rPr lang="fr-FR" dirty="0" err="1"/>
              <a:t>Understanding</a:t>
            </a:r>
            <a:r>
              <a:rPr lang="fr-FR" dirty="0"/>
              <a:t> </a:t>
            </a:r>
            <a:r>
              <a:rPr lang="fr-FR" dirty="0" err="1"/>
              <a:t>teacher</a:t>
            </a:r>
            <a:r>
              <a:rPr lang="fr-FR" dirty="0"/>
              <a:t> </a:t>
            </a:r>
            <a:r>
              <a:rPr lang="fr-FR" dirty="0" err="1"/>
              <a:t>emotions</a:t>
            </a:r>
            <a:r>
              <a:rPr lang="fr-FR" dirty="0"/>
              <a:t> : The </a:t>
            </a:r>
            <a:r>
              <a:rPr lang="fr-FR" dirty="0" err="1"/>
              <a:t>development</a:t>
            </a:r>
            <a:r>
              <a:rPr lang="fr-FR" dirty="0"/>
              <a:t> of a </a:t>
            </a:r>
            <a:r>
              <a:rPr lang="fr-FR" dirty="0" err="1"/>
              <a:t>teacher</a:t>
            </a:r>
            <a:r>
              <a:rPr lang="fr-FR" dirty="0"/>
              <a:t> </a:t>
            </a:r>
            <a:r>
              <a:rPr lang="fr-FR" dirty="0" err="1"/>
              <a:t>emotion</a:t>
            </a:r>
            <a:r>
              <a:rPr lang="fr-FR" dirty="0"/>
              <a:t> </a:t>
            </a:r>
            <a:r>
              <a:rPr lang="fr-FR" dirty="0" err="1"/>
              <a:t>inventory</a:t>
            </a:r>
            <a:r>
              <a:rPr lang="fr-FR" dirty="0"/>
              <a:t>. </a:t>
            </a:r>
            <a:r>
              <a:rPr lang="fr-FR" i="1" dirty="0" err="1"/>
              <a:t>Teaching</a:t>
            </a:r>
            <a:r>
              <a:rPr lang="fr-FR" i="1" dirty="0"/>
              <a:t> and Teacher Education, 55</a:t>
            </a:r>
            <a:r>
              <a:rPr lang="fr-FR" dirty="0"/>
              <a:t>, 68-77</a:t>
            </a:r>
            <a:r>
              <a:rPr lang="fr-FR" dirty="0" smtClean="0"/>
              <a:t>.</a:t>
            </a:r>
            <a:endParaRPr lang="en-GB" dirty="0" smtClean="0"/>
          </a:p>
          <a:p>
            <a:r>
              <a:rPr lang="en-GB" dirty="0"/>
              <a:t>Cross, D. I., &amp; Hong, J. Y. (2012). An ecological examination of teachers' emotions in the school context. </a:t>
            </a:r>
            <a:r>
              <a:rPr lang="en-GB" i="1" dirty="0"/>
              <a:t>Teaching and Teacher Education, 28</a:t>
            </a:r>
            <a:r>
              <a:rPr lang="en-GB" dirty="0"/>
              <a:t>, 957-967. </a:t>
            </a:r>
            <a:r>
              <a:rPr lang="en-GB" u="sng" dirty="0">
                <a:hlinkClick r:id="rId7"/>
              </a:rPr>
              <a:t>http://dx.doi.org/10.1016/j.tate.2012.05.001</a:t>
            </a:r>
            <a:r>
              <a:rPr lang="en-GB" dirty="0" smtClean="0"/>
              <a:t>.</a:t>
            </a:r>
          </a:p>
          <a:p>
            <a:r>
              <a:rPr lang="en-GB" dirty="0"/>
              <a:t>Darby, A. (2008). Teachers' emotions in the reconstruction of professional </a:t>
            </a:r>
            <a:r>
              <a:rPr lang="en-GB" dirty="0" err="1" smtClean="0"/>
              <a:t>selfunderstanding.</a:t>
            </a:r>
            <a:r>
              <a:rPr lang="en-GB" i="1" dirty="0" err="1" smtClean="0"/>
              <a:t>Teaching</a:t>
            </a:r>
            <a:r>
              <a:rPr lang="en-GB" i="1" dirty="0" smtClean="0"/>
              <a:t> </a:t>
            </a:r>
            <a:r>
              <a:rPr lang="en-GB" i="1" dirty="0"/>
              <a:t>and Teacher Education, 24(5)</a:t>
            </a:r>
            <a:r>
              <a:rPr lang="en-GB" dirty="0"/>
              <a:t>, 1160-1172</a:t>
            </a:r>
            <a:r>
              <a:rPr lang="en-GB" dirty="0" smtClean="0"/>
              <a:t>.</a:t>
            </a:r>
          </a:p>
          <a:p>
            <a:r>
              <a:rPr lang="en-GB" dirty="0"/>
              <a:t>Gong, S., Chai, X., </a:t>
            </a:r>
            <a:r>
              <a:rPr lang="en-GB" dirty="0" err="1"/>
              <a:t>Duan</a:t>
            </a:r>
            <a:r>
              <a:rPr lang="en-GB" dirty="0"/>
              <a:t>, T., </a:t>
            </a:r>
            <a:r>
              <a:rPr lang="en-GB" dirty="0" err="1"/>
              <a:t>Zhong</a:t>
            </a:r>
            <a:r>
              <a:rPr lang="en-GB" dirty="0"/>
              <a:t>, L., &amp; Jiao, Y. (2013). Chinese teachers' emotion regulation goals and strategies. </a:t>
            </a:r>
            <a:r>
              <a:rPr lang="en-GB" i="1" dirty="0"/>
              <a:t>Psychology, 4(11)</a:t>
            </a:r>
            <a:r>
              <a:rPr lang="en-GB" dirty="0"/>
              <a:t>, 870-877. </a:t>
            </a:r>
            <a:r>
              <a:rPr lang="en-GB" u="sng" dirty="0">
                <a:hlinkClick r:id="rId8"/>
              </a:rPr>
              <a:t>http://dx.doi.org/10.4236/psych.2013.411125</a:t>
            </a:r>
            <a:r>
              <a:rPr lang="en-GB" dirty="0" smtClean="0"/>
              <a:t>.</a:t>
            </a:r>
          </a:p>
          <a:p>
            <a:r>
              <a:rPr lang="en-GB" dirty="0" err="1"/>
              <a:t>Hagenauer</a:t>
            </a:r>
            <a:r>
              <a:rPr lang="en-GB" dirty="0"/>
              <a:t>, G., &amp; </a:t>
            </a:r>
            <a:r>
              <a:rPr lang="en-GB" dirty="0" err="1"/>
              <a:t>Volet</a:t>
            </a:r>
            <a:r>
              <a:rPr lang="en-GB" dirty="0"/>
              <a:t>, S. E. (2014). I don't hide my feelings, even though I try to: insight into teacher educator emotion display. </a:t>
            </a:r>
            <a:r>
              <a:rPr lang="en-GB" i="1" dirty="0"/>
              <a:t>Australian Educational Researcher, 41</a:t>
            </a:r>
            <a:r>
              <a:rPr lang="en-GB" dirty="0"/>
              <a:t>, 261-281. </a:t>
            </a:r>
            <a:r>
              <a:rPr lang="en-GB" u="sng" dirty="0">
                <a:hlinkClick r:id="rId9"/>
              </a:rPr>
              <a:t>http://dx.doi.org/10.1007/s13384-013-0129-5</a:t>
            </a:r>
            <a:r>
              <a:rPr lang="en-GB" dirty="0" smtClean="0"/>
              <a:t>.</a:t>
            </a:r>
          </a:p>
          <a:p>
            <a:pPr lvl="0"/>
            <a:r>
              <a:rPr lang="en-GB" dirty="0" smtClean="0"/>
              <a:t>Hargreaves</a:t>
            </a:r>
            <a:r>
              <a:rPr lang="en-GB" dirty="0"/>
              <a:t>, A. (2000). </a:t>
            </a:r>
            <a:r>
              <a:rPr lang="en-GB" dirty="0">
                <a:hlinkClick r:id="rId10"/>
              </a:rPr>
              <a:t>Mixed emotions: teachers’ perceptions of their interactions with students</a:t>
            </a:r>
            <a:r>
              <a:rPr lang="en-GB" dirty="0"/>
              <a:t>, </a:t>
            </a:r>
            <a:r>
              <a:rPr lang="en-GB" i="1" dirty="0"/>
              <a:t>Teaching and Teacher Education 16(8)</a:t>
            </a:r>
            <a:r>
              <a:rPr lang="en-GB" dirty="0"/>
              <a:t>, </a:t>
            </a:r>
            <a:r>
              <a:rPr lang="en-GB" dirty="0" smtClean="0"/>
              <a:t>811–826. doi:10.1016/S0742051X(00)00028-7.</a:t>
            </a:r>
          </a:p>
          <a:p>
            <a:r>
              <a:rPr lang="en-GB" dirty="0"/>
              <a:t>Hargreaves, A. (2005). Educational change takes ages: life, career and generational factors in teachers' emotional responses to educational change. </a:t>
            </a:r>
            <a:r>
              <a:rPr lang="en-GB" i="1" dirty="0"/>
              <a:t>Teaching and Teacher Education, 21(8)</a:t>
            </a:r>
            <a:r>
              <a:rPr lang="en-GB" dirty="0"/>
              <a:t>, 967-983. </a:t>
            </a:r>
            <a:r>
              <a:rPr lang="en-GB" u="sng" dirty="0">
                <a:hlinkClick r:id="rId11"/>
              </a:rPr>
              <a:t>http://dx.doi.org/10.1016/j.tate.2005.06.007</a:t>
            </a:r>
            <a:r>
              <a:rPr lang="en-GB" dirty="0" smtClean="0"/>
              <a:t>.</a:t>
            </a:r>
            <a:endParaRPr lang="fr-FR" dirty="0" smtClean="0"/>
          </a:p>
        </p:txBody>
      </p:sp>
    </p:spTree>
    <p:extLst>
      <p:ext uri="{BB962C8B-B14F-4D97-AF65-F5344CB8AC3E}">
        <p14:creationId xmlns:p14="http://schemas.microsoft.com/office/powerpoint/2010/main" val="202569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81666" y="663676"/>
            <a:ext cx="7595418" cy="5412659"/>
          </a:xfrm>
        </p:spPr>
        <p:txBody>
          <a:bodyPr>
            <a:normAutofit fontScale="47500" lnSpcReduction="20000"/>
          </a:bodyPr>
          <a:lstStyle/>
          <a:p>
            <a:r>
              <a:rPr lang="en-GB" dirty="0" err="1" smtClean="0"/>
              <a:t>Lasky</a:t>
            </a:r>
            <a:r>
              <a:rPr lang="en-GB" dirty="0"/>
              <a:t>, S. (2005). A sociocultural approach to understanding teacher identity, agency and professional vulnerability in a context of secondary school reform. </a:t>
            </a:r>
            <a:r>
              <a:rPr lang="en-GB" i="1" dirty="0"/>
              <a:t>Teaching and Teacher Education, 21(8)</a:t>
            </a:r>
            <a:r>
              <a:rPr lang="en-GB" dirty="0"/>
              <a:t>, 899-916</a:t>
            </a:r>
            <a:r>
              <a:rPr lang="en-GB" dirty="0" smtClean="0"/>
              <a:t>.</a:t>
            </a:r>
          </a:p>
          <a:p>
            <a:r>
              <a:rPr lang="en-GB" dirty="0"/>
              <a:t>Lee, J. C. K., Huang, Y. X. H., Law, E. H. F., &amp;Wang, M. H. (2013). Professional identities and emotions of teachers in the context of curriculum reform: a Chinese perspective. </a:t>
            </a:r>
            <a:r>
              <a:rPr lang="en-GB" i="1" dirty="0"/>
              <a:t>Asia-Pacific Journal of Teacher Education, 41(3)</a:t>
            </a:r>
            <a:r>
              <a:rPr lang="en-GB" dirty="0"/>
              <a:t>, 271-287</a:t>
            </a:r>
            <a:r>
              <a:rPr lang="en-GB" dirty="0" smtClean="0"/>
              <a:t>.</a:t>
            </a:r>
          </a:p>
          <a:p>
            <a:r>
              <a:rPr lang="en-GB" dirty="0"/>
              <a:t>Lee, J. C. K., &amp; Yin, H. B. (2011). Teachers' emotions and professional identity in curriculum reform: a Chinese perspective. </a:t>
            </a:r>
            <a:r>
              <a:rPr lang="en-GB" i="1" dirty="0"/>
              <a:t>Journal of Education Change, 12(1),</a:t>
            </a:r>
            <a:r>
              <a:rPr lang="en-GB" dirty="0"/>
              <a:t> 25-46</a:t>
            </a:r>
            <a:r>
              <a:rPr lang="en-GB" dirty="0" smtClean="0"/>
              <a:t>.</a:t>
            </a:r>
          </a:p>
          <a:p>
            <a:r>
              <a:rPr lang="fr-FR" dirty="0" err="1"/>
              <a:t>Méard</a:t>
            </a:r>
            <a:r>
              <a:rPr lang="fr-FR" dirty="0"/>
              <a:t>, J. &amp; Bruno, F. (2009). </a:t>
            </a:r>
            <a:r>
              <a:rPr lang="fr-FR" i="1" dirty="0"/>
              <a:t>Les règles de métier dans la formation des enseignants débutants. </a:t>
            </a:r>
            <a:r>
              <a:rPr lang="fr-FR" dirty="0"/>
              <a:t>Toulouse : </a:t>
            </a:r>
            <a:r>
              <a:rPr lang="fr-FR" dirty="0" err="1"/>
              <a:t>Octarès</a:t>
            </a:r>
            <a:r>
              <a:rPr lang="fr-FR" dirty="0"/>
              <a:t>. </a:t>
            </a:r>
            <a:endParaRPr lang="en-GB" dirty="0" smtClean="0"/>
          </a:p>
          <a:p>
            <a:r>
              <a:rPr lang="fr-FR" dirty="0"/>
              <a:t>Perrenoud, P.(1994). </a:t>
            </a:r>
            <a:r>
              <a:rPr lang="fr-FR" i="1" dirty="0"/>
              <a:t>La formation des enseignants entre théorie et pratique. </a:t>
            </a:r>
            <a:r>
              <a:rPr lang="fr-FR" dirty="0"/>
              <a:t>Paris : L'Harmattan</a:t>
            </a:r>
            <a:r>
              <a:rPr lang="fr-FR" dirty="0" smtClean="0"/>
              <a:t>.</a:t>
            </a:r>
          </a:p>
          <a:p>
            <a:r>
              <a:rPr lang="fr-FR" dirty="0"/>
              <a:t>Ria, L. &amp; Durand, M. (2013), Les préoccupations et la tonalité émotionnelle des enseignants débutants lors de leurs premières expériences en classe. </a:t>
            </a:r>
            <a:r>
              <a:rPr lang="fr-FR" i="1" dirty="0"/>
              <a:t>Les Dossiers des Sciences de l’Education, 5,</a:t>
            </a:r>
            <a:r>
              <a:rPr lang="fr-FR" dirty="0"/>
              <a:t>11-123. </a:t>
            </a:r>
            <a:endParaRPr lang="fr-FR" dirty="0" smtClean="0"/>
          </a:p>
          <a:p>
            <a:r>
              <a:rPr lang="fr-CH" dirty="0"/>
              <a:t>Ria, L., Sève, C., </a:t>
            </a:r>
            <a:r>
              <a:rPr lang="fr-CH" dirty="0" err="1"/>
              <a:t>Saury</a:t>
            </a:r>
            <a:r>
              <a:rPr lang="fr-CH" dirty="0"/>
              <a:t>, J., </a:t>
            </a:r>
            <a:r>
              <a:rPr lang="fr-CH" dirty="0" err="1"/>
              <a:t>Theureau</a:t>
            </a:r>
            <a:r>
              <a:rPr lang="fr-CH" dirty="0"/>
              <a:t>, J. &amp; Durand, M. (2010). </a:t>
            </a:r>
            <a:r>
              <a:rPr lang="fr-CH" dirty="0" err="1"/>
              <a:t>Beginning</a:t>
            </a:r>
            <a:r>
              <a:rPr lang="fr-CH" dirty="0"/>
              <a:t> </a:t>
            </a:r>
            <a:r>
              <a:rPr lang="fr-CH" dirty="0" err="1"/>
              <a:t>teachers</a:t>
            </a:r>
            <a:r>
              <a:rPr lang="fr-CH" dirty="0"/>
              <a:t>’ </a:t>
            </a:r>
            <a:r>
              <a:rPr lang="fr-CH" dirty="0" err="1"/>
              <a:t>situated</a:t>
            </a:r>
            <a:r>
              <a:rPr lang="fr-CH" dirty="0"/>
              <a:t> </a:t>
            </a:r>
            <a:r>
              <a:rPr lang="fr-CH" dirty="0" err="1"/>
              <a:t>emotions</a:t>
            </a:r>
            <a:r>
              <a:rPr lang="fr-CH" dirty="0"/>
              <a:t> : A </a:t>
            </a:r>
            <a:r>
              <a:rPr lang="fr-CH" dirty="0" err="1"/>
              <a:t>study</a:t>
            </a:r>
            <a:r>
              <a:rPr lang="fr-CH" dirty="0"/>
              <a:t> of first </a:t>
            </a:r>
            <a:r>
              <a:rPr lang="fr-CH" dirty="0" err="1"/>
              <a:t>classroom</a:t>
            </a:r>
            <a:r>
              <a:rPr lang="fr-CH" dirty="0"/>
              <a:t> </a:t>
            </a:r>
            <a:r>
              <a:rPr lang="fr-CH" dirty="0" err="1"/>
              <a:t>experiences</a:t>
            </a:r>
            <a:r>
              <a:rPr lang="fr-CH" dirty="0"/>
              <a:t>. </a:t>
            </a:r>
            <a:r>
              <a:rPr lang="fr-CH" i="1" dirty="0"/>
              <a:t>Journal of Education for </a:t>
            </a:r>
            <a:r>
              <a:rPr lang="fr-CH" i="1" dirty="0" err="1"/>
              <a:t>Teaching</a:t>
            </a:r>
            <a:r>
              <a:rPr lang="fr-CH" i="1" dirty="0"/>
              <a:t>, 29(3)</a:t>
            </a:r>
            <a:r>
              <a:rPr lang="fr-CH" dirty="0"/>
              <a:t>, 219-234. </a:t>
            </a:r>
            <a:r>
              <a:rPr lang="fr-CH" u="sng" dirty="0">
                <a:hlinkClick r:id="rId3"/>
              </a:rPr>
              <a:t>http://dx.doi.org/10.1080/0260747032000120114</a:t>
            </a:r>
            <a:r>
              <a:rPr lang="fr-CH" dirty="0" smtClean="0"/>
              <a:t>.</a:t>
            </a:r>
            <a:endParaRPr lang="fr-FR" dirty="0"/>
          </a:p>
          <a:p>
            <a:r>
              <a:rPr lang="en-GB" dirty="0"/>
              <a:t>Saunders, R. (2013). The role of teacher emotions in change: Experiences, patterns </a:t>
            </a:r>
            <a:r>
              <a:rPr lang="en-GB" dirty="0" smtClean="0"/>
              <a:t>and</a:t>
            </a:r>
            <a:r>
              <a:rPr lang="fr-FR" dirty="0"/>
              <a:t> </a:t>
            </a:r>
            <a:r>
              <a:rPr lang="en-GB" dirty="0" smtClean="0"/>
              <a:t>implications </a:t>
            </a:r>
            <a:r>
              <a:rPr lang="en-GB" dirty="0"/>
              <a:t>for professional development, </a:t>
            </a:r>
            <a:r>
              <a:rPr lang="en-GB" i="1" dirty="0"/>
              <a:t>Journal of Educational Change, 14</a:t>
            </a:r>
            <a:r>
              <a:rPr lang="en-GB" dirty="0"/>
              <a:t>, 303-333. </a:t>
            </a:r>
            <a:r>
              <a:rPr lang="en-GB" u="sng" dirty="0">
                <a:hlinkClick r:id="rId4"/>
              </a:rPr>
              <a:t>http://dx.doi.org/10.1007/s10833-012-9195-0</a:t>
            </a:r>
            <a:r>
              <a:rPr lang="en-GB" dirty="0" smtClean="0"/>
              <a:t>.</a:t>
            </a:r>
          </a:p>
          <a:p>
            <a:r>
              <a:rPr lang="en-GB" dirty="0"/>
              <a:t>Schutz, P. A. (2014). Inquiry on teachers' emotion. </a:t>
            </a:r>
            <a:r>
              <a:rPr lang="en-GB" i="1" dirty="0"/>
              <a:t>Educational Psychologist, 49(1</a:t>
            </a:r>
            <a:r>
              <a:rPr lang="en-GB" i="1" dirty="0" smtClean="0"/>
              <a:t>),</a:t>
            </a:r>
            <a:r>
              <a:rPr lang="fr-FR" dirty="0"/>
              <a:t> </a:t>
            </a:r>
            <a:r>
              <a:rPr lang="en-GB" dirty="0" smtClean="0"/>
              <a:t>1-12</a:t>
            </a:r>
            <a:r>
              <a:rPr lang="en-GB" dirty="0"/>
              <a:t>. </a:t>
            </a:r>
            <a:r>
              <a:rPr lang="en-GB" u="sng" dirty="0">
                <a:hlinkClick r:id="rId5"/>
              </a:rPr>
              <a:t>http://dx.doi.org/10.1080/00461520.2013.864955</a:t>
            </a:r>
            <a:r>
              <a:rPr lang="en-GB" dirty="0" smtClean="0"/>
              <a:t>.</a:t>
            </a:r>
          </a:p>
          <a:p>
            <a:r>
              <a:rPr lang="fr-FR" dirty="0"/>
              <a:t>Strauss, A.L. &amp; Corbin, J. (1990). </a:t>
            </a:r>
            <a:r>
              <a:rPr lang="fr-FR" i="1" dirty="0"/>
              <a:t>Basics of Qualitative </a:t>
            </a:r>
            <a:r>
              <a:rPr lang="fr-FR" i="1" dirty="0" err="1"/>
              <a:t>Research</a:t>
            </a:r>
            <a:r>
              <a:rPr lang="fr-FR" i="1" dirty="0"/>
              <a:t> : </a:t>
            </a:r>
            <a:r>
              <a:rPr lang="fr-FR" i="1" dirty="0" err="1"/>
              <a:t>Grounded</a:t>
            </a:r>
            <a:r>
              <a:rPr lang="fr-FR" i="1" dirty="0"/>
              <a:t> </a:t>
            </a:r>
            <a:r>
              <a:rPr lang="fr-FR" i="1" dirty="0" err="1"/>
              <a:t>theory</a:t>
            </a:r>
            <a:r>
              <a:rPr lang="fr-FR" i="1" dirty="0"/>
              <a:t> </a:t>
            </a:r>
            <a:r>
              <a:rPr lang="fr-FR" i="1" dirty="0" err="1"/>
              <a:t>Procedures</a:t>
            </a:r>
            <a:r>
              <a:rPr lang="fr-FR" i="1" dirty="0"/>
              <a:t> </a:t>
            </a:r>
            <a:r>
              <a:rPr lang="fr-FR" i="1" dirty="0" smtClean="0"/>
              <a:t>and</a:t>
            </a:r>
            <a:r>
              <a:rPr lang="fr-FR" dirty="0"/>
              <a:t> </a:t>
            </a:r>
            <a:r>
              <a:rPr lang="fr-FR" i="1" dirty="0" smtClean="0"/>
              <a:t>Techniques</a:t>
            </a:r>
            <a:r>
              <a:rPr lang="fr-FR" i="1" dirty="0"/>
              <a:t>.</a:t>
            </a:r>
            <a:r>
              <a:rPr lang="fr-FR" dirty="0"/>
              <a:t> Newbury Park : Sage.</a:t>
            </a:r>
            <a:endParaRPr lang="en-GB" dirty="0" smtClean="0"/>
          </a:p>
          <a:p>
            <a:r>
              <a:rPr lang="en-GB" dirty="0"/>
              <a:t>Taxer, J. L., &amp; </a:t>
            </a:r>
            <a:r>
              <a:rPr lang="en-GB" dirty="0" err="1"/>
              <a:t>Frenzel</a:t>
            </a:r>
            <a:r>
              <a:rPr lang="en-GB" dirty="0"/>
              <a:t>, A. C. (2015). Facets of teachers' emotional lives: a </a:t>
            </a:r>
            <a:r>
              <a:rPr lang="en-GB" dirty="0" smtClean="0"/>
              <a:t>quantitative</a:t>
            </a:r>
            <a:r>
              <a:rPr lang="fr-FR" dirty="0"/>
              <a:t> </a:t>
            </a:r>
            <a:r>
              <a:rPr lang="en-GB" dirty="0" smtClean="0"/>
              <a:t>investigation </a:t>
            </a:r>
            <a:r>
              <a:rPr lang="en-GB" dirty="0"/>
              <a:t>of teachers' genuine, faked, and hidden emotions. </a:t>
            </a:r>
            <a:r>
              <a:rPr lang="en-GB" i="1" dirty="0"/>
              <a:t>Teaching and Teacher Education, 49</a:t>
            </a:r>
            <a:r>
              <a:rPr lang="en-GB" dirty="0"/>
              <a:t>, 78-88</a:t>
            </a:r>
            <a:r>
              <a:rPr lang="en-GB" dirty="0" smtClean="0"/>
              <a:t>.</a:t>
            </a:r>
          </a:p>
          <a:p>
            <a:r>
              <a:rPr lang="en-GB" dirty="0" err="1"/>
              <a:t>Trigwell</a:t>
            </a:r>
            <a:r>
              <a:rPr lang="en-GB" dirty="0"/>
              <a:t>, K. (2012). Relations between teachers' emotions in teaching and </a:t>
            </a:r>
            <a:r>
              <a:rPr lang="en-GB" dirty="0" smtClean="0"/>
              <a:t>their</a:t>
            </a:r>
            <a:r>
              <a:rPr lang="fr-FR" dirty="0"/>
              <a:t> </a:t>
            </a:r>
            <a:r>
              <a:rPr lang="en-GB" dirty="0" smtClean="0"/>
              <a:t>approaches </a:t>
            </a:r>
            <a:r>
              <a:rPr lang="en-GB" dirty="0"/>
              <a:t>to teaching in higher education. </a:t>
            </a:r>
            <a:r>
              <a:rPr lang="en-GB" i="1" dirty="0"/>
              <a:t>Instructional Science, 40</a:t>
            </a:r>
            <a:r>
              <a:rPr lang="en-GB" dirty="0"/>
              <a:t>, 607-621. </a:t>
            </a:r>
            <a:r>
              <a:rPr lang="en-GB" u="sng" dirty="0">
                <a:hlinkClick r:id="rId6"/>
              </a:rPr>
              <a:t>http://dx.doi.org/10.1007/s11251-011-9192-3</a:t>
            </a:r>
            <a:r>
              <a:rPr lang="en-GB" dirty="0" smtClean="0"/>
              <a:t>.</a:t>
            </a:r>
            <a:endParaRPr lang="fr-FR" dirty="0"/>
          </a:p>
          <a:p>
            <a:r>
              <a:rPr lang="fr-FR" dirty="0"/>
              <a:t>Van </a:t>
            </a:r>
            <a:r>
              <a:rPr lang="fr-FR" dirty="0" err="1"/>
              <a:t>Veen</a:t>
            </a:r>
            <a:r>
              <a:rPr lang="fr-FR" dirty="0"/>
              <a:t>, K., &amp; </a:t>
            </a:r>
            <a:r>
              <a:rPr lang="fr-FR" dirty="0" err="1"/>
              <a:t>Sleegers</a:t>
            </a:r>
            <a:r>
              <a:rPr lang="fr-FR" dirty="0"/>
              <a:t>, P. (2006). How </a:t>
            </a:r>
            <a:r>
              <a:rPr lang="fr-FR" dirty="0" err="1"/>
              <a:t>does</a:t>
            </a:r>
            <a:r>
              <a:rPr lang="fr-FR" dirty="0"/>
              <a:t> </a:t>
            </a:r>
            <a:r>
              <a:rPr lang="fr-FR" dirty="0" err="1"/>
              <a:t>it</a:t>
            </a:r>
            <a:r>
              <a:rPr lang="fr-FR" dirty="0"/>
              <a:t> </a:t>
            </a:r>
            <a:r>
              <a:rPr lang="fr-FR" dirty="0" err="1"/>
              <a:t>feel</a:t>
            </a:r>
            <a:r>
              <a:rPr lang="fr-FR" dirty="0"/>
              <a:t>? </a:t>
            </a:r>
            <a:r>
              <a:rPr lang="fr-FR" dirty="0" err="1"/>
              <a:t>Teachers</a:t>
            </a:r>
            <a:r>
              <a:rPr lang="fr-FR" dirty="0"/>
              <a:t>' </a:t>
            </a:r>
            <a:r>
              <a:rPr lang="fr-FR" dirty="0" err="1"/>
              <a:t>emotions</a:t>
            </a:r>
            <a:r>
              <a:rPr lang="fr-FR" dirty="0"/>
              <a:t> in a </a:t>
            </a:r>
            <a:r>
              <a:rPr lang="fr-FR" dirty="0" err="1"/>
              <a:t>context</a:t>
            </a:r>
            <a:r>
              <a:rPr lang="fr-FR" dirty="0"/>
              <a:t> of change. </a:t>
            </a:r>
            <a:r>
              <a:rPr lang="fr-FR" i="1" dirty="0"/>
              <a:t>Journal of Curriculum </a:t>
            </a:r>
            <a:r>
              <a:rPr lang="fr-FR" i="1" dirty="0" err="1"/>
              <a:t>Studies</a:t>
            </a:r>
            <a:r>
              <a:rPr lang="fr-FR" i="1" dirty="0"/>
              <a:t>, 38(1)</a:t>
            </a:r>
            <a:r>
              <a:rPr lang="fr-FR" dirty="0"/>
              <a:t>, 85-111.</a:t>
            </a:r>
          </a:p>
          <a:p>
            <a:r>
              <a:rPr lang="en-GB" dirty="0"/>
              <a:t>Van Veen, K., </a:t>
            </a:r>
            <a:r>
              <a:rPr lang="en-GB" dirty="0" err="1"/>
              <a:t>Sleegers</a:t>
            </a:r>
            <a:r>
              <a:rPr lang="en-GB" dirty="0"/>
              <a:t>, P., van de Ven. P.-H. (2005). One teacher’s identity, emotions, and commitment to change: A case study into the cognitive–affective processes of a secondary school teacher in the context of reforms. </a:t>
            </a:r>
            <a:r>
              <a:rPr lang="en-GB" i="1" dirty="0"/>
              <a:t>Teaching and Teacher Education, 21</a:t>
            </a:r>
            <a:r>
              <a:rPr lang="en-GB" dirty="0"/>
              <a:t>, 917–934. </a:t>
            </a:r>
            <a:endParaRPr lang="en-GB" dirty="0" smtClean="0"/>
          </a:p>
          <a:p>
            <a:r>
              <a:rPr lang="fr-FR" dirty="0" err="1"/>
              <a:t>Vygotski</a:t>
            </a:r>
            <a:r>
              <a:rPr lang="fr-FR" dirty="0"/>
              <a:t>, L.S. (1997). </a:t>
            </a:r>
            <a:r>
              <a:rPr lang="fr-FR" i="1" dirty="0"/>
              <a:t>Pensée et langage. </a:t>
            </a:r>
            <a:r>
              <a:rPr lang="fr-FR" dirty="0"/>
              <a:t>Paris: La Dispute.</a:t>
            </a:r>
          </a:p>
          <a:p>
            <a:r>
              <a:rPr lang="fr-FR" dirty="0" err="1"/>
              <a:t>Vygotski</a:t>
            </a:r>
            <a:r>
              <a:rPr lang="fr-FR" dirty="0"/>
              <a:t>, L.S. (1998). </a:t>
            </a:r>
            <a:r>
              <a:rPr lang="fr-FR" i="1" dirty="0"/>
              <a:t>Théorie des émotions. Etude historico-psychologique. </a:t>
            </a:r>
            <a:r>
              <a:rPr lang="fr-FR" dirty="0"/>
              <a:t>Paris : L’Harmattan</a:t>
            </a:r>
            <a:r>
              <a:rPr lang="fr-FR" dirty="0" smtClean="0"/>
              <a:t>.</a:t>
            </a:r>
            <a:endParaRPr lang="en-GB" dirty="0" smtClean="0"/>
          </a:p>
          <a:p>
            <a:r>
              <a:rPr lang="fr-FR" dirty="0"/>
              <a:t>Yin, H. B. (2015). </a:t>
            </a:r>
            <a:r>
              <a:rPr lang="fr-FR" dirty="0" err="1"/>
              <a:t>Knife-like</a:t>
            </a:r>
            <a:r>
              <a:rPr lang="fr-FR" dirty="0"/>
              <a:t> </a:t>
            </a:r>
            <a:r>
              <a:rPr lang="fr-FR" dirty="0" err="1"/>
              <a:t>mouth</a:t>
            </a:r>
            <a:r>
              <a:rPr lang="fr-FR" dirty="0"/>
              <a:t> and tofu-</a:t>
            </a:r>
            <a:r>
              <a:rPr lang="fr-FR" dirty="0" err="1"/>
              <a:t>like</a:t>
            </a:r>
            <a:r>
              <a:rPr lang="fr-FR" dirty="0"/>
              <a:t> </a:t>
            </a:r>
            <a:r>
              <a:rPr lang="fr-FR" dirty="0" err="1"/>
              <a:t>heart</a:t>
            </a:r>
            <a:r>
              <a:rPr lang="fr-FR" dirty="0"/>
              <a:t>: </a:t>
            </a:r>
            <a:r>
              <a:rPr lang="fr-FR" dirty="0" err="1"/>
              <a:t>emotion</a:t>
            </a:r>
            <a:r>
              <a:rPr lang="fr-FR" dirty="0"/>
              <a:t> </a:t>
            </a:r>
            <a:r>
              <a:rPr lang="fr-FR" dirty="0" err="1"/>
              <a:t>regulation</a:t>
            </a:r>
            <a:r>
              <a:rPr lang="fr-FR" dirty="0"/>
              <a:t> by </a:t>
            </a:r>
            <a:r>
              <a:rPr lang="fr-FR" dirty="0" err="1"/>
              <a:t>Chinese</a:t>
            </a:r>
            <a:r>
              <a:rPr lang="fr-FR" dirty="0"/>
              <a:t> </a:t>
            </a:r>
            <a:r>
              <a:rPr lang="fr-FR" dirty="0" err="1"/>
              <a:t>teachers</a:t>
            </a:r>
            <a:r>
              <a:rPr lang="fr-FR" dirty="0"/>
              <a:t> in </a:t>
            </a:r>
            <a:r>
              <a:rPr lang="fr-FR" dirty="0" err="1"/>
              <a:t>classroom</a:t>
            </a:r>
            <a:r>
              <a:rPr lang="fr-FR" dirty="0"/>
              <a:t> </a:t>
            </a:r>
            <a:r>
              <a:rPr lang="fr-FR" dirty="0" err="1"/>
              <a:t>teaching</a:t>
            </a:r>
            <a:r>
              <a:rPr lang="fr-FR" dirty="0"/>
              <a:t>. </a:t>
            </a:r>
            <a:r>
              <a:rPr lang="fr-FR" i="1" dirty="0"/>
              <a:t>Social Psychology of Education, 19(1),</a:t>
            </a:r>
            <a:r>
              <a:rPr lang="fr-FR" dirty="0"/>
              <a:t> 1-22. </a:t>
            </a:r>
            <a:r>
              <a:rPr lang="fr-FR" u="sng" dirty="0">
                <a:hlinkClick r:id="rId7"/>
              </a:rPr>
              <a:t>http://dx.doi.org/10.1007/s11218-015-9319-5</a:t>
            </a:r>
            <a:r>
              <a:rPr lang="fr-FR" dirty="0"/>
              <a:t> </a:t>
            </a:r>
          </a:p>
          <a:p>
            <a:endParaRPr lang="fr-FR" dirty="0"/>
          </a:p>
          <a:p>
            <a:endParaRPr lang="fr-FR" dirty="0"/>
          </a:p>
        </p:txBody>
      </p:sp>
    </p:spTree>
    <p:extLst>
      <p:ext uri="{BB962C8B-B14F-4D97-AF65-F5344CB8AC3E}">
        <p14:creationId xmlns:p14="http://schemas.microsoft.com/office/powerpoint/2010/main" val="1915084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Introduction</a:t>
            </a:r>
            <a:endParaRPr lang="fr-FR" dirty="0"/>
          </a:p>
        </p:txBody>
      </p:sp>
      <p:sp>
        <p:nvSpPr>
          <p:cNvPr id="3" name="Espace réservé du contenu 2"/>
          <p:cNvSpPr>
            <a:spLocks noGrp="1"/>
          </p:cNvSpPr>
          <p:nvPr>
            <p:ph idx="1"/>
          </p:nvPr>
        </p:nvSpPr>
        <p:spPr>
          <a:xfrm>
            <a:off x="841829" y="2133771"/>
            <a:ext cx="7489371" cy="4049314"/>
          </a:xfrm>
        </p:spPr>
        <p:txBody>
          <a:bodyPr>
            <a:normAutofit/>
          </a:bodyPr>
          <a:lstStyle/>
          <a:p>
            <a:r>
              <a:rPr lang="fr-FR" dirty="0" smtClean="0"/>
              <a:t> </a:t>
            </a:r>
            <a:r>
              <a:rPr lang="fr-FR" dirty="0"/>
              <a:t>Pourquoi ce sujet?</a:t>
            </a:r>
          </a:p>
          <a:p>
            <a:r>
              <a:rPr lang="fr-FR" dirty="0"/>
              <a:t> </a:t>
            </a:r>
            <a:r>
              <a:rPr lang="fr-FR" dirty="0">
                <a:sym typeface="Wingdings"/>
              </a:rPr>
              <a:t></a:t>
            </a:r>
            <a:r>
              <a:rPr lang="fr-FR" dirty="0"/>
              <a:t>  2 préoccupations professionnelles</a:t>
            </a:r>
          </a:p>
          <a:p>
            <a:r>
              <a:rPr lang="fr-FR" dirty="0" smtClean="0"/>
              <a:t> 1</a:t>
            </a:r>
            <a:r>
              <a:rPr lang="fr-FR" dirty="0"/>
              <a:t>. Accompagnement des enseignants novices qui vivent des événements émotionnellement intenses </a:t>
            </a:r>
          </a:p>
          <a:p>
            <a:r>
              <a:rPr lang="fr-FR" dirty="0" smtClean="0"/>
              <a:t> 2</a:t>
            </a:r>
            <a:r>
              <a:rPr lang="fr-FR" dirty="0"/>
              <a:t>. En formation professionnelle, les étudiants sont confrontés à des moments d’ennui en cours et à des moments intenses en </a:t>
            </a:r>
            <a:r>
              <a:rPr lang="fr-FR" dirty="0" smtClean="0"/>
              <a:t>classe</a:t>
            </a:r>
          </a:p>
          <a:p>
            <a:r>
              <a:rPr lang="fr-FR" dirty="0" smtClean="0"/>
              <a:t>-&gt; </a:t>
            </a:r>
            <a:r>
              <a:rPr lang="fr-FR" dirty="0" smtClean="0"/>
              <a:t>Problématique </a:t>
            </a:r>
            <a:r>
              <a:rPr lang="fr-FR" dirty="0" smtClean="0"/>
              <a:t>de l’alternance (Perrenoud, 1995)</a:t>
            </a:r>
            <a:endParaRPr lang="fr-FR" dirty="0"/>
          </a:p>
          <a:p>
            <a:endParaRPr lang="fr-FR" dirty="0"/>
          </a:p>
        </p:txBody>
      </p:sp>
    </p:spTree>
    <p:extLst>
      <p:ext uri="{BB962C8B-B14F-4D97-AF65-F5344CB8AC3E}">
        <p14:creationId xmlns:p14="http://schemas.microsoft.com/office/powerpoint/2010/main" val="12085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Revue de littérature</a:t>
            </a:r>
            <a:endParaRPr lang="fr-FR" dirty="0"/>
          </a:p>
        </p:txBody>
      </p:sp>
      <p:sp>
        <p:nvSpPr>
          <p:cNvPr id="3" name="Espace réservé du contenu 2"/>
          <p:cNvSpPr>
            <a:spLocks noGrp="1"/>
          </p:cNvSpPr>
          <p:nvPr>
            <p:ph idx="1"/>
          </p:nvPr>
        </p:nvSpPr>
        <p:spPr>
          <a:xfrm>
            <a:off x="841676" y="1652954"/>
            <a:ext cx="7456956" cy="4665784"/>
          </a:xfrm>
        </p:spPr>
        <p:txBody>
          <a:bodyPr>
            <a:normAutofit/>
          </a:bodyPr>
          <a:lstStyle/>
          <a:p>
            <a:endParaRPr lang="fr-FR" dirty="0" smtClean="0"/>
          </a:p>
          <a:p>
            <a:endParaRPr lang="fr-FR" dirty="0"/>
          </a:p>
          <a:p>
            <a:r>
              <a:rPr lang="fr-FR" sz="3200" dirty="0" smtClean="0"/>
              <a:t>Enseigner est une </a:t>
            </a:r>
            <a:r>
              <a:rPr lang="fr-FR" sz="3200" b="1" i="1" dirty="0" smtClean="0"/>
              <a:t>pratique émotionnelle </a:t>
            </a:r>
            <a:r>
              <a:rPr lang="fr-FR" sz="3200" dirty="0" smtClean="0"/>
              <a:t>qui demande de la compréhension émotionnelle, du travail émotionnel </a:t>
            </a:r>
            <a:r>
              <a:rPr lang="fr-FR" sz="3200" dirty="0"/>
              <a:t>(Hargreaves, 2000</a:t>
            </a:r>
            <a:r>
              <a:rPr lang="fr-FR" sz="3200" dirty="0" smtClean="0"/>
              <a:t>) / de la régulation émotionnelle (Yin, 2015).</a:t>
            </a:r>
          </a:p>
        </p:txBody>
      </p:sp>
    </p:spTree>
    <p:extLst>
      <p:ext uri="{BB962C8B-B14F-4D97-AF65-F5344CB8AC3E}">
        <p14:creationId xmlns:p14="http://schemas.microsoft.com/office/powerpoint/2010/main" val="910650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8727" y="547834"/>
            <a:ext cx="6965245" cy="1202485"/>
          </a:xfrm>
        </p:spPr>
        <p:txBody>
          <a:bodyPr>
            <a:normAutofit/>
          </a:bodyPr>
          <a:lstStyle/>
          <a:p>
            <a:r>
              <a:rPr lang="fr-FR" sz="3200" dirty="0" smtClean="0"/>
              <a:t>Revue de littérature – </a:t>
            </a:r>
            <a:br>
              <a:rPr lang="fr-FR" sz="3200" dirty="0" smtClean="0"/>
            </a:br>
            <a:r>
              <a:rPr lang="fr-FR" sz="3200" dirty="0" smtClean="0"/>
              <a:t>Les effets des émotions</a:t>
            </a:r>
            <a:endParaRPr lang="fr-FR" sz="3200" dirty="0"/>
          </a:p>
        </p:txBody>
      </p:sp>
      <p:sp>
        <p:nvSpPr>
          <p:cNvPr id="3" name="Espace réservé du contenu 2"/>
          <p:cNvSpPr>
            <a:spLocks noGrp="1"/>
          </p:cNvSpPr>
          <p:nvPr>
            <p:ph idx="1"/>
          </p:nvPr>
        </p:nvSpPr>
        <p:spPr>
          <a:xfrm>
            <a:off x="681491" y="1750319"/>
            <a:ext cx="7759719" cy="4753719"/>
          </a:xfrm>
        </p:spPr>
        <p:txBody>
          <a:bodyPr>
            <a:normAutofit/>
          </a:bodyPr>
          <a:lstStyle/>
          <a:p>
            <a:r>
              <a:rPr lang="fr-FR" dirty="0" smtClean="0"/>
              <a:t> Les émotions influencent le </a:t>
            </a:r>
            <a:r>
              <a:rPr lang="fr-FR" b="1" dirty="0" smtClean="0"/>
              <a:t>comportement </a:t>
            </a:r>
            <a:r>
              <a:rPr lang="fr-FR" b="1" dirty="0"/>
              <a:t>des enseignants et des élèves</a:t>
            </a:r>
            <a:r>
              <a:rPr lang="fr-FR" dirty="0"/>
              <a:t> </a:t>
            </a:r>
            <a:r>
              <a:rPr lang="fr-FR" sz="1600" dirty="0"/>
              <a:t>(Becker, </a:t>
            </a:r>
            <a:r>
              <a:rPr lang="fr-FR" sz="1600" dirty="0" err="1"/>
              <a:t>Goetz</a:t>
            </a:r>
            <a:r>
              <a:rPr lang="fr-FR" sz="1600" dirty="0"/>
              <a:t>, </a:t>
            </a:r>
            <a:r>
              <a:rPr lang="fr-FR" sz="1600" dirty="0" err="1"/>
              <a:t>Morger</a:t>
            </a:r>
            <a:r>
              <a:rPr lang="fr-FR" sz="1600" dirty="0"/>
              <a:t> &amp; </a:t>
            </a:r>
            <a:r>
              <a:rPr lang="fr-FR" sz="1600" dirty="0" err="1"/>
              <a:t>Ranellucci</a:t>
            </a:r>
            <a:r>
              <a:rPr lang="fr-FR" sz="1600" dirty="0"/>
              <a:t>, 2014 ; </a:t>
            </a:r>
            <a:r>
              <a:rPr lang="fr-FR" sz="1600" dirty="0" err="1"/>
              <a:t>Hagenauer</a:t>
            </a:r>
            <a:r>
              <a:rPr lang="fr-FR" sz="1600" dirty="0"/>
              <a:t> &amp; Volet, 2014</a:t>
            </a:r>
            <a:r>
              <a:rPr lang="fr-FR" sz="1600" dirty="0" smtClean="0"/>
              <a:t>),  </a:t>
            </a:r>
            <a:r>
              <a:rPr lang="fr-FR" dirty="0"/>
              <a:t>l’</a:t>
            </a:r>
            <a:r>
              <a:rPr lang="fr-FR" b="1" dirty="0"/>
              <a:t>enseignement</a:t>
            </a:r>
            <a:r>
              <a:rPr lang="fr-FR" dirty="0"/>
              <a:t> </a:t>
            </a:r>
            <a:r>
              <a:rPr lang="fr-FR" sz="1600" dirty="0"/>
              <a:t>(Gong, Chai, Duan, </a:t>
            </a:r>
            <a:r>
              <a:rPr lang="fr-FR" sz="1600" dirty="0" err="1"/>
              <a:t>Zhong</a:t>
            </a:r>
            <a:r>
              <a:rPr lang="fr-FR" sz="1600" dirty="0"/>
              <a:t> &amp; </a:t>
            </a:r>
            <a:r>
              <a:rPr lang="fr-FR" sz="1600" dirty="0" err="1"/>
              <a:t>Jiao</a:t>
            </a:r>
            <a:r>
              <a:rPr lang="fr-FR" sz="1600" dirty="0"/>
              <a:t>, </a:t>
            </a:r>
            <a:r>
              <a:rPr lang="fr-FR" sz="1600" dirty="0" smtClean="0"/>
              <a:t>2013; </a:t>
            </a:r>
            <a:r>
              <a:rPr lang="fr-FR" sz="1600" dirty="0"/>
              <a:t>Saunders, 2013 ; </a:t>
            </a:r>
            <a:r>
              <a:rPr lang="fr-FR" sz="1600" dirty="0" err="1"/>
              <a:t>Trigwell</a:t>
            </a:r>
            <a:r>
              <a:rPr lang="fr-FR" sz="1600" dirty="0"/>
              <a:t>, 2012), </a:t>
            </a:r>
            <a:r>
              <a:rPr lang="fr-FR" b="1" dirty="0"/>
              <a:t>l’identité professionnelle </a:t>
            </a:r>
            <a:r>
              <a:rPr lang="fr-FR" sz="1600" dirty="0"/>
              <a:t>(Lee, Huang, Law &amp; Wang, 2013)</a:t>
            </a:r>
            <a:r>
              <a:rPr lang="fr-FR" dirty="0"/>
              <a:t>, </a:t>
            </a:r>
            <a:r>
              <a:rPr lang="fr-FR" b="1" dirty="0"/>
              <a:t>la vie des enseignants </a:t>
            </a:r>
            <a:r>
              <a:rPr lang="fr-FR" sz="1600" dirty="0"/>
              <a:t>(Hargreaves, 2005 ; Schutz, 2014 ; Taxer &amp; </a:t>
            </a:r>
            <a:r>
              <a:rPr lang="fr-FR" sz="1600" dirty="0" err="1"/>
              <a:t>Frenzel</a:t>
            </a:r>
            <a:r>
              <a:rPr lang="fr-FR" sz="1600" dirty="0"/>
              <a:t>, 2015)</a:t>
            </a:r>
            <a:r>
              <a:rPr lang="fr-FR" dirty="0"/>
              <a:t>, </a:t>
            </a:r>
            <a:r>
              <a:rPr lang="fr-FR" b="1" dirty="0"/>
              <a:t>le comportement et l’apprentissage des élèves</a:t>
            </a:r>
            <a:r>
              <a:rPr lang="fr-FR" dirty="0"/>
              <a:t> </a:t>
            </a:r>
            <a:r>
              <a:rPr lang="fr-FR" sz="1700" dirty="0"/>
              <a:t>(</a:t>
            </a:r>
            <a:r>
              <a:rPr lang="fr-FR" sz="1700" dirty="0" err="1"/>
              <a:t>Brackett</a:t>
            </a:r>
            <a:r>
              <a:rPr lang="fr-FR" sz="1700" dirty="0"/>
              <a:t>, </a:t>
            </a:r>
            <a:r>
              <a:rPr lang="fr-FR" sz="1700" dirty="0" err="1"/>
              <a:t>Floman</a:t>
            </a:r>
            <a:r>
              <a:rPr lang="fr-FR" sz="1700" dirty="0"/>
              <a:t>, Ashton-James, </a:t>
            </a:r>
            <a:r>
              <a:rPr lang="fr-FR" sz="1700" dirty="0" err="1"/>
              <a:t>Cherkasskiy</a:t>
            </a:r>
            <a:r>
              <a:rPr lang="fr-FR" sz="1700" dirty="0"/>
              <a:t> &amp; </a:t>
            </a:r>
            <a:r>
              <a:rPr lang="fr-FR" sz="1700" dirty="0" err="1"/>
              <a:t>Salovey</a:t>
            </a:r>
            <a:r>
              <a:rPr lang="fr-FR" sz="1700" dirty="0"/>
              <a:t>, 2013 ; Chang, 2013)</a:t>
            </a:r>
            <a:r>
              <a:rPr lang="fr-FR" dirty="0"/>
              <a:t>, les </a:t>
            </a:r>
            <a:r>
              <a:rPr lang="fr-FR" b="1" dirty="0"/>
              <a:t>évaluations des élèves </a:t>
            </a:r>
            <a:r>
              <a:rPr lang="fr-FR" sz="1700" dirty="0"/>
              <a:t>(</a:t>
            </a:r>
            <a:r>
              <a:rPr lang="fr-FR" sz="1700" dirty="0" err="1"/>
              <a:t>Brackett</a:t>
            </a:r>
            <a:r>
              <a:rPr lang="fr-FR" sz="1700" dirty="0"/>
              <a:t>, </a:t>
            </a:r>
            <a:r>
              <a:rPr lang="fr-FR" sz="1700" dirty="0" err="1"/>
              <a:t>Floman</a:t>
            </a:r>
            <a:r>
              <a:rPr lang="fr-FR" sz="1700" dirty="0"/>
              <a:t>, Ashton-James, </a:t>
            </a:r>
            <a:r>
              <a:rPr lang="fr-FR" sz="1700" dirty="0" err="1"/>
              <a:t>Cherkasskiy</a:t>
            </a:r>
            <a:r>
              <a:rPr lang="fr-FR" sz="1700" dirty="0"/>
              <a:t> &amp; </a:t>
            </a:r>
            <a:r>
              <a:rPr lang="fr-FR" sz="1700" dirty="0" err="1"/>
              <a:t>Salovey</a:t>
            </a:r>
            <a:r>
              <a:rPr lang="fr-FR" sz="1700" dirty="0"/>
              <a:t>, 2013) </a:t>
            </a:r>
            <a:r>
              <a:rPr lang="fr-FR" dirty="0"/>
              <a:t>et </a:t>
            </a:r>
            <a:r>
              <a:rPr lang="fr-FR" b="1" dirty="0"/>
              <a:t>le changement </a:t>
            </a:r>
            <a:r>
              <a:rPr lang="fr-FR" dirty="0"/>
              <a:t>dans le domaine de l’enseignement </a:t>
            </a:r>
            <a:r>
              <a:rPr lang="fr-FR" sz="1700" dirty="0"/>
              <a:t>(Darby, 2008 ; van </a:t>
            </a:r>
            <a:r>
              <a:rPr lang="fr-FR" sz="1700" dirty="0" err="1"/>
              <a:t>Veen</a:t>
            </a:r>
            <a:r>
              <a:rPr lang="fr-FR" sz="1700" dirty="0"/>
              <a:t>, </a:t>
            </a:r>
            <a:r>
              <a:rPr lang="fr-FR" sz="1700" dirty="0" err="1"/>
              <a:t>Sleegers</a:t>
            </a:r>
            <a:r>
              <a:rPr lang="fr-FR" sz="1700" dirty="0"/>
              <a:t>, and van de </a:t>
            </a:r>
            <a:r>
              <a:rPr lang="fr-FR" sz="1700" dirty="0" err="1"/>
              <a:t>Ven</a:t>
            </a:r>
            <a:r>
              <a:rPr lang="fr-FR" sz="1700" dirty="0"/>
              <a:t>, 2005; Lee &amp; Yin, 2011; </a:t>
            </a:r>
            <a:r>
              <a:rPr lang="fr-FR" sz="1700" dirty="0" err="1"/>
              <a:t>Lasky</a:t>
            </a:r>
            <a:r>
              <a:rPr lang="fr-FR" sz="1700" dirty="0"/>
              <a:t>, 2005; Lee, Huang, Law &amp; Wang, 2013; Scott &amp; Sutton, 2009 ; Van </a:t>
            </a:r>
            <a:r>
              <a:rPr lang="fr-FR" sz="1700" dirty="0" err="1"/>
              <a:t>Veen</a:t>
            </a:r>
            <a:r>
              <a:rPr lang="fr-FR" sz="1700" dirty="0"/>
              <a:t> &amp; </a:t>
            </a:r>
            <a:r>
              <a:rPr lang="fr-FR" sz="1700" dirty="0" err="1"/>
              <a:t>Sleegers</a:t>
            </a:r>
            <a:r>
              <a:rPr lang="fr-FR" sz="1700" dirty="0"/>
              <a:t>, 2006 ; Saunders, 2013). </a:t>
            </a:r>
          </a:p>
        </p:txBody>
      </p:sp>
    </p:spTree>
    <p:extLst>
      <p:ext uri="{BB962C8B-B14F-4D97-AF65-F5344CB8AC3E}">
        <p14:creationId xmlns:p14="http://schemas.microsoft.com/office/powerpoint/2010/main" val="2653226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7654" y="611567"/>
            <a:ext cx="6965245" cy="1202485"/>
          </a:xfrm>
        </p:spPr>
        <p:txBody>
          <a:bodyPr>
            <a:normAutofit fontScale="90000"/>
          </a:bodyPr>
          <a:lstStyle/>
          <a:p>
            <a:r>
              <a:rPr lang="fr-FR" dirty="0"/>
              <a:t>Revue de littérature – </a:t>
            </a:r>
            <a:br>
              <a:rPr lang="fr-FR" dirty="0"/>
            </a:br>
            <a:r>
              <a:rPr lang="fr-FR" dirty="0"/>
              <a:t>Les </a:t>
            </a:r>
            <a:r>
              <a:rPr lang="fr-FR" dirty="0" smtClean="0"/>
              <a:t>sources </a:t>
            </a:r>
            <a:r>
              <a:rPr lang="fr-FR" smtClean="0"/>
              <a:t>des émotions</a:t>
            </a:r>
            <a:endParaRPr lang="fr-FR" dirty="0"/>
          </a:p>
        </p:txBody>
      </p:sp>
      <p:sp>
        <p:nvSpPr>
          <p:cNvPr id="3" name="Espace réservé du contenu 2"/>
          <p:cNvSpPr>
            <a:spLocks noGrp="1"/>
          </p:cNvSpPr>
          <p:nvPr>
            <p:ph idx="1"/>
          </p:nvPr>
        </p:nvSpPr>
        <p:spPr>
          <a:xfrm>
            <a:off x="738554" y="1814052"/>
            <a:ext cx="7643446" cy="4527754"/>
          </a:xfrm>
        </p:spPr>
        <p:txBody>
          <a:bodyPr>
            <a:normAutofit/>
          </a:bodyPr>
          <a:lstStyle/>
          <a:p>
            <a:r>
              <a:rPr lang="fr-FR" dirty="0" smtClean="0"/>
              <a:t>Emotions positives en lien avec l’engagement des élèves, celles négatives avec le prescrit et la hiérarchie </a:t>
            </a:r>
            <a:r>
              <a:rPr lang="fr-FR" sz="1600" dirty="0" smtClean="0"/>
              <a:t>(Bahia, Freire, Amaral &amp; Estrela, 2013)</a:t>
            </a:r>
            <a:r>
              <a:rPr lang="fr-FR" dirty="0" smtClean="0"/>
              <a:t> ou lors de conflits avec un élève difficile, des parents ou des collègues </a:t>
            </a:r>
            <a:r>
              <a:rPr lang="fr-FR" sz="1600" dirty="0" smtClean="0"/>
              <a:t>(Cross and Hong, 2012).</a:t>
            </a:r>
          </a:p>
          <a:p>
            <a:r>
              <a:rPr lang="fr-FR" dirty="0" smtClean="0"/>
              <a:t>Joie intense lorsque les élèves apprécient les cours </a:t>
            </a:r>
            <a:r>
              <a:rPr lang="fr-FR" sz="1600" dirty="0" smtClean="0"/>
              <a:t>(Chen, 2016) </a:t>
            </a:r>
            <a:r>
              <a:rPr lang="fr-FR" dirty="0" smtClean="0"/>
              <a:t>et lorsqu’ils progressent et se développent </a:t>
            </a:r>
            <a:r>
              <a:rPr lang="fr-FR" sz="1600" dirty="0" smtClean="0"/>
              <a:t>(</a:t>
            </a:r>
            <a:r>
              <a:rPr lang="fr-FR" sz="1600" dirty="0"/>
              <a:t>Becker et al., 2014; </a:t>
            </a:r>
            <a:r>
              <a:rPr lang="fr-FR" sz="1600" dirty="0" err="1"/>
              <a:t>Hagenauer</a:t>
            </a:r>
            <a:r>
              <a:rPr lang="fr-FR" sz="1600" dirty="0"/>
              <a:t> &amp; Volet, 2014 ) </a:t>
            </a:r>
            <a:r>
              <a:rPr lang="fr-FR" dirty="0" smtClean="0"/>
              <a:t>et </a:t>
            </a:r>
            <a:r>
              <a:rPr lang="fr-FR" dirty="0"/>
              <a:t>lorsqu’une leçon se déroule comme prévu </a:t>
            </a:r>
            <a:r>
              <a:rPr lang="fr-FR" sz="1600" dirty="0"/>
              <a:t>(Schutz, 2014</a:t>
            </a:r>
            <a:r>
              <a:rPr lang="fr-FR" sz="1600" dirty="0" smtClean="0"/>
              <a:t>).</a:t>
            </a:r>
            <a:endParaRPr lang="fr-FR" sz="1600" dirty="0" smtClean="0"/>
          </a:p>
          <a:p>
            <a:r>
              <a:rPr lang="fr-FR" dirty="0" smtClean="0"/>
              <a:t>Approche orientée élèves -&gt; source d’émotions positives, approche orientée sur la transmission des savoirs -&gt; source d’émotions négatives </a:t>
            </a:r>
            <a:r>
              <a:rPr lang="fr-FR" sz="1600" dirty="0" smtClean="0"/>
              <a:t>(</a:t>
            </a:r>
            <a:r>
              <a:rPr lang="fr-FR" sz="1600" dirty="0" err="1" smtClean="0"/>
              <a:t>Trigwell</a:t>
            </a:r>
            <a:r>
              <a:rPr lang="fr-FR" sz="1600" dirty="0" smtClean="0"/>
              <a:t>, 2012).</a:t>
            </a:r>
            <a:endParaRPr lang="fr-FR" sz="1600" dirty="0"/>
          </a:p>
        </p:txBody>
      </p:sp>
    </p:spTree>
    <p:extLst>
      <p:ext uri="{BB962C8B-B14F-4D97-AF65-F5344CB8AC3E}">
        <p14:creationId xmlns:p14="http://schemas.microsoft.com/office/powerpoint/2010/main" val="1747950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9653" y="634181"/>
            <a:ext cx="7300450" cy="914402"/>
          </a:xfrm>
        </p:spPr>
        <p:txBody>
          <a:bodyPr>
            <a:normAutofit/>
          </a:bodyPr>
          <a:lstStyle/>
          <a:p>
            <a:r>
              <a:rPr lang="fr-FR" dirty="0" smtClean="0"/>
              <a:t>Revue de littérature - EN</a:t>
            </a:r>
            <a:endParaRPr lang="fr-FR" dirty="0"/>
          </a:p>
        </p:txBody>
      </p:sp>
      <p:sp>
        <p:nvSpPr>
          <p:cNvPr id="3" name="Espace réservé du contenu 2"/>
          <p:cNvSpPr>
            <a:spLocks noGrp="1"/>
          </p:cNvSpPr>
          <p:nvPr>
            <p:ph idx="1"/>
          </p:nvPr>
        </p:nvSpPr>
        <p:spPr>
          <a:xfrm>
            <a:off x="781665" y="1548582"/>
            <a:ext cx="7521677" cy="4689986"/>
          </a:xfrm>
        </p:spPr>
        <p:txBody>
          <a:bodyPr>
            <a:normAutofit fontScale="92500"/>
          </a:bodyPr>
          <a:lstStyle/>
          <a:p>
            <a:r>
              <a:rPr lang="fr-FR" dirty="0"/>
              <a:t>Pour les EN, source d’émotion la plus importante est liée à la gestion de classe et aux comportements déviants d’élèves </a:t>
            </a:r>
            <a:r>
              <a:rPr lang="fr-FR" sz="1700" dirty="0"/>
              <a:t>(Chang, 2013</a:t>
            </a:r>
            <a:r>
              <a:rPr lang="fr-FR" sz="1700" dirty="0" smtClean="0"/>
              <a:t>).</a:t>
            </a:r>
            <a:endParaRPr lang="fr-FR" sz="1700" dirty="0" smtClean="0"/>
          </a:p>
          <a:p>
            <a:r>
              <a:rPr lang="fr-FR" dirty="0" smtClean="0"/>
              <a:t>Le </a:t>
            </a:r>
            <a:r>
              <a:rPr lang="fr-FR" dirty="0"/>
              <a:t>suivi du plan de leçon obsède les EN </a:t>
            </a:r>
            <a:r>
              <a:rPr lang="fr-FR" sz="1700" dirty="0"/>
              <a:t>(Ria, Sève, </a:t>
            </a:r>
            <a:r>
              <a:rPr lang="fr-FR" sz="1700" dirty="0" err="1"/>
              <a:t>Saury</a:t>
            </a:r>
            <a:r>
              <a:rPr lang="fr-FR" sz="1700" dirty="0"/>
              <a:t>, </a:t>
            </a:r>
            <a:r>
              <a:rPr lang="fr-FR" sz="1700" dirty="0" err="1"/>
              <a:t>Theureau</a:t>
            </a:r>
            <a:r>
              <a:rPr lang="fr-FR" sz="1700" dirty="0"/>
              <a:t>, Durand, 2010</a:t>
            </a:r>
            <a:r>
              <a:rPr lang="fr-FR" sz="1700" dirty="0" smtClean="0"/>
              <a:t>).</a:t>
            </a:r>
          </a:p>
          <a:p>
            <a:r>
              <a:rPr lang="fr-FR" dirty="0"/>
              <a:t>Emotions </a:t>
            </a:r>
            <a:r>
              <a:rPr lang="fr-FR" b="1" dirty="0"/>
              <a:t>intenses</a:t>
            </a:r>
            <a:r>
              <a:rPr lang="fr-FR" dirty="0"/>
              <a:t> chez les EN </a:t>
            </a:r>
            <a:r>
              <a:rPr lang="fr-FR" sz="1700" dirty="0"/>
              <a:t>(Ria &amp; Durand, 2013)</a:t>
            </a:r>
            <a:r>
              <a:rPr lang="fr-FR" dirty="0"/>
              <a:t>, notamment liées aux </a:t>
            </a:r>
            <a:r>
              <a:rPr lang="fr-FR" b="1" dirty="0"/>
              <a:t>dilemmes</a:t>
            </a:r>
            <a:r>
              <a:rPr lang="fr-FR" dirty="0"/>
              <a:t>  </a:t>
            </a:r>
            <a:r>
              <a:rPr lang="fr-FR" sz="1700" dirty="0"/>
              <a:t>(</a:t>
            </a:r>
            <a:r>
              <a:rPr lang="fr-FR" sz="1700" dirty="0" err="1"/>
              <a:t>Adé</a:t>
            </a:r>
            <a:r>
              <a:rPr lang="fr-FR" sz="1700" dirty="0"/>
              <a:t>, Sève, Ria, 2006), </a:t>
            </a:r>
            <a:r>
              <a:rPr lang="fr-FR" dirty="0"/>
              <a:t>à l’</a:t>
            </a:r>
            <a:r>
              <a:rPr lang="fr-FR" b="1" dirty="0"/>
              <a:t>imprévisibilité</a:t>
            </a:r>
            <a:r>
              <a:rPr lang="fr-FR" dirty="0"/>
              <a:t> </a:t>
            </a:r>
            <a:r>
              <a:rPr lang="fr-FR" sz="1700" dirty="0"/>
              <a:t>(Jean, 2008, </a:t>
            </a:r>
            <a:r>
              <a:rPr lang="fr-FR" sz="1700" dirty="0" smtClean="0"/>
              <a:t>Azéma &amp; Leblanc, </a:t>
            </a:r>
            <a:r>
              <a:rPr lang="fr-FR" sz="1700" dirty="0"/>
              <a:t>2014)</a:t>
            </a:r>
            <a:r>
              <a:rPr lang="fr-FR" dirty="0"/>
              <a:t>, au </a:t>
            </a:r>
            <a:r>
              <a:rPr lang="fr-FR" b="1" i="1" dirty="0"/>
              <a:t>choc de la réalité </a:t>
            </a:r>
            <a:r>
              <a:rPr lang="fr-FR" sz="1700" dirty="0"/>
              <a:t>(</a:t>
            </a:r>
            <a:r>
              <a:rPr lang="fr-FR" sz="1700" dirty="0" err="1"/>
              <a:t>Amathieu</a:t>
            </a:r>
            <a:r>
              <a:rPr lang="fr-FR" sz="1700" dirty="0"/>
              <a:t>, 2015</a:t>
            </a:r>
            <a:r>
              <a:rPr lang="fr-FR" sz="1700" dirty="0" smtClean="0"/>
              <a:t>).</a:t>
            </a:r>
          </a:p>
          <a:p>
            <a:r>
              <a:rPr lang="fr-FR" dirty="0"/>
              <a:t>Imprévu (incident) -&gt; événement -&gt; phénomène </a:t>
            </a:r>
            <a:r>
              <a:rPr lang="fr-FR" sz="1700" dirty="0"/>
              <a:t>(Jean, 2008).</a:t>
            </a:r>
          </a:p>
          <a:p>
            <a:r>
              <a:rPr lang="fr-FR" dirty="0"/>
              <a:t>Emotions intenses véhiculées lors d’incidents critiques en lien avec un comportement d’élève inapproprié </a:t>
            </a:r>
            <a:r>
              <a:rPr lang="fr-FR" sz="1700" dirty="0"/>
              <a:t>(Chang, 2013) </a:t>
            </a:r>
            <a:r>
              <a:rPr lang="fr-FR" dirty="0"/>
              <a:t>ou en contexte de réforme </a:t>
            </a:r>
            <a:r>
              <a:rPr lang="fr-FR" sz="1700" dirty="0"/>
              <a:t>(Darby, 2008).</a:t>
            </a:r>
          </a:p>
          <a:p>
            <a:endParaRPr lang="fr-FR" dirty="0"/>
          </a:p>
          <a:p>
            <a:endParaRPr lang="fr-FR" dirty="0"/>
          </a:p>
        </p:txBody>
      </p:sp>
    </p:spTree>
    <p:extLst>
      <p:ext uri="{BB962C8B-B14F-4D97-AF65-F5344CB8AC3E}">
        <p14:creationId xmlns:p14="http://schemas.microsoft.com/office/powerpoint/2010/main" val="1338953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Questions de recherche </a:t>
            </a:r>
            <a:r>
              <a:rPr lang="fr-FR" sz="3200" dirty="0" smtClean="0"/>
              <a:t>(1)</a:t>
            </a:r>
            <a:endParaRPr lang="fr-FR" sz="3200" dirty="0"/>
          </a:p>
        </p:txBody>
      </p:sp>
      <p:sp>
        <p:nvSpPr>
          <p:cNvPr id="3" name="Espace réservé du contenu 2"/>
          <p:cNvSpPr>
            <a:spLocks noGrp="1"/>
          </p:cNvSpPr>
          <p:nvPr>
            <p:ph idx="1"/>
          </p:nvPr>
        </p:nvSpPr>
        <p:spPr>
          <a:xfrm>
            <a:off x="930274" y="2119256"/>
            <a:ext cx="7368358" cy="4112939"/>
          </a:xfrm>
        </p:spPr>
        <p:txBody>
          <a:bodyPr>
            <a:normAutofit/>
          </a:bodyPr>
          <a:lstStyle/>
          <a:p>
            <a:r>
              <a:rPr lang="fr-FR" dirty="0" smtClean="0"/>
              <a:t>Quels </a:t>
            </a:r>
            <a:r>
              <a:rPr lang="fr-FR" dirty="0"/>
              <a:t>moments marquants vécus en classe permettent à l’enseignant novice de progresser ou au contraire empêchent </a:t>
            </a:r>
            <a:r>
              <a:rPr lang="fr-FR" dirty="0" smtClean="0"/>
              <a:t>son </a:t>
            </a:r>
            <a:r>
              <a:rPr lang="fr-FR" dirty="0"/>
              <a:t>apprentissage du métier?</a:t>
            </a:r>
          </a:p>
          <a:p>
            <a:r>
              <a:rPr lang="fr-FR" dirty="0" smtClean="0"/>
              <a:t>Comment </a:t>
            </a:r>
            <a:r>
              <a:rPr lang="fr-FR" dirty="0"/>
              <a:t>les variations émotionnelles se manifestent-elles au cours de ces moments ?</a:t>
            </a:r>
          </a:p>
          <a:p>
            <a:r>
              <a:rPr lang="fr-FR" dirty="0" smtClean="0"/>
              <a:t>Dans </a:t>
            </a:r>
            <a:r>
              <a:rPr lang="fr-FR" dirty="0"/>
              <a:t>quelles circonstances l’enseignant débutant apprend à réagir pour faire face à ces moments émotionnellement marquants et à s’en servir pour s’améliorer?</a:t>
            </a:r>
          </a:p>
          <a:p>
            <a:endParaRPr lang="fr-FR" dirty="0"/>
          </a:p>
        </p:txBody>
      </p:sp>
    </p:spTree>
    <p:extLst>
      <p:ext uri="{BB962C8B-B14F-4D97-AF65-F5344CB8AC3E}">
        <p14:creationId xmlns:p14="http://schemas.microsoft.com/office/powerpoint/2010/main" val="2092883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Cadre théorique</a:t>
            </a:r>
            <a:endParaRPr lang="fr-FR" dirty="0"/>
          </a:p>
        </p:txBody>
      </p:sp>
      <p:sp>
        <p:nvSpPr>
          <p:cNvPr id="3" name="Espace réservé du contenu 2"/>
          <p:cNvSpPr>
            <a:spLocks noGrp="1"/>
          </p:cNvSpPr>
          <p:nvPr>
            <p:ph idx="1"/>
          </p:nvPr>
        </p:nvSpPr>
        <p:spPr>
          <a:xfrm>
            <a:off x="722672" y="1812278"/>
            <a:ext cx="7728154" cy="4507459"/>
          </a:xfrm>
        </p:spPr>
        <p:txBody>
          <a:bodyPr>
            <a:normAutofit/>
          </a:bodyPr>
          <a:lstStyle/>
          <a:p>
            <a:r>
              <a:rPr lang="fr-FR" dirty="0" smtClean="0"/>
              <a:t> </a:t>
            </a:r>
            <a:r>
              <a:rPr lang="fr-FR" dirty="0"/>
              <a:t>Le </a:t>
            </a:r>
            <a:r>
              <a:rPr lang="fr-FR" dirty="0" smtClean="0"/>
              <a:t>CHAT (</a:t>
            </a:r>
            <a:r>
              <a:rPr lang="fr-FR" i="1" dirty="0"/>
              <a:t>cultural </a:t>
            </a:r>
            <a:r>
              <a:rPr lang="fr-FR" i="1" dirty="0" err="1"/>
              <a:t>historical</a:t>
            </a:r>
            <a:r>
              <a:rPr lang="fr-FR" i="1" dirty="0"/>
              <a:t> </a:t>
            </a:r>
            <a:r>
              <a:rPr lang="fr-FR" i="1" dirty="0" err="1"/>
              <a:t>activity</a:t>
            </a:r>
            <a:r>
              <a:rPr lang="fr-FR" i="1" dirty="0"/>
              <a:t> </a:t>
            </a:r>
            <a:r>
              <a:rPr lang="fr-FR" i="1" dirty="0" err="1" smtClean="0"/>
              <a:t>theory</a:t>
            </a:r>
            <a:r>
              <a:rPr lang="fr-CH" i="1" dirty="0"/>
              <a:t>)</a:t>
            </a:r>
            <a:r>
              <a:rPr lang="fr-CH" dirty="0" smtClean="0"/>
              <a:t>, </a:t>
            </a:r>
            <a:r>
              <a:rPr lang="fr-FR" sz="1600" u="sng" dirty="0" smtClean="0"/>
              <a:t>(</a:t>
            </a:r>
            <a:r>
              <a:rPr lang="fr-CH" sz="1600" dirty="0"/>
              <a:t>Vygotski, </a:t>
            </a:r>
            <a:r>
              <a:rPr lang="fr-CH" sz="1600" dirty="0" smtClean="0"/>
              <a:t>1997)</a:t>
            </a:r>
            <a:endParaRPr lang="fr-CH" sz="1600" dirty="0"/>
          </a:p>
          <a:p>
            <a:r>
              <a:rPr lang="fr-FR" dirty="0" smtClean="0"/>
              <a:t>Permet d’identifier </a:t>
            </a:r>
            <a:r>
              <a:rPr lang="fr-FR" dirty="0"/>
              <a:t>le </a:t>
            </a:r>
            <a:r>
              <a:rPr lang="fr-FR" i="1" u="sng" dirty="0"/>
              <a:t>développement</a:t>
            </a:r>
            <a:r>
              <a:rPr lang="fr-FR" dirty="0"/>
              <a:t> professionnel (intériorisation de </a:t>
            </a:r>
            <a:r>
              <a:rPr lang="fr-FR" i="1" u="sng" dirty="0"/>
              <a:t>signes culturels</a:t>
            </a:r>
            <a:r>
              <a:rPr lang="fr-FR" dirty="0"/>
              <a:t>, ici des règles de </a:t>
            </a:r>
            <a:r>
              <a:rPr lang="fr-FR" dirty="0" smtClean="0"/>
              <a:t>métier) </a:t>
            </a:r>
            <a:r>
              <a:rPr lang="fr-FR" sz="1600" dirty="0" smtClean="0"/>
              <a:t>(Méard &amp; Bruno, 2009) </a:t>
            </a:r>
          </a:p>
          <a:p>
            <a:r>
              <a:rPr lang="fr-FR" dirty="0" smtClean="0"/>
              <a:t>pose </a:t>
            </a:r>
            <a:r>
              <a:rPr lang="fr-FR" dirty="0"/>
              <a:t>que ce développement est lié au pouvoir d’être affecté (moments </a:t>
            </a:r>
            <a:r>
              <a:rPr lang="fr-FR" i="1" u="sng" dirty="0"/>
              <a:t>d’auto-affectation</a:t>
            </a:r>
            <a:r>
              <a:rPr lang="fr-FR" dirty="0"/>
              <a:t>) lors de </a:t>
            </a:r>
            <a:r>
              <a:rPr lang="fr-FR" i="1" u="sng" dirty="0" err="1" smtClean="0"/>
              <a:t>perezhivanie</a:t>
            </a:r>
            <a:r>
              <a:rPr lang="fr-FR" i="1" u="sng" dirty="0" smtClean="0"/>
              <a:t> </a:t>
            </a:r>
            <a:r>
              <a:rPr lang="fr-FR" sz="1600" u="sng" dirty="0" smtClean="0"/>
              <a:t>(</a:t>
            </a:r>
            <a:r>
              <a:rPr lang="fr-CH" sz="1600" dirty="0" smtClean="0"/>
              <a:t>Vygotski, 1998)</a:t>
            </a:r>
          </a:p>
          <a:p>
            <a:r>
              <a:rPr lang="fr-FR" dirty="0" smtClean="0"/>
              <a:t>Les </a:t>
            </a:r>
            <a:r>
              <a:rPr lang="fr-FR" dirty="0"/>
              <a:t>dilemmes liés à des préoccupations simultanées sont traduits par : les </a:t>
            </a:r>
            <a:r>
              <a:rPr lang="fr-FR" i="1" u="sng" dirty="0"/>
              <a:t>conflits </a:t>
            </a:r>
            <a:r>
              <a:rPr lang="fr-FR" i="1" u="sng" dirty="0" err="1"/>
              <a:t>intra-psychiques</a:t>
            </a:r>
            <a:r>
              <a:rPr lang="fr-FR" i="1" u="sng" dirty="0"/>
              <a:t> </a:t>
            </a:r>
            <a:r>
              <a:rPr lang="fr-FR" dirty="0"/>
              <a:t>sont liés à des </a:t>
            </a:r>
            <a:r>
              <a:rPr lang="fr-FR" i="1" u="sng" dirty="0"/>
              <a:t>motifs </a:t>
            </a:r>
            <a:r>
              <a:rPr lang="fr-FR" i="1" u="sng" dirty="0" smtClean="0"/>
              <a:t>d’agir et des opérations </a:t>
            </a:r>
            <a:r>
              <a:rPr lang="fr-FR" dirty="0" smtClean="0"/>
              <a:t>concurrents </a:t>
            </a:r>
            <a:r>
              <a:rPr lang="fr-FR" dirty="0"/>
              <a:t>et au décalage entre </a:t>
            </a:r>
            <a:r>
              <a:rPr lang="fr-FR" i="1" u="sng" dirty="0"/>
              <a:t>activité réelle </a:t>
            </a:r>
            <a:r>
              <a:rPr lang="fr-FR" dirty="0"/>
              <a:t>et </a:t>
            </a:r>
            <a:r>
              <a:rPr lang="fr-FR" i="1" u="sng" dirty="0"/>
              <a:t>activité </a:t>
            </a:r>
            <a:r>
              <a:rPr lang="fr-FR" i="1" u="sng" dirty="0" smtClean="0"/>
              <a:t>réalisée</a:t>
            </a:r>
            <a:endParaRPr lang="fr-FR" dirty="0"/>
          </a:p>
        </p:txBody>
      </p:sp>
    </p:spTree>
    <p:extLst>
      <p:ext uri="{BB962C8B-B14F-4D97-AF65-F5344CB8AC3E}">
        <p14:creationId xmlns:p14="http://schemas.microsoft.com/office/powerpoint/2010/main" val="42269169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naise">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Punaise.thmx</Template>
  <TotalTime>5511</TotalTime>
  <Words>2533</Words>
  <Application>Microsoft Macintosh PowerPoint</Application>
  <PresentationFormat>Présentation à l'écran (4:3)</PresentationFormat>
  <Paragraphs>242</Paragraphs>
  <Slides>21</Slides>
  <Notes>18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21</vt:i4>
      </vt:variant>
    </vt:vector>
  </HeadingPairs>
  <TitlesOfParts>
    <vt:vector size="28" baseType="lpstr">
      <vt:lpstr>Brush Script MT</vt:lpstr>
      <vt:lpstr>Calibri</vt:lpstr>
      <vt:lpstr>Constantia</vt:lpstr>
      <vt:lpstr>Franklin Gothic Book</vt:lpstr>
      <vt:lpstr>Rage Italic</vt:lpstr>
      <vt:lpstr>Wingdings</vt:lpstr>
      <vt:lpstr>Punaise</vt:lpstr>
      <vt:lpstr>Une équation à deux inconnues: le développement professionnel des enseignants novices et les moments marquants en classe: Revue de littérature et perspectives méthodologiques</vt:lpstr>
      <vt:lpstr>Une thèse après dix mois…Plan de présentation</vt:lpstr>
      <vt:lpstr>Introduction</vt:lpstr>
      <vt:lpstr>Revue de littérature</vt:lpstr>
      <vt:lpstr>Revue de littérature –  Les effets des émotions</vt:lpstr>
      <vt:lpstr>Revue de littérature –  Les sources des émotions</vt:lpstr>
      <vt:lpstr>Revue de littérature - EN</vt:lpstr>
      <vt:lpstr>Questions de recherche (1)</vt:lpstr>
      <vt:lpstr>Cadre théorique</vt:lpstr>
      <vt:lpstr>Questions de recherche (2)</vt:lpstr>
      <vt:lpstr>Méthodes</vt:lpstr>
      <vt:lpstr>Méthodes</vt:lpstr>
      <vt:lpstr>Méthodes</vt:lpstr>
      <vt:lpstr>De quelle nature sont les moments marquants vécus par les EN?</vt:lpstr>
      <vt:lpstr>Présentation PowerPoint</vt:lpstr>
      <vt:lpstr>Quelle intensité pour la joie et la tristesse?</vt:lpstr>
      <vt:lpstr>Ce moment marquant a-t-il eu un effet sur votre façon d’enseigner?</vt:lpstr>
      <vt:lpstr>Perspectives de formation</vt:lpstr>
      <vt:lpstr>Pour conclure</vt:lpstr>
      <vt:lpstr>Bibliographie</vt:lpstr>
      <vt:lpstr>Présentation PowerPoint</vt:lpstr>
    </vt:vector>
  </TitlesOfParts>
  <Company>HEP-VD</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Une équation à deux inconnues: le développement professionnel des enseignants novices et les événements marquants en classe: Revue de littérature et perspectives méthodologiques</dc:title>
  <dc:creator>HEP-VD</dc:creator>
  <cp:lastModifiedBy>Utilisateur de Microsoft Office</cp:lastModifiedBy>
  <cp:revision>93</cp:revision>
  <cp:lastPrinted>2016-06-28T11:37:13Z</cp:lastPrinted>
  <dcterms:created xsi:type="dcterms:W3CDTF">2016-06-26T08:49:24Z</dcterms:created>
  <dcterms:modified xsi:type="dcterms:W3CDTF">2016-07-01T07:51:29Z</dcterms:modified>
</cp:coreProperties>
</file>