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8" r:id="rId2"/>
    <p:sldId id="290" r:id="rId3"/>
    <p:sldId id="268" r:id="rId4"/>
    <p:sldId id="300" r:id="rId5"/>
    <p:sldId id="296" r:id="rId6"/>
    <p:sldId id="298" r:id="rId7"/>
    <p:sldId id="293" r:id="rId8"/>
    <p:sldId id="299" r:id="rId9"/>
    <p:sldId id="294" r:id="rId10"/>
    <p:sldId id="295" r:id="rId11"/>
    <p:sldId id="301" r:id="rId12"/>
    <p:sldId id="274" r:id="rId13"/>
    <p:sldId id="302" r:id="rId14"/>
    <p:sldId id="303" r:id="rId15"/>
    <p:sldId id="304" r:id="rId16"/>
    <p:sldId id="305" r:id="rId17"/>
    <p:sldId id="289" r:id="rId18"/>
    <p:sldId id="261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92"/>
    <a:srgbClr val="CFE6FC"/>
    <a:srgbClr val="CEE6FD"/>
    <a:srgbClr val="FFFFFF"/>
    <a:srgbClr val="F9FA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49"/>
    <p:restoredTop sz="52340"/>
  </p:normalViewPr>
  <p:slideViewPr>
    <p:cSldViewPr snapToGrid="0" snapToObjects="1" showGuides="1">
      <p:cViewPr varScale="1">
        <p:scale>
          <a:sx n="60" d="100"/>
          <a:sy n="60" d="100"/>
        </p:scale>
        <p:origin x="1968" y="184"/>
      </p:cViewPr>
      <p:guideLst>
        <p:guide orient="horz" pos="2183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3C71CD-604E-D74E-8640-49A11594ACBB}" type="doc">
      <dgm:prSet loTypeId="urn:microsoft.com/office/officeart/2005/8/layout/radial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C8F331A-6317-3049-BC43-B545409423CF}">
      <dgm:prSet phldrT="[Texte]" custT="1"/>
      <dgm:spPr>
        <a:solidFill>
          <a:srgbClr val="FF2F92"/>
        </a:solidFill>
        <a:ln w="12700"/>
      </dgm:spPr>
      <dgm:t>
        <a:bodyPr/>
        <a:lstStyle/>
        <a:p>
          <a:r>
            <a:rPr lang="fr-FR" sz="1000" b="1" dirty="0">
              <a:latin typeface="Century Gothic" panose="020B0502020202020204" pitchFamily="34" charset="0"/>
            </a:rPr>
            <a:t>Coopération</a:t>
          </a:r>
        </a:p>
      </dgm:t>
    </dgm:pt>
    <dgm:pt modelId="{A9F76D96-C267-0D4D-8F45-76056741B62B}" type="parTrans" cxnId="{DAE300A0-B41E-014E-94FE-9A14D00FA714}">
      <dgm:prSet/>
      <dgm:spPr/>
      <dgm:t>
        <a:bodyPr/>
        <a:lstStyle/>
        <a:p>
          <a:endParaRPr lang="fr-FR"/>
        </a:p>
      </dgm:t>
    </dgm:pt>
    <dgm:pt modelId="{58138168-79D2-9B4A-B8A6-2EBF96BA8F92}" type="sibTrans" cxnId="{DAE300A0-B41E-014E-94FE-9A14D00FA714}">
      <dgm:prSet/>
      <dgm:spPr/>
      <dgm:t>
        <a:bodyPr/>
        <a:lstStyle/>
        <a:p>
          <a:endParaRPr lang="fr-FR"/>
        </a:p>
      </dgm:t>
    </dgm:pt>
    <dgm:pt modelId="{EA125917-C812-5A42-8446-457F93864FB2}">
      <dgm:prSet phldrT="[Texte]"/>
      <dgm:spPr>
        <a:solidFill>
          <a:srgbClr val="FF2F92">
            <a:alpha val="59761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fr-FR" b="0" dirty="0">
              <a:latin typeface="Century Gothic" panose="020B0502020202020204" pitchFamily="34" charset="0"/>
            </a:rPr>
            <a:t>Communication</a:t>
          </a:r>
        </a:p>
      </dgm:t>
    </dgm:pt>
    <dgm:pt modelId="{33FBC7DD-7612-1345-8D0B-6A8AC507AB8D}" type="parTrans" cxnId="{9E642F86-D1FF-D040-AE9C-4AB447985DF1}">
      <dgm:prSet/>
      <dgm:spPr/>
      <dgm:t>
        <a:bodyPr/>
        <a:lstStyle/>
        <a:p>
          <a:endParaRPr lang="fr-FR"/>
        </a:p>
      </dgm:t>
    </dgm:pt>
    <dgm:pt modelId="{DE9CF942-BAB1-8148-AE4F-6BC4AF9856D3}" type="sibTrans" cxnId="{9E642F86-D1FF-D040-AE9C-4AB447985DF1}">
      <dgm:prSet/>
      <dgm:spPr/>
      <dgm:t>
        <a:bodyPr/>
        <a:lstStyle/>
        <a:p>
          <a:endParaRPr lang="fr-FR"/>
        </a:p>
      </dgm:t>
    </dgm:pt>
    <dgm:pt modelId="{B7B97F2E-2957-D041-B44F-43B79CE2A7DC}">
      <dgm:prSet phldrT="[Texte]"/>
      <dgm:spPr>
        <a:solidFill>
          <a:srgbClr val="FF2F92">
            <a:alpha val="59761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fr-FR" b="0" dirty="0">
              <a:latin typeface="Century Gothic" panose="020B0502020202020204" pitchFamily="34" charset="0"/>
            </a:rPr>
            <a:t>Tendance  à l’entraide</a:t>
          </a:r>
        </a:p>
      </dgm:t>
    </dgm:pt>
    <dgm:pt modelId="{6478729C-CD71-174F-80FB-CD2CF6F088B4}" type="parTrans" cxnId="{DBF99AD1-F14C-4046-867A-D91A35474509}">
      <dgm:prSet/>
      <dgm:spPr/>
      <dgm:t>
        <a:bodyPr/>
        <a:lstStyle/>
        <a:p>
          <a:endParaRPr lang="fr-FR"/>
        </a:p>
      </dgm:t>
    </dgm:pt>
    <dgm:pt modelId="{8D07F710-D672-BD4F-A352-D0AE6CCCFFA2}" type="sibTrans" cxnId="{DBF99AD1-F14C-4046-867A-D91A35474509}">
      <dgm:prSet/>
      <dgm:spPr/>
      <dgm:t>
        <a:bodyPr/>
        <a:lstStyle/>
        <a:p>
          <a:endParaRPr lang="fr-FR"/>
        </a:p>
      </dgm:t>
    </dgm:pt>
    <dgm:pt modelId="{24F440AE-1B23-504F-BE17-E1FFA6A9BF57}">
      <dgm:prSet phldrT="[Texte]"/>
      <dgm:spPr>
        <a:solidFill>
          <a:srgbClr val="FF2F92">
            <a:alpha val="59761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fr-FR" b="0" dirty="0">
              <a:latin typeface="Century Gothic" panose="020B0502020202020204" pitchFamily="34" charset="0"/>
            </a:rPr>
            <a:t>Plaisir</a:t>
          </a:r>
        </a:p>
      </dgm:t>
    </dgm:pt>
    <dgm:pt modelId="{ACFE1F52-B43A-464D-852E-F347B3010B4F}" type="parTrans" cxnId="{C188CC9D-E6CD-B741-A859-29E231BE4CF5}">
      <dgm:prSet/>
      <dgm:spPr/>
      <dgm:t>
        <a:bodyPr/>
        <a:lstStyle/>
        <a:p>
          <a:endParaRPr lang="fr-FR"/>
        </a:p>
      </dgm:t>
    </dgm:pt>
    <dgm:pt modelId="{16C3AFA8-6234-1D41-8D68-C1E57250141C}" type="sibTrans" cxnId="{C188CC9D-E6CD-B741-A859-29E231BE4CF5}">
      <dgm:prSet/>
      <dgm:spPr/>
      <dgm:t>
        <a:bodyPr/>
        <a:lstStyle/>
        <a:p>
          <a:endParaRPr lang="fr-FR"/>
        </a:p>
      </dgm:t>
    </dgm:pt>
    <dgm:pt modelId="{2FD81E1F-94D3-B447-835F-0806CE2CC870}">
      <dgm:prSet phldrT="[Texte]"/>
      <dgm:spPr>
        <a:solidFill>
          <a:srgbClr val="FF2F92">
            <a:alpha val="59761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fr-FR" b="0" dirty="0">
              <a:latin typeface="Century Gothic" panose="020B0502020202020204" pitchFamily="34" charset="0"/>
            </a:rPr>
            <a:t>Implication</a:t>
          </a:r>
        </a:p>
        <a:p>
          <a:r>
            <a:rPr lang="fr-FR" b="0" dirty="0">
              <a:latin typeface="Century Gothic" panose="020B0502020202020204" pitchFamily="34" charset="0"/>
            </a:rPr>
            <a:t>Engagement</a:t>
          </a:r>
        </a:p>
        <a:p>
          <a:r>
            <a:rPr lang="fr-FR" b="0" dirty="0">
              <a:latin typeface="Century Gothic" panose="020B0502020202020204" pitchFamily="34" charset="0"/>
            </a:rPr>
            <a:t>dans la tâche </a:t>
          </a:r>
        </a:p>
      </dgm:t>
    </dgm:pt>
    <dgm:pt modelId="{5C173261-CC0C-9C4C-B233-B26D2732B826}" type="parTrans" cxnId="{94638782-DEBE-E546-B35A-6F32339BBDE6}">
      <dgm:prSet/>
      <dgm:spPr/>
      <dgm:t>
        <a:bodyPr/>
        <a:lstStyle/>
        <a:p>
          <a:endParaRPr lang="fr-FR"/>
        </a:p>
      </dgm:t>
    </dgm:pt>
    <dgm:pt modelId="{EA07F05A-C0D7-4F44-B320-F51FBD27B347}" type="sibTrans" cxnId="{94638782-DEBE-E546-B35A-6F32339BBDE6}">
      <dgm:prSet/>
      <dgm:spPr/>
      <dgm:t>
        <a:bodyPr/>
        <a:lstStyle/>
        <a:p>
          <a:endParaRPr lang="fr-FR"/>
        </a:p>
      </dgm:t>
    </dgm:pt>
    <dgm:pt modelId="{0A59AFB7-6FCC-A649-BC66-D250592E631A}" type="pres">
      <dgm:prSet presAssocID="{5B3C71CD-604E-D74E-8640-49A11594ACB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1E8E61D-0A48-4C43-A9D2-6DA5CB718C9A}" type="pres">
      <dgm:prSet presAssocID="{4C8F331A-6317-3049-BC43-B545409423CF}" presName="centerShape" presStyleLbl="node0" presStyleIdx="0" presStyleCnt="1" custScaleX="175272" custScaleY="162394"/>
      <dgm:spPr/>
    </dgm:pt>
    <dgm:pt modelId="{89949BBB-0019-284B-9269-DC925BE39E1A}" type="pres">
      <dgm:prSet presAssocID="{33FBC7DD-7612-1345-8D0B-6A8AC507AB8D}" presName="parTrans" presStyleLbl="sibTrans2D1" presStyleIdx="0" presStyleCnt="4"/>
      <dgm:spPr/>
    </dgm:pt>
    <dgm:pt modelId="{A0F4F1AC-84DB-A949-A9D3-84F65DCCA138}" type="pres">
      <dgm:prSet presAssocID="{33FBC7DD-7612-1345-8D0B-6A8AC507AB8D}" presName="connectorText" presStyleLbl="sibTrans2D1" presStyleIdx="0" presStyleCnt="4"/>
      <dgm:spPr/>
    </dgm:pt>
    <dgm:pt modelId="{AA3C8E7E-50EA-9B49-91F5-A0C30628A45E}" type="pres">
      <dgm:prSet presAssocID="{EA125917-C812-5A42-8446-457F93864FB2}" presName="node" presStyleLbl="node1" presStyleIdx="0" presStyleCnt="4">
        <dgm:presLayoutVars>
          <dgm:bulletEnabled val="1"/>
        </dgm:presLayoutVars>
      </dgm:prSet>
      <dgm:spPr/>
    </dgm:pt>
    <dgm:pt modelId="{C9E4A169-3EF2-6A4A-9DF3-27D99793675B}" type="pres">
      <dgm:prSet presAssocID="{6478729C-CD71-174F-80FB-CD2CF6F088B4}" presName="parTrans" presStyleLbl="sibTrans2D1" presStyleIdx="1" presStyleCnt="4"/>
      <dgm:spPr/>
    </dgm:pt>
    <dgm:pt modelId="{8A6614C5-0CC5-3F47-925F-7E4876D41200}" type="pres">
      <dgm:prSet presAssocID="{6478729C-CD71-174F-80FB-CD2CF6F088B4}" presName="connectorText" presStyleLbl="sibTrans2D1" presStyleIdx="1" presStyleCnt="4"/>
      <dgm:spPr/>
    </dgm:pt>
    <dgm:pt modelId="{603CEE88-D87E-5C44-B313-F00DB65BD34E}" type="pres">
      <dgm:prSet presAssocID="{B7B97F2E-2957-D041-B44F-43B79CE2A7DC}" presName="node" presStyleLbl="node1" presStyleIdx="1" presStyleCnt="4" custScaleY="100082">
        <dgm:presLayoutVars>
          <dgm:bulletEnabled val="1"/>
        </dgm:presLayoutVars>
      </dgm:prSet>
      <dgm:spPr/>
    </dgm:pt>
    <dgm:pt modelId="{A8358215-E637-A24F-96FD-FBCBF1C511F4}" type="pres">
      <dgm:prSet presAssocID="{ACFE1F52-B43A-464D-852E-F347B3010B4F}" presName="parTrans" presStyleLbl="sibTrans2D1" presStyleIdx="2" presStyleCnt="4"/>
      <dgm:spPr/>
    </dgm:pt>
    <dgm:pt modelId="{54DAEDDC-9D6A-D14B-9A87-B0A5CE30B281}" type="pres">
      <dgm:prSet presAssocID="{ACFE1F52-B43A-464D-852E-F347B3010B4F}" presName="connectorText" presStyleLbl="sibTrans2D1" presStyleIdx="2" presStyleCnt="4"/>
      <dgm:spPr/>
    </dgm:pt>
    <dgm:pt modelId="{FADA5B15-9DF3-B74F-AACE-2C8EA309604A}" type="pres">
      <dgm:prSet presAssocID="{24F440AE-1B23-504F-BE17-E1FFA6A9BF57}" presName="node" presStyleLbl="node1" presStyleIdx="2" presStyleCnt="4" custRadScaleRad="98670" custRadScaleInc="1934">
        <dgm:presLayoutVars>
          <dgm:bulletEnabled val="1"/>
        </dgm:presLayoutVars>
      </dgm:prSet>
      <dgm:spPr/>
    </dgm:pt>
    <dgm:pt modelId="{45253F69-A6E1-4940-9855-33F85D6AF727}" type="pres">
      <dgm:prSet presAssocID="{5C173261-CC0C-9C4C-B233-B26D2732B826}" presName="parTrans" presStyleLbl="sibTrans2D1" presStyleIdx="3" presStyleCnt="4"/>
      <dgm:spPr/>
    </dgm:pt>
    <dgm:pt modelId="{B4B3B186-EBBE-3641-899D-235D190E47C3}" type="pres">
      <dgm:prSet presAssocID="{5C173261-CC0C-9C4C-B233-B26D2732B826}" presName="connectorText" presStyleLbl="sibTrans2D1" presStyleIdx="3" presStyleCnt="4"/>
      <dgm:spPr/>
    </dgm:pt>
    <dgm:pt modelId="{73A3A0CB-9605-4C43-ADAE-CABB1A4281F8}" type="pres">
      <dgm:prSet presAssocID="{2FD81E1F-94D3-B447-835F-0806CE2CC870}" presName="node" presStyleLbl="node1" presStyleIdx="3" presStyleCnt="4">
        <dgm:presLayoutVars>
          <dgm:bulletEnabled val="1"/>
        </dgm:presLayoutVars>
      </dgm:prSet>
      <dgm:spPr/>
    </dgm:pt>
  </dgm:ptLst>
  <dgm:cxnLst>
    <dgm:cxn modelId="{01EAB31F-5C01-9A41-9C08-4C73D1FAFDF0}" type="presOf" srcId="{4C8F331A-6317-3049-BC43-B545409423CF}" destId="{D1E8E61D-0A48-4C43-A9D2-6DA5CB718C9A}" srcOrd="0" destOrd="0" presId="urn:microsoft.com/office/officeart/2005/8/layout/radial5"/>
    <dgm:cxn modelId="{F84DFB25-B9F4-1D4D-9909-103585491C80}" type="presOf" srcId="{ACFE1F52-B43A-464D-852E-F347B3010B4F}" destId="{54DAEDDC-9D6A-D14B-9A87-B0A5CE30B281}" srcOrd="1" destOrd="0" presId="urn:microsoft.com/office/officeart/2005/8/layout/radial5"/>
    <dgm:cxn modelId="{81FF202F-1B50-6D45-9FCD-FBA84EC5ACB4}" type="presOf" srcId="{ACFE1F52-B43A-464D-852E-F347B3010B4F}" destId="{A8358215-E637-A24F-96FD-FBCBF1C511F4}" srcOrd="0" destOrd="0" presId="urn:microsoft.com/office/officeart/2005/8/layout/radial5"/>
    <dgm:cxn modelId="{6D40C63B-A523-9D4F-8264-DFFC9248B505}" type="presOf" srcId="{33FBC7DD-7612-1345-8D0B-6A8AC507AB8D}" destId="{A0F4F1AC-84DB-A949-A9D3-84F65DCCA138}" srcOrd="1" destOrd="0" presId="urn:microsoft.com/office/officeart/2005/8/layout/radial5"/>
    <dgm:cxn modelId="{7EC49B46-3E5F-4749-96AB-89BEDD8F5722}" type="presOf" srcId="{33FBC7DD-7612-1345-8D0B-6A8AC507AB8D}" destId="{89949BBB-0019-284B-9269-DC925BE39E1A}" srcOrd="0" destOrd="0" presId="urn:microsoft.com/office/officeart/2005/8/layout/radial5"/>
    <dgm:cxn modelId="{E07ADF49-82AE-294E-BBEF-6FD5EBD8C211}" type="presOf" srcId="{24F440AE-1B23-504F-BE17-E1FFA6A9BF57}" destId="{FADA5B15-9DF3-B74F-AACE-2C8EA309604A}" srcOrd="0" destOrd="0" presId="urn:microsoft.com/office/officeart/2005/8/layout/radial5"/>
    <dgm:cxn modelId="{41660F5B-7B7E-1142-8004-731A8E0D67AD}" type="presOf" srcId="{B7B97F2E-2957-D041-B44F-43B79CE2A7DC}" destId="{603CEE88-D87E-5C44-B313-F00DB65BD34E}" srcOrd="0" destOrd="0" presId="urn:microsoft.com/office/officeart/2005/8/layout/radial5"/>
    <dgm:cxn modelId="{B8288866-68D5-504F-AD31-34D493B99873}" type="presOf" srcId="{2FD81E1F-94D3-B447-835F-0806CE2CC870}" destId="{73A3A0CB-9605-4C43-ADAE-CABB1A4281F8}" srcOrd="0" destOrd="0" presId="urn:microsoft.com/office/officeart/2005/8/layout/radial5"/>
    <dgm:cxn modelId="{071BED68-5343-014D-9F17-4B091EC37758}" type="presOf" srcId="{6478729C-CD71-174F-80FB-CD2CF6F088B4}" destId="{C9E4A169-3EF2-6A4A-9DF3-27D99793675B}" srcOrd="0" destOrd="0" presId="urn:microsoft.com/office/officeart/2005/8/layout/radial5"/>
    <dgm:cxn modelId="{94638782-DEBE-E546-B35A-6F32339BBDE6}" srcId="{4C8F331A-6317-3049-BC43-B545409423CF}" destId="{2FD81E1F-94D3-B447-835F-0806CE2CC870}" srcOrd="3" destOrd="0" parTransId="{5C173261-CC0C-9C4C-B233-B26D2732B826}" sibTransId="{EA07F05A-C0D7-4F44-B320-F51FBD27B347}"/>
    <dgm:cxn modelId="{9E642F86-D1FF-D040-AE9C-4AB447985DF1}" srcId="{4C8F331A-6317-3049-BC43-B545409423CF}" destId="{EA125917-C812-5A42-8446-457F93864FB2}" srcOrd="0" destOrd="0" parTransId="{33FBC7DD-7612-1345-8D0B-6A8AC507AB8D}" sibTransId="{DE9CF942-BAB1-8148-AE4F-6BC4AF9856D3}"/>
    <dgm:cxn modelId="{87A1058F-36BC-D942-9F36-D18706A1FD2D}" type="presOf" srcId="{5C173261-CC0C-9C4C-B233-B26D2732B826}" destId="{45253F69-A6E1-4940-9855-33F85D6AF727}" srcOrd="0" destOrd="0" presId="urn:microsoft.com/office/officeart/2005/8/layout/radial5"/>
    <dgm:cxn modelId="{C188CC9D-E6CD-B741-A859-29E231BE4CF5}" srcId="{4C8F331A-6317-3049-BC43-B545409423CF}" destId="{24F440AE-1B23-504F-BE17-E1FFA6A9BF57}" srcOrd="2" destOrd="0" parTransId="{ACFE1F52-B43A-464D-852E-F347B3010B4F}" sibTransId="{16C3AFA8-6234-1D41-8D68-C1E57250141C}"/>
    <dgm:cxn modelId="{DAE300A0-B41E-014E-94FE-9A14D00FA714}" srcId="{5B3C71CD-604E-D74E-8640-49A11594ACBB}" destId="{4C8F331A-6317-3049-BC43-B545409423CF}" srcOrd="0" destOrd="0" parTransId="{A9F76D96-C267-0D4D-8F45-76056741B62B}" sibTransId="{58138168-79D2-9B4A-B8A6-2EBF96BA8F92}"/>
    <dgm:cxn modelId="{4403EEA1-E289-044E-BDE9-021D5413EB48}" type="presOf" srcId="{6478729C-CD71-174F-80FB-CD2CF6F088B4}" destId="{8A6614C5-0CC5-3F47-925F-7E4876D41200}" srcOrd="1" destOrd="0" presId="urn:microsoft.com/office/officeart/2005/8/layout/radial5"/>
    <dgm:cxn modelId="{3BA43EB4-B42E-FB4C-9D0F-6614937512B1}" type="presOf" srcId="{5C173261-CC0C-9C4C-B233-B26D2732B826}" destId="{B4B3B186-EBBE-3641-899D-235D190E47C3}" srcOrd="1" destOrd="0" presId="urn:microsoft.com/office/officeart/2005/8/layout/radial5"/>
    <dgm:cxn modelId="{6154ACC0-C61B-0B44-A603-348EB548928F}" type="presOf" srcId="{EA125917-C812-5A42-8446-457F93864FB2}" destId="{AA3C8E7E-50EA-9B49-91F5-A0C30628A45E}" srcOrd="0" destOrd="0" presId="urn:microsoft.com/office/officeart/2005/8/layout/radial5"/>
    <dgm:cxn modelId="{DBF99AD1-F14C-4046-867A-D91A35474509}" srcId="{4C8F331A-6317-3049-BC43-B545409423CF}" destId="{B7B97F2E-2957-D041-B44F-43B79CE2A7DC}" srcOrd="1" destOrd="0" parTransId="{6478729C-CD71-174F-80FB-CD2CF6F088B4}" sibTransId="{8D07F710-D672-BD4F-A352-D0AE6CCCFFA2}"/>
    <dgm:cxn modelId="{D42784E7-13A9-7844-8F1E-65E92B92C284}" type="presOf" srcId="{5B3C71CD-604E-D74E-8640-49A11594ACBB}" destId="{0A59AFB7-6FCC-A649-BC66-D250592E631A}" srcOrd="0" destOrd="0" presId="urn:microsoft.com/office/officeart/2005/8/layout/radial5"/>
    <dgm:cxn modelId="{181350B6-6C05-954A-BABC-98A24748D926}" type="presParOf" srcId="{0A59AFB7-6FCC-A649-BC66-D250592E631A}" destId="{D1E8E61D-0A48-4C43-A9D2-6DA5CB718C9A}" srcOrd="0" destOrd="0" presId="urn:microsoft.com/office/officeart/2005/8/layout/radial5"/>
    <dgm:cxn modelId="{B665804D-CA31-0941-BD68-1DE2B6F2D4DA}" type="presParOf" srcId="{0A59AFB7-6FCC-A649-BC66-D250592E631A}" destId="{89949BBB-0019-284B-9269-DC925BE39E1A}" srcOrd="1" destOrd="0" presId="urn:microsoft.com/office/officeart/2005/8/layout/radial5"/>
    <dgm:cxn modelId="{333843DC-0452-304F-AE1E-6804BAB2ABDB}" type="presParOf" srcId="{89949BBB-0019-284B-9269-DC925BE39E1A}" destId="{A0F4F1AC-84DB-A949-A9D3-84F65DCCA138}" srcOrd="0" destOrd="0" presId="urn:microsoft.com/office/officeart/2005/8/layout/radial5"/>
    <dgm:cxn modelId="{36602392-13B0-AE4D-9EE1-398BF2B0228D}" type="presParOf" srcId="{0A59AFB7-6FCC-A649-BC66-D250592E631A}" destId="{AA3C8E7E-50EA-9B49-91F5-A0C30628A45E}" srcOrd="2" destOrd="0" presId="urn:microsoft.com/office/officeart/2005/8/layout/radial5"/>
    <dgm:cxn modelId="{909C393C-D657-F548-B280-CDAA9F7E1F8F}" type="presParOf" srcId="{0A59AFB7-6FCC-A649-BC66-D250592E631A}" destId="{C9E4A169-3EF2-6A4A-9DF3-27D99793675B}" srcOrd="3" destOrd="0" presId="urn:microsoft.com/office/officeart/2005/8/layout/radial5"/>
    <dgm:cxn modelId="{230E1587-9A52-2C4E-9D6E-6CC454ED9802}" type="presParOf" srcId="{C9E4A169-3EF2-6A4A-9DF3-27D99793675B}" destId="{8A6614C5-0CC5-3F47-925F-7E4876D41200}" srcOrd="0" destOrd="0" presId="urn:microsoft.com/office/officeart/2005/8/layout/radial5"/>
    <dgm:cxn modelId="{B5181F01-E951-7C44-BF19-464CA29D6AEB}" type="presParOf" srcId="{0A59AFB7-6FCC-A649-BC66-D250592E631A}" destId="{603CEE88-D87E-5C44-B313-F00DB65BD34E}" srcOrd="4" destOrd="0" presId="urn:microsoft.com/office/officeart/2005/8/layout/radial5"/>
    <dgm:cxn modelId="{B404A199-00AA-374A-880B-476337C9F3EA}" type="presParOf" srcId="{0A59AFB7-6FCC-A649-BC66-D250592E631A}" destId="{A8358215-E637-A24F-96FD-FBCBF1C511F4}" srcOrd="5" destOrd="0" presId="urn:microsoft.com/office/officeart/2005/8/layout/radial5"/>
    <dgm:cxn modelId="{7E2F3509-E1EA-E94E-B4EA-80C6FF0E07BD}" type="presParOf" srcId="{A8358215-E637-A24F-96FD-FBCBF1C511F4}" destId="{54DAEDDC-9D6A-D14B-9A87-B0A5CE30B281}" srcOrd="0" destOrd="0" presId="urn:microsoft.com/office/officeart/2005/8/layout/radial5"/>
    <dgm:cxn modelId="{E3EF0068-61A6-9143-85E3-AE7322A61714}" type="presParOf" srcId="{0A59AFB7-6FCC-A649-BC66-D250592E631A}" destId="{FADA5B15-9DF3-B74F-AACE-2C8EA309604A}" srcOrd="6" destOrd="0" presId="urn:microsoft.com/office/officeart/2005/8/layout/radial5"/>
    <dgm:cxn modelId="{EE0E105B-C013-4442-B29C-47050777F43D}" type="presParOf" srcId="{0A59AFB7-6FCC-A649-BC66-D250592E631A}" destId="{45253F69-A6E1-4940-9855-33F85D6AF727}" srcOrd="7" destOrd="0" presId="urn:microsoft.com/office/officeart/2005/8/layout/radial5"/>
    <dgm:cxn modelId="{05A66353-5EEA-A040-9BA3-BCA4D5FC84EE}" type="presParOf" srcId="{45253F69-A6E1-4940-9855-33F85D6AF727}" destId="{B4B3B186-EBBE-3641-899D-235D190E47C3}" srcOrd="0" destOrd="0" presId="urn:microsoft.com/office/officeart/2005/8/layout/radial5"/>
    <dgm:cxn modelId="{62A2DABA-5822-3149-8C5F-452CB5AA599F}" type="presParOf" srcId="{0A59AFB7-6FCC-A649-BC66-D250592E631A}" destId="{73A3A0CB-9605-4C43-ADAE-CABB1A4281F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E8E61D-0A48-4C43-A9D2-6DA5CB718C9A}">
      <dsp:nvSpPr>
        <dsp:cNvPr id="0" name=""/>
        <dsp:cNvSpPr/>
      </dsp:nvSpPr>
      <dsp:spPr>
        <a:xfrm>
          <a:off x="1225440" y="935661"/>
          <a:ext cx="1223247" cy="1133370"/>
        </a:xfrm>
        <a:prstGeom prst="ellipse">
          <a:avLst/>
        </a:prstGeom>
        <a:solidFill>
          <a:srgbClr val="FF2F92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Century Gothic" panose="020B0502020202020204" pitchFamily="34" charset="0"/>
            </a:rPr>
            <a:t>Coopération</a:t>
          </a:r>
        </a:p>
      </dsp:txBody>
      <dsp:txXfrm>
        <a:off x="1404580" y="1101639"/>
        <a:ext cx="864967" cy="801414"/>
      </dsp:txXfrm>
    </dsp:sp>
    <dsp:sp modelId="{89949BBB-0019-284B-9269-DC925BE39E1A}">
      <dsp:nvSpPr>
        <dsp:cNvPr id="0" name=""/>
        <dsp:cNvSpPr/>
      </dsp:nvSpPr>
      <dsp:spPr>
        <a:xfrm rot="16200000">
          <a:off x="1820745" y="849296"/>
          <a:ext cx="32637" cy="1129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1825641" y="876791"/>
        <a:ext cx="22846" cy="67797"/>
      </dsp:txXfrm>
    </dsp:sp>
    <dsp:sp modelId="{AA3C8E7E-50EA-9B49-91F5-A0C30628A45E}">
      <dsp:nvSpPr>
        <dsp:cNvPr id="0" name=""/>
        <dsp:cNvSpPr/>
      </dsp:nvSpPr>
      <dsp:spPr>
        <a:xfrm>
          <a:off x="1400867" y="1688"/>
          <a:ext cx="872392" cy="872392"/>
        </a:xfrm>
        <a:prstGeom prst="ellipse">
          <a:avLst/>
        </a:prstGeom>
        <a:solidFill>
          <a:srgbClr val="FF2F92">
            <a:alpha val="59761"/>
          </a:srgb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b="0" kern="1200" dirty="0">
              <a:latin typeface="Century Gothic" panose="020B0502020202020204" pitchFamily="34" charset="0"/>
            </a:rPr>
            <a:t>Communication</a:t>
          </a:r>
        </a:p>
      </dsp:txBody>
      <dsp:txXfrm>
        <a:off x="1528626" y="129447"/>
        <a:ext cx="616874" cy="616874"/>
      </dsp:txXfrm>
    </dsp:sp>
    <dsp:sp modelId="{C9E4A169-3EF2-6A4A-9DF3-27D99793675B}">
      <dsp:nvSpPr>
        <dsp:cNvPr id="0" name=""/>
        <dsp:cNvSpPr/>
      </dsp:nvSpPr>
      <dsp:spPr>
        <a:xfrm>
          <a:off x="2452349" y="1445848"/>
          <a:ext cx="8820" cy="1129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452349" y="1468447"/>
        <a:ext cx="6174" cy="67797"/>
      </dsp:txXfrm>
    </dsp:sp>
    <dsp:sp modelId="{603CEE88-D87E-5C44-B313-F00DB65BD34E}">
      <dsp:nvSpPr>
        <dsp:cNvPr id="0" name=""/>
        <dsp:cNvSpPr/>
      </dsp:nvSpPr>
      <dsp:spPr>
        <a:xfrm>
          <a:off x="2465330" y="1065792"/>
          <a:ext cx="872392" cy="873107"/>
        </a:xfrm>
        <a:prstGeom prst="ellipse">
          <a:avLst/>
        </a:prstGeom>
        <a:solidFill>
          <a:srgbClr val="FF2F92">
            <a:alpha val="59761"/>
          </a:srgb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b="0" kern="1200" dirty="0">
              <a:latin typeface="Century Gothic" panose="020B0502020202020204" pitchFamily="34" charset="0"/>
            </a:rPr>
            <a:t>Tendance  à l’entraide</a:t>
          </a:r>
        </a:p>
      </dsp:txBody>
      <dsp:txXfrm>
        <a:off x="2593089" y="1193656"/>
        <a:ext cx="616874" cy="617379"/>
      </dsp:txXfrm>
    </dsp:sp>
    <dsp:sp modelId="{A8358215-E637-A24F-96FD-FBCBF1C511F4}">
      <dsp:nvSpPr>
        <dsp:cNvPr id="0" name=""/>
        <dsp:cNvSpPr/>
      </dsp:nvSpPr>
      <dsp:spPr>
        <a:xfrm rot="5452218">
          <a:off x="1815542" y="2035471"/>
          <a:ext cx="25129" cy="1129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1819369" y="2054301"/>
        <a:ext cx="17590" cy="67797"/>
      </dsp:txXfrm>
    </dsp:sp>
    <dsp:sp modelId="{FADA5B15-9DF3-B74F-AACE-2C8EA309604A}">
      <dsp:nvSpPr>
        <dsp:cNvPr id="0" name=""/>
        <dsp:cNvSpPr/>
      </dsp:nvSpPr>
      <dsp:spPr>
        <a:xfrm>
          <a:off x="1384914" y="2116334"/>
          <a:ext cx="872392" cy="872392"/>
        </a:xfrm>
        <a:prstGeom prst="ellipse">
          <a:avLst/>
        </a:prstGeom>
        <a:solidFill>
          <a:srgbClr val="FF2F92">
            <a:alpha val="59761"/>
          </a:srgb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b="0" kern="1200" dirty="0">
              <a:latin typeface="Century Gothic" panose="020B0502020202020204" pitchFamily="34" charset="0"/>
            </a:rPr>
            <a:t>Plaisir</a:t>
          </a:r>
        </a:p>
      </dsp:txBody>
      <dsp:txXfrm>
        <a:off x="1512673" y="2244093"/>
        <a:ext cx="616874" cy="616874"/>
      </dsp:txXfrm>
    </dsp:sp>
    <dsp:sp modelId="{45253F69-A6E1-4940-9855-33F85D6AF727}">
      <dsp:nvSpPr>
        <dsp:cNvPr id="0" name=""/>
        <dsp:cNvSpPr/>
      </dsp:nvSpPr>
      <dsp:spPr>
        <a:xfrm rot="10800000">
          <a:off x="1212958" y="1445848"/>
          <a:ext cx="8820" cy="1129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1215604" y="1468447"/>
        <a:ext cx="6174" cy="67797"/>
      </dsp:txXfrm>
    </dsp:sp>
    <dsp:sp modelId="{73A3A0CB-9605-4C43-ADAE-CABB1A4281F8}">
      <dsp:nvSpPr>
        <dsp:cNvPr id="0" name=""/>
        <dsp:cNvSpPr/>
      </dsp:nvSpPr>
      <dsp:spPr>
        <a:xfrm>
          <a:off x="336405" y="1066150"/>
          <a:ext cx="872392" cy="872392"/>
        </a:xfrm>
        <a:prstGeom prst="ellipse">
          <a:avLst/>
        </a:prstGeom>
        <a:solidFill>
          <a:srgbClr val="FF2F92">
            <a:alpha val="59761"/>
          </a:srgb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b="0" kern="1200" dirty="0">
              <a:latin typeface="Century Gothic" panose="020B0502020202020204" pitchFamily="34" charset="0"/>
            </a:rPr>
            <a:t>Implication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b="0" kern="1200" dirty="0">
              <a:latin typeface="Century Gothic" panose="020B0502020202020204" pitchFamily="34" charset="0"/>
            </a:rPr>
            <a:t>Engagement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b="0" kern="1200" dirty="0">
              <a:latin typeface="Century Gothic" panose="020B0502020202020204" pitchFamily="34" charset="0"/>
            </a:rPr>
            <a:t>dans la tâche </a:t>
          </a:r>
        </a:p>
      </dsp:txBody>
      <dsp:txXfrm>
        <a:off x="464164" y="1193909"/>
        <a:ext cx="616874" cy="616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26F8561-43F8-C74C-BD5C-34535D627A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538A4B1-14DE-F040-A2EB-7B1F67E524B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49792-CB45-8746-84DA-A89E28DE3E0E}" type="datetimeFigureOut">
              <a:rPr lang="en-US" smtClean="0"/>
              <a:t>7/11/25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8A9DAB-ED27-1F40-B13D-2554532653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355E8E-293A-4B46-A8E1-B0D91B6DB4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7BD75-8AE3-CB40-A7BF-0A58CEDF059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55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20ED9-B141-6A48-81AC-381EB1AF0DF9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D8448-8A77-4B44-9F58-D1AD3BAD9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25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604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E3FA8-3BA9-6591-594F-387492D28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297ABB0-F212-2554-D929-CBC8238962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720AA1C-6FBA-4463-89A7-516B5DB663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39484A1-1FA2-E75C-E766-2BD812FBE5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192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BC9290-6AE1-6DE9-B777-95239264E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6EC0E64-B73F-0EC6-ADB4-B794160586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CBC840C-B7A0-B486-112C-73B4302722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67F9285-1FDA-F666-B30F-7436121CF0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838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950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B073D-C392-560F-CFDF-4F5ECEE19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64A2385-DC1F-2B3C-8EC4-F546EADCB1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DC0933D-A29A-26C1-5E1C-CDC101C232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18DD0D-A8F2-5363-5866-7EF42AB1AE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04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19BEFD-144B-00FD-9B9B-FF4149394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B444F31-94DC-784D-1385-34222F7A03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7464183-4283-1D4F-0A3C-A3C550516C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9975E3-84CB-D28F-156C-498BF98213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223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0E9FA4-2749-9562-0F4E-CE3D39AED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5770CC1-2C27-A2EA-A229-9C5E246FB9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B525224-EDD3-32D7-D3D9-E61BC3883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H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50F47C-C343-E3A2-FDC3-2FDC4D47F8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219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AA83BD-E60A-0625-3CDE-527F4191D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06143DA-A42F-F296-BDB6-A14258CCC3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70EACCC-16B9-DBB0-D0BD-1C04D219C2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CA64F7-B526-238F-7276-366F42506C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45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B0FAC-C3F4-4A45-9EC6-FC21A17ED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3D34ECB-4EBE-1113-BC52-8B19E2565F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D0A2A2A-D2A4-5E8A-78C1-4F26B7FB3A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A6148E-A748-F174-C6D1-14AB4AD78E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88424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528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7083E-3607-2126-EB9D-AFAE3E2C5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3A98996-70F5-2398-762A-269D659EBB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9D7964C-06FF-4F70-CE1A-644E15671D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630903-CEE4-3AFC-AB63-C950ECFAB1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200" b="1" dirty="0">
              <a:effectLst/>
              <a:latin typeface="Times" pitchFamily="2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endParaRPr lang="fr-FR" sz="1200" b="1" i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902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37A24-B1DD-D3AB-01FD-EA4670F3DE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405F373-AC2F-6006-E965-905E27ABF9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312E9C-0DEA-25AF-26A6-1B2AD1A0CC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BCC52B-2EB4-44FA-A8B9-82280AFFCB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003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D006DF-B793-A5A1-CF6D-9818CBE22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CBC1DA8-14F8-A019-10EC-5F3FE831F2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9382403-8391-0C5B-223B-4ACCF50E14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DF16360-EA8C-52D8-004C-730BAC3F08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093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965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30E5B-A2E9-4861-6767-4D67051A8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1E17EE5-EA03-0627-456F-91C5EF49AF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0A86B71-BF23-C153-75AC-C3CAFDC731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8B9C99-6EEE-5E94-39C5-7E13EED0CE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97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E7DDE-2534-5129-E3F4-902BCC119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332B03E-A0B1-05F9-371D-5C4A0100D2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4589BC3-0441-10E6-A472-025DC41FD0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AFAF3C-1D36-EF3E-83AB-2DAD983F38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036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45AAC-C3AC-CB7A-0523-09DAED7BF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01A9495-E3C6-07B5-CD34-FEA88145CE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CED588D-5187-232E-9FC1-34C30EBE34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585370-6120-4020-D80B-5F6C2BC39B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D8448-8A77-4B44-9F58-D1AD3BAD9FC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734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rincipal v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F7F6543-F03C-FBE5-976D-B9BCAA1199E6}"/>
              </a:ext>
            </a:extLst>
          </p:cNvPr>
          <p:cNvCxnSpPr>
            <a:cxnSpLocks/>
          </p:cNvCxnSpPr>
          <p:nvPr userDrawn="1"/>
        </p:nvCxnSpPr>
        <p:spPr>
          <a:xfrm>
            <a:off x="524868" y="4081220"/>
            <a:ext cx="26184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Espace réservé du texte 8">
            <a:extLst>
              <a:ext uri="{FF2B5EF4-FFF2-40B4-BE49-F238E27FC236}">
                <a16:creationId xmlns:a16="http://schemas.microsoft.com/office/drawing/2014/main" id="{0F0FF026-9FD7-A485-A100-A727C3A06CC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833" y="4183574"/>
            <a:ext cx="2621417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Service</a:t>
            </a:r>
            <a:br>
              <a:rPr lang="fr-CH" dirty="0">
                <a:effectLst/>
                <a:latin typeface="ChaletBook" panose="02000500040000020004" pitchFamily="2" charset="0"/>
              </a:rPr>
            </a:br>
            <a:r>
              <a:rPr lang="fr-CH" dirty="0">
                <a:effectLst/>
                <a:latin typeface="ChaletBook" panose="02000500040000020004" pitchFamily="2" charset="0"/>
              </a:rPr>
              <a:t>Date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91F7740A-0F73-0592-30C4-FD9D9CE5B45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1142" y="657226"/>
            <a:ext cx="8275196" cy="2808287"/>
          </a:xfrm>
        </p:spPr>
        <p:txBody>
          <a:bodyPr lIns="0" tIns="0" bIns="0">
            <a:noAutofit/>
          </a:bodyPr>
          <a:lstStyle>
            <a:lvl1pPr marL="0" indent="0" algn="l">
              <a:lnSpc>
                <a:spcPts val="6400"/>
              </a:lnSpc>
              <a:spcBef>
                <a:spcPts val="500"/>
              </a:spcBef>
              <a:buNone/>
              <a:defRPr lang="fr-CH" sz="6600" b="0" i="0" u="none" strike="noStrike" spc="0" baseline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principal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7380CD0-8814-43BE-26C6-40C6624D77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-100000"/>
          </a:blip>
          <a:stretch>
            <a:fillRect/>
          </a:stretch>
        </p:blipFill>
        <p:spPr>
          <a:xfrm>
            <a:off x="10872915" y="4636791"/>
            <a:ext cx="807522" cy="16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731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secondaire v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2549BC6-7A28-D6B4-3448-543E2F750B5C}"/>
              </a:ext>
            </a:extLst>
          </p:cNvPr>
          <p:cNvCxnSpPr>
            <a:cxnSpLocks/>
          </p:cNvCxnSpPr>
          <p:nvPr userDrawn="1"/>
        </p:nvCxnSpPr>
        <p:spPr>
          <a:xfrm>
            <a:off x="524868" y="4081220"/>
            <a:ext cx="262236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6E183D0-FD67-8206-5EA5-547CCB40C1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0888" y="4183574"/>
            <a:ext cx="2622361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2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Sujet</a:t>
            </a:r>
          </a:p>
          <a:p>
            <a:r>
              <a:rPr lang="fr-CH" dirty="0">
                <a:effectLst/>
                <a:latin typeface="ChaletBook" panose="02000500040000020004" pitchFamily="2" charset="0"/>
              </a:rPr>
              <a:t>abordé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A5F57A52-DDD8-D3DB-E327-A00650A45A08}"/>
              </a:ext>
            </a:extLst>
          </p:cNvPr>
          <p:cNvCxnSpPr>
            <a:cxnSpLocks/>
          </p:cNvCxnSpPr>
          <p:nvPr userDrawn="1"/>
        </p:nvCxnSpPr>
        <p:spPr>
          <a:xfrm>
            <a:off x="3408816" y="4081220"/>
            <a:ext cx="258593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092B1D13-5585-B8E5-9BE2-26785BCAAA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02118" y="4183574"/>
            <a:ext cx="2585932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Sujet</a:t>
            </a:r>
          </a:p>
          <a:p>
            <a:r>
              <a:rPr lang="fr-CH" dirty="0">
                <a:effectLst/>
                <a:latin typeface="ChaletBook" panose="02000500040000020004" pitchFamily="2" charset="0"/>
              </a:rPr>
              <a:t>abordé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A2C4449-780A-FD0F-DCE4-4EFA3693C1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012" y="657225"/>
            <a:ext cx="8276326" cy="280828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lnSpc>
                <a:spcPts val="6400"/>
              </a:lnSpc>
              <a:defRPr sz="6600" b="0" spc="0" baseline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secondaire</a:t>
            </a:r>
          </a:p>
        </p:txBody>
      </p:sp>
    </p:spTree>
    <p:extLst>
      <p:ext uri="{BB962C8B-B14F-4D97-AF65-F5344CB8AC3E}">
        <p14:creationId xmlns:p14="http://schemas.microsoft.com/office/powerpoint/2010/main" val="849674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660BB183-3BC9-FF48-9D17-CDD58659D1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3559" y="1546258"/>
            <a:ext cx="9209404" cy="4765659"/>
          </a:xfrm>
        </p:spPr>
        <p:txBody>
          <a:bodyPr lIns="0" tIns="0" bIns="0">
            <a:noAutofit/>
          </a:bodyPr>
          <a:lstStyle>
            <a:lvl1pPr marL="0" indent="0" algn="l">
              <a:lnSpc>
                <a:spcPts val="3000"/>
              </a:lnSpc>
              <a:spcBef>
                <a:spcPts val="500"/>
              </a:spcBef>
              <a:buNone/>
              <a:defRPr lang="fr-CH" sz="2800" b="0" i="0" u="none" strike="noStrike" kern="1000" spc="-50" baseline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ullamco</a:t>
            </a:r>
            <a:r>
              <a:rPr lang="fr-FR" dirty="0"/>
              <a:t> </a:t>
            </a:r>
            <a:r>
              <a:rPr lang="fr-FR" dirty="0" err="1"/>
              <a:t>laboris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Duis </a:t>
            </a:r>
            <a:r>
              <a:rPr lang="fr-FR" dirty="0" err="1"/>
              <a:t>aute</a:t>
            </a:r>
            <a:r>
              <a:rPr lang="fr-FR" dirty="0"/>
              <a:t> </a:t>
            </a:r>
            <a:r>
              <a:rPr lang="fr-FR" dirty="0" err="1"/>
              <a:t>irure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in </a:t>
            </a:r>
            <a:r>
              <a:rPr lang="fr-FR" dirty="0" err="1"/>
              <a:t>reprehenderit</a:t>
            </a:r>
            <a:r>
              <a:rPr lang="fr-FR" dirty="0"/>
              <a:t> in </a:t>
            </a:r>
            <a:r>
              <a:rPr lang="fr-FR" dirty="0" err="1"/>
              <a:t>voluptate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esse </a:t>
            </a:r>
            <a:r>
              <a:rPr lang="fr-FR" dirty="0" err="1"/>
              <a:t>cillum</a:t>
            </a:r>
            <a:r>
              <a:rPr lang="fr-FR" dirty="0"/>
              <a:t> </a:t>
            </a:r>
            <a:r>
              <a:rPr lang="fr-FR" dirty="0" err="1"/>
              <a:t>dolore</a:t>
            </a:r>
            <a:r>
              <a:rPr lang="fr-FR" dirty="0"/>
              <a:t> eu </a:t>
            </a:r>
            <a:r>
              <a:rPr lang="fr-FR" dirty="0" err="1"/>
              <a:t>fugiat</a:t>
            </a:r>
            <a:r>
              <a:rPr lang="fr-FR" dirty="0"/>
              <a:t> </a:t>
            </a:r>
            <a:r>
              <a:rPr lang="fr-FR" dirty="0" err="1"/>
              <a:t>nulla</a:t>
            </a:r>
            <a:r>
              <a:rPr lang="fr-FR" dirty="0"/>
              <a:t> </a:t>
            </a:r>
            <a:r>
              <a:rPr lang="fr-FR" dirty="0" err="1"/>
              <a:t>pariatur</a:t>
            </a:r>
            <a:r>
              <a:rPr lang="fr-FR" dirty="0"/>
              <a:t>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0894495-8CEC-9486-3288-274287AA42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DE0F34-9978-2FC8-FD77-D46960F1BF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E057CF68-7B0D-7AD2-FC1C-A2AA9AB64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0872" y="657226"/>
            <a:ext cx="5457178" cy="889032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1028197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3 colon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0B5C7D7-1668-5CE6-9BEE-9649131BF123}"/>
              </a:ext>
            </a:extLst>
          </p:cNvPr>
          <p:cNvSpPr/>
          <p:nvPr userDrawn="1"/>
        </p:nvSpPr>
        <p:spPr>
          <a:xfrm>
            <a:off x="273463" y="2259280"/>
            <a:ext cx="3942715" cy="4049445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CF47DC03-C093-F998-C26B-712877AEF1F2}"/>
              </a:ext>
            </a:extLst>
          </p:cNvPr>
          <p:cNvSpPr/>
          <p:nvPr userDrawn="1"/>
        </p:nvSpPr>
        <p:spPr>
          <a:xfrm>
            <a:off x="4190429" y="2259280"/>
            <a:ext cx="3780304" cy="4049445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8CFEA95A-2304-22DE-578B-D7554C30EF5F}"/>
              </a:ext>
            </a:extLst>
          </p:cNvPr>
          <p:cNvSpPr/>
          <p:nvPr userDrawn="1"/>
        </p:nvSpPr>
        <p:spPr>
          <a:xfrm>
            <a:off x="7970733" y="2259280"/>
            <a:ext cx="3957741" cy="4049445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5AF25D-7D93-44BF-C768-FC226891A9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A8FBB-6317-94C9-6898-F260D9AAF8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6808D39F-AFC6-A99E-99FE-E121A4B1A1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2288" y="2264458"/>
            <a:ext cx="3540417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F47B95AD-F4CF-9BFE-A6C3-7B1D0D535F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12125" y="2264458"/>
            <a:ext cx="356393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7017B3FF-F5EF-EB14-7DAD-5FB1397F8A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66605" cy="1325563"/>
          </a:xfrm>
        </p:spPr>
        <p:txBody>
          <a:bodyPr rIns="0"/>
          <a:lstStyle/>
          <a:p>
            <a:r>
              <a:rPr lang="fr-FR" dirty="0"/>
              <a:t>Titre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3C0AF171-BF1A-D976-0E0D-3377AD890A6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5938" y="2264458"/>
            <a:ext cx="3563937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6DD44FD0-F108-4F69-E441-D4D13C485D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1444" y="2905503"/>
            <a:ext cx="3558373" cy="3180371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0368DA35-83DC-3E3B-E4FF-8F979C7C3C1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2288" y="2905503"/>
            <a:ext cx="3540417" cy="3180371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F99F486B-9EE3-8734-286C-7B50BD8A962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12125" y="2905503"/>
            <a:ext cx="3558431" cy="3180371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98DE12F-8910-0527-6E81-23732F9C255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24152129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2 colonnes + Image v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E495764F-D8BD-39C2-9025-E7C92CC9B9FA}"/>
              </a:ext>
            </a:extLst>
          </p:cNvPr>
          <p:cNvSpPr/>
          <p:nvPr userDrawn="1"/>
        </p:nvSpPr>
        <p:spPr>
          <a:xfrm>
            <a:off x="273463" y="2259280"/>
            <a:ext cx="3942715" cy="4049445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78C664BD-D332-14E4-901B-B767AFCE69D9}"/>
              </a:ext>
            </a:extLst>
          </p:cNvPr>
          <p:cNvSpPr/>
          <p:nvPr userDrawn="1"/>
        </p:nvSpPr>
        <p:spPr>
          <a:xfrm>
            <a:off x="4190429" y="2259280"/>
            <a:ext cx="3780304" cy="4049445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5AF25D-7D93-44BF-C768-FC226891A9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A8FBB-6317-94C9-6898-F260D9AAF8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762382F3-F3BC-A962-E520-11C467F4E23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32289" y="2902179"/>
            <a:ext cx="3536426" cy="3183482"/>
          </a:xfrm>
        </p:spPr>
        <p:txBody>
          <a:bodyPr lIns="0" tIns="7200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Pct val="80000"/>
              <a:buFont typeface="Arial" panose="020B0604020202020204" pitchFamily="34" charset="0"/>
              <a:buNone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7017B3FF-F5EF-EB14-7DAD-5FB1397F8A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66605" cy="1325563"/>
          </a:xfrm>
        </p:spPr>
        <p:txBody>
          <a:bodyPr rIns="0"/>
          <a:lstStyle/>
          <a:p>
            <a:r>
              <a:rPr lang="fr-FR" dirty="0"/>
              <a:t>Titre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6DD44FD0-F108-4F69-E441-D4D13C485D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5938" y="2902180"/>
            <a:ext cx="3573087" cy="3183477"/>
          </a:xfrm>
        </p:spPr>
        <p:txBody>
          <a:bodyPr lIns="0" tIns="7200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Pct val="80000"/>
              <a:buFont typeface="Arial" panose="020B0604020202020204" pitchFamily="34" charset="0"/>
              <a:buNone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</p:txBody>
      </p:sp>
      <p:sp>
        <p:nvSpPr>
          <p:cNvPr id="8" name="Espace réservé pour une image  14">
            <a:extLst>
              <a:ext uri="{FF2B5EF4-FFF2-40B4-BE49-F238E27FC236}">
                <a16:creationId xmlns:a16="http://schemas.microsoft.com/office/drawing/2014/main" id="{BA2B5F2B-2162-02EF-3598-5ECBDEE1DF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970733" y="2264458"/>
            <a:ext cx="3960754" cy="4049445"/>
          </a:xfrm>
          <a:prstGeom prst="roundRect">
            <a:avLst>
              <a:gd name="adj" fmla="val 5964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9775D827-2206-C0A1-B927-EFAEB865D5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2288" y="2264458"/>
            <a:ext cx="3527425" cy="637722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EE8192FC-EF23-3E06-7528-71B8ED944C5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1446" y="2264458"/>
            <a:ext cx="3558429" cy="71341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6A65A67-7DED-B8F6-C3AB-C69D5F468D2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2365067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2 colonnes + Image v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EE1DDD2-F7E4-E635-EE54-F078957610DB}"/>
              </a:ext>
            </a:extLst>
          </p:cNvPr>
          <p:cNvSpPr/>
          <p:nvPr userDrawn="1"/>
        </p:nvSpPr>
        <p:spPr>
          <a:xfrm>
            <a:off x="273463" y="2259280"/>
            <a:ext cx="3942715" cy="4049445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A2D124B-00E1-D36F-0DED-F860154050ED}"/>
              </a:ext>
            </a:extLst>
          </p:cNvPr>
          <p:cNvSpPr/>
          <p:nvPr userDrawn="1"/>
        </p:nvSpPr>
        <p:spPr>
          <a:xfrm>
            <a:off x="4190429" y="2259280"/>
            <a:ext cx="3780304" cy="4049445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5AF25D-7D93-44BF-C768-FC226891A9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A8FBB-6317-94C9-6898-F260D9AAF8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6808D39F-AFC6-A99E-99FE-E121A4B1A1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2288" y="2264458"/>
            <a:ext cx="3527425" cy="1325563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Long</a:t>
            </a:r>
          </a:p>
          <a:p>
            <a:pPr lvl="0"/>
            <a:r>
              <a:rPr lang="fr-FR" dirty="0"/>
              <a:t>Sous-titre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762382F3-F3BC-A962-E520-11C467F4E23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32288" y="3620123"/>
            <a:ext cx="3527425" cy="2512545"/>
          </a:xfrm>
        </p:spPr>
        <p:txBody>
          <a:bodyPr lIns="0" tIns="7200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Pct val="80000"/>
              <a:buFont typeface="Arial" panose="020B0604020202020204" pitchFamily="34" charset="0"/>
              <a:buNone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7017B3FF-F5EF-EB14-7DAD-5FB1397F8A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30093" cy="1325563"/>
          </a:xfrm>
        </p:spPr>
        <p:txBody>
          <a:bodyPr rIns="0"/>
          <a:lstStyle/>
          <a:p>
            <a:r>
              <a:rPr lang="fr-FR" dirty="0"/>
              <a:t>Titre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3C0AF171-BF1A-D976-0E0D-3377AD890A6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1446" y="2264458"/>
            <a:ext cx="3558429" cy="1325563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Long</a:t>
            </a:r>
          </a:p>
          <a:p>
            <a:pPr lvl="0"/>
            <a:r>
              <a:rPr lang="fr-FR" dirty="0"/>
              <a:t>Sous-titre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6DD44FD0-F108-4F69-E441-D4D13C485D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1445" y="3620125"/>
            <a:ext cx="3558429" cy="2512545"/>
          </a:xfrm>
        </p:spPr>
        <p:txBody>
          <a:bodyPr lIns="0" tIns="7200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Pct val="80000"/>
              <a:buFont typeface="Arial" panose="020B0604020202020204" pitchFamily="34" charset="0"/>
              <a:buNone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</a:t>
            </a:r>
          </a:p>
        </p:txBody>
      </p:sp>
      <p:sp>
        <p:nvSpPr>
          <p:cNvPr id="8" name="Espace réservé pour une image  14">
            <a:extLst>
              <a:ext uri="{FF2B5EF4-FFF2-40B4-BE49-F238E27FC236}">
                <a16:creationId xmlns:a16="http://schemas.microsoft.com/office/drawing/2014/main" id="{BA2B5F2B-2162-02EF-3598-5ECBDEE1DF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970733" y="2264458"/>
            <a:ext cx="3960753" cy="4049445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texte 5">
            <a:extLst>
              <a:ext uri="{FF2B5EF4-FFF2-40B4-BE49-F238E27FC236}">
                <a16:creationId xmlns:a16="http://schemas.microsoft.com/office/drawing/2014/main" id="{C90BDC8C-2370-5500-C7E3-375DC8ABA3E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16088626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+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A8CDC29-C699-EFBD-FAAF-85D798AA649F}"/>
              </a:ext>
            </a:extLst>
          </p:cNvPr>
          <p:cNvSpPr/>
          <p:nvPr userDrawn="1"/>
        </p:nvSpPr>
        <p:spPr>
          <a:xfrm>
            <a:off x="273463" y="2259280"/>
            <a:ext cx="3942715" cy="4044267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5AF25D-7D93-44BF-C768-FC226891A9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A8FBB-6317-94C9-6898-F260D9AAF8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7017B3FF-F5EF-EB14-7DAD-5FB1397F8A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30093" cy="1325563"/>
          </a:xfrm>
        </p:spPr>
        <p:txBody>
          <a:bodyPr rIns="0"/>
          <a:lstStyle/>
          <a:p>
            <a:r>
              <a:rPr lang="fr-FR" dirty="0"/>
              <a:t>Titre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6DD44FD0-F108-4F69-E441-D4D13C485D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5938" y="2264458"/>
            <a:ext cx="3563937" cy="3774607"/>
          </a:xfrm>
        </p:spPr>
        <p:txBody>
          <a:bodyPr lIns="0" tIns="216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10" name="Espace réservé pour une image  14">
            <a:extLst>
              <a:ext uri="{FF2B5EF4-FFF2-40B4-BE49-F238E27FC236}">
                <a16:creationId xmlns:a16="http://schemas.microsoft.com/office/drawing/2014/main" id="{8A6F9C66-02DF-CFCD-4486-EB6183A7CA6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184483" y="2264458"/>
            <a:ext cx="7743992" cy="4044267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texte 5">
            <a:extLst>
              <a:ext uri="{FF2B5EF4-FFF2-40B4-BE49-F238E27FC236}">
                <a16:creationId xmlns:a16="http://schemas.microsoft.com/office/drawing/2014/main" id="{ED020E43-965A-4D0E-6FE1-FED58EE6C47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3724344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5AF25D-7D93-44BF-C768-FC226891A9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A8FBB-6317-94C9-6898-F260D9AAF8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7017B3FF-F5EF-EB14-7DAD-5FB1397F8A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30093" cy="1325563"/>
          </a:xfrm>
        </p:spPr>
        <p:txBody>
          <a:bodyPr rIns="0"/>
          <a:lstStyle/>
          <a:p>
            <a:r>
              <a:rPr lang="fr-FR" dirty="0"/>
              <a:t>Titre</a:t>
            </a:r>
          </a:p>
        </p:txBody>
      </p:sp>
      <p:sp>
        <p:nvSpPr>
          <p:cNvPr id="10" name="Espace réservé pour une image  14">
            <a:extLst>
              <a:ext uri="{FF2B5EF4-FFF2-40B4-BE49-F238E27FC236}">
                <a16:creationId xmlns:a16="http://schemas.microsoft.com/office/drawing/2014/main" id="{8A6F9C66-02DF-CFCD-4486-EB6183A7CA6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63525" y="2264458"/>
            <a:ext cx="11664950" cy="4044267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texte 5">
            <a:extLst>
              <a:ext uri="{FF2B5EF4-FFF2-40B4-BE49-F238E27FC236}">
                <a16:creationId xmlns:a16="http://schemas.microsoft.com/office/drawing/2014/main" id="{D6B6DFD6-7C13-8DEF-2238-7895EE8579B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3268818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rré +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5AF25D-7D93-44BF-C768-FC226891A9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A8FBB-6317-94C9-6898-F260D9AAF8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7017B3FF-F5EF-EB14-7DAD-5FB1397F8A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30093" cy="1325563"/>
          </a:xfrm>
        </p:spPr>
        <p:txBody>
          <a:bodyPr rIns="0"/>
          <a:lstStyle/>
          <a:p>
            <a:r>
              <a:rPr lang="fr-FR" dirty="0"/>
              <a:t>Titre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5B106D3-36D3-0753-E47C-8431EC20F888}"/>
              </a:ext>
            </a:extLst>
          </p:cNvPr>
          <p:cNvSpPr/>
          <p:nvPr userDrawn="1"/>
        </p:nvSpPr>
        <p:spPr>
          <a:xfrm>
            <a:off x="273463" y="2264458"/>
            <a:ext cx="11655012" cy="4044267"/>
          </a:xfrm>
          <a:prstGeom prst="roundRect">
            <a:avLst>
              <a:gd name="adj" fmla="val 4879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texte 5">
            <a:extLst>
              <a:ext uri="{FF2B5EF4-FFF2-40B4-BE49-F238E27FC236}">
                <a16:creationId xmlns:a16="http://schemas.microsoft.com/office/drawing/2014/main" id="{716C3956-528D-9B9F-DDDA-E2DF5522180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3281297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815FD252-D144-D130-6D44-0C27FA725575}"/>
              </a:ext>
            </a:extLst>
          </p:cNvPr>
          <p:cNvSpPr/>
          <p:nvPr userDrawn="1"/>
        </p:nvSpPr>
        <p:spPr>
          <a:xfrm>
            <a:off x="4206874" y="4422090"/>
            <a:ext cx="3778889" cy="1886635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60AEA01-765F-A06A-FC6D-37C01EBA4225}"/>
              </a:ext>
            </a:extLst>
          </p:cNvPr>
          <p:cNvSpPr/>
          <p:nvPr userDrawn="1"/>
        </p:nvSpPr>
        <p:spPr>
          <a:xfrm>
            <a:off x="7978774" y="4420772"/>
            <a:ext cx="3953397" cy="1887781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5AF25D-7D93-44BF-C768-FC226891A9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A8FBB-6317-94C9-6898-F260D9AAF8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7017B3FF-F5EF-EB14-7DAD-5FB1397F8A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66605" cy="1325563"/>
          </a:xfrm>
        </p:spPr>
        <p:txBody>
          <a:bodyPr rIns="0"/>
          <a:lstStyle/>
          <a:p>
            <a:r>
              <a:rPr lang="fr-FR" dirty="0"/>
              <a:t>Titre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E51627F-884F-3245-D31A-B7C43EAA9D09}"/>
              </a:ext>
            </a:extLst>
          </p:cNvPr>
          <p:cNvSpPr/>
          <p:nvPr userDrawn="1"/>
        </p:nvSpPr>
        <p:spPr>
          <a:xfrm>
            <a:off x="273463" y="4422090"/>
            <a:ext cx="3942715" cy="1886635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D11F4C60-0C8A-271F-33CB-F5DA6B94B6E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3555" y="4436158"/>
            <a:ext cx="368426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A73F784-F4F4-FD73-C296-57755E7761F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40225" y="4436158"/>
            <a:ext cx="356393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90CAA32A-F506-F1AD-C7EE-7AA3283BB01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1175" y="4436158"/>
            <a:ext cx="356393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EA2D7C1A-89FB-2636-4665-78A705A6023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1444" y="5077203"/>
            <a:ext cx="3558373" cy="1100877"/>
          </a:xfrm>
        </p:spPr>
        <p:txBody>
          <a:bodyPr lIns="0" tIns="72000" rIns="0" bIns="0">
            <a:noAutofit/>
          </a:bodyPr>
          <a:lstStyle>
            <a:lvl1pPr marL="0" indent="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None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FC94EF8D-921C-088F-8AEB-CB45D2FB4F5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39064" y="5077203"/>
            <a:ext cx="3558373" cy="1100877"/>
          </a:xfrm>
        </p:spPr>
        <p:txBody>
          <a:bodyPr lIns="0" tIns="72000" rIns="0" bIns="0">
            <a:noAutofit/>
          </a:bodyPr>
          <a:lstStyle>
            <a:lvl1pPr marL="0" indent="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None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6" name="Espace réservé du texte 8">
            <a:extLst>
              <a:ext uri="{FF2B5EF4-FFF2-40B4-BE49-F238E27FC236}">
                <a16:creationId xmlns:a16="http://schemas.microsoft.com/office/drawing/2014/main" id="{F3C4E481-9CBF-FEED-B1A3-4B3FA992CF4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22394" y="5077203"/>
            <a:ext cx="3684269" cy="1100877"/>
          </a:xfrm>
        </p:spPr>
        <p:txBody>
          <a:bodyPr lIns="0" tIns="72000" rIns="0" bIns="0">
            <a:noAutofit/>
          </a:bodyPr>
          <a:lstStyle>
            <a:lvl1pPr marL="0" indent="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None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14" name="Espace réservé pour une image  14">
            <a:extLst>
              <a:ext uri="{FF2B5EF4-FFF2-40B4-BE49-F238E27FC236}">
                <a16:creationId xmlns:a16="http://schemas.microsoft.com/office/drawing/2014/main" id="{0E4ED653-B20F-634D-0B44-2E79977F0F4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70511" y="2269843"/>
            <a:ext cx="3936363" cy="2157632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421DF904-5699-E723-D4E5-E9AF686AE72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206874" y="2269843"/>
            <a:ext cx="3771869" cy="2157632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18" name="Espace réservé pour une image  14">
            <a:extLst>
              <a:ext uri="{FF2B5EF4-FFF2-40B4-BE49-F238E27FC236}">
                <a16:creationId xmlns:a16="http://schemas.microsoft.com/office/drawing/2014/main" id="{48886A28-A931-8FF1-C42F-AB1A6BD3C379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975822" y="2269843"/>
            <a:ext cx="3942715" cy="2157632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texte 5">
            <a:extLst>
              <a:ext uri="{FF2B5EF4-FFF2-40B4-BE49-F238E27FC236}">
                <a16:creationId xmlns:a16="http://schemas.microsoft.com/office/drawing/2014/main" id="{F3C6C4B3-A87B-D1B6-22D7-279142B5604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34266364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4 form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56817547-CE81-94C9-3AB8-0957EE3216FD}"/>
              </a:ext>
            </a:extLst>
          </p:cNvPr>
          <p:cNvSpPr/>
          <p:nvPr userDrawn="1"/>
        </p:nvSpPr>
        <p:spPr>
          <a:xfrm>
            <a:off x="6096000" y="1990436"/>
            <a:ext cx="5832475" cy="2171700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815FD252-D144-D130-6D44-0C27FA725575}"/>
              </a:ext>
            </a:extLst>
          </p:cNvPr>
          <p:cNvSpPr/>
          <p:nvPr userDrawn="1"/>
        </p:nvSpPr>
        <p:spPr>
          <a:xfrm>
            <a:off x="6096000" y="4162136"/>
            <a:ext cx="5832475" cy="2171700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02306C1-22E4-C262-E7B0-62C0F85B6DB8}"/>
              </a:ext>
            </a:extLst>
          </p:cNvPr>
          <p:cNvSpPr/>
          <p:nvPr userDrawn="1"/>
        </p:nvSpPr>
        <p:spPr>
          <a:xfrm>
            <a:off x="263524" y="1982788"/>
            <a:ext cx="5832476" cy="2171700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5AF25D-7D93-44BF-C768-FC226891A9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A8FBB-6317-94C9-6898-F260D9AAF8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7017B3FF-F5EF-EB14-7DAD-5FB1397F8A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66605" cy="1325563"/>
          </a:xfrm>
        </p:spPr>
        <p:txBody>
          <a:bodyPr rIns="0"/>
          <a:lstStyle/>
          <a:p>
            <a:r>
              <a:rPr lang="fr-FR" dirty="0"/>
              <a:t>Titre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6DD44FD0-F108-4F69-E441-D4D13C485D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1444" y="2637721"/>
            <a:ext cx="5466605" cy="1253877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0368DA35-83DC-3E3B-E4FF-8F979C7C3C1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49585" y="2645369"/>
            <a:ext cx="5562663" cy="1253877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E51627F-884F-3245-D31A-B7C43EAA9D09}"/>
              </a:ext>
            </a:extLst>
          </p:cNvPr>
          <p:cNvSpPr/>
          <p:nvPr userDrawn="1"/>
        </p:nvSpPr>
        <p:spPr>
          <a:xfrm>
            <a:off x="263524" y="4154488"/>
            <a:ext cx="5832476" cy="2171700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AE27D8C6-2511-4537-AFD8-3FC7F78D1A1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70260" y="1998084"/>
            <a:ext cx="5541053" cy="63139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2EA24AD6-3D09-AAFC-4D47-A2BCCBBB53F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1175" y="1990436"/>
            <a:ext cx="5476874" cy="63139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A73F784-F4F4-FD73-C296-57755E7761F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40463" y="4169784"/>
            <a:ext cx="5572198" cy="63139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90CAA32A-F506-F1AD-C7EE-7AA3283BB01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1175" y="4162136"/>
            <a:ext cx="5476875" cy="63139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EA2D7C1A-89FB-2636-4665-78A705A6023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1445" y="4809421"/>
            <a:ext cx="5466606" cy="1253877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FC94EF8D-921C-088F-8AEB-CB45D2FB4F5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39303" y="4817069"/>
            <a:ext cx="5572198" cy="1253877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5" name="Espace réservé du texte 5">
            <a:extLst>
              <a:ext uri="{FF2B5EF4-FFF2-40B4-BE49-F238E27FC236}">
                <a16:creationId xmlns:a16="http://schemas.microsoft.com/office/drawing/2014/main" id="{C9A2A905-DA60-B38F-915C-01FACBB811D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1908919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rincipal v1 avec imag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F7F6543-F03C-FBE5-976D-B9BCAA1199E6}"/>
              </a:ext>
            </a:extLst>
          </p:cNvPr>
          <p:cNvCxnSpPr>
            <a:cxnSpLocks/>
          </p:cNvCxnSpPr>
          <p:nvPr userDrawn="1"/>
        </p:nvCxnSpPr>
        <p:spPr>
          <a:xfrm>
            <a:off x="524868" y="3465513"/>
            <a:ext cx="26184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Espace réservé du texte 8">
            <a:extLst>
              <a:ext uri="{FF2B5EF4-FFF2-40B4-BE49-F238E27FC236}">
                <a16:creationId xmlns:a16="http://schemas.microsoft.com/office/drawing/2014/main" id="{0F0FF026-9FD7-A485-A100-A727C3A06CC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833" y="3567867"/>
            <a:ext cx="2621417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ChaletBook" panose="02000500040000020004" pitchFamily="2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Service</a:t>
            </a:r>
            <a:br>
              <a:rPr lang="fr-CH" dirty="0">
                <a:effectLst/>
                <a:latin typeface="ChaletBook" panose="02000500040000020004" pitchFamily="2" charset="0"/>
              </a:rPr>
            </a:br>
            <a:r>
              <a:rPr lang="fr-CH" dirty="0">
                <a:effectLst/>
                <a:latin typeface="ChaletBook" panose="02000500040000020004" pitchFamily="2" charset="0"/>
              </a:rPr>
              <a:t>Date</a:t>
            </a:r>
          </a:p>
        </p:txBody>
      </p:sp>
      <p:sp>
        <p:nvSpPr>
          <p:cNvPr id="6" name="Espace réservé pour une image  14">
            <a:extLst>
              <a:ext uri="{FF2B5EF4-FFF2-40B4-BE49-F238E27FC236}">
                <a16:creationId xmlns:a16="http://schemas.microsoft.com/office/drawing/2014/main" id="{D5774CD1-EC51-B43C-3682-279B91C2B1E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48982" y="260350"/>
            <a:ext cx="4882505" cy="6337300"/>
          </a:xfrm>
          <a:prstGeom prst="roundRect">
            <a:avLst>
              <a:gd name="adj" fmla="val 5403"/>
            </a:avLst>
          </a:prstGeom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BF3C9B47-ECE2-89ED-1E30-ECC604CA97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1142" y="657226"/>
            <a:ext cx="6403533" cy="2808287"/>
          </a:xfrm>
        </p:spPr>
        <p:txBody>
          <a:bodyPr lIns="0" tIns="0" bIns="0">
            <a:noAutofit/>
          </a:bodyPr>
          <a:lstStyle>
            <a:lvl1pPr marL="0" indent="0" algn="l">
              <a:lnSpc>
                <a:spcPts val="6400"/>
              </a:lnSpc>
              <a:spcBef>
                <a:spcPts val="500"/>
              </a:spcBef>
              <a:buNone/>
              <a:defRPr lang="fr-CH" sz="6600" b="0" i="0" u="none" strike="noStrike" spc="0" baseline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principal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2B0EC2C-E3DA-B81A-415F-26D4BDBC82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-100000"/>
          </a:blip>
          <a:stretch>
            <a:fillRect/>
          </a:stretch>
        </p:blipFill>
        <p:spPr>
          <a:xfrm>
            <a:off x="519300" y="4637431"/>
            <a:ext cx="807522" cy="16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807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6 form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56817547-CE81-94C9-3AB8-0957EE3216FD}"/>
              </a:ext>
            </a:extLst>
          </p:cNvPr>
          <p:cNvSpPr/>
          <p:nvPr userDrawn="1"/>
        </p:nvSpPr>
        <p:spPr>
          <a:xfrm>
            <a:off x="4206874" y="1984106"/>
            <a:ext cx="3778889" cy="2170382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815FD252-D144-D130-6D44-0C27FA725575}"/>
              </a:ext>
            </a:extLst>
          </p:cNvPr>
          <p:cNvSpPr/>
          <p:nvPr userDrawn="1"/>
        </p:nvSpPr>
        <p:spPr>
          <a:xfrm>
            <a:off x="4206874" y="4141738"/>
            <a:ext cx="3778889" cy="2170382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A1A625F-1ECB-312B-E7DE-221525A9EB1B}"/>
              </a:ext>
            </a:extLst>
          </p:cNvPr>
          <p:cNvSpPr/>
          <p:nvPr userDrawn="1"/>
        </p:nvSpPr>
        <p:spPr>
          <a:xfrm>
            <a:off x="7978774" y="1982788"/>
            <a:ext cx="3953397" cy="2171700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60AEA01-765F-A06A-FC6D-37C01EBA4225}"/>
              </a:ext>
            </a:extLst>
          </p:cNvPr>
          <p:cNvSpPr/>
          <p:nvPr userDrawn="1"/>
        </p:nvSpPr>
        <p:spPr>
          <a:xfrm>
            <a:off x="7978774" y="4140420"/>
            <a:ext cx="3953397" cy="2171700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02306C1-22E4-C262-E7B0-62C0F85B6DB8}"/>
              </a:ext>
            </a:extLst>
          </p:cNvPr>
          <p:cNvSpPr/>
          <p:nvPr userDrawn="1"/>
        </p:nvSpPr>
        <p:spPr>
          <a:xfrm>
            <a:off x="273463" y="1984106"/>
            <a:ext cx="3942715" cy="2170382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35AF25D-7D93-44BF-C768-FC226891A9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EA8FBB-6317-94C9-6898-F260D9AAF8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F47B95AD-F4CF-9BFE-A6C3-7B1D0D535F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23555" y="1984106"/>
            <a:ext cx="368426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7017B3FF-F5EF-EB14-7DAD-5FB1397F8A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66605" cy="1325563"/>
          </a:xfrm>
        </p:spPr>
        <p:txBody>
          <a:bodyPr rIns="0"/>
          <a:lstStyle/>
          <a:p>
            <a:r>
              <a:rPr lang="fr-FR" dirty="0"/>
              <a:t>Titre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6DD44FD0-F108-4F69-E441-D4D13C485D8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1444" y="2625151"/>
            <a:ext cx="3558373" cy="1266447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0368DA35-83DC-3E3B-E4FF-8F979C7C3C1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2288" y="2625151"/>
            <a:ext cx="3540417" cy="1266447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F99F486B-9EE3-8734-286C-7B50BD8A962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3555" y="2621828"/>
            <a:ext cx="3684269" cy="1269200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E51627F-884F-3245-D31A-B7C43EAA9D09}"/>
              </a:ext>
            </a:extLst>
          </p:cNvPr>
          <p:cNvSpPr/>
          <p:nvPr userDrawn="1"/>
        </p:nvSpPr>
        <p:spPr>
          <a:xfrm>
            <a:off x="273463" y="4141738"/>
            <a:ext cx="3942715" cy="2170382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AE27D8C6-2511-4537-AFD8-3FC7F78D1A1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340225" y="1984106"/>
            <a:ext cx="356393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2EA24AD6-3D09-AAFC-4D47-A2BCCBBB53F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1175" y="1984106"/>
            <a:ext cx="356393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D11F4C60-0C8A-271F-33CB-F5DA6B94B6E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3555" y="4155806"/>
            <a:ext cx="368426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A73F784-F4F4-FD73-C296-57755E7761F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40225" y="4155806"/>
            <a:ext cx="356393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90CAA32A-F506-F1AD-C7EE-7AA3283BB01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1175" y="4155806"/>
            <a:ext cx="3563939" cy="637721"/>
          </a:xfrm>
        </p:spPr>
        <p:txBody>
          <a:bodyPr lIns="0" tIns="241200" rIns="0" bIns="2412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1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EA2D7C1A-89FB-2636-4665-78A705A6023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1444" y="4796851"/>
            <a:ext cx="3558373" cy="1266447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FC94EF8D-921C-088F-8AEB-CB45D2FB4F5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39064" y="4796851"/>
            <a:ext cx="3558373" cy="1266447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6" name="Espace réservé du texte 8">
            <a:extLst>
              <a:ext uri="{FF2B5EF4-FFF2-40B4-BE49-F238E27FC236}">
                <a16:creationId xmlns:a16="http://schemas.microsoft.com/office/drawing/2014/main" id="{F3C4E481-9CBF-FEED-B1A3-4B3FA992CF4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22394" y="4796851"/>
            <a:ext cx="3684269" cy="1266447"/>
          </a:xfrm>
        </p:spPr>
        <p:txBody>
          <a:bodyPr lIns="0" tIns="72000" rIns="0" bIns="0">
            <a:noAutofit/>
          </a:bodyPr>
          <a:lstStyle>
            <a:lvl1pPr marL="133350" indent="-133350">
              <a:lnSpc>
                <a:spcPts val="1840"/>
              </a:lnSpc>
              <a:spcBef>
                <a:spcPts val="1200"/>
              </a:spcBef>
              <a:buSzPct val="80000"/>
              <a:buFont typeface="Arial" panose="020B0604020202020204" pitchFamily="34" charset="0"/>
              <a:buChar char="•"/>
              <a:tabLst/>
              <a:defRPr sz="1700" b="0" i="0" baseline="0">
                <a:solidFill>
                  <a:schemeClr val="accent2"/>
                </a:solidFill>
                <a:latin typeface="ChaletBook" panose="02000500040000020004" pitchFamily="2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 err="1"/>
              <a:t>lorem</a:t>
            </a:r>
            <a:r>
              <a:rPr lang="fr-FR" dirty="0"/>
              <a:t>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5" name="Espace réservé du texte 5">
            <a:extLst>
              <a:ext uri="{FF2B5EF4-FFF2-40B4-BE49-F238E27FC236}">
                <a16:creationId xmlns:a16="http://schemas.microsoft.com/office/drawing/2014/main" id="{35C6072F-9F10-F7E1-02C4-C42F9012389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1752786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+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53E2B5CD-C7B2-A8CB-97C7-CBE19D42091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2566" y="2111771"/>
            <a:ext cx="5467736" cy="899561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None/>
              <a:defRPr sz="6600" b="0" i="0" baseline="0">
                <a:solidFill>
                  <a:schemeClr val="accent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000</a:t>
            </a:r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A5E9C776-A218-DA01-7337-12B1408D74C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40463" y="1031132"/>
            <a:ext cx="5688012" cy="5566518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19E35D36-2C91-A8EA-C998-B720D99B20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2190" y="3534935"/>
            <a:ext cx="5465861" cy="899561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None/>
              <a:defRPr sz="6600" b="0" i="0" baseline="0">
                <a:solidFill>
                  <a:schemeClr val="accent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000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6148792D-0A72-FEBB-5E5A-76BBAF3759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2190" y="4952241"/>
            <a:ext cx="5465860" cy="915470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None/>
              <a:defRPr sz="6600" b="0" i="0" baseline="0">
                <a:solidFill>
                  <a:schemeClr val="accent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000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2FE1453F-7363-3668-EBFF-6F8E746ADE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4428" y="3015973"/>
            <a:ext cx="5465860" cy="515787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 baseline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br>
              <a:rPr lang="fr-FR" dirty="0"/>
            </a:b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51A7F097-9261-B6B0-0252-3634BF6EF1D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4428" y="4442312"/>
            <a:ext cx="5465861" cy="506753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 baseline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br>
              <a:rPr lang="fr-FR" dirty="0"/>
            </a:b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C8D5902F-A089-7EC6-3CF4-462D45D996F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428" y="5874951"/>
            <a:ext cx="5463606" cy="733114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 baseline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br>
              <a:rPr lang="fr-FR" dirty="0"/>
            </a:b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7" name="Espace réservé du pied de page 26">
            <a:extLst>
              <a:ext uri="{FF2B5EF4-FFF2-40B4-BE49-F238E27FC236}">
                <a16:creationId xmlns:a16="http://schemas.microsoft.com/office/drawing/2014/main" id="{05DE39EF-7B3E-0A75-2432-D636E47E8BB7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28" name="Espace réservé du numéro de diapositive 27">
            <a:extLst>
              <a:ext uri="{FF2B5EF4-FFF2-40B4-BE49-F238E27FC236}">
                <a16:creationId xmlns:a16="http://schemas.microsoft.com/office/drawing/2014/main" id="{F0907FB2-D254-3D3D-A837-8B149E74133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85DDCE8E-283C-5B5D-BC87-9BCFE832DD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68865" cy="1446730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658397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2 colonn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53E2B5CD-C7B2-A8CB-97C7-CBE19D42091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0725" y="2107379"/>
            <a:ext cx="5457340" cy="903954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None/>
              <a:defRPr sz="6600" b="0" i="0" baseline="0">
                <a:solidFill>
                  <a:schemeClr val="accent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000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19E35D36-2C91-A8EA-C998-B720D99B20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0725" y="3530543"/>
            <a:ext cx="5457340" cy="903954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None/>
              <a:defRPr sz="6600" b="0" i="0" baseline="0">
                <a:solidFill>
                  <a:schemeClr val="accent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000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6148792D-0A72-FEBB-5E5A-76BBAF3759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0725" y="4960582"/>
            <a:ext cx="5457340" cy="903954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None/>
              <a:defRPr sz="6600" b="0" i="0" baseline="0">
                <a:solidFill>
                  <a:schemeClr val="accent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000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2FE1453F-7363-3668-EBFF-6F8E746ADE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856" y="3016642"/>
            <a:ext cx="5454194" cy="515753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 baseline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br>
              <a:rPr lang="fr-FR" dirty="0"/>
            </a:b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51A7F097-9261-B6B0-0252-3634BF6EF1D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3856" y="4439772"/>
            <a:ext cx="5454194" cy="522662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 baseline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br>
              <a:rPr lang="fr-FR" dirty="0"/>
            </a:b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C8D5902F-A089-7EC6-3CF4-462D45D996F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33855" y="5863507"/>
            <a:ext cx="5454193" cy="734143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 baseline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br>
              <a:rPr lang="fr-FR" dirty="0"/>
            </a:b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2" name="Espace réservé du texte 8">
            <a:extLst>
              <a:ext uri="{FF2B5EF4-FFF2-40B4-BE49-F238E27FC236}">
                <a16:creationId xmlns:a16="http://schemas.microsoft.com/office/drawing/2014/main" id="{FB60E172-FEAF-E9B1-E28F-717246B5969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54476" y="2111771"/>
            <a:ext cx="5430218" cy="899561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None/>
              <a:defRPr sz="6600" b="0" i="0" baseline="0">
                <a:solidFill>
                  <a:schemeClr val="accent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000</a:t>
            </a:r>
          </a:p>
        </p:txBody>
      </p:sp>
      <p:sp>
        <p:nvSpPr>
          <p:cNvPr id="5" name="Espace réservé du texte 8">
            <a:extLst>
              <a:ext uri="{FF2B5EF4-FFF2-40B4-BE49-F238E27FC236}">
                <a16:creationId xmlns:a16="http://schemas.microsoft.com/office/drawing/2014/main" id="{F15D3F0F-C011-E0E6-4D4E-D97E6A3BE14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57684" y="3531727"/>
            <a:ext cx="5430218" cy="899561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None/>
              <a:defRPr sz="6600" b="0" i="0" baseline="0">
                <a:solidFill>
                  <a:schemeClr val="accent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000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537FD575-8E6A-73A6-3967-86739E5A20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54476" y="4964974"/>
            <a:ext cx="5430218" cy="899561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None/>
              <a:defRPr sz="6600" b="0" i="0" baseline="0">
                <a:solidFill>
                  <a:schemeClr val="accent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000</a:t>
            </a:r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608F6232-D71D-D22B-555E-E30ABB44F48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57606" y="3019148"/>
            <a:ext cx="5427110" cy="507971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 baseline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br>
              <a:rPr lang="fr-FR" dirty="0"/>
            </a:b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E36359A4-315B-3943-742B-7F2D228427C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57606" y="4442312"/>
            <a:ext cx="5427110" cy="522662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 baseline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br>
              <a:rPr lang="fr-FR" dirty="0"/>
            </a:b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B579D56-153F-10C4-39AD-B3E4BE5107B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57606" y="5867075"/>
            <a:ext cx="5427110" cy="73057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00" b="0" i="0" baseline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Lorem ipsum </a:t>
            </a:r>
            <a:br>
              <a:rPr lang="fr-FR" dirty="0"/>
            </a:b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F384CCFB-108C-B55F-E42F-2028552BFDA7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FCC96FCE-87A7-DD8E-CEAC-B99445292639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8367649-C8BB-7944-9BEA-9984550E49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66605" cy="1446730"/>
          </a:xfrm>
        </p:spPr>
        <p:txBody>
          <a:bodyPr/>
          <a:lstStyle>
            <a:lvl1pPr>
              <a:lnSpc>
                <a:spcPts val="3190"/>
              </a:lnSpc>
              <a:defRPr/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938211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3">
            <a:extLst>
              <a:ext uri="{FF2B5EF4-FFF2-40B4-BE49-F238E27FC236}">
                <a16:creationId xmlns:a16="http://schemas.microsoft.com/office/drawing/2014/main" id="{438B0B89-FE1D-9942-925A-B1259411709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H" noProof="0"/>
              <a:t>Titre principal </a:t>
            </a:r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8432D7DB-9AE7-684D-B292-21967DD68C2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Espace réservé pour une image  14">
            <a:extLst>
              <a:ext uri="{FF2B5EF4-FFF2-40B4-BE49-F238E27FC236}">
                <a16:creationId xmlns:a16="http://schemas.microsoft.com/office/drawing/2014/main" id="{92DD845F-957F-C1C7-3D14-E9CB4FA5954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40463" y="1031132"/>
            <a:ext cx="5688012" cy="5277593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C2115BD3-9591-918C-B7A3-6A62B4FFD0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3566" y="2016667"/>
            <a:ext cx="5464470" cy="4292058"/>
          </a:xfrm>
        </p:spPr>
        <p:txBody>
          <a:bodyPr lIns="0" tIns="0" bIns="0">
            <a:noAutofit/>
          </a:bodyPr>
          <a:lstStyle>
            <a:lvl1pPr marL="0" indent="0" algn="l">
              <a:lnSpc>
                <a:spcPts val="2200"/>
              </a:lnSpc>
              <a:spcBef>
                <a:spcPts val="500"/>
              </a:spcBef>
              <a:buNone/>
              <a:defRPr lang="fr-CH" sz="1800" b="0" i="0" u="none" strike="noStrike" kern="1000" spc="-50" baseline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ullamco</a:t>
            </a:r>
            <a:r>
              <a:rPr lang="fr-FR" dirty="0"/>
              <a:t> </a:t>
            </a:r>
            <a:r>
              <a:rPr lang="fr-FR" dirty="0" err="1"/>
              <a:t>laboris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</a:t>
            </a:r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9F0767F1-1C3C-AC10-1EF8-3822A05FDF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5"/>
            <a:ext cx="5466605" cy="1369538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3" name="Espace réservé du texte 5">
            <a:extLst>
              <a:ext uri="{FF2B5EF4-FFF2-40B4-BE49-F238E27FC236}">
                <a16:creationId xmlns:a16="http://schemas.microsoft.com/office/drawing/2014/main" id="{61D09977-261F-BAD7-9FB1-990595F02F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2786780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2 colon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3">
            <a:extLst>
              <a:ext uri="{FF2B5EF4-FFF2-40B4-BE49-F238E27FC236}">
                <a16:creationId xmlns:a16="http://schemas.microsoft.com/office/drawing/2014/main" id="{438B0B89-FE1D-9942-925A-B1259411709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H" noProof="0"/>
              <a:t>Titre principal </a:t>
            </a:r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8432D7DB-9AE7-684D-B292-21967DD68C2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C2115BD3-9591-918C-B7A3-6A62B4FFD0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3565" y="2016668"/>
            <a:ext cx="5472113" cy="4292058"/>
          </a:xfrm>
        </p:spPr>
        <p:txBody>
          <a:bodyPr lIns="0" tIns="0" bIns="0">
            <a:noAutofit/>
          </a:bodyPr>
          <a:lstStyle>
            <a:lvl1pPr marL="0" indent="0" algn="l">
              <a:lnSpc>
                <a:spcPts val="2200"/>
              </a:lnSpc>
              <a:spcBef>
                <a:spcPts val="500"/>
              </a:spcBef>
              <a:buNone/>
              <a:defRPr lang="fr-CH" sz="1800" b="0" i="0" u="none" strike="noStrike" kern="1000" spc="-50" baseline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ullamco</a:t>
            </a:r>
            <a:r>
              <a:rPr lang="fr-FR" dirty="0"/>
              <a:t> </a:t>
            </a:r>
            <a:r>
              <a:rPr lang="fr-FR" dirty="0" err="1"/>
              <a:t>laboris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A939590-B177-9A18-0E55-774ACF2D8FA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463" y="2016668"/>
            <a:ext cx="5439853" cy="4292058"/>
          </a:xfrm>
        </p:spPr>
        <p:txBody>
          <a:bodyPr tIns="0" bIns="0">
            <a:normAutofit/>
          </a:bodyPr>
          <a:lstStyle>
            <a:lvl1pPr>
              <a:lnSpc>
                <a:spcPts val="2200"/>
              </a:lnSpc>
              <a:defRPr sz="1800"/>
            </a:lvl1pPr>
          </a:lstStyle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ullamco</a:t>
            </a:r>
            <a:r>
              <a:rPr lang="fr-FR" dirty="0"/>
              <a:t> </a:t>
            </a:r>
            <a:r>
              <a:rPr lang="fr-FR" dirty="0" err="1"/>
              <a:t>laboris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</a:t>
            </a:r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7824953C-9E58-3E34-F560-46FE2487C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037" y="657225"/>
            <a:ext cx="5475671" cy="1359442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" name="Espace réservé du texte 5">
            <a:extLst>
              <a:ext uri="{FF2B5EF4-FFF2-40B4-BE49-F238E27FC236}">
                <a16:creationId xmlns:a16="http://schemas.microsoft.com/office/drawing/2014/main" id="{7631C2E3-4585-27A1-989C-7CA88A4D7E5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23449295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+ Liste 3 colonne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3">
            <a:extLst>
              <a:ext uri="{FF2B5EF4-FFF2-40B4-BE49-F238E27FC236}">
                <a16:creationId xmlns:a16="http://schemas.microsoft.com/office/drawing/2014/main" id="{438B0B89-FE1D-9942-925A-B1259411709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H" noProof="0"/>
              <a:t>Titre principal </a:t>
            </a:r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8432D7DB-9AE7-684D-B292-21967DD68C2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C2115BD3-9591-918C-B7A3-6A62B4FFD0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3566" y="2714500"/>
            <a:ext cx="3565525" cy="3594216"/>
          </a:xfrm>
        </p:spPr>
        <p:txBody>
          <a:bodyPr lIns="0" tIns="0" bIns="0">
            <a:noAutofit/>
          </a:bodyPr>
          <a:lstStyle>
            <a:lvl1pPr marL="139700" indent="-139700" algn="l">
              <a:lnSpc>
                <a:spcPts val="19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tabLst/>
              <a:defRPr lang="fr-CH" sz="1800" b="0" i="0" u="none" strike="noStrike" kern="1000" spc="-50" baseline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ullamco</a:t>
            </a:r>
            <a:r>
              <a:rPr lang="fr-FR" dirty="0"/>
              <a:t> </a:t>
            </a:r>
            <a:r>
              <a:rPr lang="fr-FR" dirty="0" err="1"/>
              <a:t>laboris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7D9E8A2-033E-E2C4-D832-364B627F6F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3016" y="657225"/>
            <a:ext cx="5465034" cy="1325563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0AA47FE-76B1-2C6E-FF1B-BDC6036784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32288" y="2714626"/>
            <a:ext cx="3527425" cy="3594100"/>
          </a:xfrm>
        </p:spPr>
        <p:txBody>
          <a:bodyPr>
            <a:normAutofit/>
          </a:bodyPr>
          <a:lstStyle>
            <a:lvl1pPr marL="136525" indent="-136525">
              <a:lnSpc>
                <a:spcPts val="1900"/>
              </a:lnSpc>
              <a:buSzPct val="80000"/>
              <a:buFont typeface="Arial" panose="020B0604020202020204" pitchFamily="34" charset="0"/>
              <a:buChar char="•"/>
              <a:tabLst/>
              <a:defRPr sz="1800" spc="-50" baseline="0"/>
            </a:lvl1pPr>
          </a:lstStyle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ullamco</a:t>
            </a:r>
            <a:r>
              <a:rPr lang="fr-FR" dirty="0"/>
              <a:t> </a:t>
            </a:r>
            <a:r>
              <a:rPr lang="fr-FR" dirty="0" err="1"/>
              <a:t>laboris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27273DBF-28E2-B892-0C22-E7CEBF0DC5C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10538" y="2714626"/>
            <a:ext cx="3565525" cy="3594100"/>
          </a:xfrm>
        </p:spPr>
        <p:txBody>
          <a:bodyPr>
            <a:normAutofit/>
          </a:bodyPr>
          <a:lstStyle>
            <a:lvl1pPr marL="136525" indent="-136525">
              <a:lnSpc>
                <a:spcPts val="1900"/>
              </a:lnSpc>
              <a:buSzPct val="80000"/>
              <a:buFont typeface="Arial" panose="020B0604020202020204" pitchFamily="34" charset="0"/>
              <a:buChar char="•"/>
              <a:tabLst/>
              <a:defRPr sz="1800" spc="-50" baseline="0"/>
            </a:lvl1pPr>
            <a:lvl2pPr marL="800100" indent="-342900">
              <a:buFont typeface="Arial" panose="020B0604020202020204" pitchFamily="34" charset="0"/>
              <a:buChar char="•"/>
              <a:defRPr/>
            </a:lvl2pPr>
            <a:lvl3pPr marL="1257300" indent="-342900">
              <a:buFont typeface="Arial" panose="020B0604020202020204" pitchFamily="34" charset="0"/>
              <a:buChar char="•"/>
              <a:defRPr/>
            </a:lvl3pPr>
            <a:lvl4pPr marL="1714500" indent="-342900">
              <a:buFont typeface="Arial" panose="020B0604020202020204" pitchFamily="34" charset="0"/>
              <a:buChar char="•"/>
              <a:defRPr/>
            </a:lvl4pPr>
            <a:lvl5pPr marL="2171700" indent="-3429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, </a:t>
            </a:r>
            <a:r>
              <a:rPr lang="fr-FR" dirty="0" err="1"/>
              <a:t>sed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do </a:t>
            </a:r>
            <a:r>
              <a:rPr lang="fr-FR" dirty="0" err="1"/>
              <a:t>eiusmod</a:t>
            </a:r>
            <a:r>
              <a:rPr lang="fr-FR" dirty="0"/>
              <a:t>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incididunt</a:t>
            </a:r>
            <a:r>
              <a:rPr lang="fr-FR" dirty="0"/>
              <a:t> ut </a:t>
            </a:r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/>
              <a:t>aliqua</a:t>
            </a:r>
            <a:r>
              <a:rPr lang="fr-FR" dirty="0"/>
              <a:t>. Ut </a:t>
            </a:r>
            <a:r>
              <a:rPr lang="fr-FR" dirty="0" err="1"/>
              <a:t>enim</a:t>
            </a:r>
            <a:r>
              <a:rPr lang="fr-FR" dirty="0"/>
              <a:t> ad </a:t>
            </a:r>
            <a:r>
              <a:rPr lang="fr-FR" dirty="0" err="1"/>
              <a:t>minim</a:t>
            </a:r>
            <a:r>
              <a:rPr lang="fr-FR" dirty="0"/>
              <a:t> </a:t>
            </a:r>
            <a:r>
              <a:rPr lang="fr-FR" dirty="0" err="1"/>
              <a:t>veniam</a:t>
            </a:r>
            <a:r>
              <a:rPr lang="fr-FR" dirty="0"/>
              <a:t>,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nostrud</a:t>
            </a:r>
            <a:r>
              <a:rPr lang="fr-FR" dirty="0"/>
              <a:t> </a:t>
            </a:r>
            <a:r>
              <a:rPr lang="fr-FR" dirty="0" err="1"/>
              <a:t>exercitation</a:t>
            </a:r>
            <a:r>
              <a:rPr lang="fr-FR" dirty="0"/>
              <a:t> </a:t>
            </a:r>
            <a:r>
              <a:rPr lang="fr-FR" dirty="0" err="1"/>
              <a:t>ullamco</a:t>
            </a:r>
            <a:r>
              <a:rPr lang="fr-FR" dirty="0"/>
              <a:t> </a:t>
            </a:r>
            <a:r>
              <a:rPr lang="fr-FR" dirty="0" err="1"/>
              <a:t>laboris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ut </a:t>
            </a:r>
            <a:r>
              <a:rPr lang="fr-FR" dirty="0" err="1"/>
              <a:t>aliquip</a:t>
            </a:r>
            <a:r>
              <a:rPr lang="fr-FR" dirty="0"/>
              <a:t> ex </a:t>
            </a:r>
            <a:r>
              <a:rPr lang="fr-FR" dirty="0" err="1"/>
              <a:t>ea</a:t>
            </a:r>
            <a:r>
              <a:rPr lang="fr-FR" dirty="0"/>
              <a:t> commodo </a:t>
            </a:r>
            <a:r>
              <a:rPr lang="fr-FR" dirty="0" err="1"/>
              <a:t>consequat</a:t>
            </a:r>
            <a:r>
              <a:rPr lang="fr-FR" dirty="0"/>
              <a:t>. </a:t>
            </a:r>
          </a:p>
        </p:txBody>
      </p:sp>
      <p:sp>
        <p:nvSpPr>
          <p:cNvPr id="18" name="Espace réservé du texte 12">
            <a:extLst>
              <a:ext uri="{FF2B5EF4-FFF2-40B4-BE49-F238E27FC236}">
                <a16:creationId xmlns:a16="http://schemas.microsoft.com/office/drawing/2014/main" id="{5561C3C3-A8C4-EA1D-5B91-E32A8259D2B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4816" y="2113390"/>
            <a:ext cx="3564275" cy="336845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buSzPct val="80000"/>
              <a:buFont typeface="Arial" panose="020B0604020202020204" pitchFamily="34" charset="0"/>
              <a:buNone/>
              <a:tabLst/>
              <a:defRPr sz="1800" b="1" spc="-50" baseline="0"/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2" name="Espace réservé du texte 5">
            <a:extLst>
              <a:ext uri="{FF2B5EF4-FFF2-40B4-BE49-F238E27FC236}">
                <a16:creationId xmlns:a16="http://schemas.microsoft.com/office/drawing/2014/main" id="{2E964786-C393-FE94-046A-2EB5A284EA7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5938" y="6308725"/>
            <a:ext cx="5472112" cy="288925"/>
          </a:xfrm>
        </p:spPr>
        <p:txBody>
          <a:bodyPr tIns="0" bIns="0" anchor="b">
            <a:normAutofit/>
          </a:bodyPr>
          <a:lstStyle>
            <a:lvl1pPr>
              <a:defRPr sz="800"/>
            </a:lvl1pPr>
          </a:lstStyle>
          <a:p>
            <a:pPr lvl="0"/>
            <a:r>
              <a:rPr lang="fr-FR" dirty="0"/>
              <a:t>DOC – 2024</a:t>
            </a:r>
          </a:p>
        </p:txBody>
      </p:sp>
    </p:spTree>
    <p:extLst>
      <p:ext uri="{BB962C8B-B14F-4D97-AF65-F5344CB8AC3E}">
        <p14:creationId xmlns:p14="http://schemas.microsoft.com/office/powerpoint/2010/main" val="4019423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pied de page 22">
            <a:extLst>
              <a:ext uri="{FF2B5EF4-FFF2-40B4-BE49-F238E27FC236}">
                <a16:creationId xmlns:a16="http://schemas.microsoft.com/office/drawing/2014/main" id="{2036A311-62D6-6446-999C-03BB0A840B4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CH" noProof="0"/>
              <a:t>Titre principal </a:t>
            </a:r>
          </a:p>
        </p:txBody>
      </p:sp>
      <p:sp>
        <p:nvSpPr>
          <p:cNvPr id="24" name="Espace réservé du numéro de diapositive 23">
            <a:extLst>
              <a:ext uri="{FF2B5EF4-FFF2-40B4-BE49-F238E27FC236}">
                <a16:creationId xmlns:a16="http://schemas.microsoft.com/office/drawing/2014/main" id="{FE56B78B-07FD-0240-B278-481D22F8368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EFF22D15-2DB9-DCC9-DFC5-6785C373B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938" y="657225"/>
            <a:ext cx="5472112" cy="1325563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4D6D7CF4-6DAC-6554-E547-EADCADC0BB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810" y="2198333"/>
            <a:ext cx="8253528" cy="4110391"/>
          </a:xfrm>
        </p:spPr>
        <p:txBody>
          <a:bodyPr tIns="0" bIns="0">
            <a:normAutofit/>
          </a:bodyPr>
          <a:lstStyle>
            <a:lvl1pPr marL="271463" indent="-271463">
              <a:lnSpc>
                <a:spcPts val="3000"/>
              </a:lnSpc>
              <a:spcBef>
                <a:spcPts val="1500"/>
              </a:spcBef>
              <a:buSzPct val="80000"/>
              <a:buFont typeface="Arial" panose="020B0604020202020204" pitchFamily="34" charset="0"/>
              <a:buChar char="•"/>
              <a:tabLst/>
              <a:defRPr sz="2800" spc="-50" baseline="0"/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7491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etit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F6D1487-2DFB-C92D-AE92-73BA83B5ED1A}"/>
              </a:ext>
            </a:extLst>
          </p:cNvPr>
          <p:cNvSpPr/>
          <p:nvPr userDrawn="1"/>
        </p:nvSpPr>
        <p:spPr>
          <a:xfrm>
            <a:off x="273462" y="260350"/>
            <a:ext cx="7676491" cy="6332122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9511F6E5-D593-32F3-22CA-1AD99F7BC5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037" y="657225"/>
            <a:ext cx="5468013" cy="2808288"/>
          </a:xfrm>
        </p:spPr>
        <p:txBody>
          <a:bodyPr tIns="0">
            <a:normAutofit/>
          </a:bodyPr>
          <a:lstStyle>
            <a:lvl1pPr>
              <a:lnSpc>
                <a:spcPts val="6400"/>
              </a:lnSpc>
              <a:defRPr sz="6600" b="0" spc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Titre image</a:t>
            </a:r>
          </a:p>
        </p:txBody>
      </p:sp>
      <p:sp>
        <p:nvSpPr>
          <p:cNvPr id="21" name="Espace réservé pour une image  14">
            <a:extLst>
              <a:ext uri="{FF2B5EF4-FFF2-40B4-BE49-F238E27FC236}">
                <a16:creationId xmlns:a16="http://schemas.microsoft.com/office/drawing/2014/main" id="{B27D874F-C00C-B929-DF11-2F5BBE9D34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949954" y="260350"/>
            <a:ext cx="3978522" cy="6337300"/>
          </a:xfrm>
          <a:prstGeom prst="roundRect">
            <a:avLst>
              <a:gd name="adj" fmla="val 1075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174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nd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E1AC376A-0139-DFD3-48E0-3E5A9AEDF4DD}"/>
              </a:ext>
            </a:extLst>
          </p:cNvPr>
          <p:cNvSpPr/>
          <p:nvPr userDrawn="1"/>
        </p:nvSpPr>
        <p:spPr>
          <a:xfrm>
            <a:off x="273463" y="260350"/>
            <a:ext cx="5812262" cy="6332122"/>
          </a:xfrm>
          <a:prstGeom prst="roundRect">
            <a:avLst>
              <a:gd name="adj" fmla="val 7487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9511F6E5-D593-32F3-22CA-1AD99F7BC5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037" y="657225"/>
            <a:ext cx="5468013" cy="2808288"/>
          </a:xfrm>
        </p:spPr>
        <p:txBody>
          <a:bodyPr tIns="0">
            <a:normAutofit/>
          </a:bodyPr>
          <a:lstStyle>
            <a:lvl1pPr>
              <a:lnSpc>
                <a:spcPts val="6400"/>
              </a:lnSpc>
              <a:defRPr sz="6600" b="0" spc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Titre image</a:t>
            </a:r>
          </a:p>
        </p:txBody>
      </p:sp>
      <p:sp>
        <p:nvSpPr>
          <p:cNvPr id="21" name="Espace réservé pour une image  14">
            <a:extLst>
              <a:ext uri="{FF2B5EF4-FFF2-40B4-BE49-F238E27FC236}">
                <a16:creationId xmlns:a16="http://schemas.microsoft.com/office/drawing/2014/main" id="{B27D874F-C00C-B929-DF11-2F5BBE9D34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85725" y="260350"/>
            <a:ext cx="5842750" cy="6337300"/>
          </a:xfrm>
          <a:prstGeom prst="roundRect">
            <a:avLst>
              <a:gd name="adj" fmla="val 7292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20698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nde Image horizont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pour une image  14">
            <a:extLst>
              <a:ext uri="{FF2B5EF4-FFF2-40B4-BE49-F238E27FC236}">
                <a16:creationId xmlns:a16="http://schemas.microsoft.com/office/drawing/2014/main" id="{B27D874F-C00C-B929-DF11-2F5BBE9D34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63525" y="260350"/>
            <a:ext cx="11664950" cy="6337300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83672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rincipal v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2">
            <a:extLst>
              <a:ext uri="{FF2B5EF4-FFF2-40B4-BE49-F238E27FC236}">
                <a16:creationId xmlns:a16="http://schemas.microsoft.com/office/drawing/2014/main" id="{343606C1-01D1-06C1-FD6C-7FCFDC1C82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1142" y="657226"/>
            <a:ext cx="8275196" cy="2808287"/>
          </a:xfrm>
        </p:spPr>
        <p:txBody>
          <a:bodyPr lIns="0" tIns="0" bIns="0">
            <a:noAutofit/>
          </a:bodyPr>
          <a:lstStyle>
            <a:lvl1pPr marL="0" indent="0" algn="l">
              <a:lnSpc>
                <a:spcPts val="6400"/>
              </a:lnSpc>
              <a:spcBef>
                <a:spcPts val="500"/>
              </a:spcBef>
              <a:buNone/>
              <a:defRPr lang="fr-CH" sz="6600" b="0" i="0" u="none" strike="noStrike" spc="0" baseline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principal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F7F6543-F03C-FBE5-976D-B9BCAA1199E6}"/>
              </a:ext>
            </a:extLst>
          </p:cNvPr>
          <p:cNvCxnSpPr>
            <a:cxnSpLocks/>
          </p:cNvCxnSpPr>
          <p:nvPr userDrawn="1"/>
        </p:nvCxnSpPr>
        <p:spPr>
          <a:xfrm>
            <a:off x="524868" y="4081220"/>
            <a:ext cx="2621417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13160E4-7291-AC86-BB25-78350EC3AFEE}"/>
              </a:ext>
            </a:extLst>
          </p:cNvPr>
          <p:cNvCxnSpPr>
            <a:cxnSpLocks/>
          </p:cNvCxnSpPr>
          <p:nvPr userDrawn="1"/>
        </p:nvCxnSpPr>
        <p:spPr>
          <a:xfrm>
            <a:off x="3402361" y="4081220"/>
            <a:ext cx="2592387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76DE4175-AC53-821A-7037-24AA853C4C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95663" y="4183574"/>
            <a:ext cx="2592387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Nom et prénom</a:t>
            </a:r>
            <a:br>
              <a:rPr lang="fr-CH" dirty="0">
                <a:effectLst/>
                <a:latin typeface="ChaletBook" panose="02000500040000020004" pitchFamily="2" charset="0"/>
              </a:rPr>
            </a:br>
            <a:r>
              <a:rPr lang="fr-CH" dirty="0">
                <a:effectLst/>
                <a:latin typeface="ChaletBook" panose="02000500040000020004" pitchFamily="2" charset="0"/>
              </a:rPr>
              <a:t>Poste</a:t>
            </a:r>
          </a:p>
        </p:txBody>
      </p:sp>
      <p:sp>
        <p:nvSpPr>
          <p:cNvPr id="2" name="Espace réservé du texte 8">
            <a:extLst>
              <a:ext uri="{FF2B5EF4-FFF2-40B4-BE49-F238E27FC236}">
                <a16:creationId xmlns:a16="http://schemas.microsoft.com/office/drawing/2014/main" id="{0F0FF026-9FD7-A485-A100-A727C3A06CC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833" y="4183574"/>
            <a:ext cx="2621417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Service</a:t>
            </a:r>
            <a:br>
              <a:rPr lang="fr-CH" dirty="0">
                <a:effectLst/>
                <a:latin typeface="ChaletBook" panose="02000500040000020004" pitchFamily="2" charset="0"/>
              </a:rPr>
            </a:br>
            <a:r>
              <a:rPr lang="fr-CH" dirty="0">
                <a:effectLst/>
                <a:latin typeface="ChaletBook" panose="02000500040000020004" pitchFamily="2" charset="0"/>
              </a:rPr>
              <a:t>Date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D0A75E1-5AE6-82A2-50B6-4EC4F86A4F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-100000"/>
          </a:blip>
          <a:stretch>
            <a:fillRect/>
          </a:stretch>
        </p:blipFill>
        <p:spPr>
          <a:xfrm>
            <a:off x="10872915" y="4636791"/>
            <a:ext cx="807522" cy="16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733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rase clé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737C84A3-CC63-E0FC-2310-2411671461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012" y="657225"/>
            <a:ext cx="8276326" cy="2808288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lnSpc>
                <a:spcPts val="6400"/>
              </a:lnSpc>
              <a:defRPr sz="6600" b="0" spc="0" baseline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Merci de </a:t>
            </a:r>
            <a:br>
              <a:rPr lang="fr-FR" dirty="0"/>
            </a:br>
            <a:r>
              <a:rPr lang="fr-FR" dirty="0"/>
              <a:t>votre attention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54BB73D-9C92-A01F-4E93-B92E970322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-100000"/>
          </a:blip>
          <a:stretch>
            <a:fillRect/>
          </a:stretch>
        </p:blipFill>
        <p:spPr>
          <a:xfrm>
            <a:off x="10872915" y="4636791"/>
            <a:ext cx="807522" cy="16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69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A0D27B-11B8-9A44-80AB-F0CFED7BE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720000"/>
            <a:ext cx="11160124" cy="10778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CBCD30C-086F-CC44-9385-58465D374E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5938" y="1978572"/>
            <a:ext cx="11160124" cy="3980794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3B98BAC0-44AC-324F-B14C-5E4A064A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noProof="0"/>
              <a:t>Titre principal 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CE4A94A-5A0C-3541-8330-2C70F25C5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28028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1EBDAB9-80B7-9240-A6F9-448F5B1F4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48749" y="803189"/>
            <a:ext cx="2627313" cy="5156177"/>
          </a:xfrm>
          <a:prstGeom prst="rect">
            <a:avLst/>
          </a:prstGeom>
        </p:spPr>
        <p:txBody>
          <a:bodyPr vert="eaVert"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0E33B66-CE9E-0B49-AECF-2DB73676CE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5938" y="803189"/>
            <a:ext cx="8208962" cy="51561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FD3CEED-116C-604C-82E5-05C079B94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noProof="0"/>
              <a:t>Titre principal 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B376CA02-6767-DB48-AAC2-8284927EE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053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principal v1 avec imag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F7F6543-F03C-FBE5-976D-B9BCAA1199E6}"/>
              </a:ext>
            </a:extLst>
          </p:cNvPr>
          <p:cNvCxnSpPr>
            <a:cxnSpLocks/>
          </p:cNvCxnSpPr>
          <p:nvPr userDrawn="1"/>
        </p:nvCxnSpPr>
        <p:spPr>
          <a:xfrm>
            <a:off x="524868" y="3465513"/>
            <a:ext cx="26184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Espace réservé du texte 8">
            <a:extLst>
              <a:ext uri="{FF2B5EF4-FFF2-40B4-BE49-F238E27FC236}">
                <a16:creationId xmlns:a16="http://schemas.microsoft.com/office/drawing/2014/main" id="{0F0FF026-9FD7-A485-A100-A727C3A06CC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833" y="3567867"/>
            <a:ext cx="2621417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ChaletBook" panose="02000500040000020004" pitchFamily="2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Service</a:t>
            </a:r>
            <a:br>
              <a:rPr lang="fr-CH" dirty="0">
                <a:effectLst/>
                <a:latin typeface="ChaletBook" panose="02000500040000020004" pitchFamily="2" charset="0"/>
              </a:rPr>
            </a:br>
            <a:r>
              <a:rPr lang="fr-CH" dirty="0">
                <a:effectLst/>
                <a:latin typeface="ChaletBook" panose="02000500040000020004" pitchFamily="2" charset="0"/>
              </a:rPr>
              <a:t>Date</a:t>
            </a:r>
          </a:p>
        </p:txBody>
      </p:sp>
      <p:sp>
        <p:nvSpPr>
          <p:cNvPr id="6" name="Espace réservé pour une image  14">
            <a:extLst>
              <a:ext uri="{FF2B5EF4-FFF2-40B4-BE49-F238E27FC236}">
                <a16:creationId xmlns:a16="http://schemas.microsoft.com/office/drawing/2014/main" id="{D5774CD1-EC51-B43C-3682-279B91C2B1E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48982" y="260350"/>
            <a:ext cx="4882505" cy="6337300"/>
          </a:xfrm>
          <a:prstGeom prst="roundRect">
            <a:avLst>
              <a:gd name="adj" fmla="val 5403"/>
            </a:avLst>
          </a:prstGeom>
          <a:noFill/>
        </p:spPr>
        <p:txBody>
          <a:bodyPr/>
          <a:lstStyle/>
          <a:p>
            <a:endParaRPr lang="fr-FR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BF3C9B47-ECE2-89ED-1E30-ECC604CA97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1142" y="657226"/>
            <a:ext cx="6403533" cy="2808287"/>
          </a:xfrm>
        </p:spPr>
        <p:txBody>
          <a:bodyPr lIns="0" tIns="0" bIns="0">
            <a:noAutofit/>
          </a:bodyPr>
          <a:lstStyle>
            <a:lvl1pPr marL="0" indent="0" algn="l">
              <a:lnSpc>
                <a:spcPts val="6400"/>
              </a:lnSpc>
              <a:spcBef>
                <a:spcPts val="500"/>
              </a:spcBef>
              <a:buNone/>
              <a:defRPr lang="fr-CH" sz="6600" b="0" i="0" u="none" strike="noStrike" spc="0" baseline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principal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95A0C20-B10C-B509-0966-983E5B9A704A}"/>
              </a:ext>
            </a:extLst>
          </p:cNvPr>
          <p:cNvCxnSpPr>
            <a:cxnSpLocks/>
          </p:cNvCxnSpPr>
          <p:nvPr userDrawn="1"/>
        </p:nvCxnSpPr>
        <p:spPr>
          <a:xfrm>
            <a:off x="3395329" y="3465513"/>
            <a:ext cx="26184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AF53EFD8-048A-11D9-9C87-CC1D372DFC7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97007" y="3567867"/>
            <a:ext cx="2621417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ChaletBook" panose="02000500040000020004" pitchFamily="2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Nom et prénom</a:t>
            </a:r>
          </a:p>
          <a:p>
            <a:r>
              <a:rPr lang="fr-CH" dirty="0">
                <a:effectLst/>
                <a:latin typeface="ChaletBook" panose="02000500040000020004" pitchFamily="2" charset="0"/>
              </a:rPr>
              <a:t>Poste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1367516-C207-C365-2954-DBF2A10000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-100000"/>
          </a:blip>
          <a:stretch>
            <a:fillRect/>
          </a:stretch>
        </p:blipFill>
        <p:spPr>
          <a:xfrm>
            <a:off x="519300" y="4637431"/>
            <a:ext cx="807522" cy="16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806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rincipal v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2">
            <a:extLst>
              <a:ext uri="{FF2B5EF4-FFF2-40B4-BE49-F238E27FC236}">
                <a16:creationId xmlns:a16="http://schemas.microsoft.com/office/drawing/2014/main" id="{343606C1-01D1-06C1-FD6C-7FCFDC1C82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1141" y="657227"/>
            <a:ext cx="8278343" cy="2808286"/>
          </a:xfrm>
        </p:spPr>
        <p:txBody>
          <a:bodyPr lIns="0" tIns="0" bIns="0">
            <a:noAutofit/>
          </a:bodyPr>
          <a:lstStyle>
            <a:lvl1pPr marL="0" indent="0" algn="l">
              <a:lnSpc>
                <a:spcPts val="6400"/>
              </a:lnSpc>
              <a:spcBef>
                <a:spcPts val="500"/>
              </a:spcBef>
              <a:buNone/>
              <a:defRPr lang="fr-CH" sz="6600" b="0" i="0" u="none" strike="noStrike" spc="0" baseline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principal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F7F6543-F03C-FBE5-976D-B9BCAA1199E6}"/>
              </a:ext>
            </a:extLst>
          </p:cNvPr>
          <p:cNvCxnSpPr>
            <a:cxnSpLocks/>
          </p:cNvCxnSpPr>
          <p:nvPr userDrawn="1"/>
        </p:nvCxnSpPr>
        <p:spPr>
          <a:xfrm>
            <a:off x="524868" y="4081220"/>
            <a:ext cx="262141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13160E4-7291-AC86-BB25-78350EC3AFEE}"/>
              </a:ext>
            </a:extLst>
          </p:cNvPr>
          <p:cNvCxnSpPr/>
          <p:nvPr userDrawn="1"/>
        </p:nvCxnSpPr>
        <p:spPr>
          <a:xfrm>
            <a:off x="3397370" y="4081220"/>
            <a:ext cx="258593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74B282-608E-ED2D-4DE1-327CE5674E31}"/>
              </a:ext>
            </a:extLst>
          </p:cNvPr>
          <p:cNvCxnSpPr>
            <a:cxnSpLocks/>
          </p:cNvCxnSpPr>
          <p:nvPr userDrawn="1"/>
        </p:nvCxnSpPr>
        <p:spPr>
          <a:xfrm>
            <a:off x="6248625" y="4081220"/>
            <a:ext cx="255275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76DE4175-AC53-821A-7037-24AA853C4C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00452" y="4183574"/>
            <a:ext cx="2585932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Nom et prénom</a:t>
            </a:r>
            <a:br>
              <a:rPr lang="fr-CH" dirty="0">
                <a:effectLst/>
                <a:latin typeface="ChaletBook" panose="02000500040000020004" pitchFamily="2" charset="0"/>
              </a:rPr>
            </a:br>
            <a:r>
              <a:rPr lang="fr-CH" dirty="0">
                <a:effectLst/>
                <a:latin typeface="ChaletBook" panose="02000500040000020004" pitchFamily="2" charset="0"/>
              </a:rPr>
              <a:t>Poste</a:t>
            </a:r>
          </a:p>
        </p:txBody>
      </p:sp>
      <p:sp>
        <p:nvSpPr>
          <p:cNvPr id="2" name="Espace réservé du texte 8">
            <a:extLst>
              <a:ext uri="{FF2B5EF4-FFF2-40B4-BE49-F238E27FC236}">
                <a16:creationId xmlns:a16="http://schemas.microsoft.com/office/drawing/2014/main" id="{0F0FF026-9FD7-A485-A100-A727C3A06CC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834" y="4183574"/>
            <a:ext cx="2621416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Service</a:t>
            </a:r>
            <a:br>
              <a:rPr lang="fr-CH" dirty="0">
                <a:effectLst/>
                <a:latin typeface="ChaletBook" panose="02000500040000020004" pitchFamily="2" charset="0"/>
              </a:rPr>
            </a:br>
            <a:r>
              <a:rPr lang="fr-CH" dirty="0">
                <a:effectLst/>
                <a:latin typeface="ChaletBook" panose="02000500040000020004" pitchFamily="2" charset="0"/>
              </a:rPr>
              <a:t>Date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F1514085-6AAB-D9CC-1FEC-5078C69263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43586" y="4183574"/>
            <a:ext cx="2552752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3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Nom</a:t>
            </a:r>
          </a:p>
          <a:p>
            <a:r>
              <a:rPr lang="fr-CH" dirty="0">
                <a:effectLst/>
                <a:latin typeface="ChaletBook" panose="02000500040000020004" pitchFamily="2" charset="0"/>
              </a:rPr>
              <a:t>école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45878BE-752F-ACA5-6C02-276B670521A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-100000"/>
          </a:blip>
          <a:stretch>
            <a:fillRect/>
          </a:stretch>
        </p:blipFill>
        <p:spPr>
          <a:xfrm>
            <a:off x="10872915" y="4636791"/>
            <a:ext cx="807522" cy="16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2135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couvertu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57F2BAF4-EAC5-D2CA-8ADE-661BB6C2B81A}"/>
              </a:ext>
            </a:extLst>
          </p:cNvPr>
          <p:cNvSpPr/>
          <p:nvPr userDrawn="1"/>
        </p:nvSpPr>
        <p:spPr>
          <a:xfrm>
            <a:off x="10582382" y="260350"/>
            <a:ext cx="1346093" cy="6337300"/>
          </a:xfrm>
          <a:prstGeom prst="roundRect">
            <a:avLst>
              <a:gd name="adj" fmla="val 22773"/>
            </a:avLst>
          </a:pr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Espace réservé pour une image  14">
            <a:extLst>
              <a:ext uri="{FF2B5EF4-FFF2-40B4-BE49-F238E27FC236}">
                <a16:creationId xmlns:a16="http://schemas.microsoft.com/office/drawing/2014/main" id="{B27D874F-C00C-B929-DF11-2F5BBE9D34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63525" y="260350"/>
            <a:ext cx="10318857" cy="6337300"/>
          </a:xfrm>
          <a:prstGeom prst="roundRect">
            <a:avLst>
              <a:gd name="adj" fmla="val 5403"/>
            </a:avLst>
          </a:prstGeom>
          <a:solidFill>
            <a:schemeClr val="bg1"/>
          </a:solidFill>
        </p:spPr>
        <p:txBody>
          <a:bodyPr/>
          <a:lstStyle/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C3600B2-BA0E-EEBF-C0FF-BD8A30D90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-100000"/>
          </a:blip>
          <a:stretch>
            <a:fillRect/>
          </a:stretch>
        </p:blipFill>
        <p:spPr>
          <a:xfrm>
            <a:off x="10872915" y="4636791"/>
            <a:ext cx="807522" cy="16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24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v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C3134E1-895F-D9B2-8241-9C12AE702E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C9F233-922E-2D0B-DA48-12BE20D249A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4C864C85-672B-74E4-5756-382035AE8FE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4679" y="1780797"/>
            <a:ext cx="5453371" cy="4527928"/>
          </a:xfrm>
        </p:spPr>
        <p:txBody>
          <a:bodyPr>
            <a:noAutofit/>
          </a:bodyPr>
          <a:lstStyle>
            <a:lvl1pPr>
              <a:defRPr sz="3200" b="0"/>
            </a:lvl1pPr>
          </a:lstStyle>
          <a:p>
            <a:pPr lvl="0"/>
            <a:r>
              <a:rPr lang="fr-FR" dirty="0"/>
              <a:t>01</a:t>
            </a:r>
          </a:p>
          <a:p>
            <a:pPr lvl="0"/>
            <a:r>
              <a:rPr lang="fr-FR" dirty="0"/>
              <a:t>02</a:t>
            </a:r>
          </a:p>
          <a:p>
            <a:pPr lvl="0"/>
            <a:r>
              <a:rPr lang="fr-FR" dirty="0"/>
              <a:t>03</a:t>
            </a:r>
          </a:p>
          <a:p>
            <a:pPr lvl="0"/>
            <a:r>
              <a:rPr lang="fr-FR" dirty="0"/>
              <a:t>04</a:t>
            </a:r>
          </a:p>
          <a:p>
            <a:pPr lvl="0"/>
            <a:r>
              <a:rPr lang="fr-FR" dirty="0"/>
              <a:t>05</a:t>
            </a:r>
          </a:p>
          <a:p>
            <a:pPr lvl="0"/>
            <a:r>
              <a:rPr lang="fr-FR" dirty="0"/>
              <a:t>06</a:t>
            </a:r>
          </a:p>
          <a:p>
            <a:pPr lvl="0"/>
            <a:r>
              <a:rPr lang="fr-FR" dirty="0"/>
              <a:t>07</a:t>
            </a:r>
          </a:p>
        </p:txBody>
      </p:sp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6C469945-2963-9A0A-F677-DA425DFBAE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3015" y="1787961"/>
            <a:ext cx="5675460" cy="4520764"/>
          </a:xfrm>
        </p:spPr>
        <p:txBody>
          <a:bodyPr>
            <a:noAutofit/>
          </a:bodyPr>
          <a:lstStyle>
            <a:lvl1pPr>
              <a:defRPr sz="3200" b="0"/>
            </a:lvl1pPr>
          </a:lstStyle>
          <a:p>
            <a:pPr lvl="0"/>
            <a:r>
              <a:rPr lang="fr-FR" dirty="0"/>
              <a:t>Sujet</a:t>
            </a:r>
          </a:p>
          <a:p>
            <a:pPr lvl="0"/>
            <a:r>
              <a:rPr lang="fr-FR" dirty="0"/>
              <a:t>Sujet</a:t>
            </a:r>
          </a:p>
          <a:p>
            <a:pPr lvl="0"/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lvl="0"/>
            <a:endParaRPr lang="fr-FR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2B3DD0DF-1E60-4803-A888-8AA7B72C64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6"/>
            <a:ext cx="5466605" cy="112357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24065690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v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C3134E1-895F-D9B2-8241-9C12AE702E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C9F233-922E-2D0B-DA48-12BE20D249A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4C864C85-672B-74E4-5756-382035AE8FE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4679" y="1780797"/>
            <a:ext cx="5453371" cy="4527928"/>
          </a:xfrm>
        </p:spPr>
        <p:txBody>
          <a:bodyPr>
            <a:noAutofit/>
          </a:bodyPr>
          <a:lstStyle>
            <a:lvl1pPr>
              <a:defRPr sz="2400" b="0"/>
            </a:lvl1pPr>
          </a:lstStyle>
          <a:p>
            <a:pPr lvl="0"/>
            <a:r>
              <a:rPr lang="fr-FR" dirty="0"/>
              <a:t>01</a:t>
            </a:r>
          </a:p>
          <a:p>
            <a:pPr lvl="0"/>
            <a:r>
              <a:rPr lang="fr-FR" dirty="0"/>
              <a:t>02</a:t>
            </a:r>
          </a:p>
          <a:p>
            <a:pPr lvl="0"/>
            <a:r>
              <a:rPr lang="fr-FR" dirty="0"/>
              <a:t>03</a:t>
            </a:r>
          </a:p>
          <a:p>
            <a:pPr lvl="0"/>
            <a:r>
              <a:rPr lang="fr-FR" dirty="0"/>
              <a:t>04</a:t>
            </a:r>
          </a:p>
          <a:p>
            <a:pPr lvl="0"/>
            <a:r>
              <a:rPr lang="fr-FR" dirty="0"/>
              <a:t>05</a:t>
            </a:r>
          </a:p>
          <a:p>
            <a:pPr lvl="0"/>
            <a:r>
              <a:rPr lang="fr-FR" dirty="0"/>
              <a:t>06</a:t>
            </a:r>
          </a:p>
          <a:p>
            <a:pPr lvl="0"/>
            <a:r>
              <a:rPr lang="fr-FR" dirty="0"/>
              <a:t>07</a:t>
            </a:r>
          </a:p>
          <a:p>
            <a:pPr lvl="0"/>
            <a:r>
              <a:rPr lang="fr-FR" dirty="0"/>
              <a:t>08</a:t>
            </a:r>
          </a:p>
          <a:p>
            <a:pPr lvl="0"/>
            <a:r>
              <a:rPr lang="fr-FR" dirty="0"/>
              <a:t>09</a:t>
            </a:r>
          </a:p>
          <a:p>
            <a:pPr lvl="0"/>
            <a:r>
              <a:rPr lang="fr-FR" dirty="0"/>
              <a:t>10</a:t>
            </a:r>
          </a:p>
        </p:txBody>
      </p:sp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6C469945-2963-9A0A-F677-DA425DFBAE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41578" y="1787961"/>
            <a:ext cx="5686897" cy="4520764"/>
          </a:xfrm>
        </p:spPr>
        <p:txBody>
          <a:bodyPr>
            <a:noAutofit/>
          </a:bodyPr>
          <a:lstStyle>
            <a:lvl1pPr>
              <a:defRPr sz="2400" b="0"/>
            </a:lvl1pPr>
          </a:lstStyle>
          <a:p>
            <a:pPr lvl="0"/>
            <a:r>
              <a:rPr lang="fr-FR" dirty="0"/>
              <a:t>Sujet</a:t>
            </a:r>
          </a:p>
          <a:p>
            <a:pPr lvl="0"/>
            <a:r>
              <a:rPr lang="fr-FR" dirty="0"/>
              <a:t>Sujet</a:t>
            </a:r>
          </a:p>
          <a:p>
            <a:pPr lvl="0"/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Sujet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dirty="0"/>
          </a:p>
          <a:p>
            <a:pPr lvl="0"/>
            <a:endParaRPr lang="fr-FR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2B3DD0DF-1E60-4803-A888-8AA7B72C64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445" y="657226"/>
            <a:ext cx="5466605" cy="112357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176989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secondaire v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DB90A7-FEE5-F74A-A785-D370364C2C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012" y="657225"/>
            <a:ext cx="8276326" cy="280828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lnSpc>
                <a:spcPts val="6400"/>
              </a:lnSpc>
              <a:defRPr sz="6600" b="0" spc="0" baseline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secondaire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2549BC6-7A28-D6B4-3448-543E2F750B5C}"/>
              </a:ext>
            </a:extLst>
          </p:cNvPr>
          <p:cNvCxnSpPr>
            <a:cxnSpLocks/>
          </p:cNvCxnSpPr>
          <p:nvPr userDrawn="1"/>
        </p:nvCxnSpPr>
        <p:spPr>
          <a:xfrm>
            <a:off x="524868" y="4081220"/>
            <a:ext cx="262236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6E183D0-FD67-8206-5EA5-547CCB40C1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0888" y="4183574"/>
            <a:ext cx="2622361" cy="470668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 i="0" spc="-2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r>
              <a:rPr lang="fr-CH" dirty="0">
                <a:effectLst/>
                <a:latin typeface="ChaletBook" panose="02000500040000020004" pitchFamily="2" charset="0"/>
              </a:rPr>
              <a:t>Sujet</a:t>
            </a:r>
          </a:p>
          <a:p>
            <a:r>
              <a:rPr lang="fr-CH" dirty="0">
                <a:effectLst/>
                <a:latin typeface="ChaletBook" panose="02000500040000020004" pitchFamily="2" charset="0"/>
              </a:rPr>
              <a:t>abordé</a:t>
            </a:r>
          </a:p>
        </p:txBody>
      </p:sp>
    </p:spTree>
    <p:extLst>
      <p:ext uri="{BB962C8B-B14F-4D97-AF65-F5344CB8AC3E}">
        <p14:creationId xmlns:p14="http://schemas.microsoft.com/office/powerpoint/2010/main" val="462305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84943BA-0C52-434B-9E1F-C78AA1B3B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1835" y="1989733"/>
            <a:ext cx="11128330" cy="460791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DD9422-89A8-BC4D-893E-85DE19D91F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925" y="376015"/>
            <a:ext cx="718292" cy="1714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0" i="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fld id="{7C8E6B75-6DC9-6644-B0E9-564ADDE34A8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>
            <a:extLst>
              <a:ext uri="{FF2B5EF4-FFF2-40B4-BE49-F238E27FC236}">
                <a16:creationId xmlns:a16="http://schemas.microsoft.com/office/drawing/2014/main" id="{3F13D7E6-6945-7B40-BD35-3C716BBA3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40463" y="378952"/>
            <a:ext cx="4464050" cy="1714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Titre principal 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4B2D77C-A928-03A6-929F-F29C862974D3}"/>
              </a:ext>
            </a:extLst>
          </p:cNvPr>
          <p:cNvSpPr txBox="1"/>
          <p:nvPr userDrawn="1"/>
        </p:nvSpPr>
        <p:spPr>
          <a:xfrm>
            <a:off x="531835" y="384459"/>
            <a:ext cx="347660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000" b="0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 Vaud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3F1789DC-646B-136B-C897-BCFC82DD0F49}"/>
              </a:ext>
            </a:extLst>
          </p:cNvPr>
          <p:cNvCxnSpPr>
            <a:cxnSpLocks/>
          </p:cNvCxnSpPr>
          <p:nvPr userDrawn="1"/>
        </p:nvCxnSpPr>
        <p:spPr>
          <a:xfrm>
            <a:off x="514138" y="270533"/>
            <a:ext cx="547391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Espace réservé du titre 14">
            <a:extLst>
              <a:ext uri="{FF2B5EF4-FFF2-40B4-BE49-F238E27FC236}">
                <a16:creationId xmlns:a16="http://schemas.microsoft.com/office/drawing/2014/main" id="{D3485280-1C8D-E2FD-0699-A1F7DE390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498" y="657225"/>
            <a:ext cx="5462552" cy="1325563"/>
          </a:xfrm>
          <a:prstGeom prst="rect">
            <a:avLst/>
          </a:prstGeom>
        </p:spPr>
        <p:txBody>
          <a:bodyPr vert="horz" lIns="0" tIns="198000" rIns="91440" bIns="45720" rtlCol="0" anchor="t">
            <a:normAutofit/>
          </a:bodyPr>
          <a:lstStyle/>
          <a:p>
            <a:r>
              <a:rPr lang="fr-FR" dirty="0"/>
              <a:t>Une croissance </a:t>
            </a:r>
            <a:br>
              <a:rPr lang="fr-FR" dirty="0"/>
            </a:br>
            <a:r>
              <a:rPr lang="fr-FR" dirty="0"/>
              <a:t>continue</a:t>
            </a: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26883BFB-93B3-FD51-F6DE-45DB34CAE663}"/>
              </a:ext>
            </a:extLst>
          </p:cNvPr>
          <p:cNvCxnSpPr>
            <a:cxnSpLocks/>
          </p:cNvCxnSpPr>
          <p:nvPr userDrawn="1"/>
        </p:nvCxnSpPr>
        <p:spPr>
          <a:xfrm>
            <a:off x="6202151" y="270533"/>
            <a:ext cx="547391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91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5" r:id="rId2"/>
    <p:sldLayoutId id="2147483706" r:id="rId3"/>
    <p:sldLayoutId id="2147483716" r:id="rId4"/>
    <p:sldLayoutId id="2147483655" r:id="rId5"/>
    <p:sldLayoutId id="2147483717" r:id="rId6"/>
    <p:sldLayoutId id="2147483690" r:id="rId7"/>
    <p:sldLayoutId id="2147483708" r:id="rId8"/>
    <p:sldLayoutId id="2147483651" r:id="rId9"/>
    <p:sldLayoutId id="2147483707" r:id="rId10"/>
    <p:sldLayoutId id="2147483649" r:id="rId11"/>
    <p:sldLayoutId id="2147483672" r:id="rId12"/>
    <p:sldLayoutId id="2147483702" r:id="rId13"/>
    <p:sldLayoutId id="2147483703" r:id="rId14"/>
    <p:sldLayoutId id="2147483704" r:id="rId15"/>
    <p:sldLayoutId id="2147483713" r:id="rId16"/>
    <p:sldLayoutId id="2147483714" r:id="rId17"/>
    <p:sldLayoutId id="2147483710" r:id="rId18"/>
    <p:sldLayoutId id="2147483711" r:id="rId19"/>
    <p:sldLayoutId id="2147483712" r:id="rId20"/>
    <p:sldLayoutId id="2147483695" r:id="rId21"/>
    <p:sldLayoutId id="2147483698" r:id="rId22"/>
    <p:sldLayoutId id="2147483683" r:id="rId23"/>
    <p:sldLayoutId id="2147483699" r:id="rId24"/>
    <p:sldLayoutId id="2147483700" r:id="rId25"/>
    <p:sldLayoutId id="2147483665" r:id="rId26"/>
    <p:sldLayoutId id="2147483674" r:id="rId27"/>
    <p:sldLayoutId id="2147483701" r:id="rId28"/>
    <p:sldLayoutId id="2147483709" r:id="rId29"/>
    <p:sldLayoutId id="2147483684" r:id="rId30"/>
    <p:sldLayoutId id="2147483658" r:id="rId31"/>
    <p:sldLayoutId id="2147483659" r:id="rId32"/>
  </p:sldLayoutIdLst>
  <p:hf hdr="0" dt="0"/>
  <p:txStyles>
    <p:titleStyle>
      <a:lvl1pPr algn="l" defTabSz="914400" rtl="0" eaLnBrk="1" latinLnBrk="0" hangingPunct="1">
        <a:lnSpc>
          <a:spcPts val="3200"/>
        </a:lnSpc>
        <a:spcBef>
          <a:spcPts val="1000"/>
        </a:spcBef>
        <a:buNone/>
        <a:defRPr sz="3200" b="1" i="0" kern="1200" cap="none" spc="-20" baseline="0">
          <a:solidFill>
            <a:schemeClr val="accent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b="0" i="0" kern="1200" baseline="0">
          <a:solidFill>
            <a:schemeClr val="accent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0" i="0" kern="1200" baseline="0">
          <a:solidFill>
            <a:schemeClr val="accent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0" i="0" kern="1200" baseline="0">
          <a:solidFill>
            <a:schemeClr val="accent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0" i="0" kern="1200" baseline="0">
          <a:solidFill>
            <a:schemeClr val="accent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0" i="0" kern="1200" baseline="0">
          <a:solidFill>
            <a:schemeClr val="accent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56" userDrawn="1">
          <p15:clr>
            <a:srgbClr val="F26B43"/>
          </p15:clr>
        </p15:guide>
        <p15:guide id="2" pos="166" userDrawn="1">
          <p15:clr>
            <a:srgbClr val="F26B43"/>
          </p15:clr>
        </p15:guide>
        <p15:guide id="3" pos="7514" userDrawn="1">
          <p15:clr>
            <a:srgbClr val="F26B43"/>
          </p15:clr>
        </p15:guide>
        <p15:guide id="4" pos="325" userDrawn="1">
          <p15:clr>
            <a:srgbClr val="F26B43"/>
          </p15:clr>
        </p15:guide>
        <p15:guide id="5" pos="778" userDrawn="1">
          <p15:clr>
            <a:srgbClr val="F26B43"/>
          </p15:clr>
        </p15:guide>
        <p15:guide id="6" pos="937" userDrawn="1">
          <p15:clr>
            <a:srgbClr val="F26B43"/>
          </p15:clr>
        </p15:guide>
        <p15:guide id="7" pos="1391" userDrawn="1">
          <p15:clr>
            <a:srgbClr val="F26B43"/>
          </p15:clr>
        </p15:guide>
        <p15:guide id="8" pos="1549" userDrawn="1">
          <p15:clr>
            <a:srgbClr val="F26B43"/>
          </p15:clr>
        </p15:guide>
        <p15:guide id="9" pos="1980" userDrawn="1">
          <p15:clr>
            <a:srgbClr val="F26B43"/>
          </p15:clr>
        </p15:guide>
        <p15:guide id="10" pos="2139" userDrawn="1">
          <p15:clr>
            <a:srgbClr val="F26B43"/>
          </p15:clr>
        </p15:guide>
        <p15:guide id="11" pos="2570" userDrawn="1">
          <p15:clr>
            <a:srgbClr val="F26B43"/>
          </p15:clr>
        </p15:guide>
        <p15:guide id="12" pos="2729" userDrawn="1">
          <p15:clr>
            <a:srgbClr val="F26B43"/>
          </p15:clr>
        </p15:guide>
        <p15:guide id="13" pos="3182" userDrawn="1">
          <p15:clr>
            <a:srgbClr val="F26B43"/>
          </p15:clr>
        </p15:guide>
        <p15:guide id="14" pos="3341" userDrawn="1">
          <p15:clr>
            <a:srgbClr val="F26B43"/>
          </p15:clr>
        </p15:guide>
        <p15:guide id="15" pos="3772" userDrawn="1">
          <p15:clr>
            <a:srgbClr val="F26B43"/>
          </p15:clr>
        </p15:guide>
        <p15:guide id="16" pos="3931" userDrawn="1">
          <p15:clr>
            <a:srgbClr val="F26B43"/>
          </p15:clr>
        </p15:guide>
        <p15:guide id="17" pos="4362" userDrawn="1">
          <p15:clr>
            <a:srgbClr val="F26B43"/>
          </p15:clr>
        </p15:guide>
        <p15:guide id="18" pos="4520" userDrawn="1">
          <p15:clr>
            <a:srgbClr val="F26B43"/>
          </p15:clr>
        </p15:guide>
        <p15:guide id="19" pos="4951" userDrawn="1">
          <p15:clr>
            <a:srgbClr val="F26B43"/>
          </p15:clr>
        </p15:guide>
        <p15:guide id="20" pos="5110" userDrawn="1">
          <p15:clr>
            <a:srgbClr val="F26B43"/>
          </p15:clr>
        </p15:guide>
        <p15:guide id="21" pos="5541" userDrawn="1">
          <p15:clr>
            <a:srgbClr val="F26B43"/>
          </p15:clr>
        </p15:guide>
        <p15:guide id="22" pos="5700" userDrawn="1">
          <p15:clr>
            <a:srgbClr val="F26B43"/>
          </p15:clr>
        </p15:guide>
        <p15:guide id="23" pos="6131" userDrawn="1">
          <p15:clr>
            <a:srgbClr val="F26B43"/>
          </p15:clr>
        </p15:guide>
        <p15:guide id="24" pos="6289" userDrawn="1">
          <p15:clr>
            <a:srgbClr val="F26B43"/>
          </p15:clr>
        </p15:guide>
        <p15:guide id="25" pos="6743" userDrawn="1">
          <p15:clr>
            <a:srgbClr val="F26B43"/>
          </p15:clr>
        </p15:guide>
        <p15:guide id="26" pos="6902" userDrawn="1">
          <p15:clr>
            <a:srgbClr val="F26B43"/>
          </p15:clr>
        </p15:guide>
        <p15:guide id="27" orient="horz" pos="3974" userDrawn="1">
          <p15:clr>
            <a:srgbClr val="F26B43"/>
          </p15:clr>
        </p15:guide>
        <p15:guide id="28" orient="horz" pos="414" userDrawn="1">
          <p15:clr>
            <a:srgbClr val="F26B43"/>
          </p15:clr>
        </p15:guide>
        <p15:guide id="29" orient="horz" pos="164" userDrawn="1">
          <p15:clr>
            <a:srgbClr val="F26B43"/>
          </p15:clr>
        </p15:guide>
        <p15:guide id="30" pos="7355" userDrawn="1">
          <p15:clr>
            <a:srgbClr val="F26B43"/>
          </p15:clr>
        </p15:guide>
        <p15:guide id="31" orient="horz" pos="218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mailto:sandra.jourdan@hepl.ch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hyperlink" Target="mailto:magali.descoeudres@hepl.c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26.xml"/><Relationship Id="rId7" Type="http://schemas.openxmlformats.org/officeDocument/2006/relationships/image" Target="../media/image2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9.emf"/><Relationship Id="rId4" Type="http://schemas.openxmlformats.org/officeDocument/2006/relationships/image" Target="../media/image29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sychanalyse.cnam.fr/revue-travailler/presentation-et-sommaire/numero-4/theorie-genres-et-styles-en-analyse-du-travail-concepts-et-methodes--467242.kjsp" TargetMode="External"/><Relationship Id="rId7" Type="http://schemas.openxmlformats.org/officeDocument/2006/relationships/hyperlink" Target="https://stars.library.ucf.edu/etd2020/217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doi.org/10.1016/j.psychsport.2020.101711" TargetMode="External"/><Relationship Id="rId5" Type="http://schemas.openxmlformats.org/officeDocument/2006/relationships/hyperlink" Target="https://doi.org/10.4000/edso.22840" TargetMode="External"/><Relationship Id="rId4" Type="http://schemas.openxmlformats.org/officeDocument/2006/relationships/hyperlink" Target="http://dx.doi.org/10.4000/ries.1274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5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emf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3B5DBC6-47C9-6956-BECC-AFBC01FBDED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72169" y="3533098"/>
            <a:ext cx="5475907" cy="1630304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fr-FR" sz="1800" b="1" dirty="0">
              <a:latin typeface="Helvetica" pitchFamily="2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sz="1800" b="1" dirty="0">
                <a:latin typeface="Helvetica" pitchFamily="2" charset="0"/>
                <a:cs typeface="Times New Roman" panose="02020603050405020304" pitchFamily="18" charset="0"/>
              </a:rPr>
              <a:t>Sandra Jourdan: </a:t>
            </a:r>
            <a:r>
              <a:rPr lang="fr-FR" sz="1800" b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sandra.jourdan@hepl.ch</a:t>
            </a:r>
            <a:endParaRPr lang="fr-FR" sz="1800" b="1" dirty="0">
              <a:solidFill>
                <a:schemeClr val="bg2">
                  <a:lumMod val="75000"/>
                </a:schemeClr>
              </a:solidFill>
              <a:latin typeface="Helvetica" pitchFamily="2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sz="1800" b="1" dirty="0">
                <a:latin typeface="Helvetica" pitchFamily="2" charset="0"/>
                <a:cs typeface="Times New Roman" panose="02020603050405020304" pitchFamily="18" charset="0"/>
              </a:rPr>
              <a:t>Magali </a:t>
            </a:r>
            <a:r>
              <a:rPr lang="fr-FR" sz="1800" b="1" dirty="0" err="1">
                <a:latin typeface="Helvetica" pitchFamily="2" charset="0"/>
                <a:cs typeface="Times New Roman" panose="02020603050405020304" pitchFamily="18" charset="0"/>
              </a:rPr>
              <a:t>Descoeudres</a:t>
            </a:r>
            <a:r>
              <a:rPr lang="fr-FR" sz="1800" b="1" dirty="0">
                <a:latin typeface="Helvetica" pitchFamily="2" charset="0"/>
                <a:cs typeface="Times New Roman" panose="02020603050405020304" pitchFamily="18" charset="0"/>
              </a:rPr>
              <a:t>: </a:t>
            </a:r>
            <a:r>
              <a:rPr lang="fr-FR" sz="1800" b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magali.descoeudres@hepl.ch</a:t>
            </a:r>
            <a:endParaRPr lang="fr-FR" sz="1800" b="1" dirty="0">
              <a:solidFill>
                <a:schemeClr val="bg2">
                  <a:lumMod val="75000"/>
                </a:schemeClr>
              </a:solidFill>
              <a:latin typeface="Helvetica" pitchFamily="2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Helvetica" pitchFamily="2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Times New Roman" panose="02020603050405020304" pitchFamily="18" charset="0"/>
              </a:rPr>
              <a:t>SSRE25 2-4 juillet 2025 Luzern</a:t>
            </a:r>
          </a:p>
          <a:p>
            <a:endParaRPr lang="fr-FR" dirty="0"/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C09C5D1E-6523-CDF2-CEE3-0617184361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775" y="455912"/>
            <a:ext cx="6956359" cy="330578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3000" b="1" dirty="0">
                <a:latin typeface="Helvetica" pitchFamily="2" charset="0"/>
                <a:cs typeface="Arial" panose="020B0604020202020204" pitchFamily="34" charset="0"/>
              </a:rPr>
              <a:t>Effets du dispositif clinique </a:t>
            </a:r>
            <a:r>
              <a:rPr lang="fr-FR" sz="3000" dirty="0">
                <a:latin typeface="Helvetica" pitchFamily="2" charset="0"/>
                <a:cs typeface="Arial" panose="020B0604020202020204" pitchFamily="34" charset="0"/>
              </a:rPr>
              <a:t>sur le </a:t>
            </a:r>
            <a:r>
              <a:rPr lang="fr-FR" sz="3000" b="1" dirty="0">
                <a:latin typeface="Helvetica" pitchFamily="2" charset="0"/>
                <a:cs typeface="Arial" panose="020B0604020202020204" pitchFamily="34" charset="0"/>
              </a:rPr>
              <a:t>développement de l'activité des enseignants</a:t>
            </a:r>
            <a:r>
              <a:rPr lang="fr-FR" sz="3000" dirty="0">
                <a:latin typeface="Helvetica" pitchFamily="2" charset="0"/>
                <a:cs typeface="Arial" panose="020B0604020202020204" pitchFamily="34" charset="0"/>
              </a:rPr>
              <a:t> en matière de </a:t>
            </a:r>
          </a:p>
          <a:p>
            <a:pPr>
              <a:lnSpc>
                <a:spcPct val="150000"/>
              </a:lnSpc>
            </a:pPr>
            <a:r>
              <a:rPr lang="fr-FR" sz="3000" b="1" dirty="0">
                <a:latin typeface="Helvetica" pitchFamily="2" charset="0"/>
                <a:cs typeface="Arial" panose="020B0604020202020204" pitchFamily="34" charset="0"/>
              </a:rPr>
              <a:t>coopération</a:t>
            </a:r>
            <a:r>
              <a:rPr lang="fr-FR" sz="3000" dirty="0">
                <a:latin typeface="Helvetica" pitchFamily="2" charset="0"/>
                <a:cs typeface="Arial" panose="020B0604020202020204" pitchFamily="34" charset="0"/>
              </a:rPr>
              <a:t> en éducation physique </a:t>
            </a:r>
            <a:r>
              <a:rPr lang="fr-CH" sz="3000" dirty="0">
                <a:latin typeface="Helvetica" pitchFamily="2" charset="0"/>
                <a:cs typeface="Arial" panose="020B0604020202020204" pitchFamily="34" charset="0"/>
              </a:rPr>
              <a:t> </a:t>
            </a:r>
            <a:endParaRPr lang="fr-FR" sz="3000" dirty="0">
              <a:latin typeface="Helvetica" pitchFamily="2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7B974FC-83A6-8F19-443E-4AC53B7DD7E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631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605" y="3540300"/>
            <a:ext cx="4579149" cy="2646788"/>
          </a:xfrm>
          <a:prstGeom prst="rect">
            <a:avLst/>
          </a:prstGeom>
        </p:spPr>
      </p:pic>
      <p:pic>
        <p:nvPicPr>
          <p:cNvPr id="12" name="Espace réservé pour une image  11">
            <a:extLst>
              <a:ext uri="{FF2B5EF4-FFF2-40B4-BE49-F238E27FC236}">
                <a16:creationId xmlns:a16="http://schemas.microsoft.com/office/drawing/2014/main" id="{9C223CCE-E43F-1659-3D55-FA0D195E5DEB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10709" y="984488"/>
            <a:ext cx="2053045" cy="2248635"/>
          </a:xfrm>
        </p:spPr>
      </p:pic>
      <p:pic>
        <p:nvPicPr>
          <p:cNvPr id="13" name="Image 12" descr="Une image contenant blanc, noir et blanc, monochrome, table&#10;&#10;Le contenu généré par l’IA peut être incorrect.">
            <a:extLst>
              <a:ext uri="{FF2B5EF4-FFF2-40B4-BE49-F238E27FC236}">
                <a16:creationId xmlns:a16="http://schemas.microsoft.com/office/drawing/2014/main" id="{9F06D58E-AC0A-4492-BF23-D9CB9C4CFC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4605" y="1090503"/>
            <a:ext cx="2323263" cy="203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744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360CE-EC99-11DF-0A0A-8D4A76C39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C52A8FA-20F9-0616-39CE-38942EDC3FBE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49712705-9915-E192-2CAA-BA286C7EC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8109" y="333349"/>
            <a:ext cx="8034937" cy="1325563"/>
          </a:xfrm>
        </p:spPr>
        <p:txBody>
          <a:bodyPr/>
          <a:lstStyle/>
          <a:p>
            <a:r>
              <a:rPr lang="fr-CH" dirty="0">
                <a:latin typeface="Helvetica" pitchFamily="2" charset="0"/>
              </a:rPr>
              <a:t>Méthodologie et analyse des données</a:t>
            </a:r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045E5246-81C6-6082-49E2-754C8D19CE05}"/>
              </a:ext>
            </a:extLst>
          </p:cNvPr>
          <p:cNvSpPr txBox="1">
            <a:spLocks/>
          </p:cNvSpPr>
          <p:nvPr/>
        </p:nvSpPr>
        <p:spPr>
          <a:xfrm>
            <a:off x="257546" y="996130"/>
            <a:ext cx="11417671" cy="5745892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b="1" i="1" dirty="0">
                <a:latin typeface="Helvetica" pitchFamily="2" charset="0"/>
              </a:rPr>
              <a:t>Méthode principale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200" dirty="0">
                <a:latin typeface="Helvetica" pitchFamily="2" charset="0"/>
              </a:rPr>
              <a:t>Entretiens d’</a:t>
            </a:r>
            <a:r>
              <a:rPr lang="fr-CH" sz="2200" b="1" dirty="0">
                <a:latin typeface="Helvetica" pitchFamily="2" charset="0"/>
              </a:rPr>
              <a:t>ACS</a:t>
            </a:r>
            <a:r>
              <a:rPr lang="fr-CH" sz="2200" dirty="0">
                <a:latin typeface="Helvetica" pitchFamily="2" charset="0"/>
              </a:rPr>
              <a:t> : entre enseignant + chercheur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200" dirty="0">
                <a:latin typeface="Helvetica" pitchFamily="2" charset="0"/>
              </a:rPr>
              <a:t>Entretiens d’</a:t>
            </a:r>
            <a:r>
              <a:rPr lang="fr-CH" sz="2200" b="1" dirty="0">
                <a:latin typeface="Helvetica" pitchFamily="2" charset="0"/>
              </a:rPr>
              <a:t>ACC</a:t>
            </a:r>
            <a:r>
              <a:rPr lang="fr-CH" sz="2200" dirty="0">
                <a:latin typeface="Helvetica" pitchFamily="2" charset="0"/>
              </a:rPr>
              <a:t> : entre pairs + chercheur</a:t>
            </a:r>
          </a:p>
          <a:p>
            <a:endParaRPr lang="fr-CH" sz="2200" b="1" dirty="0">
              <a:latin typeface="Helvetica" pitchFamily="2" charset="0"/>
            </a:endParaRPr>
          </a:p>
          <a:p>
            <a:r>
              <a:rPr lang="fr-CH" sz="2200" b="1" i="1" dirty="0">
                <a:latin typeface="Helvetica" pitchFamily="2" charset="0"/>
              </a:rPr>
              <a:t>Données recueillies</a:t>
            </a:r>
            <a:r>
              <a:rPr lang="fr-CH" sz="2200" i="1" dirty="0">
                <a:latin typeface="Helvetica" pitchFamily="2" charset="0"/>
              </a:rPr>
              <a:t> </a:t>
            </a:r>
            <a:r>
              <a:rPr lang="fr-CH" sz="2200" dirty="0">
                <a:latin typeface="Helvetica" pitchFamily="2" charset="0"/>
              </a:rPr>
              <a:t>: </a:t>
            </a:r>
            <a:r>
              <a:rPr lang="fr-FR" sz="2200" b="1" dirty="0">
                <a:solidFill>
                  <a:srgbClr val="FF2F92"/>
                </a:solidFill>
                <a:latin typeface="Helvetica" pitchFamily="2" charset="0"/>
              </a:rPr>
              <a:t>45 entretiens </a:t>
            </a:r>
            <a:r>
              <a:rPr lang="fr-FR" sz="2200" b="1" dirty="0">
                <a:latin typeface="Helvetica" pitchFamily="2" charset="0"/>
              </a:rPr>
              <a:t>: </a:t>
            </a:r>
            <a:r>
              <a:rPr lang="fr-FR" sz="2200" dirty="0">
                <a:latin typeface="Helvetica" pitchFamily="2" charset="0"/>
              </a:rPr>
              <a:t>ACS, ACC et RC</a:t>
            </a:r>
            <a:endParaRPr lang="fr-CH" sz="2200" dirty="0">
              <a:latin typeface="Helvetica" pitchFamily="2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200" dirty="0">
                <a:latin typeface="Helvetica" pitchFamily="2" charset="0"/>
              </a:rPr>
              <a:t>8 entretiens exploratoires (perceptions de la coopération)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200" dirty="0">
                <a:latin typeface="Helvetica" pitchFamily="2" charset="0"/>
              </a:rPr>
              <a:t>24 ACS (3 par enseignant)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200" dirty="0">
                <a:latin typeface="Helvetica" pitchFamily="2" charset="0"/>
              </a:rPr>
              <a:t>8 ACC (binômes d’enseignants)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200" dirty="0">
                <a:latin typeface="Helvetica" pitchFamily="2" charset="0"/>
              </a:rPr>
              <a:t>1 retour collectif final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200" dirty="0">
                <a:latin typeface="Helvetica" pitchFamily="2" charset="0"/>
              </a:rPr>
              <a:t>Environ</a:t>
            </a:r>
            <a:r>
              <a:rPr lang="fr-FR" sz="2200" b="1" dirty="0">
                <a:latin typeface="Helvetica" pitchFamily="2" charset="0"/>
              </a:rPr>
              <a:t> </a:t>
            </a:r>
            <a:r>
              <a:rPr lang="fr-FR" sz="2200" b="1" dirty="0">
                <a:solidFill>
                  <a:srgbClr val="FF2F92"/>
                </a:solidFill>
                <a:latin typeface="Helvetica" pitchFamily="2" charset="0"/>
              </a:rPr>
              <a:t>160 situations d’EPS</a:t>
            </a:r>
            <a:endParaRPr lang="fr-FR" sz="2200" dirty="0">
              <a:solidFill>
                <a:srgbClr val="FF2F92"/>
              </a:solidFill>
              <a:latin typeface="Helvetica" pitchFamily="2" charset="0"/>
            </a:endParaRPr>
          </a:p>
          <a:p>
            <a:pPr lvl="1"/>
            <a:endParaRPr lang="fr-CH" sz="2200" b="1" dirty="0">
              <a:latin typeface="Helvetica" pitchFamily="2" charset="0"/>
            </a:endParaRPr>
          </a:p>
          <a:p>
            <a:pPr lvl="1" indent="-360363"/>
            <a:r>
              <a:rPr lang="fr-FR" sz="2200" b="1" dirty="0">
                <a:latin typeface="Helvetica" pitchFamily="2" charset="0"/>
              </a:rPr>
              <a:t>Analyse du matériau langagier </a:t>
            </a:r>
            <a:r>
              <a:rPr lang="fr-FR" sz="2200" dirty="0">
                <a:latin typeface="Helvetica" pitchFamily="2" charset="0"/>
              </a:rPr>
              <a:t>à l’aide d’</a:t>
            </a:r>
            <a:r>
              <a:rPr lang="fr-FR" sz="2200" b="1" dirty="0">
                <a:latin typeface="Helvetica" pitchFamily="2" charset="0"/>
              </a:rPr>
              <a:t>indicateurs de développement potentiel </a:t>
            </a:r>
            <a:r>
              <a:rPr lang="fr-FR" sz="2200" i="1" dirty="0">
                <a:latin typeface="Helvetica" pitchFamily="2" charset="0"/>
              </a:rPr>
              <a:t>(Bruno &amp; </a:t>
            </a:r>
            <a:r>
              <a:rPr lang="fr-FR" sz="2200" i="1" dirty="0" err="1">
                <a:latin typeface="Helvetica" pitchFamily="2" charset="0"/>
              </a:rPr>
              <a:t>Méard</a:t>
            </a:r>
            <a:r>
              <a:rPr lang="fr-FR" sz="2200" i="1" dirty="0">
                <a:latin typeface="Helvetica" pitchFamily="2" charset="0"/>
              </a:rPr>
              <a:t>, 2018) </a:t>
            </a:r>
          </a:p>
          <a:p>
            <a:pPr marL="800100" lvl="1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200" b="1" dirty="0">
                <a:latin typeface="Helvetica" pitchFamily="2" charset="0"/>
              </a:rPr>
              <a:t>1027 pages </a:t>
            </a:r>
            <a:r>
              <a:rPr lang="fr-FR" sz="2200" dirty="0">
                <a:latin typeface="Helvetica" pitchFamily="2" charset="0"/>
              </a:rPr>
              <a:t>de </a:t>
            </a:r>
            <a:r>
              <a:rPr lang="fr-FR" sz="2200" i="1" dirty="0">
                <a:latin typeface="Helvetica" pitchFamily="2" charset="0"/>
              </a:rPr>
              <a:t>verbatim </a:t>
            </a:r>
            <a:r>
              <a:rPr lang="fr-FR" sz="2200" dirty="0">
                <a:latin typeface="Helvetica" pitchFamily="2" charset="0"/>
              </a:rPr>
              <a:t>retranscrit</a:t>
            </a:r>
          </a:p>
          <a:p>
            <a:pPr marL="800100" lvl="1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sz="2200" dirty="0">
                <a:latin typeface="Helvetica" pitchFamily="2" charset="0"/>
              </a:rPr>
              <a:t>Total :</a:t>
            </a:r>
            <a:r>
              <a:rPr lang="fr-CH" sz="2200" b="1" dirty="0">
                <a:latin typeface="Helvetica" pitchFamily="2" charset="0"/>
              </a:rPr>
              <a:t> 7’273 Tours de parole </a:t>
            </a:r>
            <a:r>
              <a:rPr lang="fr-CH" sz="2200" dirty="0">
                <a:latin typeface="Helvetica" pitchFamily="2" charset="0"/>
              </a:rPr>
              <a:t>(TP) </a:t>
            </a:r>
            <a:endParaRPr lang="fr-FR" sz="2200" b="1" dirty="0">
              <a:latin typeface="Helvetica" pitchFamily="2" charset="0"/>
            </a:endParaRPr>
          </a:p>
          <a:p>
            <a:pPr lvl="1" indent="-360363"/>
            <a:endParaRPr lang="fr-FR" sz="2200" i="1" dirty="0">
              <a:latin typeface="Helvetica" pitchFamily="2" charset="0"/>
            </a:endParaRPr>
          </a:p>
          <a:p>
            <a:pPr lvl="1">
              <a:lnSpc>
                <a:spcPct val="150000"/>
              </a:lnSpc>
              <a:buClr>
                <a:schemeClr val="tx1"/>
              </a:buClr>
              <a:buSzPct val="100000"/>
            </a:pPr>
            <a:endParaRPr lang="fr-FR" b="1" i="1" dirty="0">
              <a:highlight>
                <a:srgbClr val="FFFF00"/>
              </a:highlight>
              <a:latin typeface="Century Gothic" panose="020B0502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b="1" dirty="0">
              <a:latin typeface="Century Gothic" panose="020B0502020202020204" pitchFamily="34" charset="0"/>
            </a:endParaRPr>
          </a:p>
          <a:p>
            <a:endParaRPr lang="fr-FR" sz="1800" dirty="0">
              <a:latin typeface="Helvetic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72579CA-6B6C-3D55-97AB-F4BF5D197FA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631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5157" y="2900894"/>
            <a:ext cx="3350060" cy="193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94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8FACE-DF1C-515A-096E-0ACBA2EB6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2F3AC2ED-FB90-E8C3-7606-692CB9C09B9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2334" y="2130248"/>
            <a:ext cx="2680898" cy="3781595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1D4CBB9-D2BC-8EEC-DCA8-70630E28396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C9ED6BE-D2BC-EC5B-AA7C-3DCC3B29E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657226"/>
            <a:ext cx="11159279" cy="1641132"/>
          </a:xfrm>
        </p:spPr>
        <p:txBody>
          <a:bodyPr>
            <a:normAutofit fontScale="90000"/>
          </a:bodyPr>
          <a:lstStyle/>
          <a:p>
            <a:r>
              <a:rPr lang="fr-CH" dirty="0">
                <a:latin typeface="Helvetica" pitchFamily="2" charset="0"/>
              </a:rPr>
              <a:t>Méthode principale</a:t>
            </a:r>
            <a:br>
              <a:rPr lang="fr-CH" dirty="0">
                <a:latin typeface="Helvetica" pitchFamily="2" charset="0"/>
              </a:rPr>
            </a:br>
            <a:r>
              <a:rPr lang="fr-CH" sz="2700" b="0" dirty="0">
                <a:solidFill>
                  <a:srgbClr val="FF2F92"/>
                </a:solidFill>
                <a:latin typeface="Helvetica" pitchFamily="2" charset="0"/>
              </a:rPr>
              <a:t>Entretiens d’</a:t>
            </a:r>
            <a:r>
              <a:rPr lang="fr-CH" sz="2700" b="0" dirty="0" err="1">
                <a:solidFill>
                  <a:srgbClr val="FF2F92"/>
                </a:solidFill>
                <a:latin typeface="Helvetica" pitchFamily="2" charset="0"/>
              </a:rPr>
              <a:t>autoconfrontation</a:t>
            </a:r>
            <a:r>
              <a:rPr lang="fr-CH" sz="2700" b="0" dirty="0">
                <a:solidFill>
                  <a:srgbClr val="FF2F92"/>
                </a:solidFill>
                <a:latin typeface="Helvetica" pitchFamily="2" charset="0"/>
              </a:rPr>
              <a:t> simple (ACS) </a:t>
            </a:r>
            <a:r>
              <a:rPr lang="fr-CH" sz="2700" b="0" dirty="0">
                <a:latin typeface="Helvetica" pitchFamily="2" charset="0"/>
              </a:rPr>
              <a:t>: retour sur vidéos individuelles</a:t>
            </a:r>
            <a:br>
              <a:rPr lang="fr-CH" sz="2700" b="0" dirty="0">
                <a:latin typeface="Helvetica" pitchFamily="2" charset="0"/>
              </a:rPr>
            </a:br>
            <a:r>
              <a:rPr lang="fr-CH" sz="2700" b="0" dirty="0">
                <a:latin typeface="Helvetica" pitchFamily="2" charset="0"/>
              </a:rPr>
              <a:t>Entretiens d’</a:t>
            </a:r>
            <a:r>
              <a:rPr lang="fr-CH" sz="2700" b="0" dirty="0" err="1">
                <a:latin typeface="Helvetica" pitchFamily="2" charset="0"/>
              </a:rPr>
              <a:t>autoconfrontation</a:t>
            </a:r>
            <a:r>
              <a:rPr lang="fr-CH" sz="2700" b="0" dirty="0">
                <a:latin typeface="Helvetica" pitchFamily="2" charset="0"/>
              </a:rPr>
              <a:t> croisée (ACC) : échanges entre pairs + chercheur</a:t>
            </a:r>
            <a:br>
              <a:rPr lang="fr-CH" dirty="0">
                <a:latin typeface="Helvetica" pitchFamily="2" charset="0"/>
              </a:rPr>
            </a:b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56920BA-B591-4DA4-4036-E267B8AEE0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732" y="2239879"/>
            <a:ext cx="7695400" cy="4360000"/>
          </a:xfrm>
          <a:prstGeom prst="rect">
            <a:avLst/>
          </a:prstGeom>
        </p:spPr>
      </p:pic>
      <p:sp>
        <p:nvSpPr>
          <p:cNvPr id="6" name="Sourire 5">
            <a:extLst>
              <a:ext uri="{FF2B5EF4-FFF2-40B4-BE49-F238E27FC236}">
                <a16:creationId xmlns:a16="http://schemas.microsoft.com/office/drawing/2014/main" id="{1C51C556-B043-DF52-E9F9-8B9E3F644324}"/>
              </a:ext>
            </a:extLst>
          </p:cNvPr>
          <p:cNvSpPr/>
          <p:nvPr/>
        </p:nvSpPr>
        <p:spPr>
          <a:xfrm>
            <a:off x="6706213" y="3084576"/>
            <a:ext cx="290945" cy="263237"/>
          </a:xfrm>
          <a:prstGeom prst="smileyFace">
            <a:avLst/>
          </a:prstGeom>
          <a:solidFill>
            <a:srgbClr val="FF9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88F254-A0FA-E3C7-FD8D-5045EC3FED43}"/>
              </a:ext>
            </a:extLst>
          </p:cNvPr>
          <p:cNvSpPr/>
          <p:nvPr/>
        </p:nvSpPr>
        <p:spPr>
          <a:xfrm flipH="1">
            <a:off x="6819822" y="3013455"/>
            <a:ext cx="86359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ourire 7">
            <a:extLst>
              <a:ext uri="{FF2B5EF4-FFF2-40B4-BE49-F238E27FC236}">
                <a16:creationId xmlns:a16="http://schemas.microsoft.com/office/drawing/2014/main" id="{43097C34-8AA8-C819-B86E-7329F7DED05E}"/>
              </a:ext>
            </a:extLst>
          </p:cNvPr>
          <p:cNvSpPr/>
          <p:nvPr/>
        </p:nvSpPr>
        <p:spPr>
          <a:xfrm>
            <a:off x="3156460" y="3633212"/>
            <a:ext cx="290945" cy="263237"/>
          </a:xfrm>
          <a:prstGeom prst="smileyFace">
            <a:avLst/>
          </a:prstGeom>
          <a:solidFill>
            <a:srgbClr val="FF9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BD1DB3-4905-7691-21A7-21149A7E22DD}"/>
              </a:ext>
            </a:extLst>
          </p:cNvPr>
          <p:cNvSpPr/>
          <p:nvPr/>
        </p:nvSpPr>
        <p:spPr>
          <a:xfrm flipH="1">
            <a:off x="3244669" y="3562091"/>
            <a:ext cx="86359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ourire 9">
            <a:extLst>
              <a:ext uri="{FF2B5EF4-FFF2-40B4-BE49-F238E27FC236}">
                <a16:creationId xmlns:a16="http://schemas.microsoft.com/office/drawing/2014/main" id="{C0F5FD7C-62AA-9233-0B28-957C0459F09F}"/>
              </a:ext>
            </a:extLst>
          </p:cNvPr>
          <p:cNvSpPr/>
          <p:nvPr/>
        </p:nvSpPr>
        <p:spPr>
          <a:xfrm>
            <a:off x="2889174" y="3675416"/>
            <a:ext cx="290945" cy="263237"/>
          </a:xfrm>
          <a:prstGeom prst="smileyFace">
            <a:avLst/>
          </a:prstGeom>
          <a:solidFill>
            <a:srgbClr val="FF9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7EABAB-F1D1-CD6F-3319-AE3A46304144}"/>
              </a:ext>
            </a:extLst>
          </p:cNvPr>
          <p:cNvSpPr/>
          <p:nvPr/>
        </p:nvSpPr>
        <p:spPr>
          <a:xfrm flipH="1">
            <a:off x="2977383" y="3604295"/>
            <a:ext cx="86359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ourire 11">
            <a:extLst>
              <a:ext uri="{FF2B5EF4-FFF2-40B4-BE49-F238E27FC236}">
                <a16:creationId xmlns:a16="http://schemas.microsoft.com/office/drawing/2014/main" id="{ABB34A63-EBED-D200-AB42-36172C95B024}"/>
              </a:ext>
            </a:extLst>
          </p:cNvPr>
          <p:cNvSpPr/>
          <p:nvPr/>
        </p:nvSpPr>
        <p:spPr>
          <a:xfrm>
            <a:off x="2565619" y="3689484"/>
            <a:ext cx="290945" cy="263237"/>
          </a:xfrm>
          <a:prstGeom prst="smileyFace">
            <a:avLst/>
          </a:prstGeom>
          <a:solidFill>
            <a:srgbClr val="FF9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7EAE86-6CF2-FC99-6777-2D056BDB797C}"/>
              </a:ext>
            </a:extLst>
          </p:cNvPr>
          <p:cNvSpPr/>
          <p:nvPr/>
        </p:nvSpPr>
        <p:spPr>
          <a:xfrm flipH="1">
            <a:off x="2653828" y="3618363"/>
            <a:ext cx="86359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rire 13">
            <a:extLst>
              <a:ext uri="{FF2B5EF4-FFF2-40B4-BE49-F238E27FC236}">
                <a16:creationId xmlns:a16="http://schemas.microsoft.com/office/drawing/2014/main" id="{32207BBA-99AC-6AEE-730B-171FC54745C8}"/>
              </a:ext>
            </a:extLst>
          </p:cNvPr>
          <p:cNvSpPr/>
          <p:nvPr/>
        </p:nvSpPr>
        <p:spPr>
          <a:xfrm>
            <a:off x="2242062" y="4069308"/>
            <a:ext cx="290945" cy="263237"/>
          </a:xfrm>
          <a:prstGeom prst="smileyFace">
            <a:avLst/>
          </a:prstGeom>
          <a:solidFill>
            <a:srgbClr val="FF9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27A7DE-2477-F9BA-7052-32B639B14B41}"/>
              </a:ext>
            </a:extLst>
          </p:cNvPr>
          <p:cNvSpPr/>
          <p:nvPr/>
        </p:nvSpPr>
        <p:spPr>
          <a:xfrm flipH="1">
            <a:off x="2330271" y="3998187"/>
            <a:ext cx="86359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E37DCCA-6CE8-81CF-DEEC-43B82740AF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9936" y="4677537"/>
            <a:ext cx="2389735" cy="1922342"/>
          </a:xfrm>
          <a:prstGeom prst="rect">
            <a:avLst/>
          </a:prstGeom>
        </p:spPr>
      </p:pic>
      <p:pic>
        <p:nvPicPr>
          <p:cNvPr id="17" name="Média en ligne 11" descr="Denise_EVAL_Basket_AUDIO.m4a">
            <a:hlinkClick r:id="" action="ppaction://media"/>
            <a:extLst>
              <a:ext uri="{FF2B5EF4-FFF2-40B4-BE49-F238E27FC236}">
                <a16:creationId xmlns:a16="http://schemas.microsoft.com/office/drawing/2014/main" id="{A79A7C3B-CAF7-15C9-E368-78772D86312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03271" y="37601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53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53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6F777B8-9608-4844-3AD5-E116DE2C5B8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9" name="Titre 4">
            <a:extLst>
              <a:ext uri="{FF2B5EF4-FFF2-40B4-BE49-F238E27FC236}">
                <a16:creationId xmlns:a16="http://schemas.microsoft.com/office/drawing/2014/main" id="{E752B46E-D712-922A-CB67-68641E0B6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45" y="657225"/>
            <a:ext cx="11153772" cy="1325563"/>
          </a:xfrm>
        </p:spPr>
        <p:txBody>
          <a:bodyPr>
            <a:normAutofit/>
          </a:bodyPr>
          <a:lstStyle/>
          <a:p>
            <a:r>
              <a:rPr lang="fr-FR" dirty="0">
                <a:latin typeface="Helvetica" pitchFamily="2" charset="0"/>
              </a:rPr>
              <a:t>Résultats 1 : </a:t>
            </a:r>
            <a:r>
              <a:rPr lang="fr-FR" b="0" dirty="0">
                <a:latin typeface="Helvetica" pitchFamily="2" charset="0"/>
              </a:rPr>
              <a:t>Prise de conscience des priorités pédagogiques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C3DAFBF-DDEE-BF9D-3DB0-B1FD60210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183" y="1616543"/>
            <a:ext cx="5279041" cy="458423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2FFEAFE-D342-120B-15E8-258CC4E49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349" y="1582206"/>
            <a:ext cx="4947468" cy="4618570"/>
          </a:xfrm>
          <a:prstGeom prst="rect">
            <a:avLst/>
          </a:prstGeom>
        </p:spPr>
      </p:pic>
      <p:sp>
        <p:nvSpPr>
          <p:cNvPr id="14" name="Titre 4">
            <a:extLst>
              <a:ext uri="{FF2B5EF4-FFF2-40B4-BE49-F238E27FC236}">
                <a16:creationId xmlns:a16="http://schemas.microsoft.com/office/drawing/2014/main" id="{C39ECBF1-E71C-FA8D-695F-9A5A995F18C7}"/>
              </a:ext>
            </a:extLst>
          </p:cNvPr>
          <p:cNvSpPr txBox="1">
            <a:spLocks/>
          </p:cNvSpPr>
          <p:nvPr/>
        </p:nvSpPr>
        <p:spPr>
          <a:xfrm>
            <a:off x="2194520" y="6195219"/>
            <a:ext cx="1626365" cy="662782"/>
          </a:xfrm>
          <a:prstGeom prst="rect">
            <a:avLst/>
          </a:prstGeom>
        </p:spPr>
        <p:txBody>
          <a:bodyPr vert="horz" lIns="0" tIns="198000" rIns="91440" bIns="45720" rtlCol="0" anchor="t">
            <a:normAutofit/>
          </a:bodyPr>
          <a:lstStyle>
            <a:lvl1pPr algn="l" defTabSz="914400" rtl="0" eaLnBrk="1" latinLnBrk="0" hangingPunct="1">
              <a:lnSpc>
                <a:spcPts val="3200"/>
              </a:lnSpc>
              <a:spcBef>
                <a:spcPts val="1000"/>
              </a:spcBef>
              <a:buNone/>
              <a:defRPr sz="3200" b="1" i="0" kern="1200" cap="none" spc="-2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>
                <a:solidFill>
                  <a:srgbClr val="FF2F92"/>
                </a:solidFill>
                <a:latin typeface="Helvetica" pitchFamily="2" charset="0"/>
              </a:rPr>
              <a:t>Moyen</a:t>
            </a:r>
            <a:endParaRPr lang="fr-FR" b="0" dirty="0">
              <a:solidFill>
                <a:srgbClr val="FF2F92"/>
              </a:solidFill>
              <a:latin typeface="Helvetica" pitchFamily="2" charset="0"/>
            </a:endParaRPr>
          </a:p>
        </p:txBody>
      </p:sp>
      <p:sp>
        <p:nvSpPr>
          <p:cNvPr id="15" name="Titre 4">
            <a:extLst>
              <a:ext uri="{FF2B5EF4-FFF2-40B4-BE49-F238E27FC236}">
                <a16:creationId xmlns:a16="http://schemas.microsoft.com/office/drawing/2014/main" id="{A313301A-6EE9-D09D-000A-B5E15D775F18}"/>
              </a:ext>
            </a:extLst>
          </p:cNvPr>
          <p:cNvSpPr txBox="1">
            <a:spLocks/>
          </p:cNvSpPr>
          <p:nvPr/>
        </p:nvSpPr>
        <p:spPr>
          <a:xfrm>
            <a:off x="8152657" y="6195219"/>
            <a:ext cx="2617855" cy="662782"/>
          </a:xfrm>
          <a:prstGeom prst="rect">
            <a:avLst/>
          </a:prstGeom>
        </p:spPr>
        <p:txBody>
          <a:bodyPr vert="horz" lIns="0" tIns="198000" rIns="91440" bIns="45720" rtlCol="0" anchor="t">
            <a:normAutofit/>
          </a:bodyPr>
          <a:lstStyle>
            <a:lvl1pPr algn="l" defTabSz="914400" rtl="0" eaLnBrk="1" latinLnBrk="0" hangingPunct="1">
              <a:lnSpc>
                <a:spcPts val="3200"/>
              </a:lnSpc>
              <a:spcBef>
                <a:spcPts val="1000"/>
              </a:spcBef>
              <a:buNone/>
              <a:defRPr sz="3200" b="1" i="0" kern="1200" cap="none" spc="-2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>
                <a:solidFill>
                  <a:srgbClr val="FF2F92"/>
                </a:solidFill>
                <a:latin typeface="Helvetica" pitchFamily="2" charset="0"/>
              </a:rPr>
              <a:t>But en soi</a:t>
            </a:r>
          </a:p>
        </p:txBody>
      </p:sp>
      <p:sp>
        <p:nvSpPr>
          <p:cNvPr id="17" name="Flèche vers la droite 16">
            <a:extLst>
              <a:ext uri="{FF2B5EF4-FFF2-40B4-BE49-F238E27FC236}">
                <a16:creationId xmlns:a16="http://schemas.microsoft.com/office/drawing/2014/main" id="{2D376364-6361-454A-2CE9-8EFF4626273F}"/>
              </a:ext>
            </a:extLst>
          </p:cNvPr>
          <p:cNvSpPr/>
          <p:nvPr/>
        </p:nvSpPr>
        <p:spPr>
          <a:xfrm>
            <a:off x="4348768" y="6357843"/>
            <a:ext cx="3276005" cy="337533"/>
          </a:xfrm>
          <a:prstGeom prst="rightArrow">
            <a:avLst/>
          </a:prstGeom>
          <a:solidFill>
            <a:schemeClr val="tx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87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0D155-C1C5-B9D1-2370-B6A15ECF3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1AC66E1-A540-B431-DBDD-99EEC4879E3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9" name="Titre 4">
            <a:extLst>
              <a:ext uri="{FF2B5EF4-FFF2-40B4-BE49-F238E27FC236}">
                <a16:creationId xmlns:a16="http://schemas.microsoft.com/office/drawing/2014/main" id="{466671E1-5808-96A7-0FF9-708EB18F4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782" y="547239"/>
            <a:ext cx="12582529" cy="1325563"/>
          </a:xfrm>
        </p:spPr>
        <p:txBody>
          <a:bodyPr/>
          <a:lstStyle/>
          <a:p>
            <a:r>
              <a:rPr lang="fr-FR" dirty="0">
                <a:latin typeface="Helvetica" pitchFamily="2" charset="0"/>
              </a:rPr>
              <a:t>Résultats 2 : </a:t>
            </a:r>
            <a:r>
              <a:rPr lang="fr-CH" sz="2800" b="0" dirty="0">
                <a:latin typeface="Helvetica" pitchFamily="2" charset="0"/>
              </a:rPr>
              <a:t>Développement de l’activité ponctuelles mais significatives</a:t>
            </a:r>
            <a:endParaRPr lang="fr-FR" sz="2800" dirty="0">
              <a:latin typeface="Helvetica" pitchFamily="2" charset="0"/>
            </a:endParaRPr>
          </a:p>
        </p:txBody>
      </p:sp>
      <p:pic>
        <p:nvPicPr>
          <p:cNvPr id="7" name="Graphique 6" descr="Infini contour">
            <a:extLst>
              <a:ext uri="{FF2B5EF4-FFF2-40B4-BE49-F238E27FC236}">
                <a16:creationId xmlns:a16="http://schemas.microsoft.com/office/drawing/2014/main" id="{2DE8805D-619C-EB3C-1B56-B51541450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1427111" y="1371173"/>
            <a:ext cx="4864049" cy="486404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1334EF7-7753-4A94-8D0D-F269BF59DBF0}"/>
              </a:ext>
            </a:extLst>
          </p:cNvPr>
          <p:cNvSpPr txBox="1"/>
          <p:nvPr/>
        </p:nvSpPr>
        <p:spPr>
          <a:xfrm>
            <a:off x="2226946" y="2656040"/>
            <a:ext cx="3329372" cy="369332"/>
          </a:xfrm>
          <a:prstGeom prst="rect">
            <a:avLst/>
          </a:prstGeom>
          <a:solidFill>
            <a:srgbClr val="92D050">
              <a:alpha val="40000"/>
            </a:srgbClr>
          </a:solidFill>
          <a:ln w="127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Engager les élèves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DBC4907-D84E-950C-C933-731B5EC479CD}"/>
              </a:ext>
            </a:extLst>
          </p:cNvPr>
          <p:cNvSpPr txBox="1"/>
          <p:nvPr/>
        </p:nvSpPr>
        <p:spPr>
          <a:xfrm>
            <a:off x="1459608" y="1664876"/>
            <a:ext cx="4864048" cy="646331"/>
          </a:xfrm>
          <a:prstGeom prst="rect">
            <a:avLst/>
          </a:prstGeom>
          <a:solidFill>
            <a:srgbClr val="92D050">
              <a:alpha val="50352"/>
            </a:srgbClr>
          </a:solidFill>
          <a:ln w="127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Contrôler les actions perturbatrices d’élèves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0739A27-150E-3511-B7CC-B780C92D807D}"/>
              </a:ext>
            </a:extLst>
          </p:cNvPr>
          <p:cNvSpPr txBox="1"/>
          <p:nvPr/>
        </p:nvSpPr>
        <p:spPr>
          <a:xfrm>
            <a:off x="1893998" y="3643022"/>
            <a:ext cx="3930273" cy="369332"/>
          </a:xfrm>
          <a:prstGeom prst="rect">
            <a:avLst/>
          </a:prstGeom>
          <a:solidFill>
            <a:schemeClr val="bg2">
              <a:lumMod val="20000"/>
              <a:lumOff val="80000"/>
              <a:alpha val="58881"/>
            </a:schemeClr>
          </a:solidFill>
          <a:ln w="127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Souhaite gérer la classe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C6F6DE1-B761-E162-3C9A-C107A4BFC746}"/>
              </a:ext>
            </a:extLst>
          </p:cNvPr>
          <p:cNvSpPr txBox="1"/>
          <p:nvPr/>
        </p:nvSpPr>
        <p:spPr>
          <a:xfrm>
            <a:off x="1755972" y="5068810"/>
            <a:ext cx="4206323" cy="646331"/>
          </a:xfrm>
          <a:prstGeom prst="rect">
            <a:avLst/>
          </a:prstGeom>
          <a:solidFill>
            <a:srgbClr val="A9D18E">
              <a:alpha val="40000"/>
            </a:srgbClr>
          </a:solidFill>
          <a:ln w="127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tx1"/>
              </a:buClr>
              <a:buSzPct val="100000"/>
            </a:pPr>
            <a:r>
              <a:rPr lang="fr-FR" b="1" dirty="0">
                <a:solidFill>
                  <a:srgbClr val="FF0000"/>
                </a:solidFill>
                <a:latin typeface="Century Gothic" panose="020B0502020202020204" pitchFamily="34" charset="0"/>
              </a:rPr>
              <a:t>Emprunte de nouveaux dispositifs lors des ACC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5D2A704-1EB0-3E3C-0AEB-1DE95123043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97" r="9860"/>
          <a:stretch/>
        </p:blipFill>
        <p:spPr bwMode="auto">
          <a:xfrm>
            <a:off x="6620021" y="1640870"/>
            <a:ext cx="4372005" cy="46903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ADD5091B-0B20-A30B-B923-AD95E30B8A72}"/>
              </a:ext>
            </a:extLst>
          </p:cNvPr>
          <p:cNvSpPr/>
          <p:nvPr/>
        </p:nvSpPr>
        <p:spPr>
          <a:xfrm>
            <a:off x="1427111" y="4012354"/>
            <a:ext cx="9920515" cy="231889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itre 4">
            <a:extLst>
              <a:ext uri="{FF2B5EF4-FFF2-40B4-BE49-F238E27FC236}">
                <a16:creationId xmlns:a16="http://schemas.microsoft.com/office/drawing/2014/main" id="{F6A68805-54AC-5A35-92C2-3DCB7844D83B}"/>
              </a:ext>
            </a:extLst>
          </p:cNvPr>
          <p:cNvSpPr txBox="1">
            <a:spLocks/>
          </p:cNvSpPr>
          <p:nvPr/>
        </p:nvSpPr>
        <p:spPr>
          <a:xfrm>
            <a:off x="2644773" y="6242639"/>
            <a:ext cx="7950495" cy="662782"/>
          </a:xfrm>
          <a:prstGeom prst="rect">
            <a:avLst/>
          </a:prstGeom>
        </p:spPr>
        <p:txBody>
          <a:bodyPr vert="horz" lIns="0" tIns="19800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3200"/>
              </a:lnSpc>
              <a:spcBef>
                <a:spcPts val="1000"/>
              </a:spcBef>
              <a:buNone/>
              <a:defRPr sz="3200" b="1" i="0" kern="1200" cap="none" spc="-2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2800" dirty="0">
                <a:solidFill>
                  <a:srgbClr val="FF0000"/>
                </a:solidFill>
                <a:latin typeface="Helvetica" pitchFamily="2" charset="0"/>
              </a:rPr>
              <a:t>Développement de l’activité par l’efficience</a:t>
            </a:r>
            <a:endParaRPr lang="fr-FR" sz="2800" b="0" dirty="0">
              <a:solidFill>
                <a:srgbClr val="FF0000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779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4EF76-E303-C925-C07C-00585CD67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24CED5B-39F6-583D-03BF-2CDF0C37286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9" name="Titre 4">
            <a:extLst>
              <a:ext uri="{FF2B5EF4-FFF2-40B4-BE49-F238E27FC236}">
                <a16:creationId xmlns:a16="http://schemas.microsoft.com/office/drawing/2014/main" id="{0D27E4A6-AD68-CCB1-90B1-F064605A3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45" y="657225"/>
            <a:ext cx="11153772" cy="1325563"/>
          </a:xfrm>
        </p:spPr>
        <p:txBody>
          <a:bodyPr/>
          <a:lstStyle/>
          <a:p>
            <a:r>
              <a:rPr lang="fr-FR" dirty="0">
                <a:latin typeface="Helvetica" pitchFamily="2" charset="0"/>
              </a:rPr>
              <a:t>Résultats 3 : </a:t>
            </a:r>
            <a:r>
              <a:rPr lang="fr-CH" b="0" dirty="0">
                <a:latin typeface="Helvetica" pitchFamily="2" charset="0"/>
              </a:rPr>
              <a:t>Des limites liées aux </a:t>
            </a:r>
            <a:r>
              <a:rPr lang="fr-CH" b="0" dirty="0">
                <a:solidFill>
                  <a:srgbClr val="FF2F92"/>
                </a:solidFill>
                <a:latin typeface="Helvetica" pitchFamily="2" charset="0"/>
              </a:rPr>
              <a:t>réalités de terrain</a:t>
            </a:r>
            <a:endParaRPr lang="fr-FR" dirty="0">
              <a:solidFill>
                <a:srgbClr val="FF2F92"/>
              </a:solidFill>
              <a:latin typeface="Helvetica" pitchFamily="2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C776F9-92C0-C74E-7260-2DEBB5CB6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83" y="1581664"/>
            <a:ext cx="5002295" cy="4936764"/>
          </a:xfrm>
          <a:prstGeom prst="rect">
            <a:avLst/>
          </a:prstGeom>
        </p:spPr>
      </p:pic>
      <p:sp>
        <p:nvSpPr>
          <p:cNvPr id="5" name="Flèche vers la droite 4">
            <a:extLst>
              <a:ext uri="{FF2B5EF4-FFF2-40B4-BE49-F238E27FC236}">
                <a16:creationId xmlns:a16="http://schemas.microsoft.com/office/drawing/2014/main" id="{3251871C-0B7B-0E5C-3280-C23688D6CBDF}"/>
              </a:ext>
            </a:extLst>
          </p:cNvPr>
          <p:cNvSpPr/>
          <p:nvPr/>
        </p:nvSpPr>
        <p:spPr>
          <a:xfrm>
            <a:off x="5671653" y="3681800"/>
            <a:ext cx="1460022" cy="749793"/>
          </a:xfrm>
          <a:prstGeom prst="rightArrow">
            <a:avLst/>
          </a:prstGeom>
          <a:solidFill>
            <a:schemeClr val="tx2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701934A-C0A1-9F90-27C2-BD2F13BEE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4251" y="1962589"/>
            <a:ext cx="4763447" cy="416801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5EC7A20-080D-8187-568B-C6DA538FAD4C}"/>
              </a:ext>
            </a:extLst>
          </p:cNvPr>
          <p:cNvSpPr txBox="1"/>
          <p:nvPr/>
        </p:nvSpPr>
        <p:spPr>
          <a:xfrm>
            <a:off x="7504156" y="6200775"/>
            <a:ext cx="454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dirty="0">
                <a:solidFill>
                  <a:schemeClr val="accent2"/>
                </a:solidFill>
                <a:latin typeface="Helvetica" pitchFamily="2" charset="0"/>
              </a:rPr>
              <a:t>Images générées par l’IA</a:t>
            </a:r>
          </a:p>
        </p:txBody>
      </p:sp>
    </p:spTree>
    <p:extLst>
      <p:ext uri="{BB962C8B-B14F-4D97-AF65-F5344CB8AC3E}">
        <p14:creationId xmlns:p14="http://schemas.microsoft.com/office/powerpoint/2010/main" val="249314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A6FE2-B234-3F0D-8D79-A24A7F42F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EB97229-99F0-EA55-6EDE-E62616D7EB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4" name="Titre 3">
            <a:extLst>
              <a:ext uri="{FF2B5EF4-FFF2-40B4-BE49-F238E27FC236}">
                <a16:creationId xmlns:a16="http://schemas.microsoft.com/office/drawing/2014/main" id="{E68EAFF8-C0EC-F9FC-AF0A-741412244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124" y="502086"/>
            <a:ext cx="10819572" cy="790575"/>
          </a:xfrm>
        </p:spPr>
        <p:txBody>
          <a:bodyPr>
            <a:noAutofit/>
          </a:bodyPr>
          <a:lstStyle/>
          <a:p>
            <a:r>
              <a:rPr lang="fr-CH" dirty="0">
                <a:solidFill>
                  <a:srgbClr val="FF2F92"/>
                </a:solidFill>
                <a:latin typeface="Helvetica" pitchFamily="2" charset="0"/>
              </a:rPr>
              <a:t>DISCUSSION</a:t>
            </a:r>
            <a:r>
              <a:rPr lang="fr-CH" dirty="0">
                <a:latin typeface="Helvetica" pitchFamily="2" charset="0"/>
              </a:rPr>
              <a:t> de l’effet du dispositif clinique </a:t>
            </a:r>
            <a:r>
              <a:rPr lang="fr-CH" sz="1800" b="0" i="1" dirty="0">
                <a:latin typeface="Helvetica" pitchFamily="2" charset="0"/>
              </a:rPr>
              <a:t>(Clot, 2008)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91A9075-3F82-8CF6-A271-EB5612133C22}"/>
              </a:ext>
            </a:extLst>
          </p:cNvPr>
          <p:cNvSpPr txBox="1"/>
          <p:nvPr/>
        </p:nvSpPr>
        <p:spPr>
          <a:xfrm>
            <a:off x="359209" y="1418732"/>
            <a:ext cx="11662671" cy="3962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Donner un espace aux enseignants </a:t>
            </a:r>
            <a:r>
              <a:rPr lang="fr-CH" sz="2000" b="1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pour « mettre en mot » leurs tensions</a:t>
            </a:r>
            <a:r>
              <a:rPr lang="fr-CH" sz="2000" dirty="0">
                <a:solidFill>
                  <a:schemeClr val="accent2"/>
                </a:solidFill>
                <a:latin typeface="Helvetica" pitchFamily="2" charset="0"/>
              </a:rPr>
              <a:t>.</a:t>
            </a:r>
            <a:endParaRPr lang="fr-CH" sz="2000" b="0" i="0" u="none" strike="noStrike" kern="1200" dirty="0">
              <a:solidFill>
                <a:schemeClr val="accent2"/>
              </a:solidFill>
              <a:effectLst/>
              <a:latin typeface="Helvetica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chemeClr val="accent2"/>
                </a:solidFill>
                <a:latin typeface="Helvetica" pitchFamily="2" charset="0"/>
              </a:rPr>
              <a:t>Révéler </a:t>
            </a:r>
            <a:r>
              <a:rPr lang="fr-CH" sz="2000" b="1" dirty="0">
                <a:solidFill>
                  <a:schemeClr val="accent2"/>
                </a:solidFill>
                <a:latin typeface="Helvetica" pitchFamily="2" charset="0"/>
              </a:rPr>
              <a:t>des écarts entre motifs (préoccupations) et opérations (dispositifs).</a:t>
            </a:r>
            <a:endParaRPr lang="fr-CH" sz="2000" b="0" i="0" u="none" strike="noStrike" kern="1200" dirty="0">
              <a:solidFill>
                <a:schemeClr val="accent2"/>
              </a:solidFill>
              <a:effectLst/>
              <a:latin typeface="Helvetica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Faire émerger les </a:t>
            </a:r>
            <a:r>
              <a:rPr lang="fr-CH" sz="2000" b="1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gestes professionnels « invisibles »</a:t>
            </a: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 liés à la coopération </a:t>
            </a:r>
            <a:r>
              <a:rPr lang="fr-CH" b="0" i="1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(Jacques </a:t>
            </a:r>
            <a:r>
              <a:rPr lang="fr-CH" b="0" i="1" u="none" strike="noStrike" kern="1200" dirty="0" err="1">
                <a:solidFill>
                  <a:schemeClr val="accent2"/>
                </a:solidFill>
                <a:effectLst/>
                <a:latin typeface="Helvetica" pitchFamily="2" charset="0"/>
              </a:rPr>
              <a:t>Méard</a:t>
            </a:r>
            <a:r>
              <a:rPr lang="fr-CH" b="0" i="1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).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1" dirty="0">
                <a:solidFill>
                  <a:srgbClr val="FF2F92"/>
                </a:solidFill>
                <a:latin typeface="Helvetica" pitchFamily="2" charset="0"/>
              </a:rPr>
              <a:t>Développer l’activité surtout grâce aux entretiens d’ACC </a:t>
            </a:r>
            <a:r>
              <a:rPr lang="fr-CH" i="1" dirty="0">
                <a:solidFill>
                  <a:schemeClr val="accent2"/>
                </a:solidFill>
                <a:latin typeface="Helvetica" pitchFamily="2" charset="0"/>
              </a:rPr>
              <a:t>(</a:t>
            </a:r>
            <a:r>
              <a:rPr lang="fr-CH" i="1" dirty="0">
                <a:solidFill>
                  <a:schemeClr val="accent2"/>
                </a:solidFill>
              </a:rPr>
              <a:t>Clot &amp; </a:t>
            </a:r>
            <a:r>
              <a:rPr lang="fr-CH" i="1" dirty="0" err="1">
                <a:solidFill>
                  <a:schemeClr val="accent2"/>
                </a:solidFill>
              </a:rPr>
              <a:t>Faïta</a:t>
            </a:r>
            <a:r>
              <a:rPr lang="fr-CH" i="1" dirty="0">
                <a:solidFill>
                  <a:schemeClr val="accent2"/>
                </a:solidFill>
              </a:rPr>
              <a:t>, 2000; </a:t>
            </a:r>
            <a:r>
              <a:rPr lang="fr-CH" i="1" dirty="0">
                <a:solidFill>
                  <a:schemeClr val="accent2"/>
                </a:solidFill>
                <a:latin typeface="Helvetica" pitchFamily="2" charset="0"/>
              </a:rPr>
              <a:t>Jourdan, 2024) </a:t>
            </a:r>
            <a:r>
              <a:rPr lang="fr-CH" sz="2000" dirty="0">
                <a:solidFill>
                  <a:schemeClr val="accent2"/>
                </a:solidFill>
                <a:latin typeface="Helvetica" pitchFamily="2" charset="0"/>
              </a:rPr>
              <a:t>. </a:t>
            </a:r>
            <a:endParaRPr lang="fr-CH" sz="2000" i="0" u="none" strike="noStrike" kern="1200" dirty="0">
              <a:solidFill>
                <a:schemeClr val="accent2"/>
              </a:solidFill>
              <a:effectLst/>
              <a:latin typeface="Helvetica" pitchFamily="2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Fournir des repères pour </a:t>
            </a:r>
            <a:r>
              <a:rPr lang="fr-CH" sz="2000" b="1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la formation initiale et continue</a:t>
            </a: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 en EP.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chemeClr val="accent2"/>
                </a:solidFill>
                <a:latin typeface="Helvetica" pitchFamily="2" charset="0"/>
              </a:rPr>
              <a:t>Fa</a:t>
            </a: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ire vivre des situations de coopération – </a:t>
            </a:r>
            <a:r>
              <a:rPr lang="fr-CH" sz="2000" b="1" i="0" u="none" strike="noStrike" kern="1200" dirty="0">
                <a:solidFill>
                  <a:srgbClr val="00B050"/>
                </a:solidFill>
                <a:effectLst/>
                <a:latin typeface="Helvetica" pitchFamily="2" charset="0"/>
              </a:rPr>
              <a:t>Opérations</a:t>
            </a:r>
            <a:r>
              <a:rPr lang="fr-CH" sz="2000" b="0" i="0" u="none" strike="noStrike" kern="1200" dirty="0">
                <a:solidFill>
                  <a:srgbClr val="FF2F92"/>
                </a:solidFill>
                <a:effectLst/>
                <a:latin typeface="Helvetica" pitchFamily="2" charset="0"/>
              </a:rPr>
              <a:t> </a:t>
            </a: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(efficience).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Contribuer à une </a:t>
            </a:r>
            <a:r>
              <a:rPr lang="fr-CH" sz="2000" b="1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évolution des pratiques</a:t>
            </a: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 vers une </a:t>
            </a:r>
            <a:r>
              <a:rPr lang="fr-CH" sz="2000" b="1" i="0" u="none" strike="noStrike" kern="1200" dirty="0">
                <a:solidFill>
                  <a:srgbClr val="FF2F92"/>
                </a:solidFill>
                <a:effectLst/>
                <a:latin typeface="Helvetica" pitchFamily="2" charset="0"/>
              </a:rPr>
              <a:t>EP plus inclusive et coopérative</a:t>
            </a:r>
            <a:r>
              <a:rPr lang="fr-CH" sz="20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fr-CH" sz="2400" b="0" i="0" u="none" strike="noStrike" kern="1200" dirty="0">
              <a:solidFill>
                <a:schemeClr val="accent2"/>
              </a:solidFill>
              <a:effectLst/>
              <a:latin typeface="Helvetica" pitchFamily="2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268F0C6-B02E-EFB1-ECE0-1ED99E2CEC22}"/>
              </a:ext>
            </a:extLst>
          </p:cNvPr>
          <p:cNvSpPr txBox="1"/>
          <p:nvPr/>
        </p:nvSpPr>
        <p:spPr>
          <a:xfrm>
            <a:off x="593124" y="5288212"/>
            <a:ext cx="11315341" cy="1593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800" dirty="0">
                <a:solidFill>
                  <a:srgbClr val="FF2F92"/>
                </a:solidFill>
                <a:latin typeface="Helvetica" pitchFamily="2" charset="0"/>
              </a:rPr>
              <a:t>…MAIS,  il montre aussi les </a:t>
            </a:r>
            <a:r>
              <a:rPr lang="fr-CH" sz="2800" b="1" dirty="0">
                <a:solidFill>
                  <a:srgbClr val="FF2F92"/>
                </a:solidFill>
                <a:latin typeface="Helvetica" pitchFamily="2" charset="0"/>
              </a:rPr>
              <a:t>limites </a:t>
            </a:r>
            <a:r>
              <a:rPr lang="fr-CH" sz="2800" dirty="0">
                <a:solidFill>
                  <a:srgbClr val="FF2F92"/>
                </a:solidFill>
                <a:latin typeface="Helvetica" pitchFamily="2" charset="0"/>
              </a:rPr>
              <a:t>: </a:t>
            </a:r>
          </a:p>
          <a:p>
            <a:r>
              <a:rPr lang="fr-CH" sz="2800" dirty="0">
                <a:solidFill>
                  <a:schemeClr val="accent2"/>
                </a:solidFill>
                <a:highlight>
                  <a:srgbClr val="FFFF00"/>
                </a:highlight>
                <a:latin typeface="Helvetica" pitchFamily="2" charset="0"/>
              </a:rPr>
              <a:t>sans cadre, outils et formation, la coopération reste difficile à déployer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fr-CH" sz="2400" b="0" i="0" u="none" strike="noStrike" kern="1200" dirty="0">
              <a:solidFill>
                <a:schemeClr val="accent2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40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B8ED0-68DC-8D7F-A31D-D8EA0B483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2742F2C-D42B-F312-9CAB-671A95A724DB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5B054A5-4B93-91DE-5C9B-A6E48DB26C60}"/>
              </a:ext>
            </a:extLst>
          </p:cNvPr>
          <p:cNvSpPr txBox="1"/>
          <p:nvPr/>
        </p:nvSpPr>
        <p:spPr>
          <a:xfrm>
            <a:off x="516783" y="1070082"/>
            <a:ext cx="11228214" cy="1566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200" b="1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La coopération </a:t>
            </a:r>
            <a:r>
              <a:rPr lang="fr-CH" sz="22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ne peut plus être laissée au hasard.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200" b="1" dirty="0">
                <a:solidFill>
                  <a:schemeClr val="accent2"/>
                </a:solidFill>
                <a:latin typeface="Helvetica" pitchFamily="2" charset="0"/>
              </a:rPr>
              <a:t>La coopération </a:t>
            </a:r>
            <a:r>
              <a:rPr lang="fr-CH" sz="2200" dirty="0">
                <a:solidFill>
                  <a:schemeClr val="accent2"/>
                </a:solidFill>
                <a:latin typeface="Helvetica" pitchFamily="2" charset="0"/>
              </a:rPr>
              <a:t>doit être enseigné comme un savoir, avec des outils, des étapes (une progressivité) et des objectifs précis.</a:t>
            </a:r>
          </a:p>
        </p:txBody>
      </p:sp>
      <p:sp>
        <p:nvSpPr>
          <p:cNvPr id="6" name="Titre 31">
            <a:extLst>
              <a:ext uri="{FF2B5EF4-FFF2-40B4-BE49-F238E27FC236}">
                <a16:creationId xmlns:a16="http://schemas.microsoft.com/office/drawing/2014/main" id="{FFF0B293-5031-4B35-F699-988B4E023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882" y="410759"/>
            <a:ext cx="5465034" cy="603164"/>
          </a:xfrm>
        </p:spPr>
        <p:txBody>
          <a:bodyPr>
            <a:noAutofit/>
          </a:bodyPr>
          <a:lstStyle/>
          <a:p>
            <a:r>
              <a:rPr lang="fr-FR" dirty="0">
                <a:solidFill>
                  <a:srgbClr val="FF2F92"/>
                </a:solidFill>
                <a:latin typeface="Helvetica" pitchFamily="2" charset="0"/>
              </a:rPr>
              <a:t>Conclusion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07AF7A3-CE6A-6DB6-F744-BCE69546AC2B}"/>
              </a:ext>
            </a:extLst>
          </p:cNvPr>
          <p:cNvSpPr txBox="1"/>
          <p:nvPr/>
        </p:nvSpPr>
        <p:spPr>
          <a:xfrm>
            <a:off x="516783" y="2803038"/>
            <a:ext cx="11228214" cy="3828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3200" b="1" dirty="0">
                <a:solidFill>
                  <a:srgbClr val="FF2F92"/>
                </a:solidFill>
                <a:latin typeface="Helvetica" pitchFamily="2" charset="0"/>
              </a:rPr>
              <a:t>Effets du dispositif de la clinique </a:t>
            </a:r>
            <a:r>
              <a:rPr lang="fr-CH" sz="3200" dirty="0">
                <a:solidFill>
                  <a:srgbClr val="FF2F92"/>
                </a:solidFill>
                <a:latin typeface="Helvetica" pitchFamily="2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200" b="1" dirty="0">
                <a:solidFill>
                  <a:schemeClr val="accent2"/>
                </a:solidFill>
                <a:latin typeface="Helvetica" pitchFamily="2" charset="0"/>
              </a:rPr>
              <a:t>D’accéder à leur activité réelle.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200" b="1" dirty="0">
                <a:solidFill>
                  <a:schemeClr val="accent2"/>
                </a:solidFill>
                <a:latin typeface="Helvetica" pitchFamily="2" charset="0"/>
              </a:rPr>
              <a:t>De réduire l’écart </a:t>
            </a:r>
            <a:r>
              <a:rPr lang="fr-CH" sz="2200" dirty="0">
                <a:solidFill>
                  <a:schemeClr val="accent2"/>
                </a:solidFill>
                <a:latin typeface="Helvetica" pitchFamily="2" charset="0"/>
              </a:rPr>
              <a:t>entre la théorie et la pratique.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2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De </a:t>
            </a:r>
            <a:r>
              <a:rPr lang="fr-CH" sz="2200" b="1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développer l’activité des enseignants </a:t>
            </a:r>
            <a:r>
              <a:rPr lang="fr-CH" sz="2200" b="0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en matière de coopération pour autant qu’ils soient </a:t>
            </a:r>
            <a:r>
              <a:rPr lang="fr-CH" sz="2200" b="1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affectés.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200" b="1" i="0" u="none" strike="noStrike" kern="1200" dirty="0">
                <a:solidFill>
                  <a:schemeClr val="accent2"/>
                </a:solidFill>
                <a:effectLst/>
                <a:latin typeface="Helvetica" pitchFamily="2" charset="0"/>
              </a:rPr>
              <a:t>De déclencher de</a:t>
            </a:r>
            <a:r>
              <a:rPr lang="fr-CH" sz="2200" b="1" dirty="0">
                <a:solidFill>
                  <a:schemeClr val="accent2"/>
                </a:solidFill>
                <a:latin typeface="Helvetica" pitchFamily="2" charset="0"/>
              </a:rPr>
              <a:t>s prises de conscience</a:t>
            </a:r>
            <a:r>
              <a:rPr lang="fr-CH" sz="2200" dirty="0">
                <a:solidFill>
                  <a:schemeClr val="accent2"/>
                </a:solidFill>
                <a:latin typeface="Helvetica" pitchFamily="2" charset="0"/>
              </a:rPr>
              <a:t> et de soutenir des évolutions concrètes des pratiques (</a:t>
            </a:r>
            <a:r>
              <a:rPr lang="fr-CH" sz="2200" b="1" dirty="0">
                <a:solidFill>
                  <a:schemeClr val="accent2"/>
                </a:solidFill>
                <a:latin typeface="Helvetica" pitchFamily="2" charset="0"/>
              </a:rPr>
              <a:t>surtout lors des ACC</a:t>
            </a:r>
            <a:r>
              <a:rPr lang="fr-CH" sz="2200" dirty="0">
                <a:solidFill>
                  <a:schemeClr val="accent2"/>
                </a:solidFill>
                <a:latin typeface="Helvetica" pitchFamily="2" charset="0"/>
              </a:rPr>
              <a:t>).</a:t>
            </a:r>
            <a:endParaRPr lang="fr-CH" sz="2200" b="0" i="0" u="none" strike="noStrike" kern="1200" dirty="0">
              <a:solidFill>
                <a:schemeClr val="accent2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1170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E0B5C8-1983-ACD6-95B4-86A20F1DCE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F7B22378-D1E6-0A3C-0C0A-6CE4D2AEEA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pPr>
              <a:spcAft>
                <a:spcPts val="600"/>
              </a:spcAft>
            </a:pPr>
            <a:fld id="{7C8E6B75-6DC9-6644-B0E9-564ADDE34A81}" type="slidenum">
              <a:rPr lang="fr-FR" smtClean="0"/>
              <a:pPr>
                <a:spcAft>
                  <a:spcPts val="600"/>
                </a:spcAft>
              </a:pPr>
              <a:t>17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EBB8663-28C8-B784-C03B-EDCC10E45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45" y="657225"/>
            <a:ext cx="7657355" cy="1325563"/>
          </a:xfrm>
        </p:spPr>
        <p:txBody>
          <a:bodyPr anchor="t">
            <a:normAutofit/>
          </a:bodyPr>
          <a:lstStyle/>
          <a:p>
            <a:r>
              <a:rPr lang="fr-FR" sz="4400" dirty="0">
                <a:solidFill>
                  <a:srgbClr val="FF2F92"/>
                </a:solidFill>
                <a:latin typeface="Helvetica" pitchFamily="2" charset="0"/>
              </a:rPr>
              <a:t>Merci</a:t>
            </a:r>
            <a:r>
              <a:rPr lang="fr-FR" sz="4400" dirty="0">
                <a:latin typeface="Helvetica" pitchFamily="2" charset="0"/>
              </a:rPr>
              <a:t> pour votre attention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1E83384-C5BD-74D5-61C5-138BA2AC387B}"/>
              </a:ext>
            </a:extLst>
          </p:cNvPr>
          <p:cNvSpPr txBox="1"/>
          <p:nvPr/>
        </p:nvSpPr>
        <p:spPr>
          <a:xfrm>
            <a:off x="2886447" y="1561794"/>
            <a:ext cx="8070478" cy="11467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2400" b="1" i="1" dirty="0">
                <a:solidFill>
                  <a:schemeClr val="accent2"/>
                </a:solidFill>
                <a:latin typeface="Helvetica" pitchFamily="2" charset="0"/>
              </a:rPr>
              <a:t>«</a:t>
            </a:r>
            <a:r>
              <a:rPr lang="fr-CH" sz="2400" i="1" dirty="0">
                <a:solidFill>
                  <a:schemeClr val="accent2"/>
                </a:solidFill>
                <a:latin typeface="Helvetica" pitchFamily="2" charset="0"/>
              </a:rPr>
              <a:t> </a:t>
            </a:r>
            <a:r>
              <a:rPr lang="fr-FR" sz="2400" b="1" i="1" dirty="0">
                <a:solidFill>
                  <a:schemeClr val="accent2"/>
                </a:solidFill>
                <a:latin typeface="Helvetica" pitchFamily="2" charset="0"/>
              </a:rPr>
              <a:t>Rendre visible, l’invisible du métier d’enseignants » </a:t>
            </a:r>
            <a:r>
              <a:rPr lang="fr-FR" sz="2400" i="1" dirty="0">
                <a:solidFill>
                  <a:srgbClr val="FF2F92"/>
                </a:solidFill>
                <a:latin typeface="Helvetica" pitchFamily="2" charset="0"/>
              </a:rPr>
              <a:t>Jacques </a:t>
            </a:r>
            <a:r>
              <a:rPr lang="fr-FR" sz="2400" i="1" dirty="0" err="1">
                <a:solidFill>
                  <a:srgbClr val="FF2F92"/>
                </a:solidFill>
                <a:latin typeface="Helvetica" pitchFamily="2" charset="0"/>
              </a:rPr>
              <a:t>Méard</a:t>
            </a:r>
            <a:endParaRPr lang="fr-FR" sz="2400" i="1" dirty="0">
              <a:solidFill>
                <a:srgbClr val="FF2F92"/>
              </a:solidFill>
              <a:latin typeface="Helvetica" pitchFamily="2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BA74140-4CE3-D118-A6F7-A10610ED7F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418" y="2288092"/>
            <a:ext cx="8070478" cy="413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703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0DF08958-C12D-9979-342D-F21E5F8E6A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pPr>
              <a:spcAft>
                <a:spcPts val="600"/>
              </a:spcAft>
            </a:pPr>
            <a:fld id="{7C8E6B75-6DC9-6644-B0E9-564ADDE34A81}" type="slidenum">
              <a:rPr lang="fr-FR" smtClean="0"/>
              <a:pPr>
                <a:spcAft>
                  <a:spcPts val="600"/>
                </a:spcAft>
              </a:pPr>
              <a:t>18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EAB2A94-5A76-7159-7B85-A64B2EE61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8264" y="190235"/>
            <a:ext cx="7657355" cy="714375"/>
          </a:xfrm>
        </p:spPr>
        <p:txBody>
          <a:bodyPr anchor="t">
            <a:normAutofit/>
          </a:bodyPr>
          <a:lstStyle/>
          <a:p>
            <a:r>
              <a:rPr lang="fr-FR" dirty="0">
                <a:solidFill>
                  <a:srgbClr val="FF2F92"/>
                </a:solidFill>
              </a:rPr>
              <a:t>Références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DB779A2-DDBB-2727-AB6A-E32A652CE092}"/>
              </a:ext>
            </a:extLst>
          </p:cNvPr>
          <p:cNvSpPr txBox="1">
            <a:spLocks/>
          </p:cNvSpPr>
          <p:nvPr/>
        </p:nvSpPr>
        <p:spPr>
          <a:xfrm>
            <a:off x="607602" y="873807"/>
            <a:ext cx="11067615" cy="5812785"/>
          </a:xfrm>
          <a:prstGeom prst="rect">
            <a:avLst/>
          </a:prstGeom>
          <a:noFill/>
          <a:ln w="19050" cap="rnd">
            <a:solidFill>
              <a:schemeClr val="tx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1067615"/>
                      <a:gd name="connsiteY0" fmla="*/ 0 h 5110385"/>
                      <a:gd name="connsiteX1" fmla="*/ 471830 w 11067615"/>
                      <a:gd name="connsiteY1" fmla="*/ 0 h 5110385"/>
                      <a:gd name="connsiteX2" fmla="*/ 722308 w 11067615"/>
                      <a:gd name="connsiteY2" fmla="*/ 0 h 5110385"/>
                      <a:gd name="connsiteX3" fmla="*/ 1526166 w 11067615"/>
                      <a:gd name="connsiteY3" fmla="*/ 0 h 5110385"/>
                      <a:gd name="connsiteX4" fmla="*/ 1997996 w 11067615"/>
                      <a:gd name="connsiteY4" fmla="*/ 0 h 5110385"/>
                      <a:gd name="connsiteX5" fmla="*/ 2469826 w 11067615"/>
                      <a:gd name="connsiteY5" fmla="*/ 0 h 5110385"/>
                      <a:gd name="connsiteX6" fmla="*/ 3273684 w 11067615"/>
                      <a:gd name="connsiteY6" fmla="*/ 0 h 5110385"/>
                      <a:gd name="connsiteX7" fmla="*/ 3634838 w 11067615"/>
                      <a:gd name="connsiteY7" fmla="*/ 0 h 5110385"/>
                      <a:gd name="connsiteX8" fmla="*/ 4438696 w 11067615"/>
                      <a:gd name="connsiteY8" fmla="*/ 0 h 5110385"/>
                      <a:gd name="connsiteX9" fmla="*/ 5242554 w 11067615"/>
                      <a:gd name="connsiteY9" fmla="*/ 0 h 5110385"/>
                      <a:gd name="connsiteX10" fmla="*/ 5825061 w 11067615"/>
                      <a:gd name="connsiteY10" fmla="*/ 0 h 5110385"/>
                      <a:gd name="connsiteX11" fmla="*/ 6628919 w 11067615"/>
                      <a:gd name="connsiteY11" fmla="*/ 0 h 5110385"/>
                      <a:gd name="connsiteX12" fmla="*/ 7100749 w 11067615"/>
                      <a:gd name="connsiteY12" fmla="*/ 0 h 5110385"/>
                      <a:gd name="connsiteX13" fmla="*/ 7572579 w 11067615"/>
                      <a:gd name="connsiteY13" fmla="*/ 0 h 5110385"/>
                      <a:gd name="connsiteX14" fmla="*/ 8265761 w 11067615"/>
                      <a:gd name="connsiteY14" fmla="*/ 0 h 5110385"/>
                      <a:gd name="connsiteX15" fmla="*/ 8737591 w 11067615"/>
                      <a:gd name="connsiteY15" fmla="*/ 0 h 5110385"/>
                      <a:gd name="connsiteX16" fmla="*/ 9541449 w 11067615"/>
                      <a:gd name="connsiteY16" fmla="*/ 0 h 5110385"/>
                      <a:gd name="connsiteX17" fmla="*/ 10345307 w 11067615"/>
                      <a:gd name="connsiteY17" fmla="*/ 0 h 5110385"/>
                      <a:gd name="connsiteX18" fmla="*/ 11067615 w 11067615"/>
                      <a:gd name="connsiteY18" fmla="*/ 0 h 5110385"/>
                      <a:gd name="connsiteX19" fmla="*/ 11067615 w 11067615"/>
                      <a:gd name="connsiteY19" fmla="*/ 516717 h 5110385"/>
                      <a:gd name="connsiteX20" fmla="*/ 11067615 w 11067615"/>
                      <a:gd name="connsiteY20" fmla="*/ 931226 h 5110385"/>
                      <a:gd name="connsiteX21" fmla="*/ 11067615 w 11067615"/>
                      <a:gd name="connsiteY21" fmla="*/ 1396839 h 5110385"/>
                      <a:gd name="connsiteX22" fmla="*/ 11067615 w 11067615"/>
                      <a:gd name="connsiteY22" fmla="*/ 2015763 h 5110385"/>
                      <a:gd name="connsiteX23" fmla="*/ 11067615 w 11067615"/>
                      <a:gd name="connsiteY23" fmla="*/ 2532480 h 5110385"/>
                      <a:gd name="connsiteX24" fmla="*/ 11067615 w 11067615"/>
                      <a:gd name="connsiteY24" fmla="*/ 2998093 h 5110385"/>
                      <a:gd name="connsiteX25" fmla="*/ 11067615 w 11067615"/>
                      <a:gd name="connsiteY25" fmla="*/ 3617017 h 5110385"/>
                      <a:gd name="connsiteX26" fmla="*/ 11067615 w 11067615"/>
                      <a:gd name="connsiteY26" fmla="*/ 4184837 h 5110385"/>
                      <a:gd name="connsiteX27" fmla="*/ 11067615 w 11067615"/>
                      <a:gd name="connsiteY27" fmla="*/ 5110385 h 5110385"/>
                      <a:gd name="connsiteX28" fmla="*/ 10263757 w 11067615"/>
                      <a:gd name="connsiteY28" fmla="*/ 5110385 h 5110385"/>
                      <a:gd name="connsiteX29" fmla="*/ 9570574 w 11067615"/>
                      <a:gd name="connsiteY29" fmla="*/ 5110385 h 5110385"/>
                      <a:gd name="connsiteX30" fmla="*/ 9209421 w 11067615"/>
                      <a:gd name="connsiteY30" fmla="*/ 5110385 h 5110385"/>
                      <a:gd name="connsiteX31" fmla="*/ 8516238 w 11067615"/>
                      <a:gd name="connsiteY31" fmla="*/ 5110385 h 5110385"/>
                      <a:gd name="connsiteX32" fmla="*/ 8265761 w 11067615"/>
                      <a:gd name="connsiteY32" fmla="*/ 5110385 h 5110385"/>
                      <a:gd name="connsiteX33" fmla="*/ 7572579 w 11067615"/>
                      <a:gd name="connsiteY33" fmla="*/ 5110385 h 5110385"/>
                      <a:gd name="connsiteX34" fmla="*/ 7211425 w 11067615"/>
                      <a:gd name="connsiteY34" fmla="*/ 5110385 h 5110385"/>
                      <a:gd name="connsiteX35" fmla="*/ 6960947 w 11067615"/>
                      <a:gd name="connsiteY35" fmla="*/ 5110385 h 5110385"/>
                      <a:gd name="connsiteX36" fmla="*/ 6599794 w 11067615"/>
                      <a:gd name="connsiteY36" fmla="*/ 5110385 h 5110385"/>
                      <a:gd name="connsiteX37" fmla="*/ 5906611 w 11067615"/>
                      <a:gd name="connsiteY37" fmla="*/ 5110385 h 5110385"/>
                      <a:gd name="connsiteX38" fmla="*/ 5545458 w 11067615"/>
                      <a:gd name="connsiteY38" fmla="*/ 5110385 h 5110385"/>
                      <a:gd name="connsiteX39" fmla="*/ 5294980 w 11067615"/>
                      <a:gd name="connsiteY39" fmla="*/ 5110385 h 5110385"/>
                      <a:gd name="connsiteX40" fmla="*/ 4933826 w 11067615"/>
                      <a:gd name="connsiteY40" fmla="*/ 5110385 h 5110385"/>
                      <a:gd name="connsiteX41" fmla="*/ 4461996 w 11067615"/>
                      <a:gd name="connsiteY41" fmla="*/ 5110385 h 5110385"/>
                      <a:gd name="connsiteX42" fmla="*/ 3879490 w 11067615"/>
                      <a:gd name="connsiteY42" fmla="*/ 5110385 h 5110385"/>
                      <a:gd name="connsiteX43" fmla="*/ 3518337 w 11067615"/>
                      <a:gd name="connsiteY43" fmla="*/ 5110385 h 5110385"/>
                      <a:gd name="connsiteX44" fmla="*/ 2714478 w 11067615"/>
                      <a:gd name="connsiteY44" fmla="*/ 5110385 h 5110385"/>
                      <a:gd name="connsiteX45" fmla="*/ 2131972 w 11067615"/>
                      <a:gd name="connsiteY45" fmla="*/ 5110385 h 5110385"/>
                      <a:gd name="connsiteX46" fmla="*/ 1328114 w 11067615"/>
                      <a:gd name="connsiteY46" fmla="*/ 5110385 h 5110385"/>
                      <a:gd name="connsiteX47" fmla="*/ 634932 w 11067615"/>
                      <a:gd name="connsiteY47" fmla="*/ 5110385 h 5110385"/>
                      <a:gd name="connsiteX48" fmla="*/ 0 w 11067615"/>
                      <a:gd name="connsiteY48" fmla="*/ 5110385 h 5110385"/>
                      <a:gd name="connsiteX49" fmla="*/ 0 w 11067615"/>
                      <a:gd name="connsiteY49" fmla="*/ 4491461 h 5110385"/>
                      <a:gd name="connsiteX50" fmla="*/ 0 w 11067615"/>
                      <a:gd name="connsiteY50" fmla="*/ 3872536 h 5110385"/>
                      <a:gd name="connsiteX51" fmla="*/ 0 w 11067615"/>
                      <a:gd name="connsiteY51" fmla="*/ 3304716 h 5110385"/>
                      <a:gd name="connsiteX52" fmla="*/ 0 w 11067615"/>
                      <a:gd name="connsiteY52" fmla="*/ 2634687 h 5110385"/>
                      <a:gd name="connsiteX53" fmla="*/ 0 w 11067615"/>
                      <a:gd name="connsiteY53" fmla="*/ 1964659 h 5110385"/>
                      <a:gd name="connsiteX54" fmla="*/ 0 w 11067615"/>
                      <a:gd name="connsiteY54" fmla="*/ 1345735 h 5110385"/>
                      <a:gd name="connsiteX55" fmla="*/ 0 w 11067615"/>
                      <a:gd name="connsiteY55" fmla="*/ 726810 h 5110385"/>
                      <a:gd name="connsiteX56" fmla="*/ 0 w 11067615"/>
                      <a:gd name="connsiteY56" fmla="*/ 0 h 5110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11067615" h="5110385" extrusionOk="0">
                        <a:moveTo>
                          <a:pt x="0" y="0"/>
                        </a:moveTo>
                        <a:cubicBezTo>
                          <a:pt x="221311" y="-34765"/>
                          <a:pt x="240777" y="33727"/>
                          <a:pt x="471830" y="0"/>
                        </a:cubicBezTo>
                        <a:cubicBezTo>
                          <a:pt x="702883" y="-33727"/>
                          <a:pt x="609750" y="29312"/>
                          <a:pt x="722308" y="0"/>
                        </a:cubicBezTo>
                        <a:cubicBezTo>
                          <a:pt x="834866" y="-29312"/>
                          <a:pt x="1207272" y="43007"/>
                          <a:pt x="1526166" y="0"/>
                        </a:cubicBezTo>
                        <a:cubicBezTo>
                          <a:pt x="1845060" y="-43007"/>
                          <a:pt x="1844982" y="45328"/>
                          <a:pt x="1997996" y="0"/>
                        </a:cubicBezTo>
                        <a:cubicBezTo>
                          <a:pt x="2151010" y="-45328"/>
                          <a:pt x="2328181" y="23376"/>
                          <a:pt x="2469826" y="0"/>
                        </a:cubicBezTo>
                        <a:cubicBezTo>
                          <a:pt x="2611471" y="-23376"/>
                          <a:pt x="3089328" y="818"/>
                          <a:pt x="3273684" y="0"/>
                        </a:cubicBezTo>
                        <a:cubicBezTo>
                          <a:pt x="3458040" y="-818"/>
                          <a:pt x="3459892" y="11566"/>
                          <a:pt x="3634838" y="0"/>
                        </a:cubicBezTo>
                        <a:cubicBezTo>
                          <a:pt x="3809784" y="-11566"/>
                          <a:pt x="4077661" y="43528"/>
                          <a:pt x="4438696" y="0"/>
                        </a:cubicBezTo>
                        <a:cubicBezTo>
                          <a:pt x="4799731" y="-43528"/>
                          <a:pt x="4867098" y="6849"/>
                          <a:pt x="5242554" y="0"/>
                        </a:cubicBezTo>
                        <a:cubicBezTo>
                          <a:pt x="5618010" y="-6849"/>
                          <a:pt x="5543641" y="30534"/>
                          <a:pt x="5825061" y="0"/>
                        </a:cubicBezTo>
                        <a:cubicBezTo>
                          <a:pt x="6106481" y="-30534"/>
                          <a:pt x="6257833" y="91843"/>
                          <a:pt x="6628919" y="0"/>
                        </a:cubicBezTo>
                        <a:cubicBezTo>
                          <a:pt x="7000005" y="-91843"/>
                          <a:pt x="6896115" y="32836"/>
                          <a:pt x="7100749" y="0"/>
                        </a:cubicBezTo>
                        <a:cubicBezTo>
                          <a:pt x="7305383" y="-32836"/>
                          <a:pt x="7451288" y="11099"/>
                          <a:pt x="7572579" y="0"/>
                        </a:cubicBezTo>
                        <a:cubicBezTo>
                          <a:pt x="7693870" y="-11099"/>
                          <a:pt x="8039663" y="63695"/>
                          <a:pt x="8265761" y="0"/>
                        </a:cubicBezTo>
                        <a:cubicBezTo>
                          <a:pt x="8491859" y="-63695"/>
                          <a:pt x="8516665" y="17209"/>
                          <a:pt x="8737591" y="0"/>
                        </a:cubicBezTo>
                        <a:cubicBezTo>
                          <a:pt x="8958517" y="-17209"/>
                          <a:pt x="9252837" y="94331"/>
                          <a:pt x="9541449" y="0"/>
                        </a:cubicBezTo>
                        <a:cubicBezTo>
                          <a:pt x="9830061" y="-94331"/>
                          <a:pt x="10056139" y="50792"/>
                          <a:pt x="10345307" y="0"/>
                        </a:cubicBezTo>
                        <a:cubicBezTo>
                          <a:pt x="10634475" y="-50792"/>
                          <a:pt x="10872617" y="448"/>
                          <a:pt x="11067615" y="0"/>
                        </a:cubicBezTo>
                        <a:cubicBezTo>
                          <a:pt x="11079823" y="243786"/>
                          <a:pt x="11063249" y="350552"/>
                          <a:pt x="11067615" y="516717"/>
                        </a:cubicBezTo>
                        <a:cubicBezTo>
                          <a:pt x="11071981" y="682882"/>
                          <a:pt x="11048072" y="835575"/>
                          <a:pt x="11067615" y="931226"/>
                        </a:cubicBezTo>
                        <a:cubicBezTo>
                          <a:pt x="11087158" y="1026877"/>
                          <a:pt x="11067553" y="1217131"/>
                          <a:pt x="11067615" y="1396839"/>
                        </a:cubicBezTo>
                        <a:cubicBezTo>
                          <a:pt x="11067677" y="1576547"/>
                          <a:pt x="11021495" y="1852235"/>
                          <a:pt x="11067615" y="2015763"/>
                        </a:cubicBezTo>
                        <a:cubicBezTo>
                          <a:pt x="11113735" y="2179291"/>
                          <a:pt x="11050031" y="2339337"/>
                          <a:pt x="11067615" y="2532480"/>
                        </a:cubicBezTo>
                        <a:cubicBezTo>
                          <a:pt x="11085199" y="2725623"/>
                          <a:pt x="11020483" y="2839940"/>
                          <a:pt x="11067615" y="2998093"/>
                        </a:cubicBezTo>
                        <a:cubicBezTo>
                          <a:pt x="11114747" y="3156246"/>
                          <a:pt x="11049247" y="3488523"/>
                          <a:pt x="11067615" y="3617017"/>
                        </a:cubicBezTo>
                        <a:cubicBezTo>
                          <a:pt x="11085983" y="3745511"/>
                          <a:pt x="11063019" y="3940675"/>
                          <a:pt x="11067615" y="4184837"/>
                        </a:cubicBezTo>
                        <a:cubicBezTo>
                          <a:pt x="11072211" y="4428999"/>
                          <a:pt x="10981508" y="4778331"/>
                          <a:pt x="11067615" y="5110385"/>
                        </a:cubicBezTo>
                        <a:cubicBezTo>
                          <a:pt x="10717263" y="5162461"/>
                          <a:pt x="10507367" y="5018084"/>
                          <a:pt x="10263757" y="5110385"/>
                        </a:cubicBezTo>
                        <a:cubicBezTo>
                          <a:pt x="10020147" y="5202686"/>
                          <a:pt x="9711297" y="5032994"/>
                          <a:pt x="9570574" y="5110385"/>
                        </a:cubicBezTo>
                        <a:cubicBezTo>
                          <a:pt x="9429851" y="5187776"/>
                          <a:pt x="9369377" y="5104325"/>
                          <a:pt x="9209421" y="5110385"/>
                        </a:cubicBezTo>
                        <a:cubicBezTo>
                          <a:pt x="9049465" y="5116445"/>
                          <a:pt x="8761066" y="5046714"/>
                          <a:pt x="8516238" y="5110385"/>
                        </a:cubicBezTo>
                        <a:cubicBezTo>
                          <a:pt x="8271410" y="5174056"/>
                          <a:pt x="8345219" y="5088271"/>
                          <a:pt x="8265761" y="5110385"/>
                        </a:cubicBezTo>
                        <a:cubicBezTo>
                          <a:pt x="8186303" y="5132499"/>
                          <a:pt x="7737394" y="5090819"/>
                          <a:pt x="7572579" y="5110385"/>
                        </a:cubicBezTo>
                        <a:cubicBezTo>
                          <a:pt x="7407764" y="5129951"/>
                          <a:pt x="7364676" y="5073264"/>
                          <a:pt x="7211425" y="5110385"/>
                        </a:cubicBezTo>
                        <a:cubicBezTo>
                          <a:pt x="7058174" y="5147506"/>
                          <a:pt x="7023485" y="5109711"/>
                          <a:pt x="6960947" y="5110385"/>
                        </a:cubicBezTo>
                        <a:cubicBezTo>
                          <a:pt x="6898409" y="5111059"/>
                          <a:pt x="6754993" y="5105944"/>
                          <a:pt x="6599794" y="5110385"/>
                        </a:cubicBezTo>
                        <a:cubicBezTo>
                          <a:pt x="6444595" y="5114826"/>
                          <a:pt x="6090555" y="5084980"/>
                          <a:pt x="5906611" y="5110385"/>
                        </a:cubicBezTo>
                        <a:cubicBezTo>
                          <a:pt x="5722667" y="5135790"/>
                          <a:pt x="5620902" y="5075796"/>
                          <a:pt x="5545458" y="5110385"/>
                        </a:cubicBezTo>
                        <a:cubicBezTo>
                          <a:pt x="5470014" y="5144974"/>
                          <a:pt x="5349590" y="5088621"/>
                          <a:pt x="5294980" y="5110385"/>
                        </a:cubicBezTo>
                        <a:cubicBezTo>
                          <a:pt x="5240370" y="5132149"/>
                          <a:pt x="5069221" y="5089017"/>
                          <a:pt x="4933826" y="5110385"/>
                        </a:cubicBezTo>
                        <a:cubicBezTo>
                          <a:pt x="4798431" y="5131753"/>
                          <a:pt x="4678615" y="5100157"/>
                          <a:pt x="4461996" y="5110385"/>
                        </a:cubicBezTo>
                        <a:cubicBezTo>
                          <a:pt x="4245377" y="5120613"/>
                          <a:pt x="4089039" y="5100697"/>
                          <a:pt x="3879490" y="5110385"/>
                        </a:cubicBezTo>
                        <a:cubicBezTo>
                          <a:pt x="3669941" y="5120073"/>
                          <a:pt x="3608097" y="5095900"/>
                          <a:pt x="3518337" y="5110385"/>
                        </a:cubicBezTo>
                        <a:cubicBezTo>
                          <a:pt x="3428577" y="5124870"/>
                          <a:pt x="3081181" y="5098009"/>
                          <a:pt x="2714478" y="5110385"/>
                        </a:cubicBezTo>
                        <a:cubicBezTo>
                          <a:pt x="2347775" y="5122761"/>
                          <a:pt x="2390840" y="5043137"/>
                          <a:pt x="2131972" y="5110385"/>
                        </a:cubicBezTo>
                        <a:cubicBezTo>
                          <a:pt x="1873104" y="5177633"/>
                          <a:pt x="1611580" y="5052630"/>
                          <a:pt x="1328114" y="5110385"/>
                        </a:cubicBezTo>
                        <a:cubicBezTo>
                          <a:pt x="1044648" y="5168140"/>
                          <a:pt x="919427" y="5062655"/>
                          <a:pt x="634932" y="5110385"/>
                        </a:cubicBezTo>
                        <a:cubicBezTo>
                          <a:pt x="350437" y="5158115"/>
                          <a:pt x="205631" y="5096017"/>
                          <a:pt x="0" y="5110385"/>
                        </a:cubicBezTo>
                        <a:cubicBezTo>
                          <a:pt x="-32613" y="4816168"/>
                          <a:pt x="15510" y="4686879"/>
                          <a:pt x="0" y="4491461"/>
                        </a:cubicBezTo>
                        <a:cubicBezTo>
                          <a:pt x="-15510" y="4296043"/>
                          <a:pt x="41646" y="4041690"/>
                          <a:pt x="0" y="3872536"/>
                        </a:cubicBezTo>
                        <a:cubicBezTo>
                          <a:pt x="-41646" y="3703382"/>
                          <a:pt x="26516" y="3517773"/>
                          <a:pt x="0" y="3304716"/>
                        </a:cubicBezTo>
                        <a:cubicBezTo>
                          <a:pt x="-26516" y="3091659"/>
                          <a:pt x="61239" y="2849605"/>
                          <a:pt x="0" y="2634687"/>
                        </a:cubicBezTo>
                        <a:cubicBezTo>
                          <a:pt x="-61239" y="2419769"/>
                          <a:pt x="21559" y="2154911"/>
                          <a:pt x="0" y="1964659"/>
                        </a:cubicBezTo>
                        <a:cubicBezTo>
                          <a:pt x="-21559" y="1774407"/>
                          <a:pt x="29868" y="1509364"/>
                          <a:pt x="0" y="1345735"/>
                        </a:cubicBezTo>
                        <a:cubicBezTo>
                          <a:pt x="-29868" y="1182106"/>
                          <a:pt x="63903" y="874369"/>
                          <a:pt x="0" y="726810"/>
                        </a:cubicBezTo>
                        <a:cubicBezTo>
                          <a:pt x="-63903" y="579252"/>
                          <a:pt x="68532" y="28475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1200"/>
              </a:spcBef>
            </a:pP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Bullough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R. V. (2009).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Seeking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Eudaimonia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 The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emotions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learning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teach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and to mentor. Dans P. A. Schutz, &amp; M. S.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Zembylas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Eds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.), 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Advances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teacher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emotion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research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 (p.33-53). Dordrecht: Springer. </a:t>
            </a:r>
            <a:endParaRPr lang="fr-FR" sz="1800" kern="1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Clot, Y., &amp; </a:t>
            </a:r>
            <a:r>
              <a:rPr lang="fr-CH" sz="1800" kern="1800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Faïta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D. (2000). Genres et styles en analyse du travail : Concepts et méthodes. Travailler, 4, 7–42.  </a:t>
            </a:r>
          </a:p>
          <a:p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https://psychanalyse.cnam.fr/revue-travailler/presentation-et-sommaire/numero-4/theorie-genres-et-styles-en-analyse-du-travail-concepts-et-methodes--467242.kjsp</a:t>
            </a:r>
            <a:r>
              <a:rPr lang="fr-CH" sz="1800" kern="18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​</a:t>
            </a:r>
          </a:p>
          <a:p>
            <a:pPr algn="just">
              <a:spcBef>
                <a:spcPts val="1200"/>
              </a:spcBef>
            </a:pPr>
            <a:r>
              <a:rPr lang="fr-FR" sz="1800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Connac, S. (2022). L’école français et les pédagogies coopératives pour apprendre. </a:t>
            </a:r>
            <a:r>
              <a:rPr lang="fr-FR" sz="1800" i="1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Revue internationale d’éducation de Sèvres</a:t>
            </a:r>
            <a:r>
              <a:rPr lang="fr-FR" sz="1800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(90), 53-61. 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DOI :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FR" sz="1800" u="sng" kern="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10.4000/ries.12745</a:t>
            </a:r>
            <a:endParaRPr lang="fr-CH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fr-FR" sz="1800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Connac, S., &amp; </a:t>
            </a:r>
            <a:r>
              <a:rPr lang="fr-FR" sz="1800" kern="18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Irigoyen</a:t>
            </a:r>
            <a:r>
              <a:rPr lang="fr-FR" sz="1800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A. (2023). </a:t>
            </a:r>
            <a:r>
              <a:rPr lang="fr-FR" sz="1800" i="1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Apprentissage coopératif ou pédagogies coopératives?. Éducation et socialisation</a:t>
            </a:r>
            <a:r>
              <a:rPr lang="fr-FR" sz="1800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1800" i="1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Cahiers du CERFEE</a:t>
            </a:r>
            <a:r>
              <a:rPr lang="fr-FR" sz="1800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(67). </a:t>
            </a:r>
            <a:r>
              <a:rPr lang="fr-FR" sz="1800" kern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https://doi.org/10.4000/edso.22840</a:t>
            </a:r>
            <a:endParaRPr lang="fr-CH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Clot, Y. (2008). </a:t>
            </a:r>
            <a:r>
              <a:rPr lang="fr-LU" sz="18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Travail et pouvoir d’agir. </a:t>
            </a:r>
            <a:r>
              <a:rPr lang="en-US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PUF.</a:t>
            </a:r>
            <a:endParaRPr lang="fr-CH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en-US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Cronin, L., Marchant, D., Johnson, L., Huntley, E., </a:t>
            </a:r>
            <a:r>
              <a:rPr lang="en-US" sz="1800" kern="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Kosteli</a:t>
            </a:r>
            <a:r>
              <a:rPr lang="en-US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M. C., Varga, J., &amp; Ellison, P. (2020). Life skills development in physical education: A self-determination theory-based investigation across the school term.</a:t>
            </a:r>
            <a:r>
              <a:rPr lang="en-US" sz="1800" kern="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8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Psychology of Sport and Exercise</a:t>
            </a:r>
            <a:r>
              <a:rPr lang="en-US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1800" kern="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8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49</a:t>
            </a:r>
            <a:r>
              <a:rPr lang="en-US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u="sng" kern="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https://doi.org/10.1016/j.psychsport.2020.101711</a:t>
            </a:r>
            <a:endParaRPr lang="fr-CH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en-US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Glavey, E. (2020). “Exploring Preservice Teachers' Affective Response to Disruptive Student Behavior in an Immersive Simulation Classroom”. 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[Thèse de doctorat]</a:t>
            </a:r>
            <a:r>
              <a:rPr lang="fr-FR" sz="18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1800" u="sng" kern="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https://stars.library.ucf.edu/etd2020/217</a:t>
            </a:r>
            <a:endParaRPr lang="fr-CH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fr-FR" sz="1800" kern="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Margas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N., &amp; </a:t>
            </a:r>
            <a:r>
              <a:rPr lang="fr-FR" sz="1800" kern="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Rull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M. (2016). Corporéité et construction des attitudes : le rôle de l’EPS dans le climat scolaire.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fr-FR" sz="18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O. </a:t>
            </a:r>
            <a:r>
              <a:rPr lang="fr-FR" sz="1800" i="1" kern="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Zanna</a:t>
            </a:r>
            <a:r>
              <a:rPr lang="fr-FR" sz="18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C. </a:t>
            </a:r>
            <a:r>
              <a:rPr lang="fr-FR" sz="1800" i="1" kern="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Veltcheff</a:t>
            </a:r>
            <a:r>
              <a:rPr lang="fr-FR" sz="18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&amp; PP. Bureau, Dossier EPS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(83), 89-90.</a:t>
            </a:r>
            <a:endParaRPr lang="fr-CH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fr-FR" sz="1800" kern="1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Servigne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P. &amp; Chapelle, G. (2017).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FR" sz="1800" i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L'entraide, l'autre loi de la jungle.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Éditions </a:t>
            </a:r>
            <a:r>
              <a:rPr lang="fr-FR" sz="18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liens qui libèrent.</a:t>
            </a:r>
            <a:endParaRPr lang="fr-CH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CH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194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500E5-5D72-1A4D-48CF-5A850B528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1A827DC0-1371-A230-53AE-37B25FA682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pPr>
              <a:spcAft>
                <a:spcPts val="600"/>
              </a:spcAft>
            </a:pPr>
            <a:fld id="{7C8E6B75-6DC9-6644-B0E9-564ADDE34A81}" type="slidenum">
              <a:rPr lang="fr-FR" smtClean="0"/>
              <a:pPr>
                <a:spcAft>
                  <a:spcPts val="600"/>
                </a:spcAft>
              </a:pPr>
              <a:t>2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92A1FF-8874-8040-BD94-3169753131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16666" y="1046954"/>
            <a:ext cx="5374572" cy="3594285"/>
          </a:xfrm>
          <a:prstGeom prst="rect">
            <a:avLst/>
          </a:prstGeom>
          <a:solidFill>
            <a:schemeClr val="bg1">
              <a:alpha val="42821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C346059-E228-4707-AE51-24F48F9E91AA}"/>
              </a:ext>
            </a:extLst>
          </p:cNvPr>
          <p:cNvSpPr txBox="1"/>
          <p:nvPr/>
        </p:nvSpPr>
        <p:spPr>
          <a:xfrm>
            <a:off x="1016909" y="461719"/>
            <a:ext cx="106583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2400" b="1" i="1" dirty="0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« </a:t>
            </a:r>
            <a:r>
              <a:rPr lang="fr-FR" sz="2400" b="1" i="1" dirty="0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Les professionnels sont les meilleurs connaisseurs de leur métier</a:t>
            </a:r>
            <a:r>
              <a:rPr lang="fr-CH" sz="2400" b="1" i="1" dirty="0">
                <a:solidFill>
                  <a:schemeClr val="tx1">
                    <a:lumMod val="50000"/>
                  </a:schemeClr>
                </a:solidFill>
                <a:latin typeface="Helvetica" pitchFamily="2" charset="0"/>
              </a:rPr>
              <a:t> » </a:t>
            </a:r>
            <a:endParaRPr lang="fr-FR" sz="2400" b="1" i="1" dirty="0">
              <a:solidFill>
                <a:schemeClr val="tx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B19E5A99-D983-DBC0-535C-0BB638B9D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41" y="4932281"/>
            <a:ext cx="11433917" cy="154970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CH" sz="2700" dirty="0">
                <a:latin typeface="Helvetica" pitchFamily="2" charset="0"/>
              </a:rPr>
              <a:t>COMMENT et POURQUOI </a:t>
            </a:r>
            <a:r>
              <a:rPr lang="fr-CH" sz="2700" b="0" dirty="0">
                <a:latin typeface="Helvetica" pitchFamily="2" charset="0"/>
              </a:rPr>
              <a:t> les enseignants d’EP instaurent-ils la coopération entre élèves </a:t>
            </a:r>
            <a:r>
              <a:rPr lang="fr-CH" sz="2700" dirty="0">
                <a:latin typeface="Helvetica" pitchFamily="2" charset="0"/>
              </a:rPr>
              <a:t>sans formation spécifique </a:t>
            </a:r>
            <a:r>
              <a:rPr lang="fr-CH" sz="2700" b="0" dirty="0">
                <a:latin typeface="Helvetica" pitchFamily="2" charset="0"/>
              </a:rPr>
              <a:t>?</a:t>
            </a:r>
            <a:br>
              <a:rPr lang="fr-CH" b="0" dirty="0"/>
            </a:br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A1E1BC6-3C9D-A842-DC08-9772CCDD0B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6601" y="1085606"/>
            <a:ext cx="2710065" cy="355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8118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8D4B3D1-3854-6658-9A63-03A334B487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8AF6673-5BBC-64F4-D46C-79A5102E4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45" y="558369"/>
            <a:ext cx="9562355" cy="1325563"/>
          </a:xfrm>
        </p:spPr>
        <p:txBody>
          <a:bodyPr/>
          <a:lstStyle/>
          <a:p>
            <a:r>
              <a:rPr lang="fr-FR" dirty="0">
                <a:solidFill>
                  <a:srgbClr val="FF2F92"/>
                </a:solidFill>
                <a:latin typeface="Helvetica" pitchFamily="2" charset="0"/>
              </a:rPr>
              <a:t>Tension 1 </a:t>
            </a:r>
            <a:r>
              <a:rPr lang="fr-FR" dirty="0">
                <a:latin typeface="Helvetica" pitchFamily="2" charset="0"/>
              </a:rPr>
              <a:t>: </a:t>
            </a:r>
            <a:r>
              <a:rPr lang="fr-FR" b="0" dirty="0">
                <a:latin typeface="Helvetica" pitchFamily="2" charset="0"/>
              </a:rPr>
              <a:t>Contexte scolaire vaudois 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6E767DAD-C3C4-0A1D-8937-9BEEC2F7C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457" y="1982788"/>
            <a:ext cx="5311822" cy="4064698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B66950FB-409F-3BAD-6D78-BABF1E00E06A}"/>
              </a:ext>
            </a:extLst>
          </p:cNvPr>
          <p:cNvSpPr txBox="1"/>
          <p:nvPr/>
        </p:nvSpPr>
        <p:spPr>
          <a:xfrm>
            <a:off x="7613756" y="6146342"/>
            <a:ext cx="457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2"/>
                </a:solidFill>
                <a:latin typeface="Helvetica" pitchFamily="2" charset="0"/>
              </a:rPr>
              <a:t>Plan d’études romand, 2011</a:t>
            </a:r>
          </a:p>
        </p:txBody>
      </p:sp>
      <p:sp>
        <p:nvSpPr>
          <p:cNvPr id="31" name="Flèche vers la droite 30">
            <a:extLst>
              <a:ext uri="{FF2B5EF4-FFF2-40B4-BE49-F238E27FC236}">
                <a16:creationId xmlns:a16="http://schemas.microsoft.com/office/drawing/2014/main" id="{70D73E6D-BEB6-B2F1-C071-ADFCFF84A668}"/>
              </a:ext>
            </a:extLst>
          </p:cNvPr>
          <p:cNvSpPr/>
          <p:nvPr/>
        </p:nvSpPr>
        <p:spPr>
          <a:xfrm rot="21275430" flipV="1">
            <a:off x="6310424" y="4933405"/>
            <a:ext cx="1471049" cy="678442"/>
          </a:xfrm>
          <a:prstGeom prst="rightArrow">
            <a:avLst/>
          </a:prstGeom>
          <a:solidFill>
            <a:schemeClr val="accent5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2A6062-4A1C-A244-B333-20F0150EEFA5}"/>
              </a:ext>
            </a:extLst>
          </p:cNvPr>
          <p:cNvSpPr txBox="1"/>
          <p:nvPr/>
        </p:nvSpPr>
        <p:spPr>
          <a:xfrm>
            <a:off x="521445" y="2340320"/>
            <a:ext cx="30644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400" b="1" dirty="0">
                <a:solidFill>
                  <a:schemeClr val="accent2"/>
                </a:solidFill>
              </a:rPr>
              <a:t>Entre intentions institutionnelles et pratiques réelles</a:t>
            </a:r>
            <a:r>
              <a:rPr lang="fr-CH" sz="2400" dirty="0">
                <a:solidFill>
                  <a:schemeClr val="accent2"/>
                </a:solidFill>
              </a:rPr>
              <a:t> : le PER valorise la collaboration mais reste flou.</a:t>
            </a:r>
          </a:p>
          <a:p>
            <a:pPr algn="r"/>
            <a:endParaRPr lang="fr-FR" sz="12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82351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0A44F-50FD-BD41-2B70-19EE2145E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E3D58EB-18BD-8C97-692A-31004E6B1EA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9" name="Titre 3">
            <a:extLst>
              <a:ext uri="{FF2B5EF4-FFF2-40B4-BE49-F238E27FC236}">
                <a16:creationId xmlns:a16="http://schemas.microsoft.com/office/drawing/2014/main" id="{BA333A3C-6201-2FBB-45EB-E208EFAB8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45" y="582553"/>
            <a:ext cx="10026053" cy="1325563"/>
          </a:xfrm>
        </p:spPr>
        <p:txBody>
          <a:bodyPr/>
          <a:lstStyle/>
          <a:p>
            <a:pPr marL="2197100" indent="-2197100"/>
            <a:r>
              <a:rPr lang="fr-FR" dirty="0">
                <a:solidFill>
                  <a:srgbClr val="FF2F92"/>
                </a:solidFill>
                <a:latin typeface="Helvetica" pitchFamily="2" charset="0"/>
              </a:rPr>
              <a:t>Tension 2 </a:t>
            </a:r>
            <a:r>
              <a:rPr lang="fr-FR" dirty="0">
                <a:latin typeface="Helvetica" pitchFamily="2" charset="0"/>
              </a:rPr>
              <a:t>: </a:t>
            </a:r>
            <a:r>
              <a:rPr lang="fr-CH" b="0" dirty="0">
                <a:latin typeface="Helvetica" pitchFamily="2" charset="0"/>
              </a:rPr>
              <a:t>Entre bénéfices reconnus de la coopération et obstacles de terrain </a:t>
            </a:r>
            <a:endParaRPr lang="fr-FR" b="0" dirty="0">
              <a:latin typeface="Helvetica" pitchFamily="2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8CD85D6-FDF0-D9D9-3DF7-998BA744842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1563" y="4124564"/>
            <a:ext cx="2880000" cy="2406976"/>
          </a:xfrm>
          <a:prstGeom prst="rect">
            <a:avLst/>
          </a:prstGeom>
          <a:noFill/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9953D4E-7521-D442-19F1-DF5775F3C97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35754" y="4084146"/>
            <a:ext cx="2880000" cy="2451256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7BA522A-827D-9844-EAA7-213820A115F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1563" y="1734109"/>
            <a:ext cx="2880000" cy="2451256"/>
          </a:xfrm>
          <a:prstGeom prst="rect">
            <a:avLst/>
          </a:prstGeom>
          <a:noFill/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5ECA80E-7215-53B8-A7D1-2F15BE964A3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7" b="-4553"/>
          <a:stretch>
            <a:fillRect/>
          </a:stretch>
        </p:blipFill>
        <p:spPr>
          <a:xfrm>
            <a:off x="6145004" y="1734109"/>
            <a:ext cx="2880000" cy="256811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AB94DAD-77E1-8A4C-9B20-706FA2DC4B67}"/>
              </a:ext>
            </a:extLst>
          </p:cNvPr>
          <p:cNvSpPr txBox="1"/>
          <p:nvPr/>
        </p:nvSpPr>
        <p:spPr>
          <a:xfrm>
            <a:off x="9191920" y="2503571"/>
            <a:ext cx="353001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0" i="0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Imprévisibilité</a:t>
            </a:r>
          </a:p>
          <a:p>
            <a:r>
              <a:rPr lang="fr-FR" i="1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(</a:t>
            </a:r>
            <a:r>
              <a:rPr lang="fr-FR" i="1" dirty="0" err="1">
                <a:solidFill>
                  <a:schemeClr val="bg2">
                    <a:lumMod val="5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Bullough</a:t>
            </a:r>
            <a:r>
              <a:rPr lang="fr-FR" i="1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, 2009)</a:t>
            </a:r>
            <a:endParaRPr lang="fr-FR" b="0" i="1" dirty="0">
              <a:solidFill>
                <a:schemeClr val="bg2">
                  <a:lumMod val="50000"/>
                </a:schemeClr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BC66677-220D-BA0D-82BE-CE803210D3DF}"/>
              </a:ext>
            </a:extLst>
          </p:cNvPr>
          <p:cNvSpPr txBox="1"/>
          <p:nvPr/>
        </p:nvSpPr>
        <p:spPr>
          <a:xfrm>
            <a:off x="854926" y="4681343"/>
            <a:ext cx="239187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Manque de formation </a:t>
            </a:r>
            <a:r>
              <a:rPr lang="fr-FR" i="1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(Jourdan, 2024)</a:t>
            </a:r>
            <a:endParaRPr lang="fr-FR" b="0" i="1" dirty="0">
              <a:solidFill>
                <a:schemeClr val="bg2">
                  <a:lumMod val="50000"/>
                </a:schemeClr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9938B19-1CAC-6699-E1CC-9AB2028D7A0B}"/>
              </a:ext>
            </a:extLst>
          </p:cNvPr>
          <p:cNvSpPr txBox="1"/>
          <p:nvPr/>
        </p:nvSpPr>
        <p:spPr>
          <a:xfrm>
            <a:off x="0" y="2176657"/>
            <a:ext cx="3435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Gestion de classe </a:t>
            </a:r>
            <a:r>
              <a:rPr lang="fr-FR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(</a:t>
            </a:r>
            <a:r>
              <a:rPr lang="fr-CH" i="1" dirty="0" err="1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Joinel</a:t>
            </a:r>
            <a:r>
              <a:rPr lang="fr-CH" i="1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 Alvarez et al., 2022)</a:t>
            </a:r>
            <a:r>
              <a:rPr lang="fr-CH" sz="3200" i="1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 </a:t>
            </a:r>
            <a:endParaRPr lang="fr-FR" sz="3200" b="0" i="1" dirty="0">
              <a:solidFill>
                <a:schemeClr val="bg2">
                  <a:lumMod val="50000"/>
                </a:schemeClr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07739B9-B1B1-02D4-692B-B7DEB13AAED9}"/>
              </a:ext>
            </a:extLst>
          </p:cNvPr>
          <p:cNvSpPr txBox="1"/>
          <p:nvPr/>
        </p:nvSpPr>
        <p:spPr>
          <a:xfrm>
            <a:off x="9185277" y="4819843"/>
            <a:ext cx="312058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0" i="0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Organisation des groupes</a:t>
            </a:r>
          </a:p>
          <a:p>
            <a:r>
              <a:rPr lang="fr-CH" i="1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(</a:t>
            </a:r>
            <a:r>
              <a:rPr lang="fr-CH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Connac &amp; </a:t>
            </a:r>
            <a:r>
              <a:rPr lang="fr-CH" dirty="0" err="1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Rusu</a:t>
            </a:r>
            <a:r>
              <a:rPr lang="fr-CH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, 2021)</a:t>
            </a:r>
            <a:r>
              <a:rPr lang="fr-CH" i="1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 </a:t>
            </a:r>
            <a:endParaRPr lang="fr-FR" b="0" i="1" dirty="0">
              <a:solidFill>
                <a:schemeClr val="bg2">
                  <a:lumMod val="50000"/>
                </a:schemeClr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8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404D91-7D32-DEAB-0584-2ACC2CD33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F0E6C05-B7E0-035A-2DA1-2B6AC664B3FB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5B8E500-E493-5F88-714D-06486D253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657225"/>
            <a:ext cx="11676062" cy="790575"/>
          </a:xfrm>
        </p:spPr>
        <p:txBody>
          <a:bodyPr>
            <a:normAutofit fontScale="90000"/>
          </a:bodyPr>
          <a:lstStyle/>
          <a:p>
            <a:r>
              <a:rPr lang="fr-FR" sz="2700" dirty="0">
                <a:solidFill>
                  <a:srgbClr val="FF2F92"/>
                </a:solidFill>
                <a:latin typeface="Helvetica" pitchFamily="2" charset="0"/>
              </a:rPr>
              <a:t>Tension 3 </a:t>
            </a:r>
            <a:r>
              <a:rPr lang="fr-FR" sz="2700" dirty="0">
                <a:latin typeface="Helvetica" pitchFamily="2" charset="0"/>
              </a:rPr>
              <a:t>: </a:t>
            </a:r>
            <a:r>
              <a:rPr lang="fr-CH" sz="2700" b="0" dirty="0">
                <a:latin typeface="Helvetica" pitchFamily="2" charset="0"/>
              </a:rPr>
              <a:t>Entre autonomie des élèves et régulation par l’enseignant (Jourdan, 2024) </a:t>
            </a:r>
            <a:br>
              <a:rPr lang="fr-FR" b="0" dirty="0"/>
            </a:br>
            <a:endParaRPr lang="fr-FR" dirty="0"/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23F6F88E-5A87-BF67-27C5-90DCD8952380}"/>
              </a:ext>
            </a:extLst>
          </p:cNvPr>
          <p:cNvSpPr txBox="1">
            <a:spLocks/>
          </p:cNvSpPr>
          <p:nvPr/>
        </p:nvSpPr>
        <p:spPr>
          <a:xfrm>
            <a:off x="-633916" y="2424220"/>
            <a:ext cx="9562355" cy="1325563"/>
          </a:xfrm>
          <a:prstGeom prst="rect">
            <a:avLst/>
          </a:prstGeom>
        </p:spPr>
        <p:txBody>
          <a:bodyPr vert="horz" lIns="0" tIns="198000" rIns="91440" bIns="45720" rtlCol="0" anchor="t">
            <a:normAutofit/>
          </a:bodyPr>
          <a:lstStyle>
            <a:lvl1pPr algn="l" defTabSz="914400" rtl="0" eaLnBrk="1" latinLnBrk="0" hangingPunct="1">
              <a:lnSpc>
                <a:spcPts val="3200"/>
              </a:lnSpc>
              <a:spcBef>
                <a:spcPts val="1000"/>
              </a:spcBef>
              <a:buNone/>
              <a:defRPr sz="3200" b="1" i="0" kern="1200" cap="none" spc="-2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endParaRPr lang="fr-FR" b="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4C1C0C5-9995-AEB7-50BA-362A65CDDA3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298" y="1447800"/>
            <a:ext cx="8926926" cy="5296679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9DC60272-14CB-11BE-23BC-74583AD4665F}"/>
              </a:ext>
            </a:extLst>
          </p:cNvPr>
          <p:cNvSpPr/>
          <p:nvPr/>
        </p:nvSpPr>
        <p:spPr>
          <a:xfrm>
            <a:off x="138811" y="2711487"/>
            <a:ext cx="2382236" cy="1128278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Interactions/Rapports existants 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Barker et al., 2015;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Darnis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et Lafont, 2015;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Mascret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2009; 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Peyrat, 2009)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9305B13-B58C-3C73-B912-C6C233B603DF}"/>
              </a:ext>
            </a:extLst>
          </p:cNvPr>
          <p:cNvSpPr/>
          <p:nvPr/>
        </p:nvSpPr>
        <p:spPr>
          <a:xfrm>
            <a:off x="1978680" y="1918151"/>
            <a:ext cx="1972026" cy="1219559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Attitudes à acquérir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(Barbier et </a:t>
            </a:r>
            <a:r>
              <a:rPr lang="fr-FR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Galatanu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2004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;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Jollivet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-Blanchard et Blanchard 2004; 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Meirieu, 2008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;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Baillon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2015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)</a:t>
            </a:r>
            <a:endParaRPr lang="fr-FR" sz="900" b="1" i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1CC548CB-5580-313B-EC2F-5F0D984B1C99}"/>
              </a:ext>
            </a:extLst>
          </p:cNvPr>
          <p:cNvSpPr/>
          <p:nvPr/>
        </p:nvSpPr>
        <p:spPr>
          <a:xfrm>
            <a:off x="3966462" y="1832010"/>
            <a:ext cx="2268143" cy="1113449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Responsabilité</a:t>
            </a:r>
          </a:p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individuelle</a:t>
            </a:r>
          </a:p>
          <a:p>
            <a:pPr algn="ctr"/>
            <a:r>
              <a:rPr lang="fr-FR" sz="1050" dirty="0">
                <a:solidFill>
                  <a:schemeClr val="accent2"/>
                </a:solidFill>
                <a:latin typeface="Century Gothic" panose="020B0502020202020204" pitchFamily="34" charset="0"/>
              </a:rPr>
              <a:t> 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Hugon, 2008; Baines et al., 2009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; </a:t>
            </a:r>
            <a:r>
              <a:rPr lang="fr-FR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Ensergueix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et Lafont, 2010; 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Velázquez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Callado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2012; Buchs et al., 2016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)</a:t>
            </a:r>
            <a:endParaRPr lang="fr-FR" sz="900" b="1" i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04DE3920-713D-9F86-87DC-82A035ED9593}"/>
              </a:ext>
            </a:extLst>
          </p:cNvPr>
          <p:cNvSpPr/>
          <p:nvPr/>
        </p:nvSpPr>
        <p:spPr>
          <a:xfrm>
            <a:off x="6241054" y="1912801"/>
            <a:ext cx="2515000" cy="1230257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Réciprocité/Entraide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(Hénaff, 2010; Connac, 2015; </a:t>
            </a:r>
            <a:r>
              <a:rPr lang="fr-FR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Meuret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2016; </a:t>
            </a:r>
            <a:r>
              <a:rPr lang="fr-FR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Servigne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et Chapelle, 2017)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DD3BDFE-2315-FFE4-D7C2-7E4DF46D764A}"/>
              </a:ext>
            </a:extLst>
          </p:cNvPr>
          <p:cNvSpPr/>
          <p:nvPr/>
        </p:nvSpPr>
        <p:spPr>
          <a:xfrm>
            <a:off x="6926139" y="3090568"/>
            <a:ext cx="2162086" cy="1128278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Identité de groupe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(Berthon et </a:t>
            </a:r>
            <a:r>
              <a:rPr lang="fr-FR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Méard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2017; 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Duval et al., 2017;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Rull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et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Margas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2019; Aebischer et Oberlé, 2021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080F289-1934-F093-C16C-E44ADC20A511}"/>
              </a:ext>
            </a:extLst>
          </p:cNvPr>
          <p:cNvSpPr/>
          <p:nvPr/>
        </p:nvSpPr>
        <p:spPr>
          <a:xfrm>
            <a:off x="6980706" y="4218846"/>
            <a:ext cx="1872637" cy="1022311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Climat de confiance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(Peyrat, 2009;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Goudas, 2010;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</a:t>
            </a:r>
            <a:r>
              <a:rPr lang="fr-FR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Meuret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2016; Gaudreau, 2017)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356D1D7F-F12B-A7E2-AD9A-A0275BC91DE7}"/>
              </a:ext>
            </a:extLst>
          </p:cNvPr>
          <p:cNvSpPr/>
          <p:nvPr/>
        </p:nvSpPr>
        <p:spPr>
          <a:xfrm>
            <a:off x="6519573" y="5212093"/>
            <a:ext cx="1677866" cy="1219559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Processus qui prend du temps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(Peyrat, 2009; 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Goudas, 2010;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Evin, 2013; Buchs 2022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)</a:t>
            </a:r>
            <a:endParaRPr lang="fr-FR" sz="900" b="1" i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87F62A4-ADDF-5A04-FD58-00D6EBFCEC71}"/>
              </a:ext>
            </a:extLst>
          </p:cNvPr>
          <p:cNvSpPr/>
          <p:nvPr/>
        </p:nvSpPr>
        <p:spPr>
          <a:xfrm>
            <a:off x="4630142" y="5393321"/>
            <a:ext cx="1845694" cy="1182761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Partage des tâches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Hugon, 2008; Sabourin et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Lehraus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2008; </a:t>
            </a:r>
            <a:r>
              <a:rPr lang="fr-FR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Ensergueix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et Lafont, 2010; Mons et al., 2012)</a:t>
            </a:r>
            <a:endParaRPr lang="fr-FR" sz="900" b="1" i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7FD8158F-C9C6-AF6A-1737-C8F74B837B96}"/>
              </a:ext>
            </a:extLst>
          </p:cNvPr>
          <p:cNvSpPr/>
          <p:nvPr/>
        </p:nvSpPr>
        <p:spPr>
          <a:xfrm>
            <a:off x="2369722" y="5512594"/>
            <a:ext cx="2379810" cy="1182761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Interdépendance </a:t>
            </a:r>
            <a:r>
              <a:rPr lang="fr-FR" sz="135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positive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(Smith et al., </a:t>
            </a:r>
            <a:r>
              <a:rPr lang="fr-FR" sz="900" i="1" dirty="0">
                <a:solidFill>
                  <a:srgbClr val="FF0000"/>
                </a:solidFill>
                <a:latin typeface="Century Gothic" panose="020B0502020202020204" pitchFamily="34" charset="0"/>
              </a:rPr>
              <a:t>200 </a:t>
            </a:r>
            <a:r>
              <a:rPr lang="fr-FR" sz="900" i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Lepri</a:t>
            </a:r>
            <a:r>
              <a:rPr lang="fr-FR" sz="900" i="1" dirty="0">
                <a:solidFill>
                  <a:srgbClr val="FF0000"/>
                </a:solidFill>
                <a:latin typeface="Century Gothic" panose="020B0502020202020204" pitchFamily="34" charset="0"/>
              </a:rPr>
              <a:t>, 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2013; 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Buchs et al., 2016;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Borsch, 2019)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5; </a:t>
            </a:r>
            <a:endParaRPr lang="fr-FR" sz="900" b="1" i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06EFEC18-561E-2B97-CB64-C9A317C51819}"/>
              </a:ext>
            </a:extLst>
          </p:cNvPr>
          <p:cNvSpPr/>
          <p:nvPr/>
        </p:nvSpPr>
        <p:spPr>
          <a:xfrm>
            <a:off x="792387" y="4821680"/>
            <a:ext cx="1972026" cy="1219559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Équilibre</a:t>
            </a:r>
          </a:p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coopération et compétition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Olry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-Louis, 2003;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Rebetez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et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Amendola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2012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; </a:t>
            </a:r>
            <a:r>
              <a:rPr lang="fr-FR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Servigne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et Chapelle, 2017)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9141F013-18D5-148F-51E5-A022B6A80B94}"/>
              </a:ext>
            </a:extLst>
          </p:cNvPr>
          <p:cNvSpPr/>
          <p:nvPr/>
        </p:nvSpPr>
        <p:spPr>
          <a:xfrm>
            <a:off x="264686" y="3849470"/>
            <a:ext cx="1761511" cy="1005485"/>
          </a:xfrm>
          <a:prstGeom prst="ellipse">
            <a:avLst/>
          </a:prstGeom>
          <a:solidFill>
            <a:schemeClr val="bg1">
              <a:alpha val="1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Rôle de l’enseignant</a:t>
            </a:r>
          </a:p>
          <a:p>
            <a:pPr algn="ctr"/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(Meirieu, 2008; 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Goudas, 2010;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</a:t>
            </a:r>
            <a:r>
              <a:rPr lang="fr-FR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Lepri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2013;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 </a:t>
            </a:r>
            <a:r>
              <a:rPr lang="fr-CH" sz="900" i="1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Gillies</a:t>
            </a:r>
            <a:r>
              <a:rPr lang="fr-CH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, 2014; Buchs, 2022</a:t>
            </a:r>
            <a:r>
              <a:rPr lang="fr-FR" sz="9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)</a:t>
            </a:r>
            <a:endParaRPr lang="fr-FR" sz="900" b="1" i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17AF54D-EF8B-9223-42CE-FD692E8CC64E}"/>
              </a:ext>
            </a:extLst>
          </p:cNvPr>
          <p:cNvSpPr txBox="1"/>
          <p:nvPr/>
        </p:nvSpPr>
        <p:spPr>
          <a:xfrm>
            <a:off x="2503697" y="3581957"/>
            <a:ext cx="4242128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CH" sz="2000" b="1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Organiser l’</a:t>
            </a:r>
            <a:r>
              <a:rPr lang="fr-CH" sz="2000" b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action </a:t>
            </a:r>
          </a:p>
          <a:p>
            <a:pPr algn="ctr"/>
            <a:r>
              <a:rPr lang="fr-CH" sz="20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avec une ou plusieurs personnes </a:t>
            </a:r>
            <a:r>
              <a:rPr lang="fr-CH" i="1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(Connac, 2022)</a:t>
            </a:r>
            <a:endParaRPr lang="fr-CH" dirty="0">
              <a:solidFill>
                <a:schemeClr val="bg2">
                  <a:lumMod val="50000"/>
                </a:schemeClr>
              </a:solidFill>
              <a:latin typeface="Helvetica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8D9E3E09-F79A-2F42-7910-20A9AC15C3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3312366"/>
              </p:ext>
            </p:extLst>
          </p:nvPr>
        </p:nvGraphicFramePr>
        <p:xfrm>
          <a:off x="8950926" y="2149816"/>
          <a:ext cx="3674128" cy="3004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itre 4">
            <a:extLst>
              <a:ext uri="{FF2B5EF4-FFF2-40B4-BE49-F238E27FC236}">
                <a16:creationId xmlns:a16="http://schemas.microsoft.com/office/drawing/2014/main" id="{85B9A23F-4F03-76BE-0443-B664176F82E9}"/>
              </a:ext>
            </a:extLst>
          </p:cNvPr>
          <p:cNvSpPr txBox="1">
            <a:spLocks/>
          </p:cNvSpPr>
          <p:nvPr/>
        </p:nvSpPr>
        <p:spPr>
          <a:xfrm>
            <a:off x="842206" y="6160512"/>
            <a:ext cx="1626365" cy="662782"/>
          </a:xfrm>
          <a:prstGeom prst="rect">
            <a:avLst/>
          </a:prstGeom>
        </p:spPr>
        <p:txBody>
          <a:bodyPr vert="horz" lIns="0" tIns="198000" rIns="91440" bIns="45720" rtlCol="0" anchor="t">
            <a:normAutofit/>
          </a:bodyPr>
          <a:lstStyle>
            <a:lvl1pPr algn="l" defTabSz="914400" rtl="0" eaLnBrk="1" latinLnBrk="0" hangingPunct="1">
              <a:lnSpc>
                <a:spcPts val="3200"/>
              </a:lnSpc>
              <a:spcBef>
                <a:spcPts val="1000"/>
              </a:spcBef>
              <a:buNone/>
              <a:defRPr sz="3200" b="1" i="0" kern="1200" cap="none" spc="-2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>
                <a:latin typeface="Helvetica" pitchFamily="2" charset="0"/>
              </a:rPr>
              <a:t>Science</a:t>
            </a:r>
            <a:endParaRPr lang="fr-FR" b="0" dirty="0">
              <a:latin typeface="Helvetica" pitchFamily="2" charset="0"/>
            </a:endParaRPr>
          </a:p>
        </p:txBody>
      </p:sp>
      <p:sp>
        <p:nvSpPr>
          <p:cNvPr id="13" name="Titre 4">
            <a:extLst>
              <a:ext uri="{FF2B5EF4-FFF2-40B4-BE49-F238E27FC236}">
                <a16:creationId xmlns:a16="http://schemas.microsoft.com/office/drawing/2014/main" id="{E6E20E53-23F4-3159-502F-D9B611423232}"/>
              </a:ext>
            </a:extLst>
          </p:cNvPr>
          <p:cNvSpPr txBox="1">
            <a:spLocks/>
          </p:cNvSpPr>
          <p:nvPr/>
        </p:nvSpPr>
        <p:spPr>
          <a:xfrm>
            <a:off x="10172449" y="6199117"/>
            <a:ext cx="1626365" cy="662782"/>
          </a:xfrm>
          <a:prstGeom prst="rect">
            <a:avLst/>
          </a:prstGeom>
        </p:spPr>
        <p:txBody>
          <a:bodyPr vert="horz" lIns="0" tIns="198000" rIns="91440" bIns="45720" rtlCol="0" anchor="t">
            <a:normAutofit/>
          </a:bodyPr>
          <a:lstStyle>
            <a:lvl1pPr algn="l" defTabSz="914400" rtl="0" eaLnBrk="1" latinLnBrk="0" hangingPunct="1">
              <a:lnSpc>
                <a:spcPts val="3200"/>
              </a:lnSpc>
              <a:spcBef>
                <a:spcPts val="1000"/>
              </a:spcBef>
              <a:buNone/>
              <a:defRPr sz="3200" b="1" i="0" kern="1200" cap="none" spc="-2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>
                <a:latin typeface="Helvetica" pitchFamily="2" charset="0"/>
              </a:rPr>
              <a:t>Terrain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8A7A4F6-56FE-D6A4-937E-4277FC8DC976}"/>
              </a:ext>
            </a:extLst>
          </p:cNvPr>
          <p:cNvSpPr txBox="1"/>
          <p:nvPr/>
        </p:nvSpPr>
        <p:spPr>
          <a:xfrm>
            <a:off x="9283096" y="5241157"/>
            <a:ext cx="2887346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fr-CH" i="1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</a:t>
            </a:r>
            <a:r>
              <a:rPr lang="fr-CH" i="1" dirty="0">
                <a:latin typeface="Helvetica" pitchFamily="2" charset="0"/>
              </a:rPr>
              <a:t>l’</a:t>
            </a:r>
            <a:r>
              <a:rPr lang="fr-CH" b="1" i="1" dirty="0">
                <a:latin typeface="Helvetica" pitchFamily="2" charset="0"/>
              </a:rPr>
              <a:t>acceptation</a:t>
            </a:r>
            <a:r>
              <a:rPr lang="fr-CH" i="1" dirty="0">
                <a:latin typeface="Helvetica" pitchFamily="2" charset="0"/>
              </a:rPr>
              <a:t> par les élèves de faire avec autrui. </a:t>
            </a:r>
            <a:r>
              <a:rPr lang="fr-CH" i="1" dirty="0"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fr-FR" i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11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Graphic spid="4" grpId="0">
        <p:bldAsOne/>
      </p:bldGraphic>
      <p:bldP spid="12" grpId="0"/>
      <p:bldP spid="13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712253A-C7FD-B357-02D2-AF915E6D87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E6B75-6DC9-6644-B0E9-564ADDE34A81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4" name="Titre 3">
            <a:extLst>
              <a:ext uri="{FF2B5EF4-FFF2-40B4-BE49-F238E27FC236}">
                <a16:creationId xmlns:a16="http://schemas.microsoft.com/office/drawing/2014/main" id="{DD8882DC-68E1-B658-DE97-9C4071298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7395" y="376015"/>
            <a:ext cx="4957210" cy="790575"/>
          </a:xfrm>
        </p:spPr>
        <p:txBody>
          <a:bodyPr>
            <a:normAutofit/>
          </a:bodyPr>
          <a:lstStyle/>
          <a:p>
            <a:r>
              <a:rPr lang="fr-CH" dirty="0">
                <a:solidFill>
                  <a:srgbClr val="FF2F92"/>
                </a:solidFill>
                <a:latin typeface="Helvetica" pitchFamily="2" charset="0"/>
              </a:rPr>
              <a:t>OBJECTIFS</a:t>
            </a:r>
            <a:r>
              <a:rPr lang="fr-CH" dirty="0">
                <a:latin typeface="Helvetica" pitchFamily="2" charset="0"/>
              </a:rPr>
              <a:t> de recherche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FF60149-6DE9-BBD3-7691-085FA77E7E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76"/>
          <a:stretch/>
        </p:blipFill>
        <p:spPr>
          <a:xfrm>
            <a:off x="1998920" y="3679750"/>
            <a:ext cx="7526627" cy="232084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8CC88D2-6EC4-A72A-2FA7-5F2FF10C414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4976" y="1417340"/>
            <a:ext cx="7337122" cy="226241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923BA18-01CD-E4FC-D97B-20A4F812FFF5}"/>
              </a:ext>
            </a:extLst>
          </p:cNvPr>
          <p:cNvSpPr txBox="1"/>
          <p:nvPr/>
        </p:nvSpPr>
        <p:spPr>
          <a:xfrm>
            <a:off x="280811" y="2317712"/>
            <a:ext cx="5273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2"/>
                </a:solidFill>
                <a:latin typeface="Helvetica" pitchFamily="2" charset="0"/>
                <a:cs typeface="Calibri" panose="020F0502020204030204" pitchFamily="34" charset="0"/>
              </a:rPr>
              <a:t>OBSERVER</a:t>
            </a:r>
            <a:endParaRPr lang="fr-FR" sz="2400" b="1" i="0" dirty="0">
              <a:solidFill>
                <a:schemeClr val="accent2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5DEB181-F830-FE5A-8A31-FCD0B137076F}"/>
              </a:ext>
            </a:extLst>
          </p:cNvPr>
          <p:cNvSpPr txBox="1"/>
          <p:nvPr/>
        </p:nvSpPr>
        <p:spPr>
          <a:xfrm>
            <a:off x="9525547" y="2317711"/>
            <a:ext cx="5273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0" dirty="0">
                <a:solidFill>
                  <a:schemeClr val="accent2"/>
                </a:solidFill>
                <a:latin typeface="Helvetica" pitchFamily="2" charset="0"/>
                <a:cs typeface="Calibri" panose="020F0502020204030204" pitchFamily="34" charset="0"/>
              </a:rPr>
              <a:t>COMPRENDRE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621AA0E-8BCE-465A-9561-198404727381}"/>
              </a:ext>
            </a:extLst>
          </p:cNvPr>
          <p:cNvSpPr txBox="1"/>
          <p:nvPr/>
        </p:nvSpPr>
        <p:spPr>
          <a:xfrm>
            <a:off x="359275" y="4609339"/>
            <a:ext cx="5273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2"/>
                </a:solidFill>
                <a:latin typeface="Helvetica" pitchFamily="2" charset="0"/>
                <a:cs typeface="Calibri" panose="020F0502020204030204" pitchFamily="34" charset="0"/>
              </a:rPr>
              <a:t>ANALYSER</a:t>
            </a:r>
            <a:endParaRPr lang="fr-FR" sz="2400" b="1" i="0" dirty="0">
              <a:solidFill>
                <a:schemeClr val="accent2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9D5F532-A1ED-DA70-773E-2B9AA085E9A1}"/>
              </a:ext>
            </a:extLst>
          </p:cNvPr>
          <p:cNvSpPr txBox="1"/>
          <p:nvPr/>
        </p:nvSpPr>
        <p:spPr>
          <a:xfrm>
            <a:off x="9584627" y="4391496"/>
            <a:ext cx="5273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0" dirty="0">
                <a:solidFill>
                  <a:schemeClr val="accent2"/>
                </a:solidFill>
                <a:latin typeface="Helvetica" pitchFamily="2" charset="0"/>
                <a:cs typeface="Calibri" panose="020F0502020204030204" pitchFamily="34" charset="0"/>
              </a:rPr>
              <a:t>SOUTENIR</a:t>
            </a:r>
          </a:p>
        </p:txBody>
      </p:sp>
    </p:spTree>
    <p:extLst>
      <p:ext uri="{BB962C8B-B14F-4D97-AF65-F5344CB8AC3E}">
        <p14:creationId xmlns:p14="http://schemas.microsoft.com/office/powerpoint/2010/main" val="418007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5D5F5-C310-F1E8-A431-CF0768083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A0C7210B-9BAD-9664-D95D-73BB01462D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pPr>
              <a:spcAft>
                <a:spcPts val="600"/>
              </a:spcAft>
            </a:pPr>
            <a:fld id="{7C8E6B75-6DC9-6644-B0E9-564ADDE34A81}" type="slidenum">
              <a:rPr lang="fr-FR" smtClean="0"/>
              <a:pPr>
                <a:spcAft>
                  <a:spcPts val="600"/>
                </a:spcAft>
              </a:pPr>
              <a:t>7</a:t>
            </a:fld>
            <a:endParaRPr lang="fr-FR"/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F6E516D6-3DA0-3491-C22F-5DF51AB26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4206" y="251964"/>
            <a:ext cx="10266837" cy="1325563"/>
          </a:xfrm>
        </p:spPr>
        <p:txBody>
          <a:bodyPr/>
          <a:lstStyle/>
          <a:p>
            <a:r>
              <a:rPr lang="fr-FR" dirty="0">
                <a:latin typeface="Helvetica" pitchFamily="2" charset="0"/>
              </a:rPr>
              <a:t>Cadre théorique: </a:t>
            </a:r>
            <a:r>
              <a:rPr lang="fr-FR" b="0" dirty="0">
                <a:latin typeface="Helvetica" pitchFamily="2" charset="0"/>
              </a:rPr>
              <a:t>Clinique de l’activité </a:t>
            </a:r>
            <a:r>
              <a:rPr lang="fr-CH" sz="1800" b="0" i="1" dirty="0">
                <a:latin typeface="Helvetica" pitchFamily="2" charset="0"/>
              </a:rPr>
              <a:t>(Clot, 2008) </a:t>
            </a:r>
            <a:endParaRPr lang="fr-FR" sz="1800" b="0" i="1" dirty="0">
              <a:latin typeface="Helvetica" pitchFamily="2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1934257-135D-2796-7E39-AF600AFA14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500"/>
                    </a14:imgEffect>
                    <a14:imgEffect>
                      <a14:saturation sat="0"/>
                    </a14:imgEffect>
                    <a14:imgEffect>
                      <a14:brightnessContrast bright="7000" contrast="-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5475" y="1290643"/>
            <a:ext cx="2343081" cy="5608880"/>
          </a:xfrm>
          <a:prstGeom prst="rect">
            <a:avLst/>
          </a:prstGeom>
        </p:spPr>
      </p:pic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8E6CEEBC-B4D7-B595-F2D9-6AE461B75608}"/>
              </a:ext>
            </a:extLst>
          </p:cNvPr>
          <p:cNvSpPr txBox="1">
            <a:spLocks/>
          </p:cNvSpPr>
          <p:nvPr/>
        </p:nvSpPr>
        <p:spPr>
          <a:xfrm>
            <a:off x="912483" y="1163777"/>
            <a:ext cx="3656603" cy="636396"/>
          </a:xfrm>
          <a:prstGeom prst="rect">
            <a:avLst/>
          </a:prstGeom>
          <a:solidFill>
            <a:schemeClr val="bg1">
              <a:alpha val="59794"/>
            </a:schemeClr>
          </a:solidFill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altLang="fr-FR" b="1" dirty="0">
                <a:solidFill>
                  <a:schemeClr val="tx1">
                    <a:lumMod val="75000"/>
                  </a:schemeClr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Activité </a:t>
            </a:r>
            <a:r>
              <a:rPr lang="fr-FR" altLang="fr-FR" dirty="0">
                <a:solidFill>
                  <a:schemeClr val="tx1">
                    <a:lumMod val="75000"/>
                  </a:schemeClr>
                </a:solidFill>
                <a:latin typeface="Helvetica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de l’enseignant</a:t>
            </a:r>
          </a:p>
          <a:p>
            <a:pPr marL="365760" lvl="1" indent="0">
              <a:lnSpc>
                <a:spcPct val="120000"/>
              </a:lnSpc>
              <a:buNone/>
            </a:pPr>
            <a:endParaRPr lang="fr-FR" altLang="fr-FR" sz="2400" b="1" dirty="0">
              <a:solidFill>
                <a:srgbClr val="7030A0"/>
              </a:solidFill>
              <a:latin typeface="Helvetica" pitchFamily="2" charset="0"/>
              <a:cs typeface="Times New Roman" panose="02020603050405020304" pitchFamily="18" charset="0"/>
            </a:endParaRPr>
          </a:p>
          <a:p>
            <a:pPr marL="365760" lvl="1" indent="0">
              <a:lnSpc>
                <a:spcPct val="120000"/>
              </a:lnSpc>
              <a:buNone/>
            </a:pPr>
            <a:endParaRPr lang="fr-FR" sz="2000" b="1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3D07145-5D3C-7088-7543-EA6A9D7FEAD1}"/>
              </a:ext>
            </a:extLst>
          </p:cNvPr>
          <p:cNvSpPr txBox="1"/>
          <p:nvPr/>
        </p:nvSpPr>
        <p:spPr>
          <a:xfrm>
            <a:off x="7171756" y="1163777"/>
            <a:ext cx="4938455" cy="492635"/>
          </a:xfrm>
          <a:prstGeom prst="rect">
            <a:avLst/>
          </a:prstGeom>
          <a:solidFill>
            <a:schemeClr val="bg1">
              <a:alpha val="6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altLang="fr-FR" sz="2400" b="1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Développement </a:t>
            </a:r>
            <a:r>
              <a:rPr lang="fr-FR" altLang="fr-FR" sz="2400" dirty="0">
                <a:solidFill>
                  <a:schemeClr val="tx1">
                    <a:lumMod val="75000"/>
                  </a:schemeClr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son activité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3101F5F-786A-E0C6-2AA0-5C731C178954}"/>
              </a:ext>
            </a:extLst>
          </p:cNvPr>
          <p:cNvSpPr/>
          <p:nvPr/>
        </p:nvSpPr>
        <p:spPr>
          <a:xfrm>
            <a:off x="1224530" y="2298237"/>
            <a:ext cx="2801157" cy="13194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2"/>
                </a:solidFill>
                <a:latin typeface="Helvetica" pitchFamily="2" charset="0"/>
              </a:rPr>
              <a:t>Motifs</a:t>
            </a:r>
          </a:p>
          <a:p>
            <a:pPr algn="ctr"/>
            <a:r>
              <a:rPr lang="fr-FR" i="1" dirty="0">
                <a:solidFill>
                  <a:schemeClr val="accent2"/>
                </a:solidFill>
                <a:latin typeface="Helvetica" pitchFamily="2" charset="0"/>
              </a:rPr>
              <a:t>(Préoccupations)</a:t>
            </a:r>
          </a:p>
          <a:p>
            <a:pPr algn="ctr"/>
            <a:endParaRPr lang="fr-FR" i="1" dirty="0">
              <a:solidFill>
                <a:schemeClr val="accent2"/>
              </a:solidFill>
              <a:latin typeface="Helvetica" pitchFamily="2" charset="0"/>
            </a:endParaRPr>
          </a:p>
          <a:p>
            <a:pPr algn="ctr"/>
            <a:r>
              <a:rPr lang="fr-FR" b="1" dirty="0">
                <a:solidFill>
                  <a:srgbClr val="FF2F92"/>
                </a:solidFill>
                <a:latin typeface="Helvetica" pitchFamily="2" charset="0"/>
              </a:rPr>
              <a:t>POURQUOI ?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9865B92E-6B53-AB48-ACE4-ABEB4BFC4BCF}"/>
              </a:ext>
            </a:extLst>
          </p:cNvPr>
          <p:cNvSpPr/>
          <p:nvPr/>
        </p:nvSpPr>
        <p:spPr>
          <a:xfrm>
            <a:off x="1195247" y="3617649"/>
            <a:ext cx="2846718" cy="131941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2"/>
                </a:solidFill>
                <a:latin typeface="Helvetica" pitchFamily="2" charset="0"/>
              </a:rPr>
              <a:t>But d’action</a:t>
            </a:r>
          </a:p>
          <a:p>
            <a:pPr algn="ctr"/>
            <a:endParaRPr lang="fr-FR" dirty="0">
              <a:solidFill>
                <a:schemeClr val="accent2"/>
              </a:solidFill>
              <a:latin typeface="Helvetica" pitchFamily="2" charset="0"/>
            </a:endParaRPr>
          </a:p>
          <a:p>
            <a:pPr algn="ctr"/>
            <a:r>
              <a:rPr lang="fr-FR" i="1" dirty="0">
                <a:solidFill>
                  <a:srgbClr val="FF2F92"/>
                </a:solidFill>
                <a:latin typeface="Helvetica" pitchFamily="2" charset="0"/>
              </a:rPr>
              <a:t>Intention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A30916C3-75EF-C108-61F4-00F5B4079BE4}"/>
              </a:ext>
            </a:extLst>
          </p:cNvPr>
          <p:cNvSpPr/>
          <p:nvPr/>
        </p:nvSpPr>
        <p:spPr>
          <a:xfrm>
            <a:off x="1224530" y="4970019"/>
            <a:ext cx="2846718" cy="131941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2"/>
                </a:solidFill>
                <a:latin typeface="Helvetica" pitchFamily="2" charset="0"/>
              </a:rPr>
              <a:t>Opérations</a:t>
            </a:r>
          </a:p>
          <a:p>
            <a:pPr algn="ctr"/>
            <a:r>
              <a:rPr lang="fr-FR" i="1" dirty="0">
                <a:solidFill>
                  <a:schemeClr val="accent2"/>
                </a:solidFill>
                <a:latin typeface="Helvetica" pitchFamily="2" charset="0"/>
              </a:rPr>
              <a:t>(Dispositifs)</a:t>
            </a:r>
          </a:p>
          <a:p>
            <a:pPr algn="ctr"/>
            <a:endParaRPr lang="fr-FR" dirty="0">
              <a:solidFill>
                <a:schemeClr val="accent2"/>
              </a:solidFill>
              <a:latin typeface="Helvetica" pitchFamily="2" charset="0"/>
            </a:endParaRPr>
          </a:p>
          <a:p>
            <a:pPr algn="ctr"/>
            <a:r>
              <a:rPr lang="fr-FR" b="1" dirty="0">
                <a:solidFill>
                  <a:srgbClr val="FF2F92"/>
                </a:solidFill>
                <a:latin typeface="Helvetica" pitchFamily="2" charset="0"/>
              </a:rPr>
              <a:t>COMMENT ?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A5F302A-2EAC-0CEF-9A5C-7E95D5DF8FF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97" r="9860"/>
          <a:stretch/>
        </p:blipFill>
        <p:spPr bwMode="auto">
          <a:xfrm>
            <a:off x="7905250" y="1966817"/>
            <a:ext cx="3905793" cy="37265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A7422F4-B5E7-C19A-27EA-08697BD88DC9}"/>
              </a:ext>
            </a:extLst>
          </p:cNvPr>
          <p:cNvSpPr txBox="1"/>
          <p:nvPr/>
        </p:nvSpPr>
        <p:spPr>
          <a:xfrm>
            <a:off x="7440870" y="5910638"/>
            <a:ext cx="4370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chemeClr val="accent2"/>
                </a:solidFill>
                <a:latin typeface="Helvetica" pitchFamily="2" charset="0"/>
              </a:rPr>
              <a:t>Structure de l’activité </a:t>
            </a:r>
            <a:r>
              <a:rPr lang="fr-FR" i="1" dirty="0">
                <a:solidFill>
                  <a:schemeClr val="accent2"/>
                </a:solidFill>
                <a:latin typeface="Helvetica" pitchFamily="2" charset="0"/>
              </a:rPr>
              <a:t>(Leontiev, 1984)</a:t>
            </a:r>
          </a:p>
        </p:txBody>
      </p:sp>
    </p:spTree>
    <p:extLst>
      <p:ext uri="{BB962C8B-B14F-4D97-AF65-F5344CB8AC3E}">
        <p14:creationId xmlns:p14="http://schemas.microsoft.com/office/powerpoint/2010/main" val="303467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  <p:bldP spid="12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2CC4C-0CD4-EB19-A3F3-B1BCD7E4D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963F3B-CCE1-8363-6995-CC52533A692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378969EF-7E99-5B4F-1C16-5482C54E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6638" y="380438"/>
            <a:ext cx="6109389" cy="790575"/>
          </a:xfrm>
        </p:spPr>
        <p:txBody>
          <a:bodyPr>
            <a:normAutofit/>
          </a:bodyPr>
          <a:lstStyle/>
          <a:p>
            <a:r>
              <a:rPr lang="fr-CH" dirty="0">
                <a:latin typeface="Helvetica" pitchFamily="2" charset="0"/>
              </a:rPr>
              <a:t>ENJEUX du cadre théorique</a:t>
            </a:r>
          </a:p>
        </p:txBody>
      </p:sp>
      <p:sp>
        <p:nvSpPr>
          <p:cNvPr id="12" name="Titre 4">
            <a:extLst>
              <a:ext uri="{FF2B5EF4-FFF2-40B4-BE49-F238E27FC236}">
                <a16:creationId xmlns:a16="http://schemas.microsoft.com/office/drawing/2014/main" id="{F27D64E1-15C4-0739-C164-54A19A7412F2}"/>
              </a:ext>
            </a:extLst>
          </p:cNvPr>
          <p:cNvSpPr txBox="1">
            <a:spLocks/>
          </p:cNvSpPr>
          <p:nvPr/>
        </p:nvSpPr>
        <p:spPr>
          <a:xfrm>
            <a:off x="515939" y="1395788"/>
            <a:ext cx="6863056" cy="1666903"/>
          </a:xfrm>
          <a:prstGeom prst="rect">
            <a:avLst/>
          </a:prstGeom>
        </p:spPr>
        <p:txBody>
          <a:bodyPr vert="horz" lIns="0" tIns="19800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3200"/>
              </a:lnSpc>
              <a:spcBef>
                <a:spcPts val="1000"/>
              </a:spcBef>
              <a:buNone/>
              <a:defRPr sz="3200" b="1" i="0" kern="1200" cap="none" spc="-2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2400" dirty="0">
                <a:latin typeface="Helvetica" pitchFamily="2" charset="0"/>
              </a:rPr>
              <a:t>1) </a:t>
            </a:r>
            <a:r>
              <a:rPr lang="en-GB" sz="2400" dirty="0" err="1">
                <a:latin typeface="Helvetica" pitchFamily="2" charset="0"/>
              </a:rPr>
              <a:t>Comprendre</a:t>
            </a:r>
            <a:r>
              <a:rPr lang="en-GB" sz="2400" dirty="0">
                <a:latin typeface="Helvetica" pitchFamily="2" charset="0"/>
              </a:rPr>
              <a:t> </a:t>
            </a:r>
            <a:r>
              <a:rPr lang="en-GB" sz="2400" dirty="0" err="1">
                <a:latin typeface="Helvetica" pitchFamily="2" charset="0"/>
              </a:rPr>
              <a:t>l’activité</a:t>
            </a:r>
            <a:r>
              <a:rPr lang="en-GB" sz="2400" dirty="0">
                <a:latin typeface="Helvetica" pitchFamily="2" charset="0"/>
              </a:rPr>
              <a:t> des </a:t>
            </a:r>
            <a:r>
              <a:rPr lang="en-GB" sz="2400" dirty="0" err="1">
                <a:latin typeface="Helvetica" pitchFamily="2" charset="0"/>
              </a:rPr>
              <a:t>enseignants</a:t>
            </a:r>
            <a:r>
              <a:rPr lang="en-GB" sz="2400" dirty="0">
                <a:latin typeface="Helvetica" pitchFamily="2" charset="0"/>
              </a:rPr>
              <a:t> </a:t>
            </a:r>
            <a:r>
              <a:rPr lang="en-GB" sz="2400" b="0" dirty="0" err="1">
                <a:latin typeface="Helvetica" pitchFamily="2" charset="0"/>
              </a:rPr>
              <a:t>d’EP</a:t>
            </a:r>
            <a:r>
              <a:rPr lang="en-GB" sz="2400" b="0" dirty="0">
                <a:latin typeface="Helvetica" pitchFamily="2" charset="0"/>
              </a:rPr>
              <a:t> </a:t>
            </a:r>
            <a:r>
              <a:rPr lang="fr-CH" sz="2400" b="0" dirty="0">
                <a:latin typeface="Helvetica" pitchFamily="2" charset="0"/>
              </a:rPr>
              <a:t>quand ils font coopérer les élèves</a:t>
            </a:r>
            <a:endParaRPr lang="fr-FR" sz="2400" b="0" dirty="0">
              <a:latin typeface="Helvetica" pitchFamily="2" charset="0"/>
            </a:endParaRPr>
          </a:p>
        </p:txBody>
      </p:sp>
      <p:sp>
        <p:nvSpPr>
          <p:cNvPr id="13" name="Titre 4">
            <a:extLst>
              <a:ext uri="{FF2B5EF4-FFF2-40B4-BE49-F238E27FC236}">
                <a16:creationId xmlns:a16="http://schemas.microsoft.com/office/drawing/2014/main" id="{8E1D8F9A-B668-E10C-53A6-C62812695FB4}"/>
              </a:ext>
            </a:extLst>
          </p:cNvPr>
          <p:cNvSpPr txBox="1">
            <a:spLocks/>
          </p:cNvSpPr>
          <p:nvPr/>
        </p:nvSpPr>
        <p:spPr bwMode="auto">
          <a:xfrm>
            <a:off x="515938" y="3287466"/>
            <a:ext cx="7258088" cy="166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GB" sz="2400" b="1" kern="0" dirty="0">
                <a:solidFill>
                  <a:schemeClr val="accent2"/>
                </a:solidFill>
                <a:latin typeface="Helvetica" pitchFamily="2" charset="0"/>
              </a:rPr>
              <a:t>2) </a:t>
            </a:r>
            <a:r>
              <a:rPr lang="en-GB" sz="2400" b="1" kern="0" dirty="0" err="1">
                <a:solidFill>
                  <a:schemeClr val="accent2"/>
                </a:solidFill>
                <a:latin typeface="Helvetica" pitchFamily="2" charset="0"/>
              </a:rPr>
              <a:t>Comprendre</a:t>
            </a:r>
            <a:r>
              <a:rPr lang="en-GB" sz="2400" b="1" kern="0" dirty="0">
                <a:solidFill>
                  <a:schemeClr val="accent2"/>
                </a:solidFill>
                <a:latin typeface="Helvetica" pitchFamily="2" charset="0"/>
              </a:rPr>
              <a:t> le </a:t>
            </a:r>
            <a:r>
              <a:rPr lang="en-GB" sz="2400" b="1" kern="0" dirty="0" err="1">
                <a:solidFill>
                  <a:schemeClr val="accent2"/>
                </a:solidFill>
                <a:latin typeface="Helvetica" pitchFamily="2" charset="0"/>
              </a:rPr>
              <a:t>développement</a:t>
            </a:r>
            <a:r>
              <a:rPr lang="en-GB" sz="2400" b="1" kern="0" dirty="0">
                <a:solidFill>
                  <a:schemeClr val="accent2"/>
                </a:solidFill>
                <a:latin typeface="Helvetica" pitchFamily="2" charset="0"/>
              </a:rPr>
              <a:t> de </a:t>
            </a:r>
            <a:r>
              <a:rPr lang="en-GB" sz="2400" b="1" kern="0" dirty="0" err="1">
                <a:solidFill>
                  <a:schemeClr val="accent2"/>
                </a:solidFill>
                <a:latin typeface="Helvetica" pitchFamily="2" charset="0"/>
              </a:rPr>
              <a:t>l’activité</a:t>
            </a:r>
            <a:r>
              <a:rPr lang="en-GB" sz="2400" b="1" kern="0" dirty="0">
                <a:solidFill>
                  <a:schemeClr val="accent2"/>
                </a:solidFill>
                <a:latin typeface="Helvetica" pitchFamily="2" charset="0"/>
              </a:rPr>
              <a:t> </a:t>
            </a:r>
            <a:r>
              <a:rPr lang="en-GB" sz="2400" kern="0" dirty="0">
                <a:solidFill>
                  <a:schemeClr val="accent2"/>
                </a:solidFill>
                <a:latin typeface="Helvetica" pitchFamily="2" charset="0"/>
              </a:rPr>
              <a:t>des </a:t>
            </a:r>
            <a:r>
              <a:rPr lang="en-GB" sz="2400" kern="0" dirty="0" err="1">
                <a:solidFill>
                  <a:schemeClr val="accent2"/>
                </a:solidFill>
                <a:latin typeface="Helvetica" pitchFamily="2" charset="0"/>
              </a:rPr>
              <a:t>enseignants</a:t>
            </a:r>
            <a:r>
              <a:rPr lang="en-GB" sz="2400" kern="0" dirty="0">
                <a:solidFill>
                  <a:schemeClr val="accent2"/>
                </a:solidFill>
                <a:latin typeface="Helvetica" pitchFamily="2" charset="0"/>
              </a:rPr>
              <a:t> </a:t>
            </a:r>
            <a:r>
              <a:rPr lang="en-GB" sz="2400" kern="0" dirty="0" err="1">
                <a:solidFill>
                  <a:schemeClr val="accent2"/>
                </a:solidFill>
                <a:latin typeface="Helvetica" pitchFamily="2" charset="0"/>
              </a:rPr>
              <a:t>d’EP</a:t>
            </a:r>
            <a:r>
              <a:rPr lang="en-GB" sz="2400" kern="0" dirty="0">
                <a:solidFill>
                  <a:schemeClr val="accent2"/>
                </a:solidFill>
                <a:latin typeface="Helvetica" pitchFamily="2" charset="0"/>
              </a:rPr>
              <a:t> </a:t>
            </a:r>
            <a:r>
              <a:rPr lang="fr-CH" sz="2400" kern="0" dirty="0">
                <a:solidFill>
                  <a:schemeClr val="accent2"/>
                </a:solidFill>
                <a:latin typeface="Helvetica" pitchFamily="2" charset="0"/>
              </a:rPr>
              <a:t>quand ils font coopérer les élèves</a:t>
            </a:r>
            <a:endParaRPr lang="fr-FR" sz="2400" kern="0" dirty="0">
              <a:solidFill>
                <a:schemeClr val="accent2"/>
              </a:solidFill>
              <a:latin typeface="Helvetica" pitchFamily="2" charset="0"/>
            </a:endParaRPr>
          </a:p>
        </p:txBody>
      </p:sp>
      <p:sp>
        <p:nvSpPr>
          <p:cNvPr id="15" name="Flèche vers la droite 14">
            <a:extLst>
              <a:ext uri="{FF2B5EF4-FFF2-40B4-BE49-F238E27FC236}">
                <a16:creationId xmlns:a16="http://schemas.microsoft.com/office/drawing/2014/main" id="{C0DB1FA3-0313-023F-AD61-34C2B2D82548}"/>
              </a:ext>
            </a:extLst>
          </p:cNvPr>
          <p:cNvSpPr/>
          <p:nvPr/>
        </p:nvSpPr>
        <p:spPr>
          <a:xfrm rot="5400000">
            <a:off x="8521688" y="3866426"/>
            <a:ext cx="2716704" cy="749793"/>
          </a:xfrm>
          <a:prstGeom prst="rightArrow">
            <a:avLst/>
          </a:prstGeom>
          <a:solidFill>
            <a:schemeClr val="tx2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BEFB6D3-2332-C383-2E71-016B2432A1F6}"/>
              </a:ext>
            </a:extLst>
          </p:cNvPr>
          <p:cNvSpPr txBox="1"/>
          <p:nvPr/>
        </p:nvSpPr>
        <p:spPr>
          <a:xfrm>
            <a:off x="515938" y="5599675"/>
            <a:ext cx="11470116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CH" sz="3200" dirty="0">
                <a:solidFill>
                  <a:srgbClr val="FF2F92"/>
                </a:solidFill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Objectif: </a:t>
            </a:r>
            <a:r>
              <a:rPr lang="fr-CH" sz="3200" b="1" dirty="0">
                <a:solidFill>
                  <a:srgbClr val="FF2F92"/>
                </a:solidFill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réduire les écarts entre théorie et pratique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1BEAF81-7E72-BB44-2AA6-C6C31D537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3894" y="1623977"/>
            <a:ext cx="4332291" cy="268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6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7128C-6328-5257-009B-94D2297A5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89253A4-ECD7-F028-4B04-041EDFD865C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956925" y="376015"/>
            <a:ext cx="718292" cy="171408"/>
          </a:xfrm>
        </p:spPr>
        <p:txBody>
          <a:bodyPr/>
          <a:lstStyle/>
          <a:p>
            <a:fld id="{7C8E6B75-6DC9-6644-B0E9-564ADDE34A81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A375EF7-1567-216F-61F7-FBB78E134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0101" y="376015"/>
            <a:ext cx="4957210" cy="714375"/>
          </a:xfrm>
        </p:spPr>
        <p:txBody>
          <a:bodyPr/>
          <a:lstStyle/>
          <a:p>
            <a:r>
              <a:rPr lang="fr-CH" dirty="0">
                <a:latin typeface="Helvetica" pitchFamily="2" charset="0"/>
              </a:rPr>
              <a:t>Méthodologie</a:t>
            </a:r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C32C721A-2AF4-4308-7E98-5D7A7CB281CD}"/>
              </a:ext>
            </a:extLst>
          </p:cNvPr>
          <p:cNvSpPr txBox="1">
            <a:spLocks/>
          </p:cNvSpPr>
          <p:nvPr/>
        </p:nvSpPr>
        <p:spPr>
          <a:xfrm>
            <a:off x="515939" y="1090390"/>
            <a:ext cx="11159278" cy="5391595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 baseline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2200" b="1" i="1" dirty="0">
                <a:latin typeface="Helvetica" pitchFamily="2" charset="0"/>
              </a:rPr>
              <a:t>Contexte/participants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200" b="1" dirty="0">
                <a:latin typeface="Helvetica" pitchFamily="2" charset="0"/>
              </a:rPr>
              <a:t>Recherche longitudinale </a:t>
            </a:r>
            <a:r>
              <a:rPr lang="fr-FR" sz="2200" dirty="0">
                <a:latin typeface="Helvetica" pitchFamily="2" charset="0"/>
              </a:rPr>
              <a:t>/ une année scolaire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200" b="1" dirty="0">
                <a:latin typeface="Helvetica" pitchFamily="2" charset="0"/>
              </a:rPr>
              <a:t>5 établissements</a:t>
            </a:r>
            <a:r>
              <a:rPr lang="fr-FR" sz="2200" dirty="0">
                <a:latin typeface="Helvetica" pitchFamily="2" charset="0"/>
              </a:rPr>
              <a:t> scolaires vaudois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latin typeface="Helvetica" pitchFamily="2" charset="0"/>
              </a:rPr>
              <a:t>9 classes du secondaire 1 </a:t>
            </a:r>
            <a:r>
              <a:rPr lang="fr-FR" sz="2200" b="1" dirty="0">
                <a:latin typeface="Helvetica" pitchFamily="2" charset="0"/>
              </a:rPr>
              <a:t>(12-16 ans)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200" b="1" dirty="0">
                <a:latin typeface="Helvetica" pitchFamily="2" charset="0"/>
              </a:rPr>
              <a:t>8 enseignants </a:t>
            </a:r>
            <a:r>
              <a:rPr lang="fr-FR" sz="2200" dirty="0">
                <a:latin typeface="Helvetica" pitchFamily="2" charset="0"/>
              </a:rPr>
              <a:t>(1 femmes / 7 hommes ; âge moyen 34,8 ans</a:t>
            </a:r>
            <a:r>
              <a:rPr lang="fr-CH" sz="2200" dirty="0">
                <a:latin typeface="Helvetica" pitchFamily="2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2200" b="1" i="1" dirty="0">
              <a:latin typeface="Helvetica" pitchFamily="2" charset="0"/>
            </a:endParaRPr>
          </a:p>
          <a:p>
            <a:pPr marL="47625" lvl="1">
              <a:lnSpc>
                <a:spcPct val="150000"/>
              </a:lnSpc>
            </a:pPr>
            <a:r>
              <a:rPr lang="fr-CH" sz="2200" b="1" i="1" dirty="0">
                <a:latin typeface="Helvetica" pitchFamily="2" charset="0"/>
              </a:rPr>
              <a:t>Spécificité du dispositif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200" dirty="0">
                <a:latin typeface="Helvetica" pitchFamily="2" charset="0"/>
              </a:rPr>
              <a:t>Articulation entre </a:t>
            </a:r>
            <a:r>
              <a:rPr lang="fr-CH" sz="2200" b="1" dirty="0">
                <a:solidFill>
                  <a:srgbClr val="FF2F92"/>
                </a:solidFill>
                <a:latin typeface="Helvetica" pitchFamily="2" charset="0"/>
              </a:rPr>
              <a:t>recherche</a:t>
            </a:r>
            <a:r>
              <a:rPr lang="fr-CH" sz="2200" dirty="0">
                <a:latin typeface="Helvetica" pitchFamily="2" charset="0"/>
              </a:rPr>
              <a:t> et </a:t>
            </a:r>
            <a:r>
              <a:rPr lang="fr-CH" sz="2200" b="1" dirty="0">
                <a:solidFill>
                  <a:srgbClr val="FF2F92"/>
                </a:solidFill>
                <a:latin typeface="Helvetica" pitchFamily="2" charset="0"/>
              </a:rPr>
              <a:t>formation continue</a:t>
            </a:r>
            <a:endParaRPr lang="fr-CH" sz="2200" dirty="0">
              <a:solidFill>
                <a:srgbClr val="FF2F92"/>
              </a:solidFill>
              <a:latin typeface="Helvetica" pitchFamily="2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200" dirty="0">
                <a:latin typeface="Helvetica" pitchFamily="2" charset="0"/>
              </a:rPr>
              <a:t>Aucun modèle imposé : </a:t>
            </a:r>
            <a:r>
              <a:rPr lang="fr-CH" sz="2200" b="1" dirty="0">
                <a:solidFill>
                  <a:srgbClr val="FF2F92"/>
                </a:solidFill>
                <a:latin typeface="Helvetica" pitchFamily="2" charset="0"/>
              </a:rPr>
              <a:t>pratiques observées en contexte réel</a:t>
            </a:r>
          </a:p>
          <a:p>
            <a:pPr marL="47625" lvl="1">
              <a:lnSpc>
                <a:spcPct val="150000"/>
              </a:lnSpc>
            </a:pPr>
            <a:endParaRPr lang="fr-CH" b="1" dirty="0"/>
          </a:p>
          <a:p>
            <a:pPr marL="47625" lvl="1">
              <a:lnSpc>
                <a:spcPct val="150000"/>
              </a:lnSpc>
            </a:pPr>
            <a:endParaRPr lang="fr-FR" b="1" dirty="0">
              <a:latin typeface="Century Gothic" panose="020B0502020202020204" pitchFamily="34" charset="0"/>
            </a:endParaRPr>
          </a:p>
          <a:p>
            <a:endParaRPr lang="fr-FR" sz="1800" dirty="0">
              <a:latin typeface="Helvetic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CBA99E0-4881-84D2-D82C-18574218B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6368" y="1804765"/>
            <a:ext cx="652337" cy="71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2839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EP">
      <a:dk1>
        <a:srgbClr val="CEE7FB"/>
      </a:dk1>
      <a:lt1>
        <a:srgbClr val="FFFFFF"/>
      </a:lt1>
      <a:dk2>
        <a:srgbClr val="CEE6FB"/>
      </a:dk2>
      <a:lt2>
        <a:srgbClr val="FFFFFF"/>
      </a:lt2>
      <a:accent1>
        <a:srgbClr val="FFFFFF"/>
      </a:accent1>
      <a:accent2>
        <a:srgbClr val="000000"/>
      </a:accent2>
      <a:accent3>
        <a:srgbClr val="CEE6FB"/>
      </a:accent3>
      <a:accent4>
        <a:srgbClr val="FFFFFF"/>
      </a:accent4>
      <a:accent5>
        <a:srgbClr val="000000"/>
      </a:accent5>
      <a:accent6>
        <a:srgbClr val="CEE6FB"/>
      </a:accent6>
      <a:hlink>
        <a:srgbClr val="000000"/>
      </a:hlink>
      <a:folHlink>
        <a:srgbClr val="CEE6FB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r">
          <a:defRPr sz="1200" b="0" i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odèle de présentation Genedis.potx" id="{8296E05D-0587-4B0B-8189-1246E0C21185}" vid="{A3DB9177-35E0-4A8A-B417-74AF7825F1A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 de présentation Genedis</Template>
  <TotalTime>4775</TotalTime>
  <Words>1439</Words>
  <Application>Microsoft Macintosh PowerPoint</Application>
  <PresentationFormat>Grand écran</PresentationFormat>
  <Paragraphs>197</Paragraphs>
  <Slides>18</Slides>
  <Notes>18</Notes>
  <HiddenSlides>0</HiddenSlides>
  <MMClips>1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Century Gothic</vt:lpstr>
      <vt:lpstr>ChaletBook</vt:lpstr>
      <vt:lpstr>Helvetica</vt:lpstr>
      <vt:lpstr>Times</vt:lpstr>
      <vt:lpstr>Times New Roman</vt:lpstr>
      <vt:lpstr>Thème Office</vt:lpstr>
      <vt:lpstr>Présentation PowerPoint</vt:lpstr>
      <vt:lpstr>COMMENT et POURQUOI  les enseignants d’EP instaurent-ils la coopération entre élèves sans formation spécifique ? </vt:lpstr>
      <vt:lpstr>Tension 1 : Contexte scolaire vaudois </vt:lpstr>
      <vt:lpstr>Tension 2 : Entre bénéfices reconnus de la coopération et obstacles de terrain </vt:lpstr>
      <vt:lpstr>Tension 3 : Entre autonomie des élèves et régulation par l’enseignant (Jourdan, 2024)  </vt:lpstr>
      <vt:lpstr>OBJECTIFS de recherche</vt:lpstr>
      <vt:lpstr>Cadre théorique: Clinique de l’activité (Clot, 2008) </vt:lpstr>
      <vt:lpstr>ENJEUX du cadre théorique</vt:lpstr>
      <vt:lpstr>Méthodologie</vt:lpstr>
      <vt:lpstr>Méthodologie et analyse des données</vt:lpstr>
      <vt:lpstr>Méthode principale Entretiens d’autoconfrontation simple (ACS) : retour sur vidéos individuelles Entretiens d’autoconfrontation croisée (ACC) : échanges entre pairs + chercheur </vt:lpstr>
      <vt:lpstr>Résultats 1 : Prise de conscience des priorités pédagogiques</vt:lpstr>
      <vt:lpstr>Résultats 2 : Développement de l’activité ponctuelles mais significatives</vt:lpstr>
      <vt:lpstr>Résultats 3 : Des limites liées aux réalités de terrain</vt:lpstr>
      <vt:lpstr>DISCUSSION de l’effet du dispositif clinique (Clot, 2008) </vt:lpstr>
      <vt:lpstr>Conclusion</vt:lpstr>
      <vt:lpstr>Merci pour votre attention</vt:lpstr>
      <vt:lpstr>Références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Delphine Dubois</dc:creator>
  <cp:lastModifiedBy>Anonymous</cp:lastModifiedBy>
  <cp:revision>441</cp:revision>
  <cp:lastPrinted>2025-07-02T14:39:17Z</cp:lastPrinted>
  <dcterms:created xsi:type="dcterms:W3CDTF">2024-05-14T09:03:14Z</dcterms:created>
  <dcterms:modified xsi:type="dcterms:W3CDTF">2025-07-11T11:27:52Z</dcterms:modified>
</cp:coreProperties>
</file>