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4.xml" ContentType="application/vnd.openxmlformats-officedocument.presentationml.tags+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5.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7" r:id="rId3"/>
    <p:sldId id="268" r:id="rId4"/>
    <p:sldId id="267" r:id="rId5"/>
    <p:sldId id="262" r:id="rId6"/>
    <p:sldId id="261" r:id="rId7"/>
    <p:sldId id="269" r:id="rId8"/>
    <p:sldId id="270" r:id="rId9"/>
    <p:sldId id="264" r:id="rId10"/>
    <p:sldId id="271" r:id="rId11"/>
    <p:sldId id="272" r:id="rId12"/>
    <p:sldId id="273" r:id="rId13"/>
    <p:sldId id="275" r:id="rId14"/>
    <p:sldId id="258" r:id="rId15"/>
    <p:sldId id="260" r:id="rId16"/>
    <p:sldId id="276" r:id="rId17"/>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7C80"/>
    <a:srgbClr val="33CCCC"/>
    <a:srgbClr val="FFCC66"/>
    <a:srgbClr val="327182"/>
    <a:srgbClr val="FFFFFF"/>
    <a:srgbClr val="265460"/>
    <a:srgbClr val="3399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132" autoAdjust="0"/>
    <p:restoredTop sz="56724" autoAdjust="0"/>
  </p:normalViewPr>
  <p:slideViewPr>
    <p:cSldViewPr snapToGrid="0">
      <p:cViewPr varScale="1">
        <p:scale>
          <a:sx n="69" d="100"/>
          <a:sy n="69" d="100"/>
        </p:scale>
        <p:origin x="1504" y="17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Feuille_de_calcul_Microsoft_Excel.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0"/>
    <c:plotArea>
      <c:layout/>
      <c:barChart>
        <c:barDir val="col"/>
        <c:grouping val="clustered"/>
        <c:varyColors val="0"/>
        <c:ser>
          <c:idx val="0"/>
          <c:order val="0"/>
          <c:tx>
            <c:strRef>
              <c:f>Feuil1!$B$1</c:f>
              <c:strCache>
                <c:ptCount val="1"/>
                <c:pt idx="0">
                  <c:v>Enseignant.e.s</c:v>
                </c:pt>
              </c:strCache>
            </c:strRef>
          </c:tx>
          <c:spPr>
            <a:solidFill>
              <a:srgbClr val="33CCCC"/>
            </a:solidFill>
            <a:ln w="9525" cap="flat" cmpd="sng" algn="ctr">
              <a:solidFill>
                <a:schemeClr val="lt1">
                  <a:alpha val="50000"/>
                </a:schemeClr>
              </a:solidFill>
              <a:round/>
            </a:ln>
            <a:effectLst/>
          </c:spPr>
          <c:invertIfNegative val="0"/>
          <c:dPt>
            <c:idx val="0"/>
            <c:invertIfNegative val="0"/>
            <c:bubble3D val="0"/>
            <c:extLst>
              <c:ext xmlns:c16="http://schemas.microsoft.com/office/drawing/2014/chart" uri="{C3380CC4-5D6E-409C-BE32-E72D297353CC}">
                <c16:uniqueId val="{00000001-1E76-4D0F-A795-7CF322A517F4}"/>
              </c:ext>
            </c:extLst>
          </c:dPt>
          <c:dPt>
            <c:idx val="1"/>
            <c:invertIfNegative val="0"/>
            <c:bubble3D val="0"/>
            <c:extLst>
              <c:ext xmlns:c16="http://schemas.microsoft.com/office/drawing/2014/chart" uri="{C3380CC4-5D6E-409C-BE32-E72D297353CC}">
                <c16:uniqueId val="{00000003-1E76-4D0F-A795-7CF322A517F4}"/>
              </c:ext>
            </c:extLst>
          </c:dPt>
          <c:dPt>
            <c:idx val="2"/>
            <c:invertIfNegative val="0"/>
            <c:bubble3D val="0"/>
            <c:extLst>
              <c:ext xmlns:c16="http://schemas.microsoft.com/office/drawing/2014/chart" uri="{C3380CC4-5D6E-409C-BE32-E72D297353CC}">
                <c16:uniqueId val="{00000005-1E76-4D0F-A795-7CF322A517F4}"/>
              </c:ext>
            </c:extLst>
          </c:dPt>
          <c:dPt>
            <c:idx val="3"/>
            <c:invertIfNegative val="0"/>
            <c:bubble3D val="0"/>
            <c:extLst>
              <c:ext xmlns:c16="http://schemas.microsoft.com/office/drawing/2014/chart" uri="{C3380CC4-5D6E-409C-BE32-E72D297353CC}">
                <c16:uniqueId val="{00000007-1E76-4D0F-A795-7CF322A517F4}"/>
              </c:ext>
            </c:extLst>
          </c:dPt>
          <c:dPt>
            <c:idx val="4"/>
            <c:invertIfNegative val="0"/>
            <c:bubble3D val="0"/>
            <c:extLst>
              <c:ext xmlns:c16="http://schemas.microsoft.com/office/drawing/2014/chart" uri="{C3380CC4-5D6E-409C-BE32-E72D297353CC}">
                <c16:uniqueId val="{00000009-1E76-4D0F-A795-7CF322A517F4}"/>
              </c:ext>
            </c:extLst>
          </c:dPt>
          <c:dPt>
            <c:idx val="5"/>
            <c:invertIfNegative val="0"/>
            <c:bubble3D val="0"/>
            <c:extLst>
              <c:ext xmlns:c16="http://schemas.microsoft.com/office/drawing/2014/chart" uri="{C3380CC4-5D6E-409C-BE32-E72D297353CC}">
                <c16:uniqueId val="{0000000B-1E76-4D0F-A795-7CF322A517F4}"/>
              </c:ext>
            </c:extLst>
          </c:dPt>
          <c:dPt>
            <c:idx val="6"/>
            <c:invertIfNegative val="0"/>
            <c:bubble3D val="0"/>
            <c:extLst>
              <c:ext xmlns:c16="http://schemas.microsoft.com/office/drawing/2014/chart" uri="{C3380CC4-5D6E-409C-BE32-E72D297353CC}">
                <c16:uniqueId val="{0000000D-1E76-4D0F-A795-7CF322A517F4}"/>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Feuil1!$A$2:$A$8</c:f>
              <c:strCache>
                <c:ptCount val="7"/>
                <c:pt idx="0">
                  <c:v>Préparation</c:v>
                </c:pt>
                <c:pt idx="1">
                  <c:v>Incubation</c:v>
                </c:pt>
                <c:pt idx="2">
                  <c:v>Pensée divergente</c:v>
                </c:pt>
                <c:pt idx="3">
                  <c:v>Vérification</c:v>
                </c:pt>
                <c:pt idx="4">
                  <c:v>Illumination</c:v>
                </c:pt>
                <c:pt idx="5">
                  <c:v>Pensée convergente</c:v>
                </c:pt>
                <c:pt idx="6">
                  <c:v>Socialisation</c:v>
                </c:pt>
              </c:strCache>
            </c:strRef>
          </c:cat>
          <c:val>
            <c:numRef>
              <c:f>Feuil1!$B$2:$B$8</c:f>
              <c:numCache>
                <c:formatCode>General</c:formatCode>
                <c:ptCount val="7"/>
                <c:pt idx="0">
                  <c:v>100</c:v>
                </c:pt>
                <c:pt idx="1">
                  <c:v>60</c:v>
                </c:pt>
                <c:pt idx="2">
                  <c:v>0</c:v>
                </c:pt>
                <c:pt idx="3">
                  <c:v>20</c:v>
                </c:pt>
                <c:pt idx="4">
                  <c:v>0</c:v>
                </c:pt>
                <c:pt idx="5">
                  <c:v>20</c:v>
                </c:pt>
                <c:pt idx="6">
                  <c:v>20</c:v>
                </c:pt>
              </c:numCache>
            </c:numRef>
          </c:val>
          <c:extLst>
            <c:ext xmlns:c16="http://schemas.microsoft.com/office/drawing/2014/chart" uri="{C3380CC4-5D6E-409C-BE32-E72D297353CC}">
              <c16:uniqueId val="{00000000-8855-47B9-9F23-0C26CEF6432E}"/>
            </c:ext>
          </c:extLst>
        </c:ser>
        <c:ser>
          <c:idx val="1"/>
          <c:order val="1"/>
          <c:tx>
            <c:strRef>
              <c:f>Feuil1!$C$1</c:f>
              <c:strCache>
                <c:ptCount val="1"/>
                <c:pt idx="0">
                  <c:v>Elèves</c:v>
                </c:pt>
              </c:strCache>
            </c:strRef>
          </c:tx>
          <c:spPr>
            <a:solidFill>
              <a:srgbClr val="FF7C80"/>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Feuil1!$A$2:$A$8</c:f>
              <c:strCache>
                <c:ptCount val="7"/>
                <c:pt idx="0">
                  <c:v>Préparation</c:v>
                </c:pt>
                <c:pt idx="1">
                  <c:v>Incubation</c:v>
                </c:pt>
                <c:pt idx="2">
                  <c:v>Pensée divergente</c:v>
                </c:pt>
                <c:pt idx="3">
                  <c:v>Vérification</c:v>
                </c:pt>
                <c:pt idx="4">
                  <c:v>Illumination</c:v>
                </c:pt>
                <c:pt idx="5">
                  <c:v>Pensée convergente</c:v>
                </c:pt>
                <c:pt idx="6">
                  <c:v>Socialisation</c:v>
                </c:pt>
              </c:strCache>
            </c:strRef>
          </c:cat>
          <c:val>
            <c:numRef>
              <c:f>Feuil1!$C$2:$C$8</c:f>
              <c:numCache>
                <c:formatCode>General</c:formatCode>
                <c:ptCount val="7"/>
                <c:pt idx="0">
                  <c:v>100</c:v>
                </c:pt>
                <c:pt idx="1">
                  <c:v>75</c:v>
                </c:pt>
                <c:pt idx="2">
                  <c:v>75</c:v>
                </c:pt>
                <c:pt idx="3">
                  <c:v>50</c:v>
                </c:pt>
                <c:pt idx="4">
                  <c:v>0</c:v>
                </c:pt>
                <c:pt idx="5">
                  <c:v>75</c:v>
                </c:pt>
                <c:pt idx="6">
                  <c:v>50</c:v>
                </c:pt>
              </c:numCache>
            </c:numRef>
          </c:val>
          <c:extLst>
            <c:ext xmlns:c16="http://schemas.microsoft.com/office/drawing/2014/chart" uri="{C3380CC4-5D6E-409C-BE32-E72D297353CC}">
              <c16:uniqueId val="{0000000F-1E76-4D0F-A795-7CF322A517F4}"/>
            </c:ext>
          </c:extLst>
        </c:ser>
        <c:dLbls>
          <c:dLblPos val="inEnd"/>
          <c:showLegendKey val="0"/>
          <c:showVal val="1"/>
          <c:showCatName val="0"/>
          <c:showSerName val="0"/>
          <c:showPercent val="0"/>
          <c:showBubbleSize val="0"/>
        </c:dLbls>
        <c:gapWidth val="65"/>
        <c:axId val="1174641423"/>
        <c:axId val="1174641839"/>
      </c:barChart>
      <c:catAx>
        <c:axId val="1174641423"/>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200" b="1" i="0" u="none" strike="noStrike" kern="1200" cap="all" baseline="0">
                <a:solidFill>
                  <a:srgbClr val="327182"/>
                </a:solidFill>
                <a:latin typeface="Arial Narrow" panose="020B0606020202030204" pitchFamily="34" charset="0"/>
                <a:ea typeface="+mn-ea"/>
                <a:cs typeface="+mn-cs"/>
              </a:defRPr>
            </a:pPr>
            <a:endParaRPr lang="fr-FR"/>
          </a:p>
        </c:txPr>
        <c:crossAx val="1174641839"/>
        <c:crosses val="autoZero"/>
        <c:auto val="1"/>
        <c:lblAlgn val="ctr"/>
        <c:lblOffset val="100"/>
        <c:noMultiLvlLbl val="0"/>
      </c:catAx>
      <c:valAx>
        <c:axId val="1174641839"/>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crossAx val="1174641423"/>
        <c:crosses val="autoZero"/>
        <c:crossBetween val="between"/>
      </c:valAx>
      <c:spPr>
        <a:noFill/>
        <a:ln>
          <a:noFill/>
        </a:ln>
        <a:effectLst/>
      </c:spPr>
    </c:plotArea>
    <c:legend>
      <c:legendPos val="b"/>
      <c:layout>
        <c:manualLayout>
          <c:xMode val="edge"/>
          <c:yMode val="edge"/>
          <c:x val="0.32648707072147309"/>
          <c:y val="6.2509503909337266E-2"/>
          <c:w val="0.32439070965902145"/>
          <c:h val="7.1313046173181877E-2"/>
        </c:manualLayout>
      </c:layout>
      <c:overlay val="0"/>
      <c:spPr>
        <a:solidFill>
          <a:schemeClr val="lt1">
            <a:lumMod val="95000"/>
            <a:alpha val="39000"/>
          </a:schemeClr>
        </a:solidFill>
        <a:ln>
          <a:noFill/>
        </a:ln>
        <a:effectLst/>
      </c:spPr>
      <c:txPr>
        <a:bodyPr rot="0" spcFirstLastPara="1" vertOverflow="ellipsis" vert="horz" wrap="square" anchor="ctr" anchorCtr="1"/>
        <a:lstStyle/>
        <a:p>
          <a:pPr>
            <a:defRPr sz="1800" b="0" i="0" u="none" strike="noStrike" kern="1200" baseline="0">
              <a:solidFill>
                <a:srgbClr val="327182"/>
              </a:solidFill>
              <a:latin typeface="Arial Narrow" panose="020B0606020202030204" pitchFamily="34" charset="0"/>
              <a:ea typeface="+mn-ea"/>
              <a:cs typeface="+mn-cs"/>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withinLinearReversed" id="22">
  <a:schemeClr val="accent2"/>
</cs:colorStyle>
</file>

<file path=ppt/charts/style1.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1CB491B-0B56-DF4D-8B35-F5AFBE48D8F5}" type="doc">
      <dgm:prSet loTypeId="urn:microsoft.com/office/officeart/2005/8/layout/hChevron3" loCatId="" qsTypeId="urn:microsoft.com/office/officeart/2005/8/quickstyle/simple1" qsCatId="simple" csTypeId="urn:microsoft.com/office/officeart/2005/8/colors/accent2_3" csCatId="accent2" phldr="1"/>
      <dgm:spPr/>
    </dgm:pt>
    <dgm:pt modelId="{9B5959B4-4B54-0744-9D64-14DCA32B46DC}">
      <dgm:prSet phldrT="[Texte]" custT="1"/>
      <dgm:spPr/>
      <dgm:t>
        <a:bodyPr/>
        <a:lstStyle/>
        <a:p>
          <a:r>
            <a:rPr lang="fr-FR" sz="1200" b="0" dirty="0">
              <a:latin typeface="Arial Narrow" panose="020B0606020202030204" pitchFamily="34" charset="0"/>
            </a:rPr>
            <a:t>Préparation</a:t>
          </a:r>
        </a:p>
      </dgm:t>
    </dgm:pt>
    <dgm:pt modelId="{62A733CF-AB30-AB4E-BCAE-1CA629528402}" type="parTrans" cxnId="{47F7BC15-52AE-AA4A-B7B4-3D6AE510B707}">
      <dgm:prSet/>
      <dgm:spPr/>
      <dgm:t>
        <a:bodyPr/>
        <a:lstStyle/>
        <a:p>
          <a:endParaRPr lang="fr-FR" sz="1200" b="0">
            <a:latin typeface="Arial Narrow" panose="020B0606020202030204" pitchFamily="34" charset="0"/>
          </a:endParaRPr>
        </a:p>
      </dgm:t>
    </dgm:pt>
    <dgm:pt modelId="{1F2DCA96-78ED-6C48-A516-E36726D08828}" type="sibTrans" cxnId="{47F7BC15-52AE-AA4A-B7B4-3D6AE510B707}">
      <dgm:prSet/>
      <dgm:spPr/>
      <dgm:t>
        <a:bodyPr/>
        <a:lstStyle/>
        <a:p>
          <a:endParaRPr lang="fr-FR" sz="1200" b="0">
            <a:latin typeface="Arial Narrow" panose="020B0606020202030204" pitchFamily="34" charset="0"/>
          </a:endParaRPr>
        </a:p>
      </dgm:t>
    </dgm:pt>
    <dgm:pt modelId="{0887D562-53A9-A343-AA4E-83A3D88816EF}">
      <dgm:prSet phldrT="[Texte]" custT="1"/>
      <dgm:spPr/>
      <dgm:t>
        <a:bodyPr/>
        <a:lstStyle/>
        <a:p>
          <a:r>
            <a:rPr lang="fr-FR" sz="1200" b="0" dirty="0">
              <a:latin typeface="Arial Narrow" panose="020B0606020202030204" pitchFamily="34" charset="0"/>
            </a:rPr>
            <a:t>Incubation</a:t>
          </a:r>
        </a:p>
      </dgm:t>
    </dgm:pt>
    <dgm:pt modelId="{94D2A3B4-A424-1343-8D76-A204DC884FF7}" type="parTrans" cxnId="{69141EE2-2EDC-9444-B0BD-3FEF015AE925}">
      <dgm:prSet/>
      <dgm:spPr/>
      <dgm:t>
        <a:bodyPr/>
        <a:lstStyle/>
        <a:p>
          <a:endParaRPr lang="fr-FR" sz="1200" b="0">
            <a:latin typeface="Arial Narrow" panose="020B0606020202030204" pitchFamily="34" charset="0"/>
          </a:endParaRPr>
        </a:p>
      </dgm:t>
    </dgm:pt>
    <dgm:pt modelId="{ECD0B84F-C9F1-C045-9699-D7B100DAE5DF}" type="sibTrans" cxnId="{69141EE2-2EDC-9444-B0BD-3FEF015AE925}">
      <dgm:prSet/>
      <dgm:spPr/>
      <dgm:t>
        <a:bodyPr/>
        <a:lstStyle/>
        <a:p>
          <a:endParaRPr lang="fr-FR" sz="1200" b="0">
            <a:latin typeface="Arial Narrow" panose="020B0606020202030204" pitchFamily="34" charset="0"/>
          </a:endParaRPr>
        </a:p>
      </dgm:t>
    </dgm:pt>
    <dgm:pt modelId="{3601B02A-CD24-B142-AA28-0C3E4EC427E3}">
      <dgm:prSet phldrT="[Texte]" custT="1"/>
      <dgm:spPr/>
      <dgm:t>
        <a:bodyPr/>
        <a:lstStyle/>
        <a:p>
          <a:r>
            <a:rPr lang="fr-FR" sz="1200" b="0" dirty="0">
              <a:latin typeface="Arial Narrow" panose="020B0606020202030204" pitchFamily="34" charset="0"/>
            </a:rPr>
            <a:t>Pensée divergente</a:t>
          </a:r>
        </a:p>
      </dgm:t>
    </dgm:pt>
    <dgm:pt modelId="{7D62AA7E-45F6-014C-8CD8-E8DFBCB8DFF5}" type="parTrans" cxnId="{7D56E65C-975E-3C43-9BF9-7B9362EB2FFD}">
      <dgm:prSet/>
      <dgm:spPr/>
      <dgm:t>
        <a:bodyPr/>
        <a:lstStyle/>
        <a:p>
          <a:endParaRPr lang="fr-FR" sz="1200" b="0">
            <a:latin typeface="Arial Narrow" panose="020B0606020202030204" pitchFamily="34" charset="0"/>
          </a:endParaRPr>
        </a:p>
      </dgm:t>
    </dgm:pt>
    <dgm:pt modelId="{D9C8A9FC-A733-9749-A2A0-332F3D1DF1B3}" type="sibTrans" cxnId="{7D56E65C-975E-3C43-9BF9-7B9362EB2FFD}">
      <dgm:prSet/>
      <dgm:spPr/>
      <dgm:t>
        <a:bodyPr/>
        <a:lstStyle/>
        <a:p>
          <a:endParaRPr lang="fr-FR" sz="1200" b="0">
            <a:latin typeface="Arial Narrow" panose="020B0606020202030204" pitchFamily="34" charset="0"/>
          </a:endParaRPr>
        </a:p>
      </dgm:t>
    </dgm:pt>
    <dgm:pt modelId="{657C00EC-5AD6-9C4D-9080-D5CCDEC25FE6}">
      <dgm:prSet custT="1"/>
      <dgm:spPr/>
      <dgm:t>
        <a:bodyPr/>
        <a:lstStyle/>
        <a:p>
          <a:r>
            <a:rPr lang="fr-FR" sz="1200" b="0" dirty="0">
              <a:latin typeface="Arial Narrow" panose="020B0606020202030204" pitchFamily="34" charset="0"/>
            </a:rPr>
            <a:t>Vérification</a:t>
          </a:r>
        </a:p>
      </dgm:t>
    </dgm:pt>
    <dgm:pt modelId="{4179D8FC-0A79-904A-B295-4097553EFCBE}" type="parTrans" cxnId="{26299B33-56B9-BA46-B7C6-F5CC818C03CE}">
      <dgm:prSet/>
      <dgm:spPr/>
      <dgm:t>
        <a:bodyPr/>
        <a:lstStyle/>
        <a:p>
          <a:endParaRPr lang="fr-FR" sz="1200" b="0">
            <a:latin typeface="Arial Narrow" panose="020B0606020202030204" pitchFamily="34" charset="0"/>
          </a:endParaRPr>
        </a:p>
      </dgm:t>
    </dgm:pt>
    <dgm:pt modelId="{7116DCBD-9C63-9849-A0ED-A617CEFA61ED}" type="sibTrans" cxnId="{26299B33-56B9-BA46-B7C6-F5CC818C03CE}">
      <dgm:prSet/>
      <dgm:spPr/>
      <dgm:t>
        <a:bodyPr/>
        <a:lstStyle/>
        <a:p>
          <a:endParaRPr lang="fr-FR" sz="1200" b="0">
            <a:latin typeface="Arial Narrow" panose="020B0606020202030204" pitchFamily="34" charset="0"/>
          </a:endParaRPr>
        </a:p>
      </dgm:t>
    </dgm:pt>
    <dgm:pt modelId="{64D09118-E36D-0341-8188-008274B78CDD}">
      <dgm:prSet custT="1"/>
      <dgm:spPr/>
      <dgm:t>
        <a:bodyPr/>
        <a:lstStyle/>
        <a:p>
          <a:r>
            <a:rPr lang="fr-FR" sz="1200" b="0" dirty="0">
              <a:latin typeface="Arial Narrow" panose="020B0606020202030204" pitchFamily="34" charset="0"/>
            </a:rPr>
            <a:t>Illumination</a:t>
          </a:r>
        </a:p>
      </dgm:t>
    </dgm:pt>
    <dgm:pt modelId="{A944E47E-E1D1-B342-83BB-EE9ECCB895B8}" type="parTrans" cxnId="{4924B7B1-6BBF-0A4D-BB79-CF0BB4C22E2E}">
      <dgm:prSet/>
      <dgm:spPr/>
      <dgm:t>
        <a:bodyPr/>
        <a:lstStyle/>
        <a:p>
          <a:endParaRPr lang="fr-FR" sz="1200" b="0">
            <a:latin typeface="Arial Narrow" panose="020B0606020202030204" pitchFamily="34" charset="0"/>
          </a:endParaRPr>
        </a:p>
      </dgm:t>
    </dgm:pt>
    <dgm:pt modelId="{4E5912F2-B78B-CF4B-B90B-E69A36ACDA8C}" type="sibTrans" cxnId="{4924B7B1-6BBF-0A4D-BB79-CF0BB4C22E2E}">
      <dgm:prSet/>
      <dgm:spPr/>
      <dgm:t>
        <a:bodyPr/>
        <a:lstStyle/>
        <a:p>
          <a:endParaRPr lang="fr-FR" sz="1200" b="0">
            <a:latin typeface="Arial Narrow" panose="020B0606020202030204" pitchFamily="34" charset="0"/>
          </a:endParaRPr>
        </a:p>
      </dgm:t>
    </dgm:pt>
    <dgm:pt modelId="{BAEF9388-53F1-0649-9B22-58B4ECB42A3A}">
      <dgm:prSet custT="1"/>
      <dgm:spPr/>
      <dgm:t>
        <a:bodyPr/>
        <a:lstStyle/>
        <a:p>
          <a:r>
            <a:rPr lang="fr-FR" sz="1200" b="0" dirty="0">
              <a:latin typeface="Arial Narrow" panose="020B0606020202030204" pitchFamily="34" charset="0"/>
            </a:rPr>
            <a:t>Pensée convergente</a:t>
          </a:r>
        </a:p>
      </dgm:t>
    </dgm:pt>
    <dgm:pt modelId="{4008BCF5-ECCB-F849-BEC3-B411AF6E787B}" type="parTrans" cxnId="{709C46CE-A34F-D546-82E5-9C933F1F028E}">
      <dgm:prSet/>
      <dgm:spPr/>
      <dgm:t>
        <a:bodyPr/>
        <a:lstStyle/>
        <a:p>
          <a:endParaRPr lang="fr-FR" sz="1200" b="0">
            <a:latin typeface="Arial Narrow" panose="020B0606020202030204" pitchFamily="34" charset="0"/>
          </a:endParaRPr>
        </a:p>
      </dgm:t>
    </dgm:pt>
    <dgm:pt modelId="{195BF23D-7C23-6B42-B53E-CCCA1A896A89}" type="sibTrans" cxnId="{709C46CE-A34F-D546-82E5-9C933F1F028E}">
      <dgm:prSet/>
      <dgm:spPr/>
      <dgm:t>
        <a:bodyPr/>
        <a:lstStyle/>
        <a:p>
          <a:endParaRPr lang="fr-FR" sz="1200" b="0">
            <a:latin typeface="Arial Narrow" panose="020B0606020202030204" pitchFamily="34" charset="0"/>
          </a:endParaRPr>
        </a:p>
      </dgm:t>
    </dgm:pt>
    <dgm:pt modelId="{D2EFE882-C64E-FA42-8305-4C58FA059946}">
      <dgm:prSet custT="1"/>
      <dgm:spPr/>
      <dgm:t>
        <a:bodyPr/>
        <a:lstStyle/>
        <a:p>
          <a:r>
            <a:rPr lang="fr-FR" sz="1200" b="0" dirty="0">
              <a:latin typeface="Arial Narrow" panose="020B0606020202030204" pitchFamily="34" charset="0"/>
            </a:rPr>
            <a:t>Socialisation</a:t>
          </a:r>
        </a:p>
      </dgm:t>
    </dgm:pt>
    <dgm:pt modelId="{5771A42D-07ED-874D-B2FC-4FFDB87700B5}" type="parTrans" cxnId="{514B0C1A-7303-DD4F-B492-59333E00440C}">
      <dgm:prSet/>
      <dgm:spPr/>
      <dgm:t>
        <a:bodyPr/>
        <a:lstStyle/>
        <a:p>
          <a:endParaRPr lang="fr-FR" sz="1200" b="0">
            <a:latin typeface="Arial Narrow" panose="020B0606020202030204" pitchFamily="34" charset="0"/>
          </a:endParaRPr>
        </a:p>
      </dgm:t>
    </dgm:pt>
    <dgm:pt modelId="{0C200ADA-DE49-AD45-8EAA-E49099C9D4E2}" type="sibTrans" cxnId="{514B0C1A-7303-DD4F-B492-59333E00440C}">
      <dgm:prSet/>
      <dgm:spPr/>
      <dgm:t>
        <a:bodyPr/>
        <a:lstStyle/>
        <a:p>
          <a:endParaRPr lang="fr-FR" sz="1200" b="0">
            <a:latin typeface="Arial Narrow" panose="020B0606020202030204" pitchFamily="34" charset="0"/>
          </a:endParaRPr>
        </a:p>
      </dgm:t>
    </dgm:pt>
    <dgm:pt modelId="{3B773C6C-9B18-8147-B4BF-B2A87718F309}" type="pres">
      <dgm:prSet presAssocID="{31CB491B-0B56-DF4D-8B35-F5AFBE48D8F5}" presName="Name0" presStyleCnt="0">
        <dgm:presLayoutVars>
          <dgm:dir/>
          <dgm:resizeHandles val="exact"/>
        </dgm:presLayoutVars>
      </dgm:prSet>
      <dgm:spPr/>
    </dgm:pt>
    <dgm:pt modelId="{DDFC4ADC-AF5E-BF4F-917C-0F3357034A2D}" type="pres">
      <dgm:prSet presAssocID="{9B5959B4-4B54-0744-9D64-14DCA32B46DC}" presName="parTxOnly" presStyleLbl="node1" presStyleIdx="0" presStyleCnt="7">
        <dgm:presLayoutVars>
          <dgm:bulletEnabled val="1"/>
        </dgm:presLayoutVars>
      </dgm:prSet>
      <dgm:spPr/>
    </dgm:pt>
    <dgm:pt modelId="{F575E373-B5F9-C64E-99D3-A1296FE6B744}" type="pres">
      <dgm:prSet presAssocID="{1F2DCA96-78ED-6C48-A516-E36726D08828}" presName="parSpace" presStyleCnt="0"/>
      <dgm:spPr/>
    </dgm:pt>
    <dgm:pt modelId="{F60C03FB-3CDD-634B-B3DA-2FE1C9B079B6}" type="pres">
      <dgm:prSet presAssocID="{0887D562-53A9-A343-AA4E-83A3D88816EF}" presName="parTxOnly" presStyleLbl="node1" presStyleIdx="1" presStyleCnt="7">
        <dgm:presLayoutVars>
          <dgm:bulletEnabled val="1"/>
        </dgm:presLayoutVars>
      </dgm:prSet>
      <dgm:spPr/>
    </dgm:pt>
    <dgm:pt modelId="{B486C7FE-7046-2B45-8408-DCB0C35D2C29}" type="pres">
      <dgm:prSet presAssocID="{ECD0B84F-C9F1-C045-9699-D7B100DAE5DF}" presName="parSpace" presStyleCnt="0"/>
      <dgm:spPr/>
    </dgm:pt>
    <dgm:pt modelId="{F32452E5-ACA6-474A-9A0D-CCCBE2128217}" type="pres">
      <dgm:prSet presAssocID="{3601B02A-CD24-B142-AA28-0C3E4EC427E3}" presName="parTxOnly" presStyleLbl="node1" presStyleIdx="2" presStyleCnt="7">
        <dgm:presLayoutVars>
          <dgm:bulletEnabled val="1"/>
        </dgm:presLayoutVars>
      </dgm:prSet>
      <dgm:spPr/>
    </dgm:pt>
    <dgm:pt modelId="{643671A8-7786-CA43-8A9F-A2DDBB83A790}" type="pres">
      <dgm:prSet presAssocID="{D9C8A9FC-A733-9749-A2A0-332F3D1DF1B3}" presName="parSpace" presStyleCnt="0"/>
      <dgm:spPr/>
    </dgm:pt>
    <dgm:pt modelId="{6A0CBB3F-447F-5544-B789-B05486668B02}" type="pres">
      <dgm:prSet presAssocID="{657C00EC-5AD6-9C4D-9080-D5CCDEC25FE6}" presName="parTxOnly" presStyleLbl="node1" presStyleIdx="3" presStyleCnt="7">
        <dgm:presLayoutVars>
          <dgm:bulletEnabled val="1"/>
        </dgm:presLayoutVars>
      </dgm:prSet>
      <dgm:spPr/>
    </dgm:pt>
    <dgm:pt modelId="{601F8BE4-95DE-F145-BF44-2D68FD198E72}" type="pres">
      <dgm:prSet presAssocID="{7116DCBD-9C63-9849-A0ED-A617CEFA61ED}" presName="parSpace" presStyleCnt="0"/>
      <dgm:spPr/>
    </dgm:pt>
    <dgm:pt modelId="{44A35700-DDF9-4948-AAC4-38960CF4E3A6}" type="pres">
      <dgm:prSet presAssocID="{64D09118-E36D-0341-8188-008274B78CDD}" presName="parTxOnly" presStyleLbl="node1" presStyleIdx="4" presStyleCnt="7">
        <dgm:presLayoutVars>
          <dgm:bulletEnabled val="1"/>
        </dgm:presLayoutVars>
      </dgm:prSet>
      <dgm:spPr/>
    </dgm:pt>
    <dgm:pt modelId="{7D47E1D0-C9D2-7C4D-A93D-DED9FDED2B3E}" type="pres">
      <dgm:prSet presAssocID="{4E5912F2-B78B-CF4B-B90B-E69A36ACDA8C}" presName="parSpace" presStyleCnt="0"/>
      <dgm:spPr/>
    </dgm:pt>
    <dgm:pt modelId="{AA7BC7B6-6EF0-FE48-8498-D91E3B5F412C}" type="pres">
      <dgm:prSet presAssocID="{BAEF9388-53F1-0649-9B22-58B4ECB42A3A}" presName="parTxOnly" presStyleLbl="node1" presStyleIdx="5" presStyleCnt="7">
        <dgm:presLayoutVars>
          <dgm:bulletEnabled val="1"/>
        </dgm:presLayoutVars>
      </dgm:prSet>
      <dgm:spPr/>
    </dgm:pt>
    <dgm:pt modelId="{976B2775-803C-AC4A-9E4C-53F3231FF8AC}" type="pres">
      <dgm:prSet presAssocID="{195BF23D-7C23-6B42-B53E-CCCA1A896A89}" presName="parSpace" presStyleCnt="0"/>
      <dgm:spPr/>
    </dgm:pt>
    <dgm:pt modelId="{4B161310-FD9C-8A40-A17D-6A005A6179C6}" type="pres">
      <dgm:prSet presAssocID="{D2EFE882-C64E-FA42-8305-4C58FA059946}" presName="parTxOnly" presStyleLbl="node1" presStyleIdx="6" presStyleCnt="7">
        <dgm:presLayoutVars>
          <dgm:bulletEnabled val="1"/>
        </dgm:presLayoutVars>
      </dgm:prSet>
      <dgm:spPr/>
    </dgm:pt>
  </dgm:ptLst>
  <dgm:cxnLst>
    <dgm:cxn modelId="{47F7BC15-52AE-AA4A-B7B4-3D6AE510B707}" srcId="{31CB491B-0B56-DF4D-8B35-F5AFBE48D8F5}" destId="{9B5959B4-4B54-0744-9D64-14DCA32B46DC}" srcOrd="0" destOrd="0" parTransId="{62A733CF-AB30-AB4E-BCAE-1CA629528402}" sibTransId="{1F2DCA96-78ED-6C48-A516-E36726D08828}"/>
    <dgm:cxn modelId="{514B0C1A-7303-DD4F-B492-59333E00440C}" srcId="{31CB491B-0B56-DF4D-8B35-F5AFBE48D8F5}" destId="{D2EFE882-C64E-FA42-8305-4C58FA059946}" srcOrd="6" destOrd="0" parTransId="{5771A42D-07ED-874D-B2FC-4FFDB87700B5}" sibTransId="{0C200ADA-DE49-AD45-8EAA-E49099C9D4E2}"/>
    <dgm:cxn modelId="{7369511C-69D8-9F48-ABCF-8D082EB4A40D}" type="presOf" srcId="{0887D562-53A9-A343-AA4E-83A3D88816EF}" destId="{F60C03FB-3CDD-634B-B3DA-2FE1C9B079B6}" srcOrd="0" destOrd="0" presId="urn:microsoft.com/office/officeart/2005/8/layout/hChevron3"/>
    <dgm:cxn modelId="{0489332A-D677-2D48-B758-CE41BD7A606E}" type="presOf" srcId="{657C00EC-5AD6-9C4D-9080-D5CCDEC25FE6}" destId="{6A0CBB3F-447F-5544-B789-B05486668B02}" srcOrd="0" destOrd="0" presId="urn:microsoft.com/office/officeart/2005/8/layout/hChevron3"/>
    <dgm:cxn modelId="{26299B33-56B9-BA46-B7C6-F5CC818C03CE}" srcId="{31CB491B-0B56-DF4D-8B35-F5AFBE48D8F5}" destId="{657C00EC-5AD6-9C4D-9080-D5CCDEC25FE6}" srcOrd="3" destOrd="0" parTransId="{4179D8FC-0A79-904A-B295-4097553EFCBE}" sibTransId="{7116DCBD-9C63-9849-A0ED-A617CEFA61ED}"/>
    <dgm:cxn modelId="{7D179645-B0B8-E342-9B91-BFBBB6CD37DB}" type="presOf" srcId="{3601B02A-CD24-B142-AA28-0C3E4EC427E3}" destId="{F32452E5-ACA6-474A-9A0D-CCCBE2128217}" srcOrd="0" destOrd="0" presId="urn:microsoft.com/office/officeart/2005/8/layout/hChevron3"/>
    <dgm:cxn modelId="{640AF54A-972C-5C4C-8523-287B4BA5FB5C}" type="presOf" srcId="{D2EFE882-C64E-FA42-8305-4C58FA059946}" destId="{4B161310-FD9C-8A40-A17D-6A005A6179C6}" srcOrd="0" destOrd="0" presId="urn:microsoft.com/office/officeart/2005/8/layout/hChevron3"/>
    <dgm:cxn modelId="{7D56E65C-975E-3C43-9BF9-7B9362EB2FFD}" srcId="{31CB491B-0B56-DF4D-8B35-F5AFBE48D8F5}" destId="{3601B02A-CD24-B142-AA28-0C3E4EC427E3}" srcOrd="2" destOrd="0" parTransId="{7D62AA7E-45F6-014C-8CD8-E8DFBCB8DFF5}" sibTransId="{D9C8A9FC-A733-9749-A2A0-332F3D1DF1B3}"/>
    <dgm:cxn modelId="{085F8483-F761-A34B-AD98-60A166606B32}" type="presOf" srcId="{9B5959B4-4B54-0744-9D64-14DCA32B46DC}" destId="{DDFC4ADC-AF5E-BF4F-917C-0F3357034A2D}" srcOrd="0" destOrd="0" presId="urn:microsoft.com/office/officeart/2005/8/layout/hChevron3"/>
    <dgm:cxn modelId="{31032BA3-623B-A547-BB05-56DCC2597B0B}" type="presOf" srcId="{31CB491B-0B56-DF4D-8B35-F5AFBE48D8F5}" destId="{3B773C6C-9B18-8147-B4BF-B2A87718F309}" srcOrd="0" destOrd="0" presId="urn:microsoft.com/office/officeart/2005/8/layout/hChevron3"/>
    <dgm:cxn modelId="{4924B7B1-6BBF-0A4D-BB79-CF0BB4C22E2E}" srcId="{31CB491B-0B56-DF4D-8B35-F5AFBE48D8F5}" destId="{64D09118-E36D-0341-8188-008274B78CDD}" srcOrd="4" destOrd="0" parTransId="{A944E47E-E1D1-B342-83BB-EE9ECCB895B8}" sibTransId="{4E5912F2-B78B-CF4B-B90B-E69A36ACDA8C}"/>
    <dgm:cxn modelId="{709C46CE-A34F-D546-82E5-9C933F1F028E}" srcId="{31CB491B-0B56-DF4D-8B35-F5AFBE48D8F5}" destId="{BAEF9388-53F1-0649-9B22-58B4ECB42A3A}" srcOrd="5" destOrd="0" parTransId="{4008BCF5-ECCB-F849-BEC3-B411AF6E787B}" sibTransId="{195BF23D-7C23-6B42-B53E-CCCA1A896A89}"/>
    <dgm:cxn modelId="{C97D32D2-3A34-E544-828D-4E4660CA6586}" type="presOf" srcId="{64D09118-E36D-0341-8188-008274B78CDD}" destId="{44A35700-DDF9-4948-AAC4-38960CF4E3A6}" srcOrd="0" destOrd="0" presId="urn:microsoft.com/office/officeart/2005/8/layout/hChevron3"/>
    <dgm:cxn modelId="{B2AD7DD2-5D13-0443-8DFB-569B89F5A475}" type="presOf" srcId="{BAEF9388-53F1-0649-9B22-58B4ECB42A3A}" destId="{AA7BC7B6-6EF0-FE48-8498-D91E3B5F412C}" srcOrd="0" destOrd="0" presId="urn:microsoft.com/office/officeart/2005/8/layout/hChevron3"/>
    <dgm:cxn modelId="{69141EE2-2EDC-9444-B0BD-3FEF015AE925}" srcId="{31CB491B-0B56-DF4D-8B35-F5AFBE48D8F5}" destId="{0887D562-53A9-A343-AA4E-83A3D88816EF}" srcOrd="1" destOrd="0" parTransId="{94D2A3B4-A424-1343-8D76-A204DC884FF7}" sibTransId="{ECD0B84F-C9F1-C045-9699-D7B100DAE5DF}"/>
    <dgm:cxn modelId="{550A627F-8087-C449-AB44-1783A0FE2283}" type="presParOf" srcId="{3B773C6C-9B18-8147-B4BF-B2A87718F309}" destId="{DDFC4ADC-AF5E-BF4F-917C-0F3357034A2D}" srcOrd="0" destOrd="0" presId="urn:microsoft.com/office/officeart/2005/8/layout/hChevron3"/>
    <dgm:cxn modelId="{4BF93376-FD74-2C4B-B6E5-A8488B90F7BE}" type="presParOf" srcId="{3B773C6C-9B18-8147-B4BF-B2A87718F309}" destId="{F575E373-B5F9-C64E-99D3-A1296FE6B744}" srcOrd="1" destOrd="0" presId="urn:microsoft.com/office/officeart/2005/8/layout/hChevron3"/>
    <dgm:cxn modelId="{1C3150DE-FE39-BD48-A7CE-FE679702ED10}" type="presParOf" srcId="{3B773C6C-9B18-8147-B4BF-B2A87718F309}" destId="{F60C03FB-3CDD-634B-B3DA-2FE1C9B079B6}" srcOrd="2" destOrd="0" presId="urn:microsoft.com/office/officeart/2005/8/layout/hChevron3"/>
    <dgm:cxn modelId="{577B3D7E-1287-9D49-9D43-0674B7F4F813}" type="presParOf" srcId="{3B773C6C-9B18-8147-B4BF-B2A87718F309}" destId="{B486C7FE-7046-2B45-8408-DCB0C35D2C29}" srcOrd="3" destOrd="0" presId="urn:microsoft.com/office/officeart/2005/8/layout/hChevron3"/>
    <dgm:cxn modelId="{0A034389-93C6-B74E-94C7-FBB3D4726AA3}" type="presParOf" srcId="{3B773C6C-9B18-8147-B4BF-B2A87718F309}" destId="{F32452E5-ACA6-474A-9A0D-CCCBE2128217}" srcOrd="4" destOrd="0" presId="urn:microsoft.com/office/officeart/2005/8/layout/hChevron3"/>
    <dgm:cxn modelId="{5C76788E-C938-EF48-BFE7-CA143C477297}" type="presParOf" srcId="{3B773C6C-9B18-8147-B4BF-B2A87718F309}" destId="{643671A8-7786-CA43-8A9F-A2DDBB83A790}" srcOrd="5" destOrd="0" presId="urn:microsoft.com/office/officeart/2005/8/layout/hChevron3"/>
    <dgm:cxn modelId="{7466CF25-4EF8-144B-9D68-00A268241A66}" type="presParOf" srcId="{3B773C6C-9B18-8147-B4BF-B2A87718F309}" destId="{6A0CBB3F-447F-5544-B789-B05486668B02}" srcOrd="6" destOrd="0" presId="urn:microsoft.com/office/officeart/2005/8/layout/hChevron3"/>
    <dgm:cxn modelId="{F42CF7FB-71D2-D64C-9AF9-C5C8341BCAE3}" type="presParOf" srcId="{3B773C6C-9B18-8147-B4BF-B2A87718F309}" destId="{601F8BE4-95DE-F145-BF44-2D68FD198E72}" srcOrd="7" destOrd="0" presId="urn:microsoft.com/office/officeart/2005/8/layout/hChevron3"/>
    <dgm:cxn modelId="{76FFB12F-C9F0-2248-8BAF-7071BB678EE2}" type="presParOf" srcId="{3B773C6C-9B18-8147-B4BF-B2A87718F309}" destId="{44A35700-DDF9-4948-AAC4-38960CF4E3A6}" srcOrd="8" destOrd="0" presId="urn:microsoft.com/office/officeart/2005/8/layout/hChevron3"/>
    <dgm:cxn modelId="{63CF2CA6-5DE5-B24C-9C15-AD0B64604D91}" type="presParOf" srcId="{3B773C6C-9B18-8147-B4BF-B2A87718F309}" destId="{7D47E1D0-C9D2-7C4D-A93D-DED9FDED2B3E}" srcOrd="9" destOrd="0" presId="urn:microsoft.com/office/officeart/2005/8/layout/hChevron3"/>
    <dgm:cxn modelId="{84A6A698-8367-6240-A29E-51405931F042}" type="presParOf" srcId="{3B773C6C-9B18-8147-B4BF-B2A87718F309}" destId="{AA7BC7B6-6EF0-FE48-8498-D91E3B5F412C}" srcOrd="10" destOrd="0" presId="urn:microsoft.com/office/officeart/2005/8/layout/hChevron3"/>
    <dgm:cxn modelId="{4A666060-8726-0142-8BC6-D514BC1923EC}" type="presParOf" srcId="{3B773C6C-9B18-8147-B4BF-B2A87718F309}" destId="{976B2775-803C-AC4A-9E4C-53F3231FF8AC}" srcOrd="11" destOrd="0" presId="urn:microsoft.com/office/officeart/2005/8/layout/hChevron3"/>
    <dgm:cxn modelId="{C9D028C8-0008-6540-A82F-9BBF9E0DE995}" type="presParOf" srcId="{3B773C6C-9B18-8147-B4BF-B2A87718F309}" destId="{4B161310-FD9C-8A40-A17D-6A005A6179C6}" srcOrd="12"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EA32B52-83BD-4EA1-BF6F-60470176AEEC}" type="doc">
      <dgm:prSet loTypeId="urn:microsoft.com/office/officeart/2005/8/layout/venn2" loCatId="relationship" qsTypeId="urn:microsoft.com/office/officeart/2005/8/quickstyle/simple1" qsCatId="simple" csTypeId="urn:microsoft.com/office/officeart/2005/8/colors/accent4_4" csCatId="accent4" phldr="1"/>
      <dgm:spPr/>
      <dgm:t>
        <a:bodyPr/>
        <a:lstStyle/>
        <a:p>
          <a:endParaRPr lang="fr-CH"/>
        </a:p>
      </dgm:t>
    </dgm:pt>
    <dgm:pt modelId="{99E07D4B-83A9-4C1B-BFE5-6594D623811E}">
      <dgm:prSet phldrT="[Texte]" custT="1"/>
      <dgm:spPr/>
      <dgm:t>
        <a:bodyPr/>
        <a:lstStyle/>
        <a:p>
          <a:r>
            <a:rPr lang="fr-FR" sz="1400" dirty="0">
              <a:latin typeface="Arial Narrow" panose="020B0606020202030204" pitchFamily="34" charset="0"/>
            </a:rPr>
            <a:t>L’élève développe des compétences </a:t>
          </a:r>
        </a:p>
        <a:p>
          <a:r>
            <a:rPr lang="fr-FR" sz="1400" b="1" dirty="0">
              <a:solidFill>
                <a:srgbClr val="265460"/>
              </a:solidFill>
              <a:latin typeface="Arial" panose="020B0604020202020204" pitchFamily="34" charset="0"/>
              <a:cs typeface="Arial" panose="020B0604020202020204" pitchFamily="34" charset="0"/>
            </a:rPr>
            <a:t>pour le groupe</a:t>
          </a:r>
          <a:endParaRPr lang="fr-CH" sz="1400" b="1" dirty="0">
            <a:solidFill>
              <a:srgbClr val="265460"/>
            </a:solidFill>
            <a:latin typeface="Arial" panose="020B0604020202020204" pitchFamily="34" charset="0"/>
            <a:cs typeface="Arial" panose="020B0604020202020204" pitchFamily="34" charset="0"/>
          </a:endParaRPr>
        </a:p>
      </dgm:t>
    </dgm:pt>
    <dgm:pt modelId="{E24415A8-01EF-4662-9D0E-BD76AC5C78A9}" type="parTrans" cxnId="{63886E78-F077-4B76-B585-9923B928666D}">
      <dgm:prSet/>
      <dgm:spPr/>
      <dgm:t>
        <a:bodyPr/>
        <a:lstStyle/>
        <a:p>
          <a:endParaRPr lang="fr-CH" sz="1400">
            <a:latin typeface="Arial Narrow" panose="020B0606020202030204" pitchFamily="34" charset="0"/>
          </a:endParaRPr>
        </a:p>
      </dgm:t>
    </dgm:pt>
    <dgm:pt modelId="{E6FD2357-F710-42BC-AC67-9A648911979B}" type="sibTrans" cxnId="{63886E78-F077-4B76-B585-9923B928666D}">
      <dgm:prSet/>
      <dgm:spPr/>
      <dgm:t>
        <a:bodyPr/>
        <a:lstStyle/>
        <a:p>
          <a:endParaRPr lang="fr-CH" sz="1400">
            <a:latin typeface="Arial Narrow" panose="020B0606020202030204" pitchFamily="34" charset="0"/>
          </a:endParaRPr>
        </a:p>
      </dgm:t>
    </dgm:pt>
    <dgm:pt modelId="{359CB952-D4D0-4D97-94E4-5E1330378F5D}">
      <dgm:prSet phldrT="[Texte]" custT="1"/>
      <dgm:spPr/>
      <dgm:t>
        <a:bodyPr/>
        <a:lstStyle/>
        <a:p>
          <a:r>
            <a:rPr lang="fr-FR" sz="1400" dirty="0">
              <a:latin typeface="Arial Narrow" panose="020B0606020202030204" pitchFamily="34" charset="0"/>
            </a:rPr>
            <a:t>L’élève développe des compétences </a:t>
          </a:r>
        </a:p>
        <a:p>
          <a:r>
            <a:rPr lang="fr-FR" sz="1400" b="1" dirty="0">
              <a:solidFill>
                <a:srgbClr val="265460"/>
              </a:solidFill>
              <a:latin typeface="Arial" panose="020B0604020202020204" pitchFamily="34" charset="0"/>
              <a:cs typeface="Arial" panose="020B0604020202020204" pitchFamily="34" charset="0"/>
            </a:rPr>
            <a:t>par le groupe</a:t>
          </a:r>
          <a:endParaRPr lang="fr-CH" sz="1400" b="1" dirty="0">
            <a:solidFill>
              <a:srgbClr val="265460"/>
            </a:solidFill>
            <a:latin typeface="Arial" panose="020B0604020202020204" pitchFamily="34" charset="0"/>
            <a:cs typeface="Arial" panose="020B0604020202020204" pitchFamily="34" charset="0"/>
          </a:endParaRPr>
        </a:p>
      </dgm:t>
    </dgm:pt>
    <dgm:pt modelId="{595827E6-D100-4908-98D9-BF3CD2210158}" type="parTrans" cxnId="{785D3CB8-BE73-4DEF-97B0-5532C4D6B8DC}">
      <dgm:prSet/>
      <dgm:spPr/>
      <dgm:t>
        <a:bodyPr/>
        <a:lstStyle/>
        <a:p>
          <a:endParaRPr lang="fr-CH" sz="1400">
            <a:latin typeface="Arial Narrow" panose="020B0606020202030204" pitchFamily="34" charset="0"/>
          </a:endParaRPr>
        </a:p>
      </dgm:t>
    </dgm:pt>
    <dgm:pt modelId="{695E0612-EFF9-4304-A199-930310AC5EB7}" type="sibTrans" cxnId="{785D3CB8-BE73-4DEF-97B0-5532C4D6B8DC}">
      <dgm:prSet/>
      <dgm:spPr/>
      <dgm:t>
        <a:bodyPr/>
        <a:lstStyle/>
        <a:p>
          <a:endParaRPr lang="fr-CH" sz="1400">
            <a:latin typeface="Arial Narrow" panose="020B0606020202030204" pitchFamily="34" charset="0"/>
          </a:endParaRPr>
        </a:p>
      </dgm:t>
    </dgm:pt>
    <dgm:pt modelId="{39F354B6-D4A4-46FA-BF59-A0673D9EF054}">
      <dgm:prSet phldrT="[Texte]" custT="1"/>
      <dgm:spPr/>
      <dgm:t>
        <a:bodyPr/>
        <a:lstStyle/>
        <a:p>
          <a:r>
            <a:rPr lang="fr-FR" sz="1400" dirty="0">
              <a:latin typeface="Arial Narrow" panose="020B0606020202030204" pitchFamily="34" charset="0"/>
            </a:rPr>
            <a:t>L’élève développe des compétences </a:t>
          </a:r>
        </a:p>
        <a:p>
          <a:r>
            <a:rPr lang="fr-FR" sz="1400" b="1" dirty="0">
              <a:solidFill>
                <a:srgbClr val="265460"/>
              </a:solidFill>
              <a:latin typeface="Arial" panose="020B0604020202020204" pitchFamily="34" charset="0"/>
              <a:cs typeface="Arial" panose="020B0604020202020204" pitchFamily="34" charset="0"/>
            </a:rPr>
            <a:t>pour lui</a:t>
          </a:r>
          <a:endParaRPr lang="fr-CH" sz="1400" b="1" dirty="0">
            <a:solidFill>
              <a:srgbClr val="265460"/>
            </a:solidFill>
            <a:latin typeface="Arial" panose="020B0604020202020204" pitchFamily="34" charset="0"/>
            <a:cs typeface="Arial" panose="020B0604020202020204" pitchFamily="34" charset="0"/>
          </a:endParaRPr>
        </a:p>
      </dgm:t>
    </dgm:pt>
    <dgm:pt modelId="{AE798EDE-DB7F-4219-972D-AAE3395770D7}" type="parTrans" cxnId="{0880CC5D-CEF4-493C-8912-87F933042B8F}">
      <dgm:prSet/>
      <dgm:spPr/>
      <dgm:t>
        <a:bodyPr/>
        <a:lstStyle/>
        <a:p>
          <a:endParaRPr lang="fr-CH" sz="1400">
            <a:latin typeface="Arial Narrow" panose="020B0606020202030204" pitchFamily="34" charset="0"/>
          </a:endParaRPr>
        </a:p>
      </dgm:t>
    </dgm:pt>
    <dgm:pt modelId="{0BD1819F-1794-4C1E-A978-AE6A03C3057D}" type="sibTrans" cxnId="{0880CC5D-CEF4-493C-8912-87F933042B8F}">
      <dgm:prSet/>
      <dgm:spPr/>
      <dgm:t>
        <a:bodyPr/>
        <a:lstStyle/>
        <a:p>
          <a:endParaRPr lang="fr-CH" sz="1400">
            <a:latin typeface="Arial Narrow" panose="020B0606020202030204" pitchFamily="34" charset="0"/>
          </a:endParaRPr>
        </a:p>
      </dgm:t>
    </dgm:pt>
    <dgm:pt modelId="{9FE284FF-F9EF-48A3-A8BE-8643D734B2D4}" type="pres">
      <dgm:prSet presAssocID="{FEA32B52-83BD-4EA1-BF6F-60470176AEEC}" presName="Name0" presStyleCnt="0">
        <dgm:presLayoutVars>
          <dgm:chMax val="7"/>
          <dgm:resizeHandles val="exact"/>
        </dgm:presLayoutVars>
      </dgm:prSet>
      <dgm:spPr/>
    </dgm:pt>
    <dgm:pt modelId="{1037ECCB-FB38-44A6-85D9-FF9AC36BACF6}" type="pres">
      <dgm:prSet presAssocID="{FEA32B52-83BD-4EA1-BF6F-60470176AEEC}" presName="comp1" presStyleCnt="0"/>
      <dgm:spPr/>
    </dgm:pt>
    <dgm:pt modelId="{3F7D3806-50FC-4CBB-B16A-0FF4AEAF7BF5}" type="pres">
      <dgm:prSet presAssocID="{FEA32B52-83BD-4EA1-BF6F-60470176AEEC}" presName="circle1" presStyleLbl="node1" presStyleIdx="0" presStyleCnt="3"/>
      <dgm:spPr/>
    </dgm:pt>
    <dgm:pt modelId="{319154F2-BAA4-4702-92BD-E65AE017B3FF}" type="pres">
      <dgm:prSet presAssocID="{FEA32B52-83BD-4EA1-BF6F-60470176AEEC}" presName="c1text" presStyleLbl="node1" presStyleIdx="0" presStyleCnt="3">
        <dgm:presLayoutVars>
          <dgm:bulletEnabled val="1"/>
        </dgm:presLayoutVars>
      </dgm:prSet>
      <dgm:spPr/>
    </dgm:pt>
    <dgm:pt modelId="{F7F4B655-B533-4162-BCBD-160F2AB444E3}" type="pres">
      <dgm:prSet presAssocID="{FEA32B52-83BD-4EA1-BF6F-60470176AEEC}" presName="comp2" presStyleCnt="0"/>
      <dgm:spPr/>
    </dgm:pt>
    <dgm:pt modelId="{D51A7B93-629F-4D7D-9A4D-775FA0B2DF55}" type="pres">
      <dgm:prSet presAssocID="{FEA32B52-83BD-4EA1-BF6F-60470176AEEC}" presName="circle2" presStyleLbl="node1" presStyleIdx="1" presStyleCnt="3"/>
      <dgm:spPr/>
    </dgm:pt>
    <dgm:pt modelId="{86E55FEE-173B-4DD3-86F8-6D3AB184CA65}" type="pres">
      <dgm:prSet presAssocID="{FEA32B52-83BD-4EA1-BF6F-60470176AEEC}" presName="c2text" presStyleLbl="node1" presStyleIdx="1" presStyleCnt="3">
        <dgm:presLayoutVars>
          <dgm:bulletEnabled val="1"/>
        </dgm:presLayoutVars>
      </dgm:prSet>
      <dgm:spPr/>
    </dgm:pt>
    <dgm:pt modelId="{20A81900-9C28-4889-8F72-7D244A9FBC50}" type="pres">
      <dgm:prSet presAssocID="{FEA32B52-83BD-4EA1-BF6F-60470176AEEC}" presName="comp3" presStyleCnt="0"/>
      <dgm:spPr/>
    </dgm:pt>
    <dgm:pt modelId="{23719A96-13FC-445E-8848-B10BB6CEB3A3}" type="pres">
      <dgm:prSet presAssocID="{FEA32B52-83BD-4EA1-BF6F-60470176AEEC}" presName="circle3" presStyleLbl="node1" presStyleIdx="2" presStyleCnt="3"/>
      <dgm:spPr/>
    </dgm:pt>
    <dgm:pt modelId="{3F7C9FC8-D45F-4D9B-81A4-DD1E5A7EE794}" type="pres">
      <dgm:prSet presAssocID="{FEA32B52-83BD-4EA1-BF6F-60470176AEEC}" presName="c3text" presStyleLbl="node1" presStyleIdx="2" presStyleCnt="3">
        <dgm:presLayoutVars>
          <dgm:bulletEnabled val="1"/>
        </dgm:presLayoutVars>
      </dgm:prSet>
      <dgm:spPr/>
    </dgm:pt>
  </dgm:ptLst>
  <dgm:cxnLst>
    <dgm:cxn modelId="{C709A136-5DA8-4561-8453-15F2FF8AED22}" type="presOf" srcId="{359CB952-D4D0-4D97-94E4-5E1330378F5D}" destId="{86E55FEE-173B-4DD3-86F8-6D3AB184CA65}" srcOrd="1" destOrd="0" presId="urn:microsoft.com/office/officeart/2005/8/layout/venn2"/>
    <dgm:cxn modelId="{A662A936-81BF-4C67-9024-D88AC6F676D7}" type="presOf" srcId="{FEA32B52-83BD-4EA1-BF6F-60470176AEEC}" destId="{9FE284FF-F9EF-48A3-A8BE-8643D734B2D4}" srcOrd="0" destOrd="0" presId="urn:microsoft.com/office/officeart/2005/8/layout/venn2"/>
    <dgm:cxn modelId="{01320A3F-B162-41C1-86DC-54CFC36C95D2}" type="presOf" srcId="{99E07D4B-83A9-4C1B-BFE5-6594D623811E}" destId="{319154F2-BAA4-4702-92BD-E65AE017B3FF}" srcOrd="1" destOrd="0" presId="urn:microsoft.com/office/officeart/2005/8/layout/venn2"/>
    <dgm:cxn modelId="{0880CC5D-CEF4-493C-8912-87F933042B8F}" srcId="{FEA32B52-83BD-4EA1-BF6F-60470176AEEC}" destId="{39F354B6-D4A4-46FA-BF59-A0673D9EF054}" srcOrd="2" destOrd="0" parTransId="{AE798EDE-DB7F-4219-972D-AAE3395770D7}" sibTransId="{0BD1819F-1794-4C1E-A978-AE6A03C3057D}"/>
    <dgm:cxn modelId="{A1EE3B72-BC51-4BFF-A6B0-4BA65CA59DFB}" type="presOf" srcId="{39F354B6-D4A4-46FA-BF59-A0673D9EF054}" destId="{23719A96-13FC-445E-8848-B10BB6CEB3A3}" srcOrd="0" destOrd="0" presId="urn:microsoft.com/office/officeart/2005/8/layout/venn2"/>
    <dgm:cxn modelId="{63886E78-F077-4B76-B585-9923B928666D}" srcId="{FEA32B52-83BD-4EA1-BF6F-60470176AEEC}" destId="{99E07D4B-83A9-4C1B-BFE5-6594D623811E}" srcOrd="0" destOrd="0" parTransId="{E24415A8-01EF-4662-9D0E-BD76AC5C78A9}" sibTransId="{E6FD2357-F710-42BC-AC67-9A648911979B}"/>
    <dgm:cxn modelId="{14511C8C-8965-46A7-ABE1-E252B9ED1F89}" type="presOf" srcId="{359CB952-D4D0-4D97-94E4-5E1330378F5D}" destId="{D51A7B93-629F-4D7D-9A4D-775FA0B2DF55}" srcOrd="0" destOrd="0" presId="urn:microsoft.com/office/officeart/2005/8/layout/venn2"/>
    <dgm:cxn modelId="{785D3CB8-BE73-4DEF-97B0-5532C4D6B8DC}" srcId="{FEA32B52-83BD-4EA1-BF6F-60470176AEEC}" destId="{359CB952-D4D0-4D97-94E4-5E1330378F5D}" srcOrd="1" destOrd="0" parTransId="{595827E6-D100-4908-98D9-BF3CD2210158}" sibTransId="{695E0612-EFF9-4304-A199-930310AC5EB7}"/>
    <dgm:cxn modelId="{FEE24CB9-1741-461A-BAB8-5367C8C7143A}" type="presOf" srcId="{99E07D4B-83A9-4C1B-BFE5-6594D623811E}" destId="{3F7D3806-50FC-4CBB-B16A-0FF4AEAF7BF5}" srcOrd="0" destOrd="0" presId="urn:microsoft.com/office/officeart/2005/8/layout/venn2"/>
    <dgm:cxn modelId="{E6FE06D4-9D31-48FC-B456-A524C1C27CE7}" type="presOf" srcId="{39F354B6-D4A4-46FA-BF59-A0673D9EF054}" destId="{3F7C9FC8-D45F-4D9B-81A4-DD1E5A7EE794}" srcOrd="1" destOrd="0" presId="urn:microsoft.com/office/officeart/2005/8/layout/venn2"/>
    <dgm:cxn modelId="{33884C14-EA7F-4188-B877-C84450C187DD}" type="presParOf" srcId="{9FE284FF-F9EF-48A3-A8BE-8643D734B2D4}" destId="{1037ECCB-FB38-44A6-85D9-FF9AC36BACF6}" srcOrd="0" destOrd="0" presId="urn:microsoft.com/office/officeart/2005/8/layout/venn2"/>
    <dgm:cxn modelId="{DE100F8C-1ECC-4049-B68B-2049CEE07E22}" type="presParOf" srcId="{1037ECCB-FB38-44A6-85D9-FF9AC36BACF6}" destId="{3F7D3806-50FC-4CBB-B16A-0FF4AEAF7BF5}" srcOrd="0" destOrd="0" presId="urn:microsoft.com/office/officeart/2005/8/layout/venn2"/>
    <dgm:cxn modelId="{6710A943-9064-47C4-B2DD-AA085F5ABAE9}" type="presParOf" srcId="{1037ECCB-FB38-44A6-85D9-FF9AC36BACF6}" destId="{319154F2-BAA4-4702-92BD-E65AE017B3FF}" srcOrd="1" destOrd="0" presId="urn:microsoft.com/office/officeart/2005/8/layout/venn2"/>
    <dgm:cxn modelId="{13342679-0DB4-4552-A816-FC61EF8DEF4E}" type="presParOf" srcId="{9FE284FF-F9EF-48A3-A8BE-8643D734B2D4}" destId="{F7F4B655-B533-4162-BCBD-160F2AB444E3}" srcOrd="1" destOrd="0" presId="urn:microsoft.com/office/officeart/2005/8/layout/venn2"/>
    <dgm:cxn modelId="{5631F832-3CFA-4AFA-8D8A-A773EEB33E8C}" type="presParOf" srcId="{F7F4B655-B533-4162-BCBD-160F2AB444E3}" destId="{D51A7B93-629F-4D7D-9A4D-775FA0B2DF55}" srcOrd="0" destOrd="0" presId="urn:microsoft.com/office/officeart/2005/8/layout/venn2"/>
    <dgm:cxn modelId="{689A68E7-7A97-415C-A734-600A9243B36F}" type="presParOf" srcId="{F7F4B655-B533-4162-BCBD-160F2AB444E3}" destId="{86E55FEE-173B-4DD3-86F8-6D3AB184CA65}" srcOrd="1" destOrd="0" presId="urn:microsoft.com/office/officeart/2005/8/layout/venn2"/>
    <dgm:cxn modelId="{C7AECCC1-71E3-449C-85DD-D6E3E8E45D57}" type="presParOf" srcId="{9FE284FF-F9EF-48A3-A8BE-8643D734B2D4}" destId="{20A81900-9C28-4889-8F72-7D244A9FBC50}" srcOrd="2" destOrd="0" presId="urn:microsoft.com/office/officeart/2005/8/layout/venn2"/>
    <dgm:cxn modelId="{E6514B78-4AA9-4133-AC82-B77B5E1D4C21}" type="presParOf" srcId="{20A81900-9C28-4889-8F72-7D244A9FBC50}" destId="{23719A96-13FC-445E-8848-B10BB6CEB3A3}" srcOrd="0" destOrd="0" presId="urn:microsoft.com/office/officeart/2005/8/layout/venn2"/>
    <dgm:cxn modelId="{0A9C1D3F-A740-4C08-B667-9173201205DD}" type="presParOf" srcId="{20A81900-9C28-4889-8F72-7D244A9FBC50}" destId="{3F7C9FC8-D45F-4D9B-81A4-DD1E5A7EE794}" srcOrd="1" destOrd="0" presId="urn:microsoft.com/office/officeart/2005/8/layout/venn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1CB491B-0B56-DF4D-8B35-F5AFBE48D8F5}" type="doc">
      <dgm:prSet loTypeId="urn:microsoft.com/office/officeart/2005/8/layout/hChevron3" loCatId="" qsTypeId="urn:microsoft.com/office/officeart/2005/8/quickstyle/simple1" qsCatId="simple" csTypeId="urn:microsoft.com/office/officeart/2005/8/colors/accent2_3" csCatId="accent2" phldr="1"/>
      <dgm:spPr/>
    </dgm:pt>
    <dgm:pt modelId="{9B5959B4-4B54-0744-9D64-14DCA32B46DC}">
      <dgm:prSet phldrT="[Texte]" custT="1"/>
      <dgm:spPr/>
      <dgm:t>
        <a:bodyPr/>
        <a:lstStyle/>
        <a:p>
          <a:r>
            <a:rPr lang="fr-FR" sz="1200" b="0" dirty="0">
              <a:latin typeface="Arial Narrow" panose="020B0606020202030204" pitchFamily="34" charset="0"/>
            </a:rPr>
            <a:t>Préparation</a:t>
          </a:r>
        </a:p>
      </dgm:t>
    </dgm:pt>
    <dgm:pt modelId="{62A733CF-AB30-AB4E-BCAE-1CA629528402}" type="parTrans" cxnId="{47F7BC15-52AE-AA4A-B7B4-3D6AE510B707}">
      <dgm:prSet/>
      <dgm:spPr/>
      <dgm:t>
        <a:bodyPr/>
        <a:lstStyle/>
        <a:p>
          <a:endParaRPr lang="fr-FR" sz="1200" b="0">
            <a:latin typeface="Arial Narrow" panose="020B0606020202030204" pitchFamily="34" charset="0"/>
          </a:endParaRPr>
        </a:p>
      </dgm:t>
    </dgm:pt>
    <dgm:pt modelId="{1F2DCA96-78ED-6C48-A516-E36726D08828}" type="sibTrans" cxnId="{47F7BC15-52AE-AA4A-B7B4-3D6AE510B707}">
      <dgm:prSet/>
      <dgm:spPr/>
      <dgm:t>
        <a:bodyPr/>
        <a:lstStyle/>
        <a:p>
          <a:endParaRPr lang="fr-FR" sz="1200" b="0">
            <a:latin typeface="Arial Narrow" panose="020B0606020202030204" pitchFamily="34" charset="0"/>
          </a:endParaRPr>
        </a:p>
      </dgm:t>
    </dgm:pt>
    <dgm:pt modelId="{0887D562-53A9-A343-AA4E-83A3D88816EF}">
      <dgm:prSet phldrT="[Texte]" custT="1"/>
      <dgm:spPr/>
      <dgm:t>
        <a:bodyPr/>
        <a:lstStyle/>
        <a:p>
          <a:r>
            <a:rPr lang="fr-FR" sz="1200" b="0" dirty="0">
              <a:latin typeface="Arial Narrow" panose="020B0606020202030204" pitchFamily="34" charset="0"/>
            </a:rPr>
            <a:t>Incubation</a:t>
          </a:r>
        </a:p>
      </dgm:t>
    </dgm:pt>
    <dgm:pt modelId="{94D2A3B4-A424-1343-8D76-A204DC884FF7}" type="parTrans" cxnId="{69141EE2-2EDC-9444-B0BD-3FEF015AE925}">
      <dgm:prSet/>
      <dgm:spPr/>
      <dgm:t>
        <a:bodyPr/>
        <a:lstStyle/>
        <a:p>
          <a:endParaRPr lang="fr-FR" sz="1200" b="0">
            <a:latin typeface="Arial Narrow" panose="020B0606020202030204" pitchFamily="34" charset="0"/>
          </a:endParaRPr>
        </a:p>
      </dgm:t>
    </dgm:pt>
    <dgm:pt modelId="{ECD0B84F-C9F1-C045-9699-D7B100DAE5DF}" type="sibTrans" cxnId="{69141EE2-2EDC-9444-B0BD-3FEF015AE925}">
      <dgm:prSet/>
      <dgm:spPr/>
      <dgm:t>
        <a:bodyPr/>
        <a:lstStyle/>
        <a:p>
          <a:endParaRPr lang="fr-FR" sz="1200" b="0">
            <a:latin typeface="Arial Narrow" panose="020B0606020202030204" pitchFamily="34" charset="0"/>
          </a:endParaRPr>
        </a:p>
      </dgm:t>
    </dgm:pt>
    <dgm:pt modelId="{3601B02A-CD24-B142-AA28-0C3E4EC427E3}">
      <dgm:prSet phldrT="[Texte]" custT="1"/>
      <dgm:spPr/>
      <dgm:t>
        <a:bodyPr/>
        <a:lstStyle/>
        <a:p>
          <a:r>
            <a:rPr lang="fr-FR" sz="1200" b="0" dirty="0">
              <a:latin typeface="Arial Narrow" panose="020B0606020202030204" pitchFamily="34" charset="0"/>
            </a:rPr>
            <a:t>Pensée divergente</a:t>
          </a:r>
        </a:p>
      </dgm:t>
    </dgm:pt>
    <dgm:pt modelId="{7D62AA7E-45F6-014C-8CD8-E8DFBCB8DFF5}" type="parTrans" cxnId="{7D56E65C-975E-3C43-9BF9-7B9362EB2FFD}">
      <dgm:prSet/>
      <dgm:spPr/>
      <dgm:t>
        <a:bodyPr/>
        <a:lstStyle/>
        <a:p>
          <a:endParaRPr lang="fr-FR" sz="1200" b="0">
            <a:latin typeface="Arial Narrow" panose="020B0606020202030204" pitchFamily="34" charset="0"/>
          </a:endParaRPr>
        </a:p>
      </dgm:t>
    </dgm:pt>
    <dgm:pt modelId="{D9C8A9FC-A733-9749-A2A0-332F3D1DF1B3}" type="sibTrans" cxnId="{7D56E65C-975E-3C43-9BF9-7B9362EB2FFD}">
      <dgm:prSet/>
      <dgm:spPr/>
      <dgm:t>
        <a:bodyPr/>
        <a:lstStyle/>
        <a:p>
          <a:endParaRPr lang="fr-FR" sz="1200" b="0">
            <a:latin typeface="Arial Narrow" panose="020B0606020202030204" pitchFamily="34" charset="0"/>
          </a:endParaRPr>
        </a:p>
      </dgm:t>
    </dgm:pt>
    <dgm:pt modelId="{657C00EC-5AD6-9C4D-9080-D5CCDEC25FE6}">
      <dgm:prSet custT="1"/>
      <dgm:spPr/>
      <dgm:t>
        <a:bodyPr/>
        <a:lstStyle/>
        <a:p>
          <a:r>
            <a:rPr lang="fr-FR" sz="1200" b="0" dirty="0">
              <a:latin typeface="Arial Narrow" panose="020B0606020202030204" pitchFamily="34" charset="0"/>
            </a:rPr>
            <a:t>Vérification</a:t>
          </a:r>
        </a:p>
      </dgm:t>
    </dgm:pt>
    <dgm:pt modelId="{4179D8FC-0A79-904A-B295-4097553EFCBE}" type="parTrans" cxnId="{26299B33-56B9-BA46-B7C6-F5CC818C03CE}">
      <dgm:prSet/>
      <dgm:spPr/>
      <dgm:t>
        <a:bodyPr/>
        <a:lstStyle/>
        <a:p>
          <a:endParaRPr lang="fr-FR" sz="1200" b="0">
            <a:latin typeface="Arial Narrow" panose="020B0606020202030204" pitchFamily="34" charset="0"/>
          </a:endParaRPr>
        </a:p>
      </dgm:t>
    </dgm:pt>
    <dgm:pt modelId="{7116DCBD-9C63-9849-A0ED-A617CEFA61ED}" type="sibTrans" cxnId="{26299B33-56B9-BA46-B7C6-F5CC818C03CE}">
      <dgm:prSet/>
      <dgm:spPr/>
      <dgm:t>
        <a:bodyPr/>
        <a:lstStyle/>
        <a:p>
          <a:endParaRPr lang="fr-FR" sz="1200" b="0">
            <a:latin typeface="Arial Narrow" panose="020B0606020202030204" pitchFamily="34" charset="0"/>
          </a:endParaRPr>
        </a:p>
      </dgm:t>
    </dgm:pt>
    <dgm:pt modelId="{64D09118-E36D-0341-8188-008274B78CDD}">
      <dgm:prSet custT="1"/>
      <dgm:spPr/>
      <dgm:t>
        <a:bodyPr/>
        <a:lstStyle/>
        <a:p>
          <a:r>
            <a:rPr lang="fr-FR" sz="1200" b="0" dirty="0">
              <a:latin typeface="Arial Narrow" panose="020B0606020202030204" pitchFamily="34" charset="0"/>
            </a:rPr>
            <a:t>Illumination</a:t>
          </a:r>
        </a:p>
      </dgm:t>
    </dgm:pt>
    <dgm:pt modelId="{A944E47E-E1D1-B342-83BB-EE9ECCB895B8}" type="parTrans" cxnId="{4924B7B1-6BBF-0A4D-BB79-CF0BB4C22E2E}">
      <dgm:prSet/>
      <dgm:spPr/>
      <dgm:t>
        <a:bodyPr/>
        <a:lstStyle/>
        <a:p>
          <a:endParaRPr lang="fr-FR" sz="1200" b="0">
            <a:latin typeface="Arial Narrow" panose="020B0606020202030204" pitchFamily="34" charset="0"/>
          </a:endParaRPr>
        </a:p>
      </dgm:t>
    </dgm:pt>
    <dgm:pt modelId="{4E5912F2-B78B-CF4B-B90B-E69A36ACDA8C}" type="sibTrans" cxnId="{4924B7B1-6BBF-0A4D-BB79-CF0BB4C22E2E}">
      <dgm:prSet/>
      <dgm:spPr/>
      <dgm:t>
        <a:bodyPr/>
        <a:lstStyle/>
        <a:p>
          <a:endParaRPr lang="fr-FR" sz="1200" b="0">
            <a:latin typeface="Arial Narrow" panose="020B0606020202030204" pitchFamily="34" charset="0"/>
          </a:endParaRPr>
        </a:p>
      </dgm:t>
    </dgm:pt>
    <dgm:pt modelId="{BAEF9388-53F1-0649-9B22-58B4ECB42A3A}">
      <dgm:prSet custT="1"/>
      <dgm:spPr/>
      <dgm:t>
        <a:bodyPr/>
        <a:lstStyle/>
        <a:p>
          <a:r>
            <a:rPr lang="fr-FR" sz="1200" b="0" dirty="0">
              <a:latin typeface="Arial Narrow" panose="020B0606020202030204" pitchFamily="34" charset="0"/>
            </a:rPr>
            <a:t>Pensée convergente</a:t>
          </a:r>
        </a:p>
      </dgm:t>
    </dgm:pt>
    <dgm:pt modelId="{4008BCF5-ECCB-F849-BEC3-B411AF6E787B}" type="parTrans" cxnId="{709C46CE-A34F-D546-82E5-9C933F1F028E}">
      <dgm:prSet/>
      <dgm:spPr/>
      <dgm:t>
        <a:bodyPr/>
        <a:lstStyle/>
        <a:p>
          <a:endParaRPr lang="fr-FR" sz="1200" b="0">
            <a:latin typeface="Arial Narrow" panose="020B0606020202030204" pitchFamily="34" charset="0"/>
          </a:endParaRPr>
        </a:p>
      </dgm:t>
    </dgm:pt>
    <dgm:pt modelId="{195BF23D-7C23-6B42-B53E-CCCA1A896A89}" type="sibTrans" cxnId="{709C46CE-A34F-D546-82E5-9C933F1F028E}">
      <dgm:prSet/>
      <dgm:spPr/>
      <dgm:t>
        <a:bodyPr/>
        <a:lstStyle/>
        <a:p>
          <a:endParaRPr lang="fr-FR" sz="1200" b="0">
            <a:latin typeface="Arial Narrow" panose="020B0606020202030204" pitchFamily="34" charset="0"/>
          </a:endParaRPr>
        </a:p>
      </dgm:t>
    </dgm:pt>
    <dgm:pt modelId="{D2EFE882-C64E-FA42-8305-4C58FA059946}">
      <dgm:prSet custT="1"/>
      <dgm:spPr/>
      <dgm:t>
        <a:bodyPr/>
        <a:lstStyle/>
        <a:p>
          <a:r>
            <a:rPr lang="fr-FR" sz="1200" b="0" dirty="0">
              <a:latin typeface="Arial Narrow" panose="020B0606020202030204" pitchFamily="34" charset="0"/>
            </a:rPr>
            <a:t>Socialisation</a:t>
          </a:r>
        </a:p>
      </dgm:t>
    </dgm:pt>
    <dgm:pt modelId="{5771A42D-07ED-874D-B2FC-4FFDB87700B5}" type="parTrans" cxnId="{514B0C1A-7303-DD4F-B492-59333E00440C}">
      <dgm:prSet/>
      <dgm:spPr/>
      <dgm:t>
        <a:bodyPr/>
        <a:lstStyle/>
        <a:p>
          <a:endParaRPr lang="fr-FR" sz="1200" b="0">
            <a:latin typeface="Arial Narrow" panose="020B0606020202030204" pitchFamily="34" charset="0"/>
          </a:endParaRPr>
        </a:p>
      </dgm:t>
    </dgm:pt>
    <dgm:pt modelId="{0C200ADA-DE49-AD45-8EAA-E49099C9D4E2}" type="sibTrans" cxnId="{514B0C1A-7303-DD4F-B492-59333E00440C}">
      <dgm:prSet/>
      <dgm:spPr/>
      <dgm:t>
        <a:bodyPr/>
        <a:lstStyle/>
        <a:p>
          <a:endParaRPr lang="fr-FR" sz="1200" b="0">
            <a:latin typeface="Arial Narrow" panose="020B0606020202030204" pitchFamily="34" charset="0"/>
          </a:endParaRPr>
        </a:p>
      </dgm:t>
    </dgm:pt>
    <dgm:pt modelId="{3B773C6C-9B18-8147-B4BF-B2A87718F309}" type="pres">
      <dgm:prSet presAssocID="{31CB491B-0B56-DF4D-8B35-F5AFBE48D8F5}" presName="Name0" presStyleCnt="0">
        <dgm:presLayoutVars>
          <dgm:dir/>
          <dgm:resizeHandles val="exact"/>
        </dgm:presLayoutVars>
      </dgm:prSet>
      <dgm:spPr/>
    </dgm:pt>
    <dgm:pt modelId="{DDFC4ADC-AF5E-BF4F-917C-0F3357034A2D}" type="pres">
      <dgm:prSet presAssocID="{9B5959B4-4B54-0744-9D64-14DCA32B46DC}" presName="parTxOnly" presStyleLbl="node1" presStyleIdx="0" presStyleCnt="7">
        <dgm:presLayoutVars>
          <dgm:bulletEnabled val="1"/>
        </dgm:presLayoutVars>
      </dgm:prSet>
      <dgm:spPr/>
    </dgm:pt>
    <dgm:pt modelId="{F575E373-B5F9-C64E-99D3-A1296FE6B744}" type="pres">
      <dgm:prSet presAssocID="{1F2DCA96-78ED-6C48-A516-E36726D08828}" presName="parSpace" presStyleCnt="0"/>
      <dgm:spPr/>
    </dgm:pt>
    <dgm:pt modelId="{F60C03FB-3CDD-634B-B3DA-2FE1C9B079B6}" type="pres">
      <dgm:prSet presAssocID="{0887D562-53A9-A343-AA4E-83A3D88816EF}" presName="parTxOnly" presStyleLbl="node1" presStyleIdx="1" presStyleCnt="7">
        <dgm:presLayoutVars>
          <dgm:bulletEnabled val="1"/>
        </dgm:presLayoutVars>
      </dgm:prSet>
      <dgm:spPr/>
    </dgm:pt>
    <dgm:pt modelId="{B486C7FE-7046-2B45-8408-DCB0C35D2C29}" type="pres">
      <dgm:prSet presAssocID="{ECD0B84F-C9F1-C045-9699-D7B100DAE5DF}" presName="parSpace" presStyleCnt="0"/>
      <dgm:spPr/>
    </dgm:pt>
    <dgm:pt modelId="{F32452E5-ACA6-474A-9A0D-CCCBE2128217}" type="pres">
      <dgm:prSet presAssocID="{3601B02A-CD24-B142-AA28-0C3E4EC427E3}" presName="parTxOnly" presStyleLbl="node1" presStyleIdx="2" presStyleCnt="7">
        <dgm:presLayoutVars>
          <dgm:bulletEnabled val="1"/>
        </dgm:presLayoutVars>
      </dgm:prSet>
      <dgm:spPr/>
    </dgm:pt>
    <dgm:pt modelId="{643671A8-7786-CA43-8A9F-A2DDBB83A790}" type="pres">
      <dgm:prSet presAssocID="{D9C8A9FC-A733-9749-A2A0-332F3D1DF1B3}" presName="parSpace" presStyleCnt="0"/>
      <dgm:spPr/>
    </dgm:pt>
    <dgm:pt modelId="{6A0CBB3F-447F-5544-B789-B05486668B02}" type="pres">
      <dgm:prSet presAssocID="{657C00EC-5AD6-9C4D-9080-D5CCDEC25FE6}" presName="parTxOnly" presStyleLbl="node1" presStyleIdx="3" presStyleCnt="7">
        <dgm:presLayoutVars>
          <dgm:bulletEnabled val="1"/>
        </dgm:presLayoutVars>
      </dgm:prSet>
      <dgm:spPr/>
    </dgm:pt>
    <dgm:pt modelId="{601F8BE4-95DE-F145-BF44-2D68FD198E72}" type="pres">
      <dgm:prSet presAssocID="{7116DCBD-9C63-9849-A0ED-A617CEFA61ED}" presName="parSpace" presStyleCnt="0"/>
      <dgm:spPr/>
    </dgm:pt>
    <dgm:pt modelId="{44A35700-DDF9-4948-AAC4-38960CF4E3A6}" type="pres">
      <dgm:prSet presAssocID="{64D09118-E36D-0341-8188-008274B78CDD}" presName="parTxOnly" presStyleLbl="node1" presStyleIdx="4" presStyleCnt="7">
        <dgm:presLayoutVars>
          <dgm:bulletEnabled val="1"/>
        </dgm:presLayoutVars>
      </dgm:prSet>
      <dgm:spPr/>
    </dgm:pt>
    <dgm:pt modelId="{7D47E1D0-C9D2-7C4D-A93D-DED9FDED2B3E}" type="pres">
      <dgm:prSet presAssocID="{4E5912F2-B78B-CF4B-B90B-E69A36ACDA8C}" presName="parSpace" presStyleCnt="0"/>
      <dgm:spPr/>
    </dgm:pt>
    <dgm:pt modelId="{AA7BC7B6-6EF0-FE48-8498-D91E3B5F412C}" type="pres">
      <dgm:prSet presAssocID="{BAEF9388-53F1-0649-9B22-58B4ECB42A3A}" presName="parTxOnly" presStyleLbl="node1" presStyleIdx="5" presStyleCnt="7">
        <dgm:presLayoutVars>
          <dgm:bulletEnabled val="1"/>
        </dgm:presLayoutVars>
      </dgm:prSet>
      <dgm:spPr/>
    </dgm:pt>
    <dgm:pt modelId="{976B2775-803C-AC4A-9E4C-53F3231FF8AC}" type="pres">
      <dgm:prSet presAssocID="{195BF23D-7C23-6B42-B53E-CCCA1A896A89}" presName="parSpace" presStyleCnt="0"/>
      <dgm:spPr/>
    </dgm:pt>
    <dgm:pt modelId="{4B161310-FD9C-8A40-A17D-6A005A6179C6}" type="pres">
      <dgm:prSet presAssocID="{D2EFE882-C64E-FA42-8305-4C58FA059946}" presName="parTxOnly" presStyleLbl="node1" presStyleIdx="6" presStyleCnt="7">
        <dgm:presLayoutVars>
          <dgm:bulletEnabled val="1"/>
        </dgm:presLayoutVars>
      </dgm:prSet>
      <dgm:spPr/>
    </dgm:pt>
  </dgm:ptLst>
  <dgm:cxnLst>
    <dgm:cxn modelId="{47F7BC15-52AE-AA4A-B7B4-3D6AE510B707}" srcId="{31CB491B-0B56-DF4D-8B35-F5AFBE48D8F5}" destId="{9B5959B4-4B54-0744-9D64-14DCA32B46DC}" srcOrd="0" destOrd="0" parTransId="{62A733CF-AB30-AB4E-BCAE-1CA629528402}" sibTransId="{1F2DCA96-78ED-6C48-A516-E36726D08828}"/>
    <dgm:cxn modelId="{514B0C1A-7303-DD4F-B492-59333E00440C}" srcId="{31CB491B-0B56-DF4D-8B35-F5AFBE48D8F5}" destId="{D2EFE882-C64E-FA42-8305-4C58FA059946}" srcOrd="6" destOrd="0" parTransId="{5771A42D-07ED-874D-B2FC-4FFDB87700B5}" sibTransId="{0C200ADA-DE49-AD45-8EAA-E49099C9D4E2}"/>
    <dgm:cxn modelId="{7369511C-69D8-9F48-ABCF-8D082EB4A40D}" type="presOf" srcId="{0887D562-53A9-A343-AA4E-83A3D88816EF}" destId="{F60C03FB-3CDD-634B-B3DA-2FE1C9B079B6}" srcOrd="0" destOrd="0" presId="urn:microsoft.com/office/officeart/2005/8/layout/hChevron3"/>
    <dgm:cxn modelId="{0489332A-D677-2D48-B758-CE41BD7A606E}" type="presOf" srcId="{657C00EC-5AD6-9C4D-9080-D5CCDEC25FE6}" destId="{6A0CBB3F-447F-5544-B789-B05486668B02}" srcOrd="0" destOrd="0" presId="urn:microsoft.com/office/officeart/2005/8/layout/hChevron3"/>
    <dgm:cxn modelId="{26299B33-56B9-BA46-B7C6-F5CC818C03CE}" srcId="{31CB491B-0B56-DF4D-8B35-F5AFBE48D8F5}" destId="{657C00EC-5AD6-9C4D-9080-D5CCDEC25FE6}" srcOrd="3" destOrd="0" parTransId="{4179D8FC-0A79-904A-B295-4097553EFCBE}" sibTransId="{7116DCBD-9C63-9849-A0ED-A617CEFA61ED}"/>
    <dgm:cxn modelId="{7D179645-B0B8-E342-9B91-BFBBB6CD37DB}" type="presOf" srcId="{3601B02A-CD24-B142-AA28-0C3E4EC427E3}" destId="{F32452E5-ACA6-474A-9A0D-CCCBE2128217}" srcOrd="0" destOrd="0" presId="urn:microsoft.com/office/officeart/2005/8/layout/hChevron3"/>
    <dgm:cxn modelId="{640AF54A-972C-5C4C-8523-287B4BA5FB5C}" type="presOf" srcId="{D2EFE882-C64E-FA42-8305-4C58FA059946}" destId="{4B161310-FD9C-8A40-A17D-6A005A6179C6}" srcOrd="0" destOrd="0" presId="urn:microsoft.com/office/officeart/2005/8/layout/hChevron3"/>
    <dgm:cxn modelId="{7D56E65C-975E-3C43-9BF9-7B9362EB2FFD}" srcId="{31CB491B-0B56-DF4D-8B35-F5AFBE48D8F5}" destId="{3601B02A-CD24-B142-AA28-0C3E4EC427E3}" srcOrd="2" destOrd="0" parTransId="{7D62AA7E-45F6-014C-8CD8-E8DFBCB8DFF5}" sibTransId="{D9C8A9FC-A733-9749-A2A0-332F3D1DF1B3}"/>
    <dgm:cxn modelId="{085F8483-F761-A34B-AD98-60A166606B32}" type="presOf" srcId="{9B5959B4-4B54-0744-9D64-14DCA32B46DC}" destId="{DDFC4ADC-AF5E-BF4F-917C-0F3357034A2D}" srcOrd="0" destOrd="0" presId="urn:microsoft.com/office/officeart/2005/8/layout/hChevron3"/>
    <dgm:cxn modelId="{31032BA3-623B-A547-BB05-56DCC2597B0B}" type="presOf" srcId="{31CB491B-0B56-DF4D-8B35-F5AFBE48D8F5}" destId="{3B773C6C-9B18-8147-B4BF-B2A87718F309}" srcOrd="0" destOrd="0" presId="urn:microsoft.com/office/officeart/2005/8/layout/hChevron3"/>
    <dgm:cxn modelId="{4924B7B1-6BBF-0A4D-BB79-CF0BB4C22E2E}" srcId="{31CB491B-0B56-DF4D-8B35-F5AFBE48D8F5}" destId="{64D09118-E36D-0341-8188-008274B78CDD}" srcOrd="4" destOrd="0" parTransId="{A944E47E-E1D1-B342-83BB-EE9ECCB895B8}" sibTransId="{4E5912F2-B78B-CF4B-B90B-E69A36ACDA8C}"/>
    <dgm:cxn modelId="{709C46CE-A34F-D546-82E5-9C933F1F028E}" srcId="{31CB491B-0B56-DF4D-8B35-F5AFBE48D8F5}" destId="{BAEF9388-53F1-0649-9B22-58B4ECB42A3A}" srcOrd="5" destOrd="0" parTransId="{4008BCF5-ECCB-F849-BEC3-B411AF6E787B}" sibTransId="{195BF23D-7C23-6B42-B53E-CCCA1A896A89}"/>
    <dgm:cxn modelId="{C97D32D2-3A34-E544-828D-4E4660CA6586}" type="presOf" srcId="{64D09118-E36D-0341-8188-008274B78CDD}" destId="{44A35700-DDF9-4948-AAC4-38960CF4E3A6}" srcOrd="0" destOrd="0" presId="urn:microsoft.com/office/officeart/2005/8/layout/hChevron3"/>
    <dgm:cxn modelId="{B2AD7DD2-5D13-0443-8DFB-569B89F5A475}" type="presOf" srcId="{BAEF9388-53F1-0649-9B22-58B4ECB42A3A}" destId="{AA7BC7B6-6EF0-FE48-8498-D91E3B5F412C}" srcOrd="0" destOrd="0" presId="urn:microsoft.com/office/officeart/2005/8/layout/hChevron3"/>
    <dgm:cxn modelId="{69141EE2-2EDC-9444-B0BD-3FEF015AE925}" srcId="{31CB491B-0B56-DF4D-8B35-F5AFBE48D8F5}" destId="{0887D562-53A9-A343-AA4E-83A3D88816EF}" srcOrd="1" destOrd="0" parTransId="{94D2A3B4-A424-1343-8D76-A204DC884FF7}" sibTransId="{ECD0B84F-C9F1-C045-9699-D7B100DAE5DF}"/>
    <dgm:cxn modelId="{550A627F-8087-C449-AB44-1783A0FE2283}" type="presParOf" srcId="{3B773C6C-9B18-8147-B4BF-B2A87718F309}" destId="{DDFC4ADC-AF5E-BF4F-917C-0F3357034A2D}" srcOrd="0" destOrd="0" presId="urn:microsoft.com/office/officeart/2005/8/layout/hChevron3"/>
    <dgm:cxn modelId="{4BF93376-FD74-2C4B-B6E5-A8488B90F7BE}" type="presParOf" srcId="{3B773C6C-9B18-8147-B4BF-B2A87718F309}" destId="{F575E373-B5F9-C64E-99D3-A1296FE6B744}" srcOrd="1" destOrd="0" presId="urn:microsoft.com/office/officeart/2005/8/layout/hChevron3"/>
    <dgm:cxn modelId="{1C3150DE-FE39-BD48-A7CE-FE679702ED10}" type="presParOf" srcId="{3B773C6C-9B18-8147-B4BF-B2A87718F309}" destId="{F60C03FB-3CDD-634B-B3DA-2FE1C9B079B6}" srcOrd="2" destOrd="0" presId="urn:microsoft.com/office/officeart/2005/8/layout/hChevron3"/>
    <dgm:cxn modelId="{577B3D7E-1287-9D49-9D43-0674B7F4F813}" type="presParOf" srcId="{3B773C6C-9B18-8147-B4BF-B2A87718F309}" destId="{B486C7FE-7046-2B45-8408-DCB0C35D2C29}" srcOrd="3" destOrd="0" presId="urn:microsoft.com/office/officeart/2005/8/layout/hChevron3"/>
    <dgm:cxn modelId="{0A034389-93C6-B74E-94C7-FBB3D4726AA3}" type="presParOf" srcId="{3B773C6C-9B18-8147-B4BF-B2A87718F309}" destId="{F32452E5-ACA6-474A-9A0D-CCCBE2128217}" srcOrd="4" destOrd="0" presId="urn:microsoft.com/office/officeart/2005/8/layout/hChevron3"/>
    <dgm:cxn modelId="{5C76788E-C938-EF48-BFE7-CA143C477297}" type="presParOf" srcId="{3B773C6C-9B18-8147-B4BF-B2A87718F309}" destId="{643671A8-7786-CA43-8A9F-A2DDBB83A790}" srcOrd="5" destOrd="0" presId="urn:microsoft.com/office/officeart/2005/8/layout/hChevron3"/>
    <dgm:cxn modelId="{7466CF25-4EF8-144B-9D68-00A268241A66}" type="presParOf" srcId="{3B773C6C-9B18-8147-B4BF-B2A87718F309}" destId="{6A0CBB3F-447F-5544-B789-B05486668B02}" srcOrd="6" destOrd="0" presId="urn:microsoft.com/office/officeart/2005/8/layout/hChevron3"/>
    <dgm:cxn modelId="{F42CF7FB-71D2-D64C-9AF9-C5C8341BCAE3}" type="presParOf" srcId="{3B773C6C-9B18-8147-B4BF-B2A87718F309}" destId="{601F8BE4-95DE-F145-BF44-2D68FD198E72}" srcOrd="7" destOrd="0" presId="urn:microsoft.com/office/officeart/2005/8/layout/hChevron3"/>
    <dgm:cxn modelId="{76FFB12F-C9F0-2248-8BAF-7071BB678EE2}" type="presParOf" srcId="{3B773C6C-9B18-8147-B4BF-B2A87718F309}" destId="{44A35700-DDF9-4948-AAC4-38960CF4E3A6}" srcOrd="8" destOrd="0" presId="urn:microsoft.com/office/officeart/2005/8/layout/hChevron3"/>
    <dgm:cxn modelId="{63CF2CA6-5DE5-B24C-9C15-AD0B64604D91}" type="presParOf" srcId="{3B773C6C-9B18-8147-B4BF-B2A87718F309}" destId="{7D47E1D0-C9D2-7C4D-A93D-DED9FDED2B3E}" srcOrd="9" destOrd="0" presId="urn:microsoft.com/office/officeart/2005/8/layout/hChevron3"/>
    <dgm:cxn modelId="{84A6A698-8367-6240-A29E-51405931F042}" type="presParOf" srcId="{3B773C6C-9B18-8147-B4BF-B2A87718F309}" destId="{AA7BC7B6-6EF0-FE48-8498-D91E3B5F412C}" srcOrd="10" destOrd="0" presId="urn:microsoft.com/office/officeart/2005/8/layout/hChevron3"/>
    <dgm:cxn modelId="{4A666060-8726-0142-8BC6-D514BC1923EC}" type="presParOf" srcId="{3B773C6C-9B18-8147-B4BF-B2A87718F309}" destId="{976B2775-803C-AC4A-9E4C-53F3231FF8AC}" srcOrd="11" destOrd="0" presId="urn:microsoft.com/office/officeart/2005/8/layout/hChevron3"/>
    <dgm:cxn modelId="{C9D028C8-0008-6540-A82F-9BBF9E0DE995}" type="presParOf" srcId="{3B773C6C-9B18-8147-B4BF-B2A87718F309}" destId="{4B161310-FD9C-8A40-A17D-6A005A6179C6}" srcOrd="12" destOrd="0" presId="urn:microsoft.com/office/officeart/2005/8/layout/hChevro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1CB491B-0B56-DF4D-8B35-F5AFBE48D8F5}" type="doc">
      <dgm:prSet loTypeId="urn:microsoft.com/office/officeart/2005/8/layout/hChevron3" loCatId="" qsTypeId="urn:microsoft.com/office/officeart/2005/8/quickstyle/simple1" qsCatId="simple" csTypeId="urn:microsoft.com/office/officeart/2005/8/colors/accent2_3" csCatId="accent2" phldr="1"/>
      <dgm:spPr/>
    </dgm:pt>
    <dgm:pt modelId="{9B5959B4-4B54-0744-9D64-14DCA32B46DC}">
      <dgm:prSet phldrT="[Texte]" custT="1"/>
      <dgm:spPr/>
      <dgm:t>
        <a:bodyPr/>
        <a:lstStyle/>
        <a:p>
          <a:r>
            <a:rPr lang="fr-FR" sz="1200" b="0" dirty="0">
              <a:latin typeface="Arial Narrow" panose="020B0606020202030204" pitchFamily="34" charset="0"/>
            </a:rPr>
            <a:t>Préparation</a:t>
          </a:r>
        </a:p>
      </dgm:t>
    </dgm:pt>
    <dgm:pt modelId="{62A733CF-AB30-AB4E-BCAE-1CA629528402}" type="parTrans" cxnId="{47F7BC15-52AE-AA4A-B7B4-3D6AE510B707}">
      <dgm:prSet/>
      <dgm:spPr/>
      <dgm:t>
        <a:bodyPr/>
        <a:lstStyle/>
        <a:p>
          <a:endParaRPr lang="fr-FR" sz="1200" b="0">
            <a:latin typeface="Arial Narrow" panose="020B0606020202030204" pitchFamily="34" charset="0"/>
          </a:endParaRPr>
        </a:p>
      </dgm:t>
    </dgm:pt>
    <dgm:pt modelId="{1F2DCA96-78ED-6C48-A516-E36726D08828}" type="sibTrans" cxnId="{47F7BC15-52AE-AA4A-B7B4-3D6AE510B707}">
      <dgm:prSet/>
      <dgm:spPr/>
      <dgm:t>
        <a:bodyPr/>
        <a:lstStyle/>
        <a:p>
          <a:endParaRPr lang="fr-FR" sz="1200" b="0">
            <a:latin typeface="Arial Narrow" panose="020B0606020202030204" pitchFamily="34" charset="0"/>
          </a:endParaRPr>
        </a:p>
      </dgm:t>
    </dgm:pt>
    <dgm:pt modelId="{0887D562-53A9-A343-AA4E-83A3D88816EF}">
      <dgm:prSet phldrT="[Texte]" custT="1"/>
      <dgm:spPr/>
      <dgm:t>
        <a:bodyPr/>
        <a:lstStyle/>
        <a:p>
          <a:r>
            <a:rPr lang="fr-FR" sz="1200" b="0" dirty="0">
              <a:latin typeface="Arial Narrow" panose="020B0606020202030204" pitchFamily="34" charset="0"/>
            </a:rPr>
            <a:t>Incubation</a:t>
          </a:r>
        </a:p>
      </dgm:t>
    </dgm:pt>
    <dgm:pt modelId="{94D2A3B4-A424-1343-8D76-A204DC884FF7}" type="parTrans" cxnId="{69141EE2-2EDC-9444-B0BD-3FEF015AE925}">
      <dgm:prSet/>
      <dgm:spPr/>
      <dgm:t>
        <a:bodyPr/>
        <a:lstStyle/>
        <a:p>
          <a:endParaRPr lang="fr-FR" sz="1200" b="0">
            <a:latin typeface="Arial Narrow" panose="020B0606020202030204" pitchFamily="34" charset="0"/>
          </a:endParaRPr>
        </a:p>
      </dgm:t>
    </dgm:pt>
    <dgm:pt modelId="{ECD0B84F-C9F1-C045-9699-D7B100DAE5DF}" type="sibTrans" cxnId="{69141EE2-2EDC-9444-B0BD-3FEF015AE925}">
      <dgm:prSet/>
      <dgm:spPr/>
      <dgm:t>
        <a:bodyPr/>
        <a:lstStyle/>
        <a:p>
          <a:endParaRPr lang="fr-FR" sz="1200" b="0">
            <a:latin typeface="Arial Narrow" panose="020B0606020202030204" pitchFamily="34" charset="0"/>
          </a:endParaRPr>
        </a:p>
      </dgm:t>
    </dgm:pt>
    <dgm:pt modelId="{3601B02A-CD24-B142-AA28-0C3E4EC427E3}">
      <dgm:prSet phldrT="[Texte]" custT="1"/>
      <dgm:spPr/>
      <dgm:t>
        <a:bodyPr/>
        <a:lstStyle/>
        <a:p>
          <a:r>
            <a:rPr lang="fr-FR" sz="1200" b="0" dirty="0">
              <a:latin typeface="Arial Narrow" panose="020B0606020202030204" pitchFamily="34" charset="0"/>
            </a:rPr>
            <a:t>Pensée divergente</a:t>
          </a:r>
        </a:p>
      </dgm:t>
    </dgm:pt>
    <dgm:pt modelId="{7D62AA7E-45F6-014C-8CD8-E8DFBCB8DFF5}" type="parTrans" cxnId="{7D56E65C-975E-3C43-9BF9-7B9362EB2FFD}">
      <dgm:prSet/>
      <dgm:spPr/>
      <dgm:t>
        <a:bodyPr/>
        <a:lstStyle/>
        <a:p>
          <a:endParaRPr lang="fr-FR" sz="1200" b="0">
            <a:latin typeface="Arial Narrow" panose="020B0606020202030204" pitchFamily="34" charset="0"/>
          </a:endParaRPr>
        </a:p>
      </dgm:t>
    </dgm:pt>
    <dgm:pt modelId="{D9C8A9FC-A733-9749-A2A0-332F3D1DF1B3}" type="sibTrans" cxnId="{7D56E65C-975E-3C43-9BF9-7B9362EB2FFD}">
      <dgm:prSet/>
      <dgm:spPr/>
      <dgm:t>
        <a:bodyPr/>
        <a:lstStyle/>
        <a:p>
          <a:endParaRPr lang="fr-FR" sz="1200" b="0">
            <a:latin typeface="Arial Narrow" panose="020B0606020202030204" pitchFamily="34" charset="0"/>
          </a:endParaRPr>
        </a:p>
      </dgm:t>
    </dgm:pt>
    <dgm:pt modelId="{657C00EC-5AD6-9C4D-9080-D5CCDEC25FE6}">
      <dgm:prSet custT="1"/>
      <dgm:spPr/>
      <dgm:t>
        <a:bodyPr/>
        <a:lstStyle/>
        <a:p>
          <a:r>
            <a:rPr lang="fr-FR" sz="1200" b="0" dirty="0">
              <a:latin typeface="Arial Narrow" panose="020B0606020202030204" pitchFamily="34" charset="0"/>
            </a:rPr>
            <a:t>Vérification</a:t>
          </a:r>
        </a:p>
      </dgm:t>
    </dgm:pt>
    <dgm:pt modelId="{4179D8FC-0A79-904A-B295-4097553EFCBE}" type="parTrans" cxnId="{26299B33-56B9-BA46-B7C6-F5CC818C03CE}">
      <dgm:prSet/>
      <dgm:spPr/>
      <dgm:t>
        <a:bodyPr/>
        <a:lstStyle/>
        <a:p>
          <a:endParaRPr lang="fr-FR" sz="1200" b="0">
            <a:latin typeface="Arial Narrow" panose="020B0606020202030204" pitchFamily="34" charset="0"/>
          </a:endParaRPr>
        </a:p>
      </dgm:t>
    </dgm:pt>
    <dgm:pt modelId="{7116DCBD-9C63-9849-A0ED-A617CEFA61ED}" type="sibTrans" cxnId="{26299B33-56B9-BA46-B7C6-F5CC818C03CE}">
      <dgm:prSet/>
      <dgm:spPr/>
      <dgm:t>
        <a:bodyPr/>
        <a:lstStyle/>
        <a:p>
          <a:endParaRPr lang="fr-FR" sz="1200" b="0">
            <a:latin typeface="Arial Narrow" panose="020B0606020202030204" pitchFamily="34" charset="0"/>
          </a:endParaRPr>
        </a:p>
      </dgm:t>
    </dgm:pt>
    <dgm:pt modelId="{64D09118-E36D-0341-8188-008274B78CDD}">
      <dgm:prSet custT="1"/>
      <dgm:spPr/>
      <dgm:t>
        <a:bodyPr/>
        <a:lstStyle/>
        <a:p>
          <a:r>
            <a:rPr lang="fr-FR" sz="1200" b="0" dirty="0">
              <a:latin typeface="Arial Narrow" panose="020B0606020202030204" pitchFamily="34" charset="0"/>
            </a:rPr>
            <a:t>Illumination</a:t>
          </a:r>
        </a:p>
      </dgm:t>
    </dgm:pt>
    <dgm:pt modelId="{A944E47E-E1D1-B342-83BB-EE9ECCB895B8}" type="parTrans" cxnId="{4924B7B1-6BBF-0A4D-BB79-CF0BB4C22E2E}">
      <dgm:prSet/>
      <dgm:spPr/>
      <dgm:t>
        <a:bodyPr/>
        <a:lstStyle/>
        <a:p>
          <a:endParaRPr lang="fr-FR" sz="1200" b="0">
            <a:latin typeface="Arial Narrow" panose="020B0606020202030204" pitchFamily="34" charset="0"/>
          </a:endParaRPr>
        </a:p>
      </dgm:t>
    </dgm:pt>
    <dgm:pt modelId="{4E5912F2-B78B-CF4B-B90B-E69A36ACDA8C}" type="sibTrans" cxnId="{4924B7B1-6BBF-0A4D-BB79-CF0BB4C22E2E}">
      <dgm:prSet/>
      <dgm:spPr/>
      <dgm:t>
        <a:bodyPr/>
        <a:lstStyle/>
        <a:p>
          <a:endParaRPr lang="fr-FR" sz="1200" b="0">
            <a:latin typeface="Arial Narrow" panose="020B0606020202030204" pitchFamily="34" charset="0"/>
          </a:endParaRPr>
        </a:p>
      </dgm:t>
    </dgm:pt>
    <dgm:pt modelId="{BAEF9388-53F1-0649-9B22-58B4ECB42A3A}">
      <dgm:prSet custT="1"/>
      <dgm:spPr/>
      <dgm:t>
        <a:bodyPr/>
        <a:lstStyle/>
        <a:p>
          <a:r>
            <a:rPr lang="fr-FR" sz="1200" b="0" dirty="0">
              <a:latin typeface="Arial Narrow" panose="020B0606020202030204" pitchFamily="34" charset="0"/>
            </a:rPr>
            <a:t>Pensée convergente</a:t>
          </a:r>
        </a:p>
      </dgm:t>
    </dgm:pt>
    <dgm:pt modelId="{4008BCF5-ECCB-F849-BEC3-B411AF6E787B}" type="parTrans" cxnId="{709C46CE-A34F-D546-82E5-9C933F1F028E}">
      <dgm:prSet/>
      <dgm:spPr/>
      <dgm:t>
        <a:bodyPr/>
        <a:lstStyle/>
        <a:p>
          <a:endParaRPr lang="fr-FR" sz="1200" b="0">
            <a:latin typeface="Arial Narrow" panose="020B0606020202030204" pitchFamily="34" charset="0"/>
          </a:endParaRPr>
        </a:p>
      </dgm:t>
    </dgm:pt>
    <dgm:pt modelId="{195BF23D-7C23-6B42-B53E-CCCA1A896A89}" type="sibTrans" cxnId="{709C46CE-A34F-D546-82E5-9C933F1F028E}">
      <dgm:prSet/>
      <dgm:spPr/>
      <dgm:t>
        <a:bodyPr/>
        <a:lstStyle/>
        <a:p>
          <a:endParaRPr lang="fr-FR" sz="1200" b="0">
            <a:latin typeface="Arial Narrow" panose="020B0606020202030204" pitchFamily="34" charset="0"/>
          </a:endParaRPr>
        </a:p>
      </dgm:t>
    </dgm:pt>
    <dgm:pt modelId="{D2EFE882-C64E-FA42-8305-4C58FA059946}">
      <dgm:prSet custT="1"/>
      <dgm:spPr/>
      <dgm:t>
        <a:bodyPr/>
        <a:lstStyle/>
        <a:p>
          <a:r>
            <a:rPr lang="fr-FR" sz="1200" b="0" dirty="0">
              <a:latin typeface="Arial Narrow" panose="020B0606020202030204" pitchFamily="34" charset="0"/>
            </a:rPr>
            <a:t>Socialisation</a:t>
          </a:r>
        </a:p>
      </dgm:t>
    </dgm:pt>
    <dgm:pt modelId="{5771A42D-07ED-874D-B2FC-4FFDB87700B5}" type="parTrans" cxnId="{514B0C1A-7303-DD4F-B492-59333E00440C}">
      <dgm:prSet/>
      <dgm:spPr/>
      <dgm:t>
        <a:bodyPr/>
        <a:lstStyle/>
        <a:p>
          <a:endParaRPr lang="fr-FR" sz="1200" b="0">
            <a:latin typeface="Arial Narrow" panose="020B0606020202030204" pitchFamily="34" charset="0"/>
          </a:endParaRPr>
        </a:p>
      </dgm:t>
    </dgm:pt>
    <dgm:pt modelId="{0C200ADA-DE49-AD45-8EAA-E49099C9D4E2}" type="sibTrans" cxnId="{514B0C1A-7303-DD4F-B492-59333E00440C}">
      <dgm:prSet/>
      <dgm:spPr/>
      <dgm:t>
        <a:bodyPr/>
        <a:lstStyle/>
        <a:p>
          <a:endParaRPr lang="fr-FR" sz="1200" b="0">
            <a:latin typeface="Arial Narrow" panose="020B0606020202030204" pitchFamily="34" charset="0"/>
          </a:endParaRPr>
        </a:p>
      </dgm:t>
    </dgm:pt>
    <dgm:pt modelId="{3B773C6C-9B18-8147-B4BF-B2A87718F309}" type="pres">
      <dgm:prSet presAssocID="{31CB491B-0B56-DF4D-8B35-F5AFBE48D8F5}" presName="Name0" presStyleCnt="0">
        <dgm:presLayoutVars>
          <dgm:dir/>
          <dgm:resizeHandles val="exact"/>
        </dgm:presLayoutVars>
      </dgm:prSet>
      <dgm:spPr/>
    </dgm:pt>
    <dgm:pt modelId="{DDFC4ADC-AF5E-BF4F-917C-0F3357034A2D}" type="pres">
      <dgm:prSet presAssocID="{9B5959B4-4B54-0744-9D64-14DCA32B46DC}" presName="parTxOnly" presStyleLbl="node1" presStyleIdx="0" presStyleCnt="7">
        <dgm:presLayoutVars>
          <dgm:bulletEnabled val="1"/>
        </dgm:presLayoutVars>
      </dgm:prSet>
      <dgm:spPr/>
    </dgm:pt>
    <dgm:pt modelId="{F575E373-B5F9-C64E-99D3-A1296FE6B744}" type="pres">
      <dgm:prSet presAssocID="{1F2DCA96-78ED-6C48-A516-E36726D08828}" presName="parSpace" presStyleCnt="0"/>
      <dgm:spPr/>
    </dgm:pt>
    <dgm:pt modelId="{F60C03FB-3CDD-634B-B3DA-2FE1C9B079B6}" type="pres">
      <dgm:prSet presAssocID="{0887D562-53A9-A343-AA4E-83A3D88816EF}" presName="parTxOnly" presStyleLbl="node1" presStyleIdx="1" presStyleCnt="7">
        <dgm:presLayoutVars>
          <dgm:bulletEnabled val="1"/>
        </dgm:presLayoutVars>
      </dgm:prSet>
      <dgm:spPr/>
    </dgm:pt>
    <dgm:pt modelId="{B486C7FE-7046-2B45-8408-DCB0C35D2C29}" type="pres">
      <dgm:prSet presAssocID="{ECD0B84F-C9F1-C045-9699-D7B100DAE5DF}" presName="parSpace" presStyleCnt="0"/>
      <dgm:spPr/>
    </dgm:pt>
    <dgm:pt modelId="{F32452E5-ACA6-474A-9A0D-CCCBE2128217}" type="pres">
      <dgm:prSet presAssocID="{3601B02A-CD24-B142-AA28-0C3E4EC427E3}" presName="parTxOnly" presStyleLbl="node1" presStyleIdx="2" presStyleCnt="7">
        <dgm:presLayoutVars>
          <dgm:bulletEnabled val="1"/>
        </dgm:presLayoutVars>
      </dgm:prSet>
      <dgm:spPr/>
    </dgm:pt>
    <dgm:pt modelId="{643671A8-7786-CA43-8A9F-A2DDBB83A790}" type="pres">
      <dgm:prSet presAssocID="{D9C8A9FC-A733-9749-A2A0-332F3D1DF1B3}" presName="parSpace" presStyleCnt="0"/>
      <dgm:spPr/>
    </dgm:pt>
    <dgm:pt modelId="{6A0CBB3F-447F-5544-B789-B05486668B02}" type="pres">
      <dgm:prSet presAssocID="{657C00EC-5AD6-9C4D-9080-D5CCDEC25FE6}" presName="parTxOnly" presStyleLbl="node1" presStyleIdx="3" presStyleCnt="7">
        <dgm:presLayoutVars>
          <dgm:bulletEnabled val="1"/>
        </dgm:presLayoutVars>
      </dgm:prSet>
      <dgm:spPr/>
    </dgm:pt>
    <dgm:pt modelId="{601F8BE4-95DE-F145-BF44-2D68FD198E72}" type="pres">
      <dgm:prSet presAssocID="{7116DCBD-9C63-9849-A0ED-A617CEFA61ED}" presName="parSpace" presStyleCnt="0"/>
      <dgm:spPr/>
    </dgm:pt>
    <dgm:pt modelId="{44A35700-DDF9-4948-AAC4-38960CF4E3A6}" type="pres">
      <dgm:prSet presAssocID="{64D09118-E36D-0341-8188-008274B78CDD}" presName="parTxOnly" presStyleLbl="node1" presStyleIdx="4" presStyleCnt="7">
        <dgm:presLayoutVars>
          <dgm:bulletEnabled val="1"/>
        </dgm:presLayoutVars>
      </dgm:prSet>
      <dgm:spPr/>
    </dgm:pt>
    <dgm:pt modelId="{7D47E1D0-C9D2-7C4D-A93D-DED9FDED2B3E}" type="pres">
      <dgm:prSet presAssocID="{4E5912F2-B78B-CF4B-B90B-E69A36ACDA8C}" presName="parSpace" presStyleCnt="0"/>
      <dgm:spPr/>
    </dgm:pt>
    <dgm:pt modelId="{AA7BC7B6-6EF0-FE48-8498-D91E3B5F412C}" type="pres">
      <dgm:prSet presAssocID="{BAEF9388-53F1-0649-9B22-58B4ECB42A3A}" presName="parTxOnly" presStyleLbl="node1" presStyleIdx="5" presStyleCnt="7">
        <dgm:presLayoutVars>
          <dgm:bulletEnabled val="1"/>
        </dgm:presLayoutVars>
      </dgm:prSet>
      <dgm:spPr/>
    </dgm:pt>
    <dgm:pt modelId="{976B2775-803C-AC4A-9E4C-53F3231FF8AC}" type="pres">
      <dgm:prSet presAssocID="{195BF23D-7C23-6B42-B53E-CCCA1A896A89}" presName="parSpace" presStyleCnt="0"/>
      <dgm:spPr/>
    </dgm:pt>
    <dgm:pt modelId="{4B161310-FD9C-8A40-A17D-6A005A6179C6}" type="pres">
      <dgm:prSet presAssocID="{D2EFE882-C64E-FA42-8305-4C58FA059946}" presName="parTxOnly" presStyleLbl="node1" presStyleIdx="6" presStyleCnt="7">
        <dgm:presLayoutVars>
          <dgm:bulletEnabled val="1"/>
        </dgm:presLayoutVars>
      </dgm:prSet>
      <dgm:spPr/>
    </dgm:pt>
  </dgm:ptLst>
  <dgm:cxnLst>
    <dgm:cxn modelId="{47F7BC15-52AE-AA4A-B7B4-3D6AE510B707}" srcId="{31CB491B-0B56-DF4D-8B35-F5AFBE48D8F5}" destId="{9B5959B4-4B54-0744-9D64-14DCA32B46DC}" srcOrd="0" destOrd="0" parTransId="{62A733CF-AB30-AB4E-BCAE-1CA629528402}" sibTransId="{1F2DCA96-78ED-6C48-A516-E36726D08828}"/>
    <dgm:cxn modelId="{514B0C1A-7303-DD4F-B492-59333E00440C}" srcId="{31CB491B-0B56-DF4D-8B35-F5AFBE48D8F5}" destId="{D2EFE882-C64E-FA42-8305-4C58FA059946}" srcOrd="6" destOrd="0" parTransId="{5771A42D-07ED-874D-B2FC-4FFDB87700B5}" sibTransId="{0C200ADA-DE49-AD45-8EAA-E49099C9D4E2}"/>
    <dgm:cxn modelId="{7369511C-69D8-9F48-ABCF-8D082EB4A40D}" type="presOf" srcId="{0887D562-53A9-A343-AA4E-83A3D88816EF}" destId="{F60C03FB-3CDD-634B-B3DA-2FE1C9B079B6}" srcOrd="0" destOrd="0" presId="urn:microsoft.com/office/officeart/2005/8/layout/hChevron3"/>
    <dgm:cxn modelId="{0489332A-D677-2D48-B758-CE41BD7A606E}" type="presOf" srcId="{657C00EC-5AD6-9C4D-9080-D5CCDEC25FE6}" destId="{6A0CBB3F-447F-5544-B789-B05486668B02}" srcOrd="0" destOrd="0" presId="urn:microsoft.com/office/officeart/2005/8/layout/hChevron3"/>
    <dgm:cxn modelId="{26299B33-56B9-BA46-B7C6-F5CC818C03CE}" srcId="{31CB491B-0B56-DF4D-8B35-F5AFBE48D8F5}" destId="{657C00EC-5AD6-9C4D-9080-D5CCDEC25FE6}" srcOrd="3" destOrd="0" parTransId="{4179D8FC-0A79-904A-B295-4097553EFCBE}" sibTransId="{7116DCBD-9C63-9849-A0ED-A617CEFA61ED}"/>
    <dgm:cxn modelId="{7D179645-B0B8-E342-9B91-BFBBB6CD37DB}" type="presOf" srcId="{3601B02A-CD24-B142-AA28-0C3E4EC427E3}" destId="{F32452E5-ACA6-474A-9A0D-CCCBE2128217}" srcOrd="0" destOrd="0" presId="urn:microsoft.com/office/officeart/2005/8/layout/hChevron3"/>
    <dgm:cxn modelId="{640AF54A-972C-5C4C-8523-287B4BA5FB5C}" type="presOf" srcId="{D2EFE882-C64E-FA42-8305-4C58FA059946}" destId="{4B161310-FD9C-8A40-A17D-6A005A6179C6}" srcOrd="0" destOrd="0" presId="urn:microsoft.com/office/officeart/2005/8/layout/hChevron3"/>
    <dgm:cxn modelId="{7D56E65C-975E-3C43-9BF9-7B9362EB2FFD}" srcId="{31CB491B-0B56-DF4D-8B35-F5AFBE48D8F5}" destId="{3601B02A-CD24-B142-AA28-0C3E4EC427E3}" srcOrd="2" destOrd="0" parTransId="{7D62AA7E-45F6-014C-8CD8-E8DFBCB8DFF5}" sibTransId="{D9C8A9FC-A733-9749-A2A0-332F3D1DF1B3}"/>
    <dgm:cxn modelId="{085F8483-F761-A34B-AD98-60A166606B32}" type="presOf" srcId="{9B5959B4-4B54-0744-9D64-14DCA32B46DC}" destId="{DDFC4ADC-AF5E-BF4F-917C-0F3357034A2D}" srcOrd="0" destOrd="0" presId="urn:microsoft.com/office/officeart/2005/8/layout/hChevron3"/>
    <dgm:cxn modelId="{31032BA3-623B-A547-BB05-56DCC2597B0B}" type="presOf" srcId="{31CB491B-0B56-DF4D-8B35-F5AFBE48D8F5}" destId="{3B773C6C-9B18-8147-B4BF-B2A87718F309}" srcOrd="0" destOrd="0" presId="urn:microsoft.com/office/officeart/2005/8/layout/hChevron3"/>
    <dgm:cxn modelId="{4924B7B1-6BBF-0A4D-BB79-CF0BB4C22E2E}" srcId="{31CB491B-0B56-DF4D-8B35-F5AFBE48D8F5}" destId="{64D09118-E36D-0341-8188-008274B78CDD}" srcOrd="4" destOrd="0" parTransId="{A944E47E-E1D1-B342-83BB-EE9ECCB895B8}" sibTransId="{4E5912F2-B78B-CF4B-B90B-E69A36ACDA8C}"/>
    <dgm:cxn modelId="{709C46CE-A34F-D546-82E5-9C933F1F028E}" srcId="{31CB491B-0B56-DF4D-8B35-F5AFBE48D8F5}" destId="{BAEF9388-53F1-0649-9B22-58B4ECB42A3A}" srcOrd="5" destOrd="0" parTransId="{4008BCF5-ECCB-F849-BEC3-B411AF6E787B}" sibTransId="{195BF23D-7C23-6B42-B53E-CCCA1A896A89}"/>
    <dgm:cxn modelId="{C97D32D2-3A34-E544-828D-4E4660CA6586}" type="presOf" srcId="{64D09118-E36D-0341-8188-008274B78CDD}" destId="{44A35700-DDF9-4948-AAC4-38960CF4E3A6}" srcOrd="0" destOrd="0" presId="urn:microsoft.com/office/officeart/2005/8/layout/hChevron3"/>
    <dgm:cxn modelId="{B2AD7DD2-5D13-0443-8DFB-569B89F5A475}" type="presOf" srcId="{BAEF9388-53F1-0649-9B22-58B4ECB42A3A}" destId="{AA7BC7B6-6EF0-FE48-8498-D91E3B5F412C}" srcOrd="0" destOrd="0" presId="urn:microsoft.com/office/officeart/2005/8/layout/hChevron3"/>
    <dgm:cxn modelId="{69141EE2-2EDC-9444-B0BD-3FEF015AE925}" srcId="{31CB491B-0B56-DF4D-8B35-F5AFBE48D8F5}" destId="{0887D562-53A9-A343-AA4E-83A3D88816EF}" srcOrd="1" destOrd="0" parTransId="{94D2A3B4-A424-1343-8D76-A204DC884FF7}" sibTransId="{ECD0B84F-C9F1-C045-9699-D7B100DAE5DF}"/>
    <dgm:cxn modelId="{550A627F-8087-C449-AB44-1783A0FE2283}" type="presParOf" srcId="{3B773C6C-9B18-8147-B4BF-B2A87718F309}" destId="{DDFC4ADC-AF5E-BF4F-917C-0F3357034A2D}" srcOrd="0" destOrd="0" presId="urn:microsoft.com/office/officeart/2005/8/layout/hChevron3"/>
    <dgm:cxn modelId="{4BF93376-FD74-2C4B-B6E5-A8488B90F7BE}" type="presParOf" srcId="{3B773C6C-9B18-8147-B4BF-B2A87718F309}" destId="{F575E373-B5F9-C64E-99D3-A1296FE6B744}" srcOrd="1" destOrd="0" presId="urn:microsoft.com/office/officeart/2005/8/layout/hChevron3"/>
    <dgm:cxn modelId="{1C3150DE-FE39-BD48-A7CE-FE679702ED10}" type="presParOf" srcId="{3B773C6C-9B18-8147-B4BF-B2A87718F309}" destId="{F60C03FB-3CDD-634B-B3DA-2FE1C9B079B6}" srcOrd="2" destOrd="0" presId="urn:microsoft.com/office/officeart/2005/8/layout/hChevron3"/>
    <dgm:cxn modelId="{577B3D7E-1287-9D49-9D43-0674B7F4F813}" type="presParOf" srcId="{3B773C6C-9B18-8147-B4BF-B2A87718F309}" destId="{B486C7FE-7046-2B45-8408-DCB0C35D2C29}" srcOrd="3" destOrd="0" presId="urn:microsoft.com/office/officeart/2005/8/layout/hChevron3"/>
    <dgm:cxn modelId="{0A034389-93C6-B74E-94C7-FBB3D4726AA3}" type="presParOf" srcId="{3B773C6C-9B18-8147-B4BF-B2A87718F309}" destId="{F32452E5-ACA6-474A-9A0D-CCCBE2128217}" srcOrd="4" destOrd="0" presId="urn:microsoft.com/office/officeart/2005/8/layout/hChevron3"/>
    <dgm:cxn modelId="{5C76788E-C938-EF48-BFE7-CA143C477297}" type="presParOf" srcId="{3B773C6C-9B18-8147-B4BF-B2A87718F309}" destId="{643671A8-7786-CA43-8A9F-A2DDBB83A790}" srcOrd="5" destOrd="0" presId="urn:microsoft.com/office/officeart/2005/8/layout/hChevron3"/>
    <dgm:cxn modelId="{7466CF25-4EF8-144B-9D68-00A268241A66}" type="presParOf" srcId="{3B773C6C-9B18-8147-B4BF-B2A87718F309}" destId="{6A0CBB3F-447F-5544-B789-B05486668B02}" srcOrd="6" destOrd="0" presId="urn:microsoft.com/office/officeart/2005/8/layout/hChevron3"/>
    <dgm:cxn modelId="{F42CF7FB-71D2-D64C-9AF9-C5C8341BCAE3}" type="presParOf" srcId="{3B773C6C-9B18-8147-B4BF-B2A87718F309}" destId="{601F8BE4-95DE-F145-BF44-2D68FD198E72}" srcOrd="7" destOrd="0" presId="urn:microsoft.com/office/officeart/2005/8/layout/hChevron3"/>
    <dgm:cxn modelId="{76FFB12F-C9F0-2248-8BAF-7071BB678EE2}" type="presParOf" srcId="{3B773C6C-9B18-8147-B4BF-B2A87718F309}" destId="{44A35700-DDF9-4948-AAC4-38960CF4E3A6}" srcOrd="8" destOrd="0" presId="urn:microsoft.com/office/officeart/2005/8/layout/hChevron3"/>
    <dgm:cxn modelId="{63CF2CA6-5DE5-B24C-9C15-AD0B64604D91}" type="presParOf" srcId="{3B773C6C-9B18-8147-B4BF-B2A87718F309}" destId="{7D47E1D0-C9D2-7C4D-A93D-DED9FDED2B3E}" srcOrd="9" destOrd="0" presId="urn:microsoft.com/office/officeart/2005/8/layout/hChevron3"/>
    <dgm:cxn modelId="{84A6A698-8367-6240-A29E-51405931F042}" type="presParOf" srcId="{3B773C6C-9B18-8147-B4BF-B2A87718F309}" destId="{AA7BC7B6-6EF0-FE48-8498-D91E3B5F412C}" srcOrd="10" destOrd="0" presId="urn:microsoft.com/office/officeart/2005/8/layout/hChevron3"/>
    <dgm:cxn modelId="{4A666060-8726-0142-8BC6-D514BC1923EC}" type="presParOf" srcId="{3B773C6C-9B18-8147-B4BF-B2A87718F309}" destId="{976B2775-803C-AC4A-9E4C-53F3231FF8AC}" srcOrd="11" destOrd="0" presId="urn:microsoft.com/office/officeart/2005/8/layout/hChevron3"/>
    <dgm:cxn modelId="{C9D028C8-0008-6540-A82F-9BBF9E0DE995}" type="presParOf" srcId="{3B773C6C-9B18-8147-B4BF-B2A87718F309}" destId="{4B161310-FD9C-8A40-A17D-6A005A6179C6}" srcOrd="12"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1CB491B-0B56-DF4D-8B35-F5AFBE48D8F5}" type="doc">
      <dgm:prSet loTypeId="urn:microsoft.com/office/officeart/2005/8/layout/hChevron3" loCatId="" qsTypeId="urn:microsoft.com/office/officeart/2005/8/quickstyle/simple1" qsCatId="simple" csTypeId="urn:microsoft.com/office/officeart/2005/8/colors/accent4_5" csCatId="accent4" phldr="1"/>
      <dgm:spPr/>
    </dgm:pt>
    <dgm:pt modelId="{9B5959B4-4B54-0744-9D64-14DCA32B46DC}">
      <dgm:prSet phldrT="[Texte]" custT="1"/>
      <dgm:spPr/>
      <dgm:t>
        <a:bodyPr/>
        <a:lstStyle/>
        <a:p>
          <a:r>
            <a:rPr lang="fr-FR" sz="1200" b="0" dirty="0">
              <a:latin typeface="Arial Narrow" panose="020B0606020202030204" pitchFamily="34" charset="0"/>
            </a:rPr>
            <a:t>S’engager</a:t>
          </a:r>
        </a:p>
        <a:p>
          <a:r>
            <a:rPr lang="fr-FR" sz="1200" b="0" dirty="0">
              <a:latin typeface="Arial Narrow" panose="020B0606020202030204" pitchFamily="34" charset="0"/>
            </a:rPr>
            <a:t>Se laisser engager</a:t>
          </a:r>
        </a:p>
      </dgm:t>
    </dgm:pt>
    <dgm:pt modelId="{62A733CF-AB30-AB4E-BCAE-1CA629528402}" type="parTrans" cxnId="{47F7BC15-52AE-AA4A-B7B4-3D6AE510B707}">
      <dgm:prSet/>
      <dgm:spPr/>
      <dgm:t>
        <a:bodyPr/>
        <a:lstStyle/>
        <a:p>
          <a:endParaRPr lang="fr-FR" sz="1200" b="0">
            <a:latin typeface="Arial Narrow" panose="020B0606020202030204" pitchFamily="34" charset="0"/>
          </a:endParaRPr>
        </a:p>
      </dgm:t>
    </dgm:pt>
    <dgm:pt modelId="{1F2DCA96-78ED-6C48-A516-E36726D08828}" type="sibTrans" cxnId="{47F7BC15-52AE-AA4A-B7B4-3D6AE510B707}">
      <dgm:prSet/>
      <dgm:spPr/>
      <dgm:t>
        <a:bodyPr/>
        <a:lstStyle/>
        <a:p>
          <a:endParaRPr lang="fr-FR" sz="1200" b="0">
            <a:latin typeface="Arial Narrow" panose="020B0606020202030204" pitchFamily="34" charset="0"/>
          </a:endParaRPr>
        </a:p>
      </dgm:t>
    </dgm:pt>
    <dgm:pt modelId="{0887D562-53A9-A343-AA4E-83A3D88816EF}">
      <dgm:prSet phldrT="[Texte]" custT="1"/>
      <dgm:spPr/>
      <dgm:t>
        <a:bodyPr/>
        <a:lstStyle/>
        <a:p>
          <a:r>
            <a:rPr lang="fr-FR" sz="1200" b="0" dirty="0">
              <a:latin typeface="Arial Narrow" panose="020B0606020202030204" pitchFamily="34" charset="0"/>
            </a:rPr>
            <a:t>Rencontrer l’inattendu</a:t>
          </a:r>
        </a:p>
      </dgm:t>
    </dgm:pt>
    <dgm:pt modelId="{94D2A3B4-A424-1343-8D76-A204DC884FF7}" type="parTrans" cxnId="{69141EE2-2EDC-9444-B0BD-3FEF015AE925}">
      <dgm:prSet/>
      <dgm:spPr/>
      <dgm:t>
        <a:bodyPr/>
        <a:lstStyle/>
        <a:p>
          <a:endParaRPr lang="fr-FR" sz="1200" b="0">
            <a:latin typeface="Arial Narrow" panose="020B0606020202030204" pitchFamily="34" charset="0"/>
          </a:endParaRPr>
        </a:p>
      </dgm:t>
    </dgm:pt>
    <dgm:pt modelId="{ECD0B84F-C9F1-C045-9699-D7B100DAE5DF}" type="sibTrans" cxnId="{69141EE2-2EDC-9444-B0BD-3FEF015AE925}">
      <dgm:prSet/>
      <dgm:spPr/>
      <dgm:t>
        <a:bodyPr/>
        <a:lstStyle/>
        <a:p>
          <a:endParaRPr lang="fr-FR" sz="1200" b="0">
            <a:latin typeface="Arial Narrow" panose="020B0606020202030204" pitchFamily="34" charset="0"/>
          </a:endParaRPr>
        </a:p>
      </dgm:t>
    </dgm:pt>
    <dgm:pt modelId="{3601B02A-CD24-B142-AA28-0C3E4EC427E3}">
      <dgm:prSet phldrT="[Texte]" custT="1"/>
      <dgm:spPr/>
      <dgm:t>
        <a:bodyPr/>
        <a:lstStyle/>
        <a:p>
          <a:r>
            <a:rPr lang="fr-FR" sz="1200" b="0" dirty="0">
              <a:latin typeface="Arial Narrow" panose="020B0606020202030204" pitchFamily="34" charset="0"/>
            </a:rPr>
            <a:t>S’étonner</a:t>
          </a:r>
        </a:p>
      </dgm:t>
    </dgm:pt>
    <dgm:pt modelId="{7D62AA7E-45F6-014C-8CD8-E8DFBCB8DFF5}" type="parTrans" cxnId="{7D56E65C-975E-3C43-9BF9-7B9362EB2FFD}">
      <dgm:prSet/>
      <dgm:spPr/>
      <dgm:t>
        <a:bodyPr/>
        <a:lstStyle/>
        <a:p>
          <a:endParaRPr lang="fr-FR" sz="1200" b="0">
            <a:latin typeface="Arial Narrow" panose="020B0606020202030204" pitchFamily="34" charset="0"/>
          </a:endParaRPr>
        </a:p>
      </dgm:t>
    </dgm:pt>
    <dgm:pt modelId="{D9C8A9FC-A733-9749-A2A0-332F3D1DF1B3}" type="sibTrans" cxnId="{7D56E65C-975E-3C43-9BF9-7B9362EB2FFD}">
      <dgm:prSet/>
      <dgm:spPr/>
      <dgm:t>
        <a:bodyPr/>
        <a:lstStyle/>
        <a:p>
          <a:endParaRPr lang="fr-FR" sz="1200" b="0">
            <a:latin typeface="Arial Narrow" panose="020B0606020202030204" pitchFamily="34" charset="0"/>
          </a:endParaRPr>
        </a:p>
      </dgm:t>
    </dgm:pt>
    <dgm:pt modelId="{657C00EC-5AD6-9C4D-9080-D5CCDEC25FE6}">
      <dgm:prSet custT="1"/>
      <dgm:spPr/>
      <dgm:t>
        <a:bodyPr/>
        <a:lstStyle/>
        <a:p>
          <a:r>
            <a:rPr lang="fr-FR" sz="1200" b="0" dirty="0">
              <a:latin typeface="Arial Narrow" panose="020B0606020202030204" pitchFamily="34" charset="0"/>
            </a:rPr>
            <a:t>Identifier le problème</a:t>
          </a:r>
        </a:p>
      </dgm:t>
    </dgm:pt>
    <dgm:pt modelId="{4179D8FC-0A79-904A-B295-4097553EFCBE}" type="parTrans" cxnId="{26299B33-56B9-BA46-B7C6-F5CC818C03CE}">
      <dgm:prSet/>
      <dgm:spPr/>
      <dgm:t>
        <a:bodyPr/>
        <a:lstStyle/>
        <a:p>
          <a:endParaRPr lang="fr-FR" sz="1200" b="0">
            <a:latin typeface="Arial Narrow" panose="020B0606020202030204" pitchFamily="34" charset="0"/>
          </a:endParaRPr>
        </a:p>
      </dgm:t>
    </dgm:pt>
    <dgm:pt modelId="{7116DCBD-9C63-9849-A0ED-A617CEFA61ED}" type="sibTrans" cxnId="{26299B33-56B9-BA46-B7C6-F5CC818C03CE}">
      <dgm:prSet/>
      <dgm:spPr/>
      <dgm:t>
        <a:bodyPr/>
        <a:lstStyle/>
        <a:p>
          <a:endParaRPr lang="fr-FR" sz="1200" b="0">
            <a:latin typeface="Arial Narrow" panose="020B0606020202030204" pitchFamily="34" charset="0"/>
          </a:endParaRPr>
        </a:p>
      </dgm:t>
    </dgm:pt>
    <dgm:pt modelId="{64D09118-E36D-0341-8188-008274B78CDD}">
      <dgm:prSet custT="1"/>
      <dgm:spPr/>
      <dgm:t>
        <a:bodyPr/>
        <a:lstStyle/>
        <a:p>
          <a:r>
            <a:rPr lang="fr-FR" sz="1200" b="0" dirty="0">
              <a:latin typeface="Arial Narrow" panose="020B0606020202030204" pitchFamily="34" charset="0"/>
            </a:rPr>
            <a:t>Définir la consigne</a:t>
          </a:r>
        </a:p>
      </dgm:t>
    </dgm:pt>
    <dgm:pt modelId="{A944E47E-E1D1-B342-83BB-EE9ECCB895B8}" type="parTrans" cxnId="{4924B7B1-6BBF-0A4D-BB79-CF0BB4C22E2E}">
      <dgm:prSet/>
      <dgm:spPr/>
      <dgm:t>
        <a:bodyPr/>
        <a:lstStyle/>
        <a:p>
          <a:endParaRPr lang="fr-FR" sz="1200" b="0">
            <a:latin typeface="Arial Narrow" panose="020B0606020202030204" pitchFamily="34" charset="0"/>
          </a:endParaRPr>
        </a:p>
      </dgm:t>
    </dgm:pt>
    <dgm:pt modelId="{4E5912F2-B78B-CF4B-B90B-E69A36ACDA8C}" type="sibTrans" cxnId="{4924B7B1-6BBF-0A4D-BB79-CF0BB4C22E2E}">
      <dgm:prSet/>
      <dgm:spPr/>
      <dgm:t>
        <a:bodyPr/>
        <a:lstStyle/>
        <a:p>
          <a:endParaRPr lang="fr-FR" sz="1200" b="0">
            <a:latin typeface="Arial Narrow" panose="020B0606020202030204" pitchFamily="34" charset="0"/>
          </a:endParaRPr>
        </a:p>
      </dgm:t>
    </dgm:pt>
    <dgm:pt modelId="{BAEF9388-53F1-0649-9B22-58B4ECB42A3A}">
      <dgm:prSet custT="1"/>
      <dgm:spPr/>
      <dgm:t>
        <a:bodyPr/>
        <a:lstStyle/>
        <a:p>
          <a:r>
            <a:rPr lang="fr-FR" sz="1200" b="0" dirty="0">
              <a:latin typeface="Arial Narrow" panose="020B0606020202030204" pitchFamily="34" charset="0"/>
            </a:rPr>
            <a:t>Mener l’enquête</a:t>
          </a:r>
        </a:p>
      </dgm:t>
    </dgm:pt>
    <dgm:pt modelId="{4008BCF5-ECCB-F849-BEC3-B411AF6E787B}" type="parTrans" cxnId="{709C46CE-A34F-D546-82E5-9C933F1F028E}">
      <dgm:prSet/>
      <dgm:spPr/>
      <dgm:t>
        <a:bodyPr/>
        <a:lstStyle/>
        <a:p>
          <a:endParaRPr lang="fr-FR" sz="1200" b="0">
            <a:latin typeface="Arial Narrow" panose="020B0606020202030204" pitchFamily="34" charset="0"/>
          </a:endParaRPr>
        </a:p>
      </dgm:t>
    </dgm:pt>
    <dgm:pt modelId="{195BF23D-7C23-6B42-B53E-CCCA1A896A89}" type="sibTrans" cxnId="{709C46CE-A34F-D546-82E5-9C933F1F028E}">
      <dgm:prSet/>
      <dgm:spPr/>
      <dgm:t>
        <a:bodyPr/>
        <a:lstStyle/>
        <a:p>
          <a:endParaRPr lang="fr-FR" sz="1200" b="0">
            <a:latin typeface="Arial Narrow" panose="020B0606020202030204" pitchFamily="34" charset="0"/>
          </a:endParaRPr>
        </a:p>
      </dgm:t>
    </dgm:pt>
    <dgm:pt modelId="{B4181110-0609-4605-A807-41F86F332965}">
      <dgm:prSet custT="1"/>
      <dgm:spPr/>
      <dgm:t>
        <a:bodyPr/>
        <a:lstStyle/>
        <a:p>
          <a:r>
            <a:rPr lang="fr-FR" sz="1200" b="0" dirty="0">
              <a:latin typeface="Arial Narrow" panose="020B0606020202030204" pitchFamily="34" charset="0"/>
            </a:rPr>
            <a:t>Tester des hypothèses</a:t>
          </a:r>
        </a:p>
      </dgm:t>
    </dgm:pt>
    <dgm:pt modelId="{B666896D-B1D9-40B0-B421-B9CFCCDD37A3}" type="parTrans" cxnId="{6C393725-5BF6-4DE4-BD96-37302BEA2CC7}">
      <dgm:prSet/>
      <dgm:spPr/>
      <dgm:t>
        <a:bodyPr/>
        <a:lstStyle/>
        <a:p>
          <a:endParaRPr lang="fr-CH" sz="1200"/>
        </a:p>
      </dgm:t>
    </dgm:pt>
    <dgm:pt modelId="{76D70045-D9A5-4638-BF2E-7A25CF244CD6}" type="sibTrans" cxnId="{6C393725-5BF6-4DE4-BD96-37302BEA2CC7}">
      <dgm:prSet/>
      <dgm:spPr/>
      <dgm:t>
        <a:bodyPr/>
        <a:lstStyle/>
        <a:p>
          <a:endParaRPr lang="fr-CH" sz="1200"/>
        </a:p>
      </dgm:t>
    </dgm:pt>
    <dgm:pt modelId="{2A87CBC3-4DB5-4FCA-8EC1-7DEC47CE9D60}">
      <dgm:prSet custT="1"/>
      <dgm:spPr/>
      <dgm:t>
        <a:bodyPr/>
        <a:lstStyle/>
        <a:p>
          <a:r>
            <a:rPr lang="fr-FR" sz="1200" b="0" dirty="0">
              <a:latin typeface="Arial Narrow" panose="020B0606020202030204" pitchFamily="34" charset="0"/>
            </a:rPr>
            <a:t>Vérifier dans et par le jeu symbolique</a:t>
          </a:r>
        </a:p>
      </dgm:t>
    </dgm:pt>
    <dgm:pt modelId="{341B04EE-8912-4593-AD17-E665C6A9AFF2}" type="parTrans" cxnId="{963D7C15-5C92-457A-B0F1-38947AB2F363}">
      <dgm:prSet/>
      <dgm:spPr/>
      <dgm:t>
        <a:bodyPr/>
        <a:lstStyle/>
        <a:p>
          <a:endParaRPr lang="fr-CH" sz="1200"/>
        </a:p>
      </dgm:t>
    </dgm:pt>
    <dgm:pt modelId="{AE8AB37B-4547-4D01-B5CC-86BA7FD8CE8E}" type="sibTrans" cxnId="{963D7C15-5C92-457A-B0F1-38947AB2F363}">
      <dgm:prSet/>
      <dgm:spPr/>
      <dgm:t>
        <a:bodyPr/>
        <a:lstStyle/>
        <a:p>
          <a:endParaRPr lang="fr-CH" sz="1200"/>
        </a:p>
      </dgm:t>
    </dgm:pt>
    <dgm:pt modelId="{BBCFB3D6-1F56-409F-90C3-63050824CDF8}">
      <dgm:prSet custT="1"/>
      <dgm:spPr/>
      <dgm:t>
        <a:bodyPr/>
        <a:lstStyle/>
        <a:p>
          <a:r>
            <a:rPr lang="fr-FR" sz="1200" b="0" dirty="0">
              <a:latin typeface="Arial Narrow" panose="020B0606020202030204" pitchFamily="34" charset="0"/>
            </a:rPr>
            <a:t>Sélectionner</a:t>
          </a:r>
        </a:p>
      </dgm:t>
    </dgm:pt>
    <dgm:pt modelId="{E80B1410-E8B8-4739-9C75-4484D03C1106}" type="parTrans" cxnId="{D1460DA4-C2AE-4447-9266-57A5D8DD4FE6}">
      <dgm:prSet/>
      <dgm:spPr/>
      <dgm:t>
        <a:bodyPr/>
        <a:lstStyle/>
        <a:p>
          <a:endParaRPr lang="fr-CH" sz="1200"/>
        </a:p>
      </dgm:t>
    </dgm:pt>
    <dgm:pt modelId="{45305503-58A7-450F-8C73-2FEA5A0DADFF}" type="sibTrans" cxnId="{D1460DA4-C2AE-4447-9266-57A5D8DD4FE6}">
      <dgm:prSet/>
      <dgm:spPr/>
      <dgm:t>
        <a:bodyPr/>
        <a:lstStyle/>
        <a:p>
          <a:endParaRPr lang="fr-CH" sz="1200"/>
        </a:p>
      </dgm:t>
    </dgm:pt>
    <dgm:pt modelId="{0B31DA86-11B5-4422-8798-BEDAEF15A98C}">
      <dgm:prSet custT="1"/>
      <dgm:spPr/>
      <dgm:t>
        <a:bodyPr/>
        <a:lstStyle/>
        <a:p>
          <a:r>
            <a:rPr lang="fr-FR" sz="1200" b="0" dirty="0">
              <a:latin typeface="Arial Narrow" panose="020B0606020202030204" pitchFamily="34" charset="0"/>
            </a:rPr>
            <a:t>Socialiser</a:t>
          </a:r>
        </a:p>
      </dgm:t>
    </dgm:pt>
    <dgm:pt modelId="{E3BF72B0-5B56-4719-8D5F-65E5DB9561AD}" type="parTrans" cxnId="{8072FA7F-436F-4FAF-BB6C-6BAB080F5578}">
      <dgm:prSet/>
      <dgm:spPr/>
      <dgm:t>
        <a:bodyPr/>
        <a:lstStyle/>
        <a:p>
          <a:endParaRPr lang="fr-CH" sz="1200"/>
        </a:p>
      </dgm:t>
    </dgm:pt>
    <dgm:pt modelId="{7CB12D1B-E79C-4DB3-9489-CC7911059460}" type="sibTrans" cxnId="{8072FA7F-436F-4FAF-BB6C-6BAB080F5578}">
      <dgm:prSet/>
      <dgm:spPr/>
      <dgm:t>
        <a:bodyPr/>
        <a:lstStyle/>
        <a:p>
          <a:endParaRPr lang="fr-CH" sz="1200"/>
        </a:p>
      </dgm:t>
    </dgm:pt>
    <dgm:pt modelId="{3B773C6C-9B18-8147-B4BF-B2A87718F309}" type="pres">
      <dgm:prSet presAssocID="{31CB491B-0B56-DF4D-8B35-F5AFBE48D8F5}" presName="Name0" presStyleCnt="0">
        <dgm:presLayoutVars>
          <dgm:dir/>
          <dgm:resizeHandles val="exact"/>
        </dgm:presLayoutVars>
      </dgm:prSet>
      <dgm:spPr/>
    </dgm:pt>
    <dgm:pt modelId="{DDFC4ADC-AF5E-BF4F-917C-0F3357034A2D}" type="pres">
      <dgm:prSet presAssocID="{9B5959B4-4B54-0744-9D64-14DCA32B46DC}" presName="parTxOnly" presStyleLbl="node1" presStyleIdx="0" presStyleCnt="10">
        <dgm:presLayoutVars>
          <dgm:bulletEnabled val="1"/>
        </dgm:presLayoutVars>
      </dgm:prSet>
      <dgm:spPr/>
    </dgm:pt>
    <dgm:pt modelId="{F575E373-B5F9-C64E-99D3-A1296FE6B744}" type="pres">
      <dgm:prSet presAssocID="{1F2DCA96-78ED-6C48-A516-E36726D08828}" presName="parSpace" presStyleCnt="0"/>
      <dgm:spPr/>
    </dgm:pt>
    <dgm:pt modelId="{F60C03FB-3CDD-634B-B3DA-2FE1C9B079B6}" type="pres">
      <dgm:prSet presAssocID="{0887D562-53A9-A343-AA4E-83A3D88816EF}" presName="parTxOnly" presStyleLbl="node1" presStyleIdx="1" presStyleCnt="10">
        <dgm:presLayoutVars>
          <dgm:bulletEnabled val="1"/>
        </dgm:presLayoutVars>
      </dgm:prSet>
      <dgm:spPr/>
    </dgm:pt>
    <dgm:pt modelId="{B486C7FE-7046-2B45-8408-DCB0C35D2C29}" type="pres">
      <dgm:prSet presAssocID="{ECD0B84F-C9F1-C045-9699-D7B100DAE5DF}" presName="parSpace" presStyleCnt="0"/>
      <dgm:spPr/>
    </dgm:pt>
    <dgm:pt modelId="{F32452E5-ACA6-474A-9A0D-CCCBE2128217}" type="pres">
      <dgm:prSet presAssocID="{3601B02A-CD24-B142-AA28-0C3E4EC427E3}" presName="parTxOnly" presStyleLbl="node1" presStyleIdx="2" presStyleCnt="10">
        <dgm:presLayoutVars>
          <dgm:bulletEnabled val="1"/>
        </dgm:presLayoutVars>
      </dgm:prSet>
      <dgm:spPr/>
    </dgm:pt>
    <dgm:pt modelId="{643671A8-7786-CA43-8A9F-A2DDBB83A790}" type="pres">
      <dgm:prSet presAssocID="{D9C8A9FC-A733-9749-A2A0-332F3D1DF1B3}" presName="parSpace" presStyleCnt="0"/>
      <dgm:spPr/>
    </dgm:pt>
    <dgm:pt modelId="{6A0CBB3F-447F-5544-B789-B05486668B02}" type="pres">
      <dgm:prSet presAssocID="{657C00EC-5AD6-9C4D-9080-D5CCDEC25FE6}" presName="parTxOnly" presStyleLbl="node1" presStyleIdx="3" presStyleCnt="10">
        <dgm:presLayoutVars>
          <dgm:bulletEnabled val="1"/>
        </dgm:presLayoutVars>
      </dgm:prSet>
      <dgm:spPr/>
    </dgm:pt>
    <dgm:pt modelId="{601F8BE4-95DE-F145-BF44-2D68FD198E72}" type="pres">
      <dgm:prSet presAssocID="{7116DCBD-9C63-9849-A0ED-A617CEFA61ED}" presName="parSpace" presStyleCnt="0"/>
      <dgm:spPr/>
    </dgm:pt>
    <dgm:pt modelId="{44A35700-DDF9-4948-AAC4-38960CF4E3A6}" type="pres">
      <dgm:prSet presAssocID="{64D09118-E36D-0341-8188-008274B78CDD}" presName="parTxOnly" presStyleLbl="node1" presStyleIdx="4" presStyleCnt="10">
        <dgm:presLayoutVars>
          <dgm:bulletEnabled val="1"/>
        </dgm:presLayoutVars>
      </dgm:prSet>
      <dgm:spPr/>
    </dgm:pt>
    <dgm:pt modelId="{7D47E1D0-C9D2-7C4D-A93D-DED9FDED2B3E}" type="pres">
      <dgm:prSet presAssocID="{4E5912F2-B78B-CF4B-B90B-E69A36ACDA8C}" presName="parSpace" presStyleCnt="0"/>
      <dgm:spPr/>
    </dgm:pt>
    <dgm:pt modelId="{AA7BC7B6-6EF0-FE48-8498-D91E3B5F412C}" type="pres">
      <dgm:prSet presAssocID="{BAEF9388-53F1-0649-9B22-58B4ECB42A3A}" presName="parTxOnly" presStyleLbl="node1" presStyleIdx="5" presStyleCnt="10">
        <dgm:presLayoutVars>
          <dgm:bulletEnabled val="1"/>
        </dgm:presLayoutVars>
      </dgm:prSet>
      <dgm:spPr/>
    </dgm:pt>
    <dgm:pt modelId="{976B2775-803C-AC4A-9E4C-53F3231FF8AC}" type="pres">
      <dgm:prSet presAssocID="{195BF23D-7C23-6B42-B53E-CCCA1A896A89}" presName="parSpace" presStyleCnt="0"/>
      <dgm:spPr/>
    </dgm:pt>
    <dgm:pt modelId="{6B959D14-4F7A-4974-A80E-7251F1EFA802}" type="pres">
      <dgm:prSet presAssocID="{B4181110-0609-4605-A807-41F86F332965}" presName="parTxOnly" presStyleLbl="node1" presStyleIdx="6" presStyleCnt="10">
        <dgm:presLayoutVars>
          <dgm:bulletEnabled val="1"/>
        </dgm:presLayoutVars>
      </dgm:prSet>
      <dgm:spPr/>
    </dgm:pt>
    <dgm:pt modelId="{E227E118-2189-48F5-A33D-E6A1ED2DC525}" type="pres">
      <dgm:prSet presAssocID="{76D70045-D9A5-4638-BF2E-7A25CF244CD6}" presName="parSpace" presStyleCnt="0"/>
      <dgm:spPr/>
    </dgm:pt>
    <dgm:pt modelId="{ED3AAFD0-E9E2-4464-A56D-74F941469599}" type="pres">
      <dgm:prSet presAssocID="{2A87CBC3-4DB5-4FCA-8EC1-7DEC47CE9D60}" presName="parTxOnly" presStyleLbl="node1" presStyleIdx="7" presStyleCnt="10">
        <dgm:presLayoutVars>
          <dgm:bulletEnabled val="1"/>
        </dgm:presLayoutVars>
      </dgm:prSet>
      <dgm:spPr/>
    </dgm:pt>
    <dgm:pt modelId="{7F428EFB-6C66-4E2E-A0C8-4DD2F6CCAD33}" type="pres">
      <dgm:prSet presAssocID="{AE8AB37B-4547-4D01-B5CC-86BA7FD8CE8E}" presName="parSpace" presStyleCnt="0"/>
      <dgm:spPr/>
    </dgm:pt>
    <dgm:pt modelId="{88DD629D-AE02-47B2-A1ED-76D2D9D4C329}" type="pres">
      <dgm:prSet presAssocID="{BBCFB3D6-1F56-409F-90C3-63050824CDF8}" presName="parTxOnly" presStyleLbl="node1" presStyleIdx="8" presStyleCnt="10">
        <dgm:presLayoutVars>
          <dgm:bulletEnabled val="1"/>
        </dgm:presLayoutVars>
      </dgm:prSet>
      <dgm:spPr/>
    </dgm:pt>
    <dgm:pt modelId="{F7781120-2AC3-4DAD-8CF4-A3AA870EE866}" type="pres">
      <dgm:prSet presAssocID="{45305503-58A7-450F-8C73-2FEA5A0DADFF}" presName="parSpace" presStyleCnt="0"/>
      <dgm:spPr/>
    </dgm:pt>
    <dgm:pt modelId="{3DBDD648-719A-4CC9-BB2C-C78BA593A67A}" type="pres">
      <dgm:prSet presAssocID="{0B31DA86-11B5-4422-8798-BEDAEF15A98C}" presName="parTxOnly" presStyleLbl="node1" presStyleIdx="9" presStyleCnt="10">
        <dgm:presLayoutVars>
          <dgm:bulletEnabled val="1"/>
        </dgm:presLayoutVars>
      </dgm:prSet>
      <dgm:spPr/>
    </dgm:pt>
  </dgm:ptLst>
  <dgm:cxnLst>
    <dgm:cxn modelId="{963D7C15-5C92-457A-B0F1-38947AB2F363}" srcId="{31CB491B-0B56-DF4D-8B35-F5AFBE48D8F5}" destId="{2A87CBC3-4DB5-4FCA-8EC1-7DEC47CE9D60}" srcOrd="7" destOrd="0" parTransId="{341B04EE-8912-4593-AD17-E665C6A9AFF2}" sibTransId="{AE8AB37B-4547-4D01-B5CC-86BA7FD8CE8E}"/>
    <dgm:cxn modelId="{47F7BC15-52AE-AA4A-B7B4-3D6AE510B707}" srcId="{31CB491B-0B56-DF4D-8B35-F5AFBE48D8F5}" destId="{9B5959B4-4B54-0744-9D64-14DCA32B46DC}" srcOrd="0" destOrd="0" parTransId="{62A733CF-AB30-AB4E-BCAE-1CA629528402}" sibTransId="{1F2DCA96-78ED-6C48-A516-E36726D08828}"/>
    <dgm:cxn modelId="{7369511C-69D8-9F48-ABCF-8D082EB4A40D}" type="presOf" srcId="{0887D562-53A9-A343-AA4E-83A3D88816EF}" destId="{F60C03FB-3CDD-634B-B3DA-2FE1C9B079B6}" srcOrd="0" destOrd="0" presId="urn:microsoft.com/office/officeart/2005/8/layout/hChevron3"/>
    <dgm:cxn modelId="{34FA2421-0AE8-4476-81FC-C3F803B3E67B}" type="presOf" srcId="{BBCFB3D6-1F56-409F-90C3-63050824CDF8}" destId="{88DD629D-AE02-47B2-A1ED-76D2D9D4C329}" srcOrd="0" destOrd="0" presId="urn:microsoft.com/office/officeart/2005/8/layout/hChevron3"/>
    <dgm:cxn modelId="{6C393725-5BF6-4DE4-BD96-37302BEA2CC7}" srcId="{31CB491B-0B56-DF4D-8B35-F5AFBE48D8F5}" destId="{B4181110-0609-4605-A807-41F86F332965}" srcOrd="6" destOrd="0" parTransId="{B666896D-B1D9-40B0-B421-B9CFCCDD37A3}" sibTransId="{76D70045-D9A5-4638-BF2E-7A25CF244CD6}"/>
    <dgm:cxn modelId="{E5A5E427-21A8-427E-AA78-7D533ACB87A2}" type="presOf" srcId="{0B31DA86-11B5-4422-8798-BEDAEF15A98C}" destId="{3DBDD648-719A-4CC9-BB2C-C78BA593A67A}" srcOrd="0" destOrd="0" presId="urn:microsoft.com/office/officeart/2005/8/layout/hChevron3"/>
    <dgm:cxn modelId="{0489332A-D677-2D48-B758-CE41BD7A606E}" type="presOf" srcId="{657C00EC-5AD6-9C4D-9080-D5CCDEC25FE6}" destId="{6A0CBB3F-447F-5544-B789-B05486668B02}" srcOrd="0" destOrd="0" presId="urn:microsoft.com/office/officeart/2005/8/layout/hChevron3"/>
    <dgm:cxn modelId="{26299B33-56B9-BA46-B7C6-F5CC818C03CE}" srcId="{31CB491B-0B56-DF4D-8B35-F5AFBE48D8F5}" destId="{657C00EC-5AD6-9C4D-9080-D5CCDEC25FE6}" srcOrd="3" destOrd="0" parTransId="{4179D8FC-0A79-904A-B295-4097553EFCBE}" sibTransId="{7116DCBD-9C63-9849-A0ED-A617CEFA61ED}"/>
    <dgm:cxn modelId="{7D179645-B0B8-E342-9B91-BFBBB6CD37DB}" type="presOf" srcId="{3601B02A-CD24-B142-AA28-0C3E4EC427E3}" destId="{F32452E5-ACA6-474A-9A0D-CCCBE2128217}" srcOrd="0" destOrd="0" presId="urn:microsoft.com/office/officeart/2005/8/layout/hChevron3"/>
    <dgm:cxn modelId="{EFC47952-F90B-4892-87BF-F37209F22DA2}" type="presOf" srcId="{B4181110-0609-4605-A807-41F86F332965}" destId="{6B959D14-4F7A-4974-A80E-7251F1EFA802}" srcOrd="0" destOrd="0" presId="urn:microsoft.com/office/officeart/2005/8/layout/hChevron3"/>
    <dgm:cxn modelId="{7D56E65C-975E-3C43-9BF9-7B9362EB2FFD}" srcId="{31CB491B-0B56-DF4D-8B35-F5AFBE48D8F5}" destId="{3601B02A-CD24-B142-AA28-0C3E4EC427E3}" srcOrd="2" destOrd="0" parTransId="{7D62AA7E-45F6-014C-8CD8-E8DFBCB8DFF5}" sibTransId="{D9C8A9FC-A733-9749-A2A0-332F3D1DF1B3}"/>
    <dgm:cxn modelId="{8072FA7F-436F-4FAF-BB6C-6BAB080F5578}" srcId="{31CB491B-0B56-DF4D-8B35-F5AFBE48D8F5}" destId="{0B31DA86-11B5-4422-8798-BEDAEF15A98C}" srcOrd="9" destOrd="0" parTransId="{E3BF72B0-5B56-4719-8D5F-65E5DB9561AD}" sibTransId="{7CB12D1B-E79C-4DB3-9489-CC7911059460}"/>
    <dgm:cxn modelId="{085F8483-F761-A34B-AD98-60A166606B32}" type="presOf" srcId="{9B5959B4-4B54-0744-9D64-14DCA32B46DC}" destId="{DDFC4ADC-AF5E-BF4F-917C-0F3357034A2D}" srcOrd="0" destOrd="0" presId="urn:microsoft.com/office/officeart/2005/8/layout/hChevron3"/>
    <dgm:cxn modelId="{59FF0A95-BDFA-452F-B3F5-C7138A960389}" type="presOf" srcId="{2A87CBC3-4DB5-4FCA-8EC1-7DEC47CE9D60}" destId="{ED3AAFD0-E9E2-4464-A56D-74F941469599}" srcOrd="0" destOrd="0" presId="urn:microsoft.com/office/officeart/2005/8/layout/hChevron3"/>
    <dgm:cxn modelId="{31032BA3-623B-A547-BB05-56DCC2597B0B}" type="presOf" srcId="{31CB491B-0B56-DF4D-8B35-F5AFBE48D8F5}" destId="{3B773C6C-9B18-8147-B4BF-B2A87718F309}" srcOrd="0" destOrd="0" presId="urn:microsoft.com/office/officeart/2005/8/layout/hChevron3"/>
    <dgm:cxn modelId="{D1460DA4-C2AE-4447-9266-57A5D8DD4FE6}" srcId="{31CB491B-0B56-DF4D-8B35-F5AFBE48D8F5}" destId="{BBCFB3D6-1F56-409F-90C3-63050824CDF8}" srcOrd="8" destOrd="0" parTransId="{E80B1410-E8B8-4739-9C75-4484D03C1106}" sibTransId="{45305503-58A7-450F-8C73-2FEA5A0DADFF}"/>
    <dgm:cxn modelId="{4924B7B1-6BBF-0A4D-BB79-CF0BB4C22E2E}" srcId="{31CB491B-0B56-DF4D-8B35-F5AFBE48D8F5}" destId="{64D09118-E36D-0341-8188-008274B78CDD}" srcOrd="4" destOrd="0" parTransId="{A944E47E-E1D1-B342-83BB-EE9ECCB895B8}" sibTransId="{4E5912F2-B78B-CF4B-B90B-E69A36ACDA8C}"/>
    <dgm:cxn modelId="{709C46CE-A34F-D546-82E5-9C933F1F028E}" srcId="{31CB491B-0B56-DF4D-8B35-F5AFBE48D8F5}" destId="{BAEF9388-53F1-0649-9B22-58B4ECB42A3A}" srcOrd="5" destOrd="0" parTransId="{4008BCF5-ECCB-F849-BEC3-B411AF6E787B}" sibTransId="{195BF23D-7C23-6B42-B53E-CCCA1A896A89}"/>
    <dgm:cxn modelId="{C97D32D2-3A34-E544-828D-4E4660CA6586}" type="presOf" srcId="{64D09118-E36D-0341-8188-008274B78CDD}" destId="{44A35700-DDF9-4948-AAC4-38960CF4E3A6}" srcOrd="0" destOrd="0" presId="urn:microsoft.com/office/officeart/2005/8/layout/hChevron3"/>
    <dgm:cxn modelId="{B2AD7DD2-5D13-0443-8DFB-569B89F5A475}" type="presOf" srcId="{BAEF9388-53F1-0649-9B22-58B4ECB42A3A}" destId="{AA7BC7B6-6EF0-FE48-8498-D91E3B5F412C}" srcOrd="0" destOrd="0" presId="urn:microsoft.com/office/officeart/2005/8/layout/hChevron3"/>
    <dgm:cxn modelId="{69141EE2-2EDC-9444-B0BD-3FEF015AE925}" srcId="{31CB491B-0B56-DF4D-8B35-F5AFBE48D8F5}" destId="{0887D562-53A9-A343-AA4E-83A3D88816EF}" srcOrd="1" destOrd="0" parTransId="{94D2A3B4-A424-1343-8D76-A204DC884FF7}" sibTransId="{ECD0B84F-C9F1-C045-9699-D7B100DAE5DF}"/>
    <dgm:cxn modelId="{550A627F-8087-C449-AB44-1783A0FE2283}" type="presParOf" srcId="{3B773C6C-9B18-8147-B4BF-B2A87718F309}" destId="{DDFC4ADC-AF5E-BF4F-917C-0F3357034A2D}" srcOrd="0" destOrd="0" presId="urn:microsoft.com/office/officeart/2005/8/layout/hChevron3"/>
    <dgm:cxn modelId="{4BF93376-FD74-2C4B-B6E5-A8488B90F7BE}" type="presParOf" srcId="{3B773C6C-9B18-8147-B4BF-B2A87718F309}" destId="{F575E373-B5F9-C64E-99D3-A1296FE6B744}" srcOrd="1" destOrd="0" presId="urn:microsoft.com/office/officeart/2005/8/layout/hChevron3"/>
    <dgm:cxn modelId="{1C3150DE-FE39-BD48-A7CE-FE679702ED10}" type="presParOf" srcId="{3B773C6C-9B18-8147-B4BF-B2A87718F309}" destId="{F60C03FB-3CDD-634B-B3DA-2FE1C9B079B6}" srcOrd="2" destOrd="0" presId="urn:microsoft.com/office/officeart/2005/8/layout/hChevron3"/>
    <dgm:cxn modelId="{577B3D7E-1287-9D49-9D43-0674B7F4F813}" type="presParOf" srcId="{3B773C6C-9B18-8147-B4BF-B2A87718F309}" destId="{B486C7FE-7046-2B45-8408-DCB0C35D2C29}" srcOrd="3" destOrd="0" presId="urn:microsoft.com/office/officeart/2005/8/layout/hChevron3"/>
    <dgm:cxn modelId="{0A034389-93C6-B74E-94C7-FBB3D4726AA3}" type="presParOf" srcId="{3B773C6C-9B18-8147-B4BF-B2A87718F309}" destId="{F32452E5-ACA6-474A-9A0D-CCCBE2128217}" srcOrd="4" destOrd="0" presId="urn:microsoft.com/office/officeart/2005/8/layout/hChevron3"/>
    <dgm:cxn modelId="{5C76788E-C938-EF48-BFE7-CA143C477297}" type="presParOf" srcId="{3B773C6C-9B18-8147-B4BF-B2A87718F309}" destId="{643671A8-7786-CA43-8A9F-A2DDBB83A790}" srcOrd="5" destOrd="0" presId="urn:microsoft.com/office/officeart/2005/8/layout/hChevron3"/>
    <dgm:cxn modelId="{7466CF25-4EF8-144B-9D68-00A268241A66}" type="presParOf" srcId="{3B773C6C-9B18-8147-B4BF-B2A87718F309}" destId="{6A0CBB3F-447F-5544-B789-B05486668B02}" srcOrd="6" destOrd="0" presId="urn:microsoft.com/office/officeart/2005/8/layout/hChevron3"/>
    <dgm:cxn modelId="{F42CF7FB-71D2-D64C-9AF9-C5C8341BCAE3}" type="presParOf" srcId="{3B773C6C-9B18-8147-B4BF-B2A87718F309}" destId="{601F8BE4-95DE-F145-BF44-2D68FD198E72}" srcOrd="7" destOrd="0" presId="urn:microsoft.com/office/officeart/2005/8/layout/hChevron3"/>
    <dgm:cxn modelId="{76FFB12F-C9F0-2248-8BAF-7071BB678EE2}" type="presParOf" srcId="{3B773C6C-9B18-8147-B4BF-B2A87718F309}" destId="{44A35700-DDF9-4948-AAC4-38960CF4E3A6}" srcOrd="8" destOrd="0" presId="urn:microsoft.com/office/officeart/2005/8/layout/hChevron3"/>
    <dgm:cxn modelId="{63CF2CA6-5DE5-B24C-9C15-AD0B64604D91}" type="presParOf" srcId="{3B773C6C-9B18-8147-B4BF-B2A87718F309}" destId="{7D47E1D0-C9D2-7C4D-A93D-DED9FDED2B3E}" srcOrd="9" destOrd="0" presId="urn:microsoft.com/office/officeart/2005/8/layout/hChevron3"/>
    <dgm:cxn modelId="{84A6A698-8367-6240-A29E-51405931F042}" type="presParOf" srcId="{3B773C6C-9B18-8147-B4BF-B2A87718F309}" destId="{AA7BC7B6-6EF0-FE48-8498-D91E3B5F412C}" srcOrd="10" destOrd="0" presId="urn:microsoft.com/office/officeart/2005/8/layout/hChevron3"/>
    <dgm:cxn modelId="{4A666060-8726-0142-8BC6-D514BC1923EC}" type="presParOf" srcId="{3B773C6C-9B18-8147-B4BF-B2A87718F309}" destId="{976B2775-803C-AC4A-9E4C-53F3231FF8AC}" srcOrd="11" destOrd="0" presId="urn:microsoft.com/office/officeart/2005/8/layout/hChevron3"/>
    <dgm:cxn modelId="{ABEE028C-CA45-452E-8C59-30570B766087}" type="presParOf" srcId="{3B773C6C-9B18-8147-B4BF-B2A87718F309}" destId="{6B959D14-4F7A-4974-A80E-7251F1EFA802}" srcOrd="12" destOrd="0" presId="urn:microsoft.com/office/officeart/2005/8/layout/hChevron3"/>
    <dgm:cxn modelId="{9E0BE291-FB72-4B7F-B474-8E744DE09B4D}" type="presParOf" srcId="{3B773C6C-9B18-8147-B4BF-B2A87718F309}" destId="{E227E118-2189-48F5-A33D-E6A1ED2DC525}" srcOrd="13" destOrd="0" presId="urn:microsoft.com/office/officeart/2005/8/layout/hChevron3"/>
    <dgm:cxn modelId="{EAA3661B-9528-4304-9573-0555ACF13FC9}" type="presParOf" srcId="{3B773C6C-9B18-8147-B4BF-B2A87718F309}" destId="{ED3AAFD0-E9E2-4464-A56D-74F941469599}" srcOrd="14" destOrd="0" presId="urn:microsoft.com/office/officeart/2005/8/layout/hChevron3"/>
    <dgm:cxn modelId="{31C9395C-9510-4CC7-8A77-FC68264247B6}" type="presParOf" srcId="{3B773C6C-9B18-8147-B4BF-B2A87718F309}" destId="{7F428EFB-6C66-4E2E-A0C8-4DD2F6CCAD33}" srcOrd="15" destOrd="0" presId="urn:microsoft.com/office/officeart/2005/8/layout/hChevron3"/>
    <dgm:cxn modelId="{B4F4C175-9EFF-447C-9F27-23F9B353D150}" type="presParOf" srcId="{3B773C6C-9B18-8147-B4BF-B2A87718F309}" destId="{88DD629D-AE02-47B2-A1ED-76D2D9D4C329}" srcOrd="16" destOrd="0" presId="urn:microsoft.com/office/officeart/2005/8/layout/hChevron3"/>
    <dgm:cxn modelId="{969E3998-4DA2-4AC9-BD7B-22142468D423}" type="presParOf" srcId="{3B773C6C-9B18-8147-B4BF-B2A87718F309}" destId="{F7781120-2AC3-4DAD-8CF4-A3AA870EE866}" srcOrd="17" destOrd="0" presId="urn:microsoft.com/office/officeart/2005/8/layout/hChevron3"/>
    <dgm:cxn modelId="{61813EAB-BD01-4EB6-B470-636395BDB274}" type="presParOf" srcId="{3B773C6C-9B18-8147-B4BF-B2A87718F309}" destId="{3DBDD648-719A-4CC9-BB2C-C78BA593A67A}" srcOrd="18" destOrd="0" presId="urn:microsoft.com/office/officeart/2005/8/layout/hChevron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FC4ADC-AF5E-BF4F-917C-0F3357034A2D}">
      <dsp:nvSpPr>
        <dsp:cNvPr id="0" name=""/>
        <dsp:cNvSpPr/>
      </dsp:nvSpPr>
      <dsp:spPr>
        <a:xfrm>
          <a:off x="1627" y="2005778"/>
          <a:ext cx="1915459" cy="766183"/>
        </a:xfrm>
        <a:prstGeom prst="homePlate">
          <a:avLst/>
        </a:prstGeom>
        <a:solidFill>
          <a:schemeClr val="accent2">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32004" rIns="16002" bIns="32004" numCol="1" spcCol="1270" anchor="ctr" anchorCtr="0">
          <a:noAutofit/>
        </a:bodyPr>
        <a:lstStyle/>
        <a:p>
          <a:pPr marL="0" lvl="0" indent="0" algn="ctr" defTabSz="533400">
            <a:lnSpc>
              <a:spcPct val="90000"/>
            </a:lnSpc>
            <a:spcBef>
              <a:spcPct val="0"/>
            </a:spcBef>
            <a:spcAft>
              <a:spcPct val="35000"/>
            </a:spcAft>
            <a:buNone/>
          </a:pPr>
          <a:r>
            <a:rPr lang="fr-FR" sz="1200" b="0" kern="1200" dirty="0">
              <a:latin typeface="Arial Narrow" panose="020B0606020202030204" pitchFamily="34" charset="0"/>
            </a:rPr>
            <a:t>Préparation</a:t>
          </a:r>
        </a:p>
      </dsp:txBody>
      <dsp:txXfrm>
        <a:off x="1627" y="2005778"/>
        <a:ext cx="1723913" cy="766183"/>
      </dsp:txXfrm>
    </dsp:sp>
    <dsp:sp modelId="{F60C03FB-3CDD-634B-B3DA-2FE1C9B079B6}">
      <dsp:nvSpPr>
        <dsp:cNvPr id="0" name=""/>
        <dsp:cNvSpPr/>
      </dsp:nvSpPr>
      <dsp:spPr>
        <a:xfrm>
          <a:off x="1533995" y="2005778"/>
          <a:ext cx="1915459" cy="766183"/>
        </a:xfrm>
        <a:prstGeom prst="chevron">
          <a:avLst/>
        </a:prstGeom>
        <a:solidFill>
          <a:schemeClr val="accent2">
            <a:shade val="80000"/>
            <a:hueOff val="-80236"/>
            <a:satOff val="1694"/>
            <a:lumOff val="45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marL="0" lvl="0" indent="0" algn="ctr" defTabSz="533400">
            <a:lnSpc>
              <a:spcPct val="90000"/>
            </a:lnSpc>
            <a:spcBef>
              <a:spcPct val="0"/>
            </a:spcBef>
            <a:spcAft>
              <a:spcPct val="35000"/>
            </a:spcAft>
            <a:buNone/>
          </a:pPr>
          <a:r>
            <a:rPr lang="fr-FR" sz="1200" b="0" kern="1200" dirty="0">
              <a:latin typeface="Arial Narrow" panose="020B0606020202030204" pitchFamily="34" charset="0"/>
            </a:rPr>
            <a:t>Incubation</a:t>
          </a:r>
        </a:p>
      </dsp:txBody>
      <dsp:txXfrm>
        <a:off x="1917087" y="2005778"/>
        <a:ext cx="1149276" cy="766183"/>
      </dsp:txXfrm>
    </dsp:sp>
    <dsp:sp modelId="{F32452E5-ACA6-474A-9A0D-CCCBE2128217}">
      <dsp:nvSpPr>
        <dsp:cNvPr id="0" name=""/>
        <dsp:cNvSpPr/>
      </dsp:nvSpPr>
      <dsp:spPr>
        <a:xfrm>
          <a:off x="3066363" y="2005778"/>
          <a:ext cx="1915459" cy="766183"/>
        </a:xfrm>
        <a:prstGeom prst="chevron">
          <a:avLst/>
        </a:prstGeom>
        <a:solidFill>
          <a:schemeClr val="accent2">
            <a:shade val="80000"/>
            <a:hueOff val="-160472"/>
            <a:satOff val="3389"/>
            <a:lumOff val="902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marL="0" lvl="0" indent="0" algn="ctr" defTabSz="533400">
            <a:lnSpc>
              <a:spcPct val="90000"/>
            </a:lnSpc>
            <a:spcBef>
              <a:spcPct val="0"/>
            </a:spcBef>
            <a:spcAft>
              <a:spcPct val="35000"/>
            </a:spcAft>
            <a:buNone/>
          </a:pPr>
          <a:r>
            <a:rPr lang="fr-FR" sz="1200" b="0" kern="1200" dirty="0">
              <a:latin typeface="Arial Narrow" panose="020B0606020202030204" pitchFamily="34" charset="0"/>
            </a:rPr>
            <a:t>Pensée divergente</a:t>
          </a:r>
        </a:p>
      </dsp:txBody>
      <dsp:txXfrm>
        <a:off x="3449455" y="2005778"/>
        <a:ext cx="1149276" cy="766183"/>
      </dsp:txXfrm>
    </dsp:sp>
    <dsp:sp modelId="{6A0CBB3F-447F-5544-B789-B05486668B02}">
      <dsp:nvSpPr>
        <dsp:cNvPr id="0" name=""/>
        <dsp:cNvSpPr/>
      </dsp:nvSpPr>
      <dsp:spPr>
        <a:xfrm>
          <a:off x="4598731" y="2005778"/>
          <a:ext cx="1915459" cy="766183"/>
        </a:xfrm>
        <a:prstGeom prst="chevron">
          <a:avLst/>
        </a:prstGeom>
        <a:solidFill>
          <a:schemeClr val="accent2">
            <a:shade val="80000"/>
            <a:hueOff val="-240708"/>
            <a:satOff val="5083"/>
            <a:lumOff val="1354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marL="0" lvl="0" indent="0" algn="ctr" defTabSz="533400">
            <a:lnSpc>
              <a:spcPct val="90000"/>
            </a:lnSpc>
            <a:spcBef>
              <a:spcPct val="0"/>
            </a:spcBef>
            <a:spcAft>
              <a:spcPct val="35000"/>
            </a:spcAft>
            <a:buNone/>
          </a:pPr>
          <a:r>
            <a:rPr lang="fr-FR" sz="1200" b="0" kern="1200" dirty="0">
              <a:latin typeface="Arial Narrow" panose="020B0606020202030204" pitchFamily="34" charset="0"/>
            </a:rPr>
            <a:t>Vérification</a:t>
          </a:r>
        </a:p>
      </dsp:txBody>
      <dsp:txXfrm>
        <a:off x="4981823" y="2005778"/>
        <a:ext cx="1149276" cy="766183"/>
      </dsp:txXfrm>
    </dsp:sp>
    <dsp:sp modelId="{44A35700-DDF9-4948-AAC4-38960CF4E3A6}">
      <dsp:nvSpPr>
        <dsp:cNvPr id="0" name=""/>
        <dsp:cNvSpPr/>
      </dsp:nvSpPr>
      <dsp:spPr>
        <a:xfrm>
          <a:off x="6131099" y="2005778"/>
          <a:ext cx="1915459" cy="766183"/>
        </a:xfrm>
        <a:prstGeom prst="chevron">
          <a:avLst/>
        </a:prstGeom>
        <a:solidFill>
          <a:schemeClr val="accent2">
            <a:shade val="80000"/>
            <a:hueOff val="-320943"/>
            <a:satOff val="6777"/>
            <a:lumOff val="1805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marL="0" lvl="0" indent="0" algn="ctr" defTabSz="533400">
            <a:lnSpc>
              <a:spcPct val="90000"/>
            </a:lnSpc>
            <a:spcBef>
              <a:spcPct val="0"/>
            </a:spcBef>
            <a:spcAft>
              <a:spcPct val="35000"/>
            </a:spcAft>
            <a:buNone/>
          </a:pPr>
          <a:r>
            <a:rPr lang="fr-FR" sz="1200" b="0" kern="1200" dirty="0">
              <a:latin typeface="Arial Narrow" panose="020B0606020202030204" pitchFamily="34" charset="0"/>
            </a:rPr>
            <a:t>Illumination</a:t>
          </a:r>
        </a:p>
      </dsp:txBody>
      <dsp:txXfrm>
        <a:off x="6514191" y="2005778"/>
        <a:ext cx="1149276" cy="766183"/>
      </dsp:txXfrm>
    </dsp:sp>
    <dsp:sp modelId="{AA7BC7B6-6EF0-FE48-8498-D91E3B5F412C}">
      <dsp:nvSpPr>
        <dsp:cNvPr id="0" name=""/>
        <dsp:cNvSpPr/>
      </dsp:nvSpPr>
      <dsp:spPr>
        <a:xfrm>
          <a:off x="7663467" y="2005778"/>
          <a:ext cx="1915459" cy="766183"/>
        </a:xfrm>
        <a:prstGeom prst="chevron">
          <a:avLst/>
        </a:prstGeom>
        <a:solidFill>
          <a:schemeClr val="accent2">
            <a:shade val="80000"/>
            <a:hueOff val="-401179"/>
            <a:satOff val="8472"/>
            <a:lumOff val="2256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marL="0" lvl="0" indent="0" algn="ctr" defTabSz="533400">
            <a:lnSpc>
              <a:spcPct val="90000"/>
            </a:lnSpc>
            <a:spcBef>
              <a:spcPct val="0"/>
            </a:spcBef>
            <a:spcAft>
              <a:spcPct val="35000"/>
            </a:spcAft>
            <a:buNone/>
          </a:pPr>
          <a:r>
            <a:rPr lang="fr-FR" sz="1200" b="0" kern="1200" dirty="0">
              <a:latin typeface="Arial Narrow" panose="020B0606020202030204" pitchFamily="34" charset="0"/>
            </a:rPr>
            <a:t>Pensée convergente</a:t>
          </a:r>
        </a:p>
      </dsp:txBody>
      <dsp:txXfrm>
        <a:off x="8046559" y="2005778"/>
        <a:ext cx="1149276" cy="766183"/>
      </dsp:txXfrm>
    </dsp:sp>
    <dsp:sp modelId="{4B161310-FD9C-8A40-A17D-6A005A6179C6}">
      <dsp:nvSpPr>
        <dsp:cNvPr id="0" name=""/>
        <dsp:cNvSpPr/>
      </dsp:nvSpPr>
      <dsp:spPr>
        <a:xfrm>
          <a:off x="9195835" y="2005778"/>
          <a:ext cx="1915459" cy="766183"/>
        </a:xfrm>
        <a:prstGeom prst="chevron">
          <a:avLst/>
        </a:prstGeom>
        <a:solidFill>
          <a:schemeClr val="accent2">
            <a:shade val="80000"/>
            <a:hueOff val="-481415"/>
            <a:satOff val="10166"/>
            <a:lumOff val="2708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marL="0" lvl="0" indent="0" algn="ctr" defTabSz="533400">
            <a:lnSpc>
              <a:spcPct val="90000"/>
            </a:lnSpc>
            <a:spcBef>
              <a:spcPct val="0"/>
            </a:spcBef>
            <a:spcAft>
              <a:spcPct val="35000"/>
            </a:spcAft>
            <a:buNone/>
          </a:pPr>
          <a:r>
            <a:rPr lang="fr-FR" sz="1200" b="0" kern="1200" dirty="0">
              <a:latin typeface="Arial Narrow" panose="020B0606020202030204" pitchFamily="34" charset="0"/>
            </a:rPr>
            <a:t>Socialisation</a:t>
          </a:r>
        </a:p>
      </dsp:txBody>
      <dsp:txXfrm>
        <a:off x="9578927" y="2005778"/>
        <a:ext cx="1149276" cy="76618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7D3806-50FC-4CBB-B16A-0FF4AEAF7BF5}">
      <dsp:nvSpPr>
        <dsp:cNvPr id="0" name=""/>
        <dsp:cNvSpPr/>
      </dsp:nvSpPr>
      <dsp:spPr>
        <a:xfrm>
          <a:off x="1334557" y="0"/>
          <a:ext cx="5338232" cy="5338232"/>
        </a:xfrm>
        <a:prstGeom prst="ellipse">
          <a:avLst/>
        </a:prstGeom>
        <a:solidFill>
          <a:schemeClr val="accent4">
            <a:shade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fr-FR" sz="1400" kern="1200" dirty="0">
              <a:latin typeface="Arial Narrow" panose="020B0606020202030204" pitchFamily="34" charset="0"/>
            </a:rPr>
            <a:t>L’élève développe des compétences </a:t>
          </a:r>
        </a:p>
        <a:p>
          <a:pPr marL="0" lvl="0" indent="0" algn="ctr" defTabSz="622300">
            <a:lnSpc>
              <a:spcPct val="90000"/>
            </a:lnSpc>
            <a:spcBef>
              <a:spcPct val="0"/>
            </a:spcBef>
            <a:spcAft>
              <a:spcPct val="35000"/>
            </a:spcAft>
            <a:buNone/>
          </a:pPr>
          <a:r>
            <a:rPr lang="fr-FR" sz="1400" b="1" kern="1200" dirty="0">
              <a:solidFill>
                <a:srgbClr val="265460"/>
              </a:solidFill>
              <a:latin typeface="Arial" panose="020B0604020202020204" pitchFamily="34" charset="0"/>
              <a:cs typeface="Arial" panose="020B0604020202020204" pitchFamily="34" charset="0"/>
            </a:rPr>
            <a:t>pour le groupe</a:t>
          </a:r>
          <a:endParaRPr lang="fr-CH" sz="1400" b="1" kern="1200" dirty="0">
            <a:solidFill>
              <a:srgbClr val="265460"/>
            </a:solidFill>
            <a:latin typeface="Arial" panose="020B0604020202020204" pitchFamily="34" charset="0"/>
            <a:cs typeface="Arial" panose="020B0604020202020204" pitchFamily="34" charset="0"/>
          </a:endParaRPr>
        </a:p>
      </dsp:txBody>
      <dsp:txXfrm>
        <a:off x="3070817" y="266911"/>
        <a:ext cx="1865712" cy="800734"/>
      </dsp:txXfrm>
    </dsp:sp>
    <dsp:sp modelId="{D51A7B93-629F-4D7D-9A4D-775FA0B2DF55}">
      <dsp:nvSpPr>
        <dsp:cNvPr id="0" name=""/>
        <dsp:cNvSpPr/>
      </dsp:nvSpPr>
      <dsp:spPr>
        <a:xfrm>
          <a:off x="2001836" y="1334557"/>
          <a:ext cx="4003674" cy="4003674"/>
        </a:xfrm>
        <a:prstGeom prst="ellipse">
          <a:avLst/>
        </a:prstGeom>
        <a:solidFill>
          <a:schemeClr val="accent4">
            <a:shade val="50000"/>
            <a:hueOff val="-396136"/>
            <a:satOff val="0"/>
            <a:lumOff val="3220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fr-FR" sz="1400" kern="1200" dirty="0">
              <a:latin typeface="Arial Narrow" panose="020B0606020202030204" pitchFamily="34" charset="0"/>
            </a:rPr>
            <a:t>L’élève développe des compétences </a:t>
          </a:r>
        </a:p>
        <a:p>
          <a:pPr marL="0" lvl="0" indent="0" algn="ctr" defTabSz="622300">
            <a:lnSpc>
              <a:spcPct val="90000"/>
            </a:lnSpc>
            <a:spcBef>
              <a:spcPct val="0"/>
            </a:spcBef>
            <a:spcAft>
              <a:spcPct val="35000"/>
            </a:spcAft>
            <a:buNone/>
          </a:pPr>
          <a:r>
            <a:rPr lang="fr-FR" sz="1400" b="1" kern="1200" dirty="0">
              <a:solidFill>
                <a:srgbClr val="265460"/>
              </a:solidFill>
              <a:latin typeface="Arial" panose="020B0604020202020204" pitchFamily="34" charset="0"/>
              <a:cs typeface="Arial" panose="020B0604020202020204" pitchFamily="34" charset="0"/>
            </a:rPr>
            <a:t>par le groupe</a:t>
          </a:r>
          <a:endParaRPr lang="fr-CH" sz="1400" b="1" kern="1200" dirty="0">
            <a:solidFill>
              <a:srgbClr val="265460"/>
            </a:solidFill>
            <a:latin typeface="Arial" panose="020B0604020202020204" pitchFamily="34" charset="0"/>
            <a:cs typeface="Arial" panose="020B0604020202020204" pitchFamily="34" charset="0"/>
          </a:endParaRPr>
        </a:p>
      </dsp:txBody>
      <dsp:txXfrm>
        <a:off x="3070817" y="1584787"/>
        <a:ext cx="1865712" cy="750688"/>
      </dsp:txXfrm>
    </dsp:sp>
    <dsp:sp modelId="{23719A96-13FC-445E-8848-B10BB6CEB3A3}">
      <dsp:nvSpPr>
        <dsp:cNvPr id="0" name=""/>
        <dsp:cNvSpPr/>
      </dsp:nvSpPr>
      <dsp:spPr>
        <a:xfrm>
          <a:off x="2669115" y="2669116"/>
          <a:ext cx="2669116" cy="2669116"/>
        </a:xfrm>
        <a:prstGeom prst="ellipse">
          <a:avLst/>
        </a:prstGeom>
        <a:solidFill>
          <a:schemeClr val="accent4">
            <a:shade val="50000"/>
            <a:hueOff val="-396136"/>
            <a:satOff val="0"/>
            <a:lumOff val="3220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fr-FR" sz="1400" kern="1200" dirty="0">
              <a:latin typeface="Arial Narrow" panose="020B0606020202030204" pitchFamily="34" charset="0"/>
            </a:rPr>
            <a:t>L’élève développe des compétences </a:t>
          </a:r>
        </a:p>
        <a:p>
          <a:pPr marL="0" lvl="0" indent="0" algn="ctr" defTabSz="622300">
            <a:lnSpc>
              <a:spcPct val="90000"/>
            </a:lnSpc>
            <a:spcBef>
              <a:spcPct val="0"/>
            </a:spcBef>
            <a:spcAft>
              <a:spcPct val="35000"/>
            </a:spcAft>
            <a:buNone/>
          </a:pPr>
          <a:r>
            <a:rPr lang="fr-FR" sz="1400" b="1" kern="1200" dirty="0">
              <a:solidFill>
                <a:srgbClr val="265460"/>
              </a:solidFill>
              <a:latin typeface="Arial" panose="020B0604020202020204" pitchFamily="34" charset="0"/>
              <a:cs typeface="Arial" panose="020B0604020202020204" pitchFamily="34" charset="0"/>
            </a:rPr>
            <a:t>pour lui</a:t>
          </a:r>
          <a:endParaRPr lang="fr-CH" sz="1400" b="1" kern="1200" dirty="0">
            <a:solidFill>
              <a:srgbClr val="265460"/>
            </a:solidFill>
            <a:latin typeface="Arial" panose="020B0604020202020204" pitchFamily="34" charset="0"/>
            <a:cs typeface="Arial" panose="020B0604020202020204" pitchFamily="34" charset="0"/>
          </a:endParaRPr>
        </a:p>
      </dsp:txBody>
      <dsp:txXfrm>
        <a:off x="3059998" y="3336394"/>
        <a:ext cx="1887350" cy="133455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FC4ADC-AF5E-BF4F-917C-0F3357034A2D}">
      <dsp:nvSpPr>
        <dsp:cNvPr id="0" name=""/>
        <dsp:cNvSpPr/>
      </dsp:nvSpPr>
      <dsp:spPr>
        <a:xfrm>
          <a:off x="1181" y="1458422"/>
          <a:ext cx="1390488" cy="556195"/>
        </a:xfrm>
        <a:prstGeom prst="homePlate">
          <a:avLst/>
        </a:prstGeom>
        <a:solidFill>
          <a:schemeClr val="accent2">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32004" rIns="16002" bIns="32004" numCol="1" spcCol="1270" anchor="ctr" anchorCtr="0">
          <a:noAutofit/>
        </a:bodyPr>
        <a:lstStyle/>
        <a:p>
          <a:pPr marL="0" lvl="0" indent="0" algn="ctr" defTabSz="533400">
            <a:lnSpc>
              <a:spcPct val="90000"/>
            </a:lnSpc>
            <a:spcBef>
              <a:spcPct val="0"/>
            </a:spcBef>
            <a:spcAft>
              <a:spcPct val="35000"/>
            </a:spcAft>
            <a:buNone/>
          </a:pPr>
          <a:r>
            <a:rPr lang="fr-FR" sz="1200" b="0" kern="1200" dirty="0">
              <a:latin typeface="Arial Narrow" panose="020B0606020202030204" pitchFamily="34" charset="0"/>
            </a:rPr>
            <a:t>Préparation</a:t>
          </a:r>
        </a:p>
      </dsp:txBody>
      <dsp:txXfrm>
        <a:off x="1181" y="1458422"/>
        <a:ext cx="1251439" cy="556195"/>
      </dsp:txXfrm>
    </dsp:sp>
    <dsp:sp modelId="{F60C03FB-3CDD-634B-B3DA-2FE1C9B079B6}">
      <dsp:nvSpPr>
        <dsp:cNvPr id="0" name=""/>
        <dsp:cNvSpPr/>
      </dsp:nvSpPr>
      <dsp:spPr>
        <a:xfrm>
          <a:off x="1113572" y="1458422"/>
          <a:ext cx="1390488" cy="556195"/>
        </a:xfrm>
        <a:prstGeom prst="chevron">
          <a:avLst/>
        </a:prstGeom>
        <a:solidFill>
          <a:schemeClr val="accent2">
            <a:shade val="80000"/>
            <a:hueOff val="-80236"/>
            <a:satOff val="1694"/>
            <a:lumOff val="45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marL="0" lvl="0" indent="0" algn="ctr" defTabSz="533400">
            <a:lnSpc>
              <a:spcPct val="90000"/>
            </a:lnSpc>
            <a:spcBef>
              <a:spcPct val="0"/>
            </a:spcBef>
            <a:spcAft>
              <a:spcPct val="35000"/>
            </a:spcAft>
            <a:buNone/>
          </a:pPr>
          <a:r>
            <a:rPr lang="fr-FR" sz="1200" b="0" kern="1200" dirty="0">
              <a:latin typeface="Arial Narrow" panose="020B0606020202030204" pitchFamily="34" charset="0"/>
            </a:rPr>
            <a:t>Incubation</a:t>
          </a:r>
        </a:p>
      </dsp:txBody>
      <dsp:txXfrm>
        <a:off x="1391670" y="1458422"/>
        <a:ext cx="834293" cy="556195"/>
      </dsp:txXfrm>
    </dsp:sp>
    <dsp:sp modelId="{F32452E5-ACA6-474A-9A0D-CCCBE2128217}">
      <dsp:nvSpPr>
        <dsp:cNvPr id="0" name=""/>
        <dsp:cNvSpPr/>
      </dsp:nvSpPr>
      <dsp:spPr>
        <a:xfrm>
          <a:off x="2225963" y="1458422"/>
          <a:ext cx="1390488" cy="556195"/>
        </a:xfrm>
        <a:prstGeom prst="chevron">
          <a:avLst/>
        </a:prstGeom>
        <a:solidFill>
          <a:schemeClr val="accent2">
            <a:shade val="80000"/>
            <a:hueOff val="-160472"/>
            <a:satOff val="3389"/>
            <a:lumOff val="902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marL="0" lvl="0" indent="0" algn="ctr" defTabSz="533400">
            <a:lnSpc>
              <a:spcPct val="90000"/>
            </a:lnSpc>
            <a:spcBef>
              <a:spcPct val="0"/>
            </a:spcBef>
            <a:spcAft>
              <a:spcPct val="35000"/>
            </a:spcAft>
            <a:buNone/>
          </a:pPr>
          <a:r>
            <a:rPr lang="fr-FR" sz="1200" b="0" kern="1200" dirty="0">
              <a:latin typeface="Arial Narrow" panose="020B0606020202030204" pitchFamily="34" charset="0"/>
            </a:rPr>
            <a:t>Pensée divergente</a:t>
          </a:r>
        </a:p>
      </dsp:txBody>
      <dsp:txXfrm>
        <a:off x="2504061" y="1458422"/>
        <a:ext cx="834293" cy="556195"/>
      </dsp:txXfrm>
    </dsp:sp>
    <dsp:sp modelId="{6A0CBB3F-447F-5544-B789-B05486668B02}">
      <dsp:nvSpPr>
        <dsp:cNvPr id="0" name=""/>
        <dsp:cNvSpPr/>
      </dsp:nvSpPr>
      <dsp:spPr>
        <a:xfrm>
          <a:off x="3338354" y="1458422"/>
          <a:ext cx="1390488" cy="556195"/>
        </a:xfrm>
        <a:prstGeom prst="chevron">
          <a:avLst/>
        </a:prstGeom>
        <a:solidFill>
          <a:schemeClr val="accent2">
            <a:shade val="80000"/>
            <a:hueOff val="-240708"/>
            <a:satOff val="5083"/>
            <a:lumOff val="1354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marL="0" lvl="0" indent="0" algn="ctr" defTabSz="533400">
            <a:lnSpc>
              <a:spcPct val="90000"/>
            </a:lnSpc>
            <a:spcBef>
              <a:spcPct val="0"/>
            </a:spcBef>
            <a:spcAft>
              <a:spcPct val="35000"/>
            </a:spcAft>
            <a:buNone/>
          </a:pPr>
          <a:r>
            <a:rPr lang="fr-FR" sz="1200" b="0" kern="1200" dirty="0">
              <a:latin typeface="Arial Narrow" panose="020B0606020202030204" pitchFamily="34" charset="0"/>
            </a:rPr>
            <a:t>Vérification</a:t>
          </a:r>
        </a:p>
      </dsp:txBody>
      <dsp:txXfrm>
        <a:off x="3616452" y="1458422"/>
        <a:ext cx="834293" cy="556195"/>
      </dsp:txXfrm>
    </dsp:sp>
    <dsp:sp modelId="{44A35700-DDF9-4948-AAC4-38960CF4E3A6}">
      <dsp:nvSpPr>
        <dsp:cNvPr id="0" name=""/>
        <dsp:cNvSpPr/>
      </dsp:nvSpPr>
      <dsp:spPr>
        <a:xfrm>
          <a:off x="4450745" y="1458422"/>
          <a:ext cx="1390488" cy="556195"/>
        </a:xfrm>
        <a:prstGeom prst="chevron">
          <a:avLst/>
        </a:prstGeom>
        <a:solidFill>
          <a:schemeClr val="accent2">
            <a:shade val="80000"/>
            <a:hueOff val="-320943"/>
            <a:satOff val="6777"/>
            <a:lumOff val="1805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marL="0" lvl="0" indent="0" algn="ctr" defTabSz="533400">
            <a:lnSpc>
              <a:spcPct val="90000"/>
            </a:lnSpc>
            <a:spcBef>
              <a:spcPct val="0"/>
            </a:spcBef>
            <a:spcAft>
              <a:spcPct val="35000"/>
            </a:spcAft>
            <a:buNone/>
          </a:pPr>
          <a:r>
            <a:rPr lang="fr-FR" sz="1200" b="0" kern="1200" dirty="0">
              <a:latin typeface="Arial Narrow" panose="020B0606020202030204" pitchFamily="34" charset="0"/>
            </a:rPr>
            <a:t>Illumination</a:t>
          </a:r>
        </a:p>
      </dsp:txBody>
      <dsp:txXfrm>
        <a:off x="4728843" y="1458422"/>
        <a:ext cx="834293" cy="556195"/>
      </dsp:txXfrm>
    </dsp:sp>
    <dsp:sp modelId="{AA7BC7B6-6EF0-FE48-8498-D91E3B5F412C}">
      <dsp:nvSpPr>
        <dsp:cNvPr id="0" name=""/>
        <dsp:cNvSpPr/>
      </dsp:nvSpPr>
      <dsp:spPr>
        <a:xfrm>
          <a:off x="5563135" y="1458422"/>
          <a:ext cx="1390488" cy="556195"/>
        </a:xfrm>
        <a:prstGeom prst="chevron">
          <a:avLst/>
        </a:prstGeom>
        <a:solidFill>
          <a:schemeClr val="accent2">
            <a:shade val="80000"/>
            <a:hueOff val="-401179"/>
            <a:satOff val="8472"/>
            <a:lumOff val="2256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marL="0" lvl="0" indent="0" algn="ctr" defTabSz="533400">
            <a:lnSpc>
              <a:spcPct val="90000"/>
            </a:lnSpc>
            <a:spcBef>
              <a:spcPct val="0"/>
            </a:spcBef>
            <a:spcAft>
              <a:spcPct val="35000"/>
            </a:spcAft>
            <a:buNone/>
          </a:pPr>
          <a:r>
            <a:rPr lang="fr-FR" sz="1200" b="0" kern="1200" dirty="0">
              <a:latin typeface="Arial Narrow" panose="020B0606020202030204" pitchFamily="34" charset="0"/>
            </a:rPr>
            <a:t>Pensée convergente</a:t>
          </a:r>
        </a:p>
      </dsp:txBody>
      <dsp:txXfrm>
        <a:off x="5841233" y="1458422"/>
        <a:ext cx="834293" cy="556195"/>
      </dsp:txXfrm>
    </dsp:sp>
    <dsp:sp modelId="{4B161310-FD9C-8A40-A17D-6A005A6179C6}">
      <dsp:nvSpPr>
        <dsp:cNvPr id="0" name=""/>
        <dsp:cNvSpPr/>
      </dsp:nvSpPr>
      <dsp:spPr>
        <a:xfrm>
          <a:off x="6675526" y="1458422"/>
          <a:ext cx="1390488" cy="556195"/>
        </a:xfrm>
        <a:prstGeom prst="chevron">
          <a:avLst/>
        </a:prstGeom>
        <a:solidFill>
          <a:schemeClr val="accent2">
            <a:shade val="80000"/>
            <a:hueOff val="-481415"/>
            <a:satOff val="10166"/>
            <a:lumOff val="2708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marL="0" lvl="0" indent="0" algn="ctr" defTabSz="533400">
            <a:lnSpc>
              <a:spcPct val="90000"/>
            </a:lnSpc>
            <a:spcBef>
              <a:spcPct val="0"/>
            </a:spcBef>
            <a:spcAft>
              <a:spcPct val="35000"/>
            </a:spcAft>
            <a:buNone/>
          </a:pPr>
          <a:r>
            <a:rPr lang="fr-FR" sz="1200" b="0" kern="1200" dirty="0">
              <a:latin typeface="Arial Narrow" panose="020B0606020202030204" pitchFamily="34" charset="0"/>
            </a:rPr>
            <a:t>Socialisation</a:t>
          </a:r>
        </a:p>
      </dsp:txBody>
      <dsp:txXfrm>
        <a:off x="6953624" y="1458422"/>
        <a:ext cx="834293" cy="55619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FC4ADC-AF5E-BF4F-917C-0F3357034A2D}">
      <dsp:nvSpPr>
        <dsp:cNvPr id="0" name=""/>
        <dsp:cNvSpPr/>
      </dsp:nvSpPr>
      <dsp:spPr>
        <a:xfrm>
          <a:off x="1181" y="1458422"/>
          <a:ext cx="1390488" cy="556195"/>
        </a:xfrm>
        <a:prstGeom prst="homePlate">
          <a:avLst/>
        </a:prstGeom>
        <a:solidFill>
          <a:schemeClr val="accent2">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32004" rIns="16002" bIns="32004" numCol="1" spcCol="1270" anchor="ctr" anchorCtr="0">
          <a:noAutofit/>
        </a:bodyPr>
        <a:lstStyle/>
        <a:p>
          <a:pPr marL="0" lvl="0" indent="0" algn="ctr" defTabSz="533400">
            <a:lnSpc>
              <a:spcPct val="90000"/>
            </a:lnSpc>
            <a:spcBef>
              <a:spcPct val="0"/>
            </a:spcBef>
            <a:spcAft>
              <a:spcPct val="35000"/>
            </a:spcAft>
            <a:buNone/>
          </a:pPr>
          <a:r>
            <a:rPr lang="fr-FR" sz="1200" b="0" kern="1200" dirty="0">
              <a:latin typeface="Arial Narrow" panose="020B0606020202030204" pitchFamily="34" charset="0"/>
            </a:rPr>
            <a:t>Préparation</a:t>
          </a:r>
        </a:p>
      </dsp:txBody>
      <dsp:txXfrm>
        <a:off x="1181" y="1458422"/>
        <a:ext cx="1251439" cy="556195"/>
      </dsp:txXfrm>
    </dsp:sp>
    <dsp:sp modelId="{F60C03FB-3CDD-634B-B3DA-2FE1C9B079B6}">
      <dsp:nvSpPr>
        <dsp:cNvPr id="0" name=""/>
        <dsp:cNvSpPr/>
      </dsp:nvSpPr>
      <dsp:spPr>
        <a:xfrm>
          <a:off x="1113572" y="1458422"/>
          <a:ext cx="1390488" cy="556195"/>
        </a:xfrm>
        <a:prstGeom prst="chevron">
          <a:avLst/>
        </a:prstGeom>
        <a:solidFill>
          <a:schemeClr val="accent2">
            <a:shade val="80000"/>
            <a:hueOff val="-80236"/>
            <a:satOff val="1694"/>
            <a:lumOff val="45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marL="0" lvl="0" indent="0" algn="ctr" defTabSz="533400">
            <a:lnSpc>
              <a:spcPct val="90000"/>
            </a:lnSpc>
            <a:spcBef>
              <a:spcPct val="0"/>
            </a:spcBef>
            <a:spcAft>
              <a:spcPct val="35000"/>
            </a:spcAft>
            <a:buNone/>
          </a:pPr>
          <a:r>
            <a:rPr lang="fr-FR" sz="1200" b="0" kern="1200" dirty="0">
              <a:latin typeface="Arial Narrow" panose="020B0606020202030204" pitchFamily="34" charset="0"/>
            </a:rPr>
            <a:t>Incubation</a:t>
          </a:r>
        </a:p>
      </dsp:txBody>
      <dsp:txXfrm>
        <a:off x="1391670" y="1458422"/>
        <a:ext cx="834293" cy="556195"/>
      </dsp:txXfrm>
    </dsp:sp>
    <dsp:sp modelId="{F32452E5-ACA6-474A-9A0D-CCCBE2128217}">
      <dsp:nvSpPr>
        <dsp:cNvPr id="0" name=""/>
        <dsp:cNvSpPr/>
      </dsp:nvSpPr>
      <dsp:spPr>
        <a:xfrm>
          <a:off x="2225963" y="1458422"/>
          <a:ext cx="1390488" cy="556195"/>
        </a:xfrm>
        <a:prstGeom prst="chevron">
          <a:avLst/>
        </a:prstGeom>
        <a:solidFill>
          <a:schemeClr val="accent2">
            <a:shade val="80000"/>
            <a:hueOff val="-160472"/>
            <a:satOff val="3389"/>
            <a:lumOff val="902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marL="0" lvl="0" indent="0" algn="ctr" defTabSz="533400">
            <a:lnSpc>
              <a:spcPct val="90000"/>
            </a:lnSpc>
            <a:spcBef>
              <a:spcPct val="0"/>
            </a:spcBef>
            <a:spcAft>
              <a:spcPct val="35000"/>
            </a:spcAft>
            <a:buNone/>
          </a:pPr>
          <a:r>
            <a:rPr lang="fr-FR" sz="1200" b="0" kern="1200" dirty="0">
              <a:latin typeface="Arial Narrow" panose="020B0606020202030204" pitchFamily="34" charset="0"/>
            </a:rPr>
            <a:t>Pensée divergente</a:t>
          </a:r>
        </a:p>
      </dsp:txBody>
      <dsp:txXfrm>
        <a:off x="2504061" y="1458422"/>
        <a:ext cx="834293" cy="556195"/>
      </dsp:txXfrm>
    </dsp:sp>
    <dsp:sp modelId="{6A0CBB3F-447F-5544-B789-B05486668B02}">
      <dsp:nvSpPr>
        <dsp:cNvPr id="0" name=""/>
        <dsp:cNvSpPr/>
      </dsp:nvSpPr>
      <dsp:spPr>
        <a:xfrm>
          <a:off x="3338354" y="1458422"/>
          <a:ext cx="1390488" cy="556195"/>
        </a:xfrm>
        <a:prstGeom prst="chevron">
          <a:avLst/>
        </a:prstGeom>
        <a:solidFill>
          <a:schemeClr val="accent2">
            <a:shade val="80000"/>
            <a:hueOff val="-240708"/>
            <a:satOff val="5083"/>
            <a:lumOff val="1354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marL="0" lvl="0" indent="0" algn="ctr" defTabSz="533400">
            <a:lnSpc>
              <a:spcPct val="90000"/>
            </a:lnSpc>
            <a:spcBef>
              <a:spcPct val="0"/>
            </a:spcBef>
            <a:spcAft>
              <a:spcPct val="35000"/>
            </a:spcAft>
            <a:buNone/>
          </a:pPr>
          <a:r>
            <a:rPr lang="fr-FR" sz="1200" b="0" kern="1200" dirty="0">
              <a:latin typeface="Arial Narrow" panose="020B0606020202030204" pitchFamily="34" charset="0"/>
            </a:rPr>
            <a:t>Vérification</a:t>
          </a:r>
        </a:p>
      </dsp:txBody>
      <dsp:txXfrm>
        <a:off x="3616452" y="1458422"/>
        <a:ext cx="834293" cy="556195"/>
      </dsp:txXfrm>
    </dsp:sp>
    <dsp:sp modelId="{44A35700-DDF9-4948-AAC4-38960CF4E3A6}">
      <dsp:nvSpPr>
        <dsp:cNvPr id="0" name=""/>
        <dsp:cNvSpPr/>
      </dsp:nvSpPr>
      <dsp:spPr>
        <a:xfrm>
          <a:off x="4450745" y="1458422"/>
          <a:ext cx="1390488" cy="556195"/>
        </a:xfrm>
        <a:prstGeom prst="chevron">
          <a:avLst/>
        </a:prstGeom>
        <a:solidFill>
          <a:schemeClr val="accent2">
            <a:shade val="80000"/>
            <a:hueOff val="-320943"/>
            <a:satOff val="6777"/>
            <a:lumOff val="1805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marL="0" lvl="0" indent="0" algn="ctr" defTabSz="533400">
            <a:lnSpc>
              <a:spcPct val="90000"/>
            </a:lnSpc>
            <a:spcBef>
              <a:spcPct val="0"/>
            </a:spcBef>
            <a:spcAft>
              <a:spcPct val="35000"/>
            </a:spcAft>
            <a:buNone/>
          </a:pPr>
          <a:r>
            <a:rPr lang="fr-FR" sz="1200" b="0" kern="1200" dirty="0">
              <a:latin typeface="Arial Narrow" panose="020B0606020202030204" pitchFamily="34" charset="0"/>
            </a:rPr>
            <a:t>Illumination</a:t>
          </a:r>
        </a:p>
      </dsp:txBody>
      <dsp:txXfrm>
        <a:off x="4728843" y="1458422"/>
        <a:ext cx="834293" cy="556195"/>
      </dsp:txXfrm>
    </dsp:sp>
    <dsp:sp modelId="{AA7BC7B6-6EF0-FE48-8498-D91E3B5F412C}">
      <dsp:nvSpPr>
        <dsp:cNvPr id="0" name=""/>
        <dsp:cNvSpPr/>
      </dsp:nvSpPr>
      <dsp:spPr>
        <a:xfrm>
          <a:off x="5563135" y="1458422"/>
          <a:ext cx="1390488" cy="556195"/>
        </a:xfrm>
        <a:prstGeom prst="chevron">
          <a:avLst/>
        </a:prstGeom>
        <a:solidFill>
          <a:schemeClr val="accent2">
            <a:shade val="80000"/>
            <a:hueOff val="-401179"/>
            <a:satOff val="8472"/>
            <a:lumOff val="2256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marL="0" lvl="0" indent="0" algn="ctr" defTabSz="533400">
            <a:lnSpc>
              <a:spcPct val="90000"/>
            </a:lnSpc>
            <a:spcBef>
              <a:spcPct val="0"/>
            </a:spcBef>
            <a:spcAft>
              <a:spcPct val="35000"/>
            </a:spcAft>
            <a:buNone/>
          </a:pPr>
          <a:r>
            <a:rPr lang="fr-FR" sz="1200" b="0" kern="1200" dirty="0">
              <a:latin typeface="Arial Narrow" panose="020B0606020202030204" pitchFamily="34" charset="0"/>
            </a:rPr>
            <a:t>Pensée convergente</a:t>
          </a:r>
        </a:p>
      </dsp:txBody>
      <dsp:txXfrm>
        <a:off x="5841233" y="1458422"/>
        <a:ext cx="834293" cy="556195"/>
      </dsp:txXfrm>
    </dsp:sp>
    <dsp:sp modelId="{4B161310-FD9C-8A40-A17D-6A005A6179C6}">
      <dsp:nvSpPr>
        <dsp:cNvPr id="0" name=""/>
        <dsp:cNvSpPr/>
      </dsp:nvSpPr>
      <dsp:spPr>
        <a:xfrm>
          <a:off x="6675526" y="1458422"/>
          <a:ext cx="1390488" cy="556195"/>
        </a:xfrm>
        <a:prstGeom prst="chevron">
          <a:avLst/>
        </a:prstGeom>
        <a:solidFill>
          <a:schemeClr val="accent2">
            <a:shade val="80000"/>
            <a:hueOff val="-481415"/>
            <a:satOff val="10166"/>
            <a:lumOff val="2708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marL="0" lvl="0" indent="0" algn="ctr" defTabSz="533400">
            <a:lnSpc>
              <a:spcPct val="90000"/>
            </a:lnSpc>
            <a:spcBef>
              <a:spcPct val="0"/>
            </a:spcBef>
            <a:spcAft>
              <a:spcPct val="35000"/>
            </a:spcAft>
            <a:buNone/>
          </a:pPr>
          <a:r>
            <a:rPr lang="fr-FR" sz="1200" b="0" kern="1200" dirty="0">
              <a:latin typeface="Arial Narrow" panose="020B0606020202030204" pitchFamily="34" charset="0"/>
            </a:rPr>
            <a:t>Socialisation</a:t>
          </a:r>
        </a:p>
      </dsp:txBody>
      <dsp:txXfrm>
        <a:off x="6953624" y="1458422"/>
        <a:ext cx="834293" cy="55619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FC4ADC-AF5E-BF4F-917C-0F3357034A2D}">
      <dsp:nvSpPr>
        <dsp:cNvPr id="0" name=""/>
        <dsp:cNvSpPr/>
      </dsp:nvSpPr>
      <dsp:spPr>
        <a:xfrm>
          <a:off x="139" y="2188477"/>
          <a:ext cx="1398253" cy="559301"/>
        </a:xfrm>
        <a:prstGeom prst="homePlate">
          <a:avLst/>
        </a:prstGeom>
        <a:solidFill>
          <a:schemeClr val="accent4">
            <a:alpha val="9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32004" rIns="16002" bIns="32004" numCol="1" spcCol="1270" anchor="ctr" anchorCtr="0">
          <a:noAutofit/>
        </a:bodyPr>
        <a:lstStyle/>
        <a:p>
          <a:pPr marL="0" lvl="0" indent="0" algn="ctr" defTabSz="533400">
            <a:lnSpc>
              <a:spcPct val="90000"/>
            </a:lnSpc>
            <a:spcBef>
              <a:spcPct val="0"/>
            </a:spcBef>
            <a:spcAft>
              <a:spcPct val="35000"/>
            </a:spcAft>
            <a:buNone/>
          </a:pPr>
          <a:r>
            <a:rPr lang="fr-FR" sz="1200" b="0" kern="1200" dirty="0">
              <a:latin typeface="Arial Narrow" panose="020B0606020202030204" pitchFamily="34" charset="0"/>
            </a:rPr>
            <a:t>S’engager</a:t>
          </a:r>
        </a:p>
        <a:p>
          <a:pPr marL="0" lvl="0" indent="0" algn="ctr" defTabSz="533400">
            <a:lnSpc>
              <a:spcPct val="90000"/>
            </a:lnSpc>
            <a:spcBef>
              <a:spcPct val="0"/>
            </a:spcBef>
            <a:spcAft>
              <a:spcPct val="35000"/>
            </a:spcAft>
            <a:buNone/>
          </a:pPr>
          <a:r>
            <a:rPr lang="fr-FR" sz="1200" b="0" kern="1200" dirty="0">
              <a:latin typeface="Arial Narrow" panose="020B0606020202030204" pitchFamily="34" charset="0"/>
            </a:rPr>
            <a:t>Se laisser engager</a:t>
          </a:r>
        </a:p>
      </dsp:txBody>
      <dsp:txXfrm>
        <a:off x="139" y="2188477"/>
        <a:ext cx="1258428" cy="559301"/>
      </dsp:txXfrm>
    </dsp:sp>
    <dsp:sp modelId="{F60C03FB-3CDD-634B-B3DA-2FE1C9B079B6}">
      <dsp:nvSpPr>
        <dsp:cNvPr id="0" name=""/>
        <dsp:cNvSpPr/>
      </dsp:nvSpPr>
      <dsp:spPr>
        <a:xfrm>
          <a:off x="1118742" y="2188477"/>
          <a:ext cx="1398253" cy="559301"/>
        </a:xfrm>
        <a:prstGeom prst="chevron">
          <a:avLst/>
        </a:prstGeom>
        <a:solidFill>
          <a:schemeClr val="accent4">
            <a:alpha val="90000"/>
            <a:hueOff val="0"/>
            <a:satOff val="0"/>
            <a:lumOff val="0"/>
            <a:alphaOff val="-4444"/>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marL="0" lvl="0" indent="0" algn="ctr" defTabSz="533400">
            <a:lnSpc>
              <a:spcPct val="90000"/>
            </a:lnSpc>
            <a:spcBef>
              <a:spcPct val="0"/>
            </a:spcBef>
            <a:spcAft>
              <a:spcPct val="35000"/>
            </a:spcAft>
            <a:buNone/>
          </a:pPr>
          <a:r>
            <a:rPr lang="fr-FR" sz="1200" b="0" kern="1200" dirty="0">
              <a:latin typeface="Arial Narrow" panose="020B0606020202030204" pitchFamily="34" charset="0"/>
            </a:rPr>
            <a:t>Rencontrer l’inattendu</a:t>
          </a:r>
        </a:p>
      </dsp:txBody>
      <dsp:txXfrm>
        <a:off x="1398393" y="2188477"/>
        <a:ext cx="838952" cy="559301"/>
      </dsp:txXfrm>
    </dsp:sp>
    <dsp:sp modelId="{F32452E5-ACA6-474A-9A0D-CCCBE2128217}">
      <dsp:nvSpPr>
        <dsp:cNvPr id="0" name=""/>
        <dsp:cNvSpPr/>
      </dsp:nvSpPr>
      <dsp:spPr>
        <a:xfrm>
          <a:off x="2237345" y="2188477"/>
          <a:ext cx="1398253" cy="559301"/>
        </a:xfrm>
        <a:prstGeom prst="chevron">
          <a:avLst/>
        </a:prstGeom>
        <a:solidFill>
          <a:schemeClr val="accent4">
            <a:alpha val="90000"/>
            <a:hueOff val="0"/>
            <a:satOff val="0"/>
            <a:lumOff val="0"/>
            <a:alphaOff val="-8889"/>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marL="0" lvl="0" indent="0" algn="ctr" defTabSz="533400">
            <a:lnSpc>
              <a:spcPct val="90000"/>
            </a:lnSpc>
            <a:spcBef>
              <a:spcPct val="0"/>
            </a:spcBef>
            <a:spcAft>
              <a:spcPct val="35000"/>
            </a:spcAft>
            <a:buNone/>
          </a:pPr>
          <a:r>
            <a:rPr lang="fr-FR" sz="1200" b="0" kern="1200" dirty="0">
              <a:latin typeface="Arial Narrow" panose="020B0606020202030204" pitchFamily="34" charset="0"/>
            </a:rPr>
            <a:t>S’étonner</a:t>
          </a:r>
        </a:p>
      </dsp:txBody>
      <dsp:txXfrm>
        <a:off x="2516996" y="2188477"/>
        <a:ext cx="838952" cy="559301"/>
      </dsp:txXfrm>
    </dsp:sp>
    <dsp:sp modelId="{6A0CBB3F-447F-5544-B789-B05486668B02}">
      <dsp:nvSpPr>
        <dsp:cNvPr id="0" name=""/>
        <dsp:cNvSpPr/>
      </dsp:nvSpPr>
      <dsp:spPr>
        <a:xfrm>
          <a:off x="3355948" y="2188477"/>
          <a:ext cx="1398253" cy="559301"/>
        </a:xfrm>
        <a:prstGeom prst="chevron">
          <a:avLst/>
        </a:prstGeom>
        <a:solidFill>
          <a:schemeClr val="accent4">
            <a:alpha val="90000"/>
            <a:hueOff val="0"/>
            <a:satOff val="0"/>
            <a:lumOff val="0"/>
            <a:alphaOff val="-13333"/>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marL="0" lvl="0" indent="0" algn="ctr" defTabSz="533400">
            <a:lnSpc>
              <a:spcPct val="90000"/>
            </a:lnSpc>
            <a:spcBef>
              <a:spcPct val="0"/>
            </a:spcBef>
            <a:spcAft>
              <a:spcPct val="35000"/>
            </a:spcAft>
            <a:buNone/>
          </a:pPr>
          <a:r>
            <a:rPr lang="fr-FR" sz="1200" b="0" kern="1200" dirty="0">
              <a:latin typeface="Arial Narrow" panose="020B0606020202030204" pitchFamily="34" charset="0"/>
            </a:rPr>
            <a:t>Identifier le problème</a:t>
          </a:r>
        </a:p>
      </dsp:txBody>
      <dsp:txXfrm>
        <a:off x="3635599" y="2188477"/>
        <a:ext cx="838952" cy="559301"/>
      </dsp:txXfrm>
    </dsp:sp>
    <dsp:sp modelId="{44A35700-DDF9-4948-AAC4-38960CF4E3A6}">
      <dsp:nvSpPr>
        <dsp:cNvPr id="0" name=""/>
        <dsp:cNvSpPr/>
      </dsp:nvSpPr>
      <dsp:spPr>
        <a:xfrm>
          <a:off x="4474551" y="2188477"/>
          <a:ext cx="1398253" cy="559301"/>
        </a:xfrm>
        <a:prstGeom prst="chevron">
          <a:avLst/>
        </a:prstGeom>
        <a:solidFill>
          <a:schemeClr val="accent4">
            <a:alpha val="90000"/>
            <a:hueOff val="0"/>
            <a:satOff val="0"/>
            <a:lumOff val="0"/>
            <a:alphaOff val="-17778"/>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marL="0" lvl="0" indent="0" algn="ctr" defTabSz="533400">
            <a:lnSpc>
              <a:spcPct val="90000"/>
            </a:lnSpc>
            <a:spcBef>
              <a:spcPct val="0"/>
            </a:spcBef>
            <a:spcAft>
              <a:spcPct val="35000"/>
            </a:spcAft>
            <a:buNone/>
          </a:pPr>
          <a:r>
            <a:rPr lang="fr-FR" sz="1200" b="0" kern="1200" dirty="0">
              <a:latin typeface="Arial Narrow" panose="020B0606020202030204" pitchFamily="34" charset="0"/>
            </a:rPr>
            <a:t>Définir la consigne</a:t>
          </a:r>
        </a:p>
      </dsp:txBody>
      <dsp:txXfrm>
        <a:off x="4754202" y="2188477"/>
        <a:ext cx="838952" cy="559301"/>
      </dsp:txXfrm>
    </dsp:sp>
    <dsp:sp modelId="{AA7BC7B6-6EF0-FE48-8498-D91E3B5F412C}">
      <dsp:nvSpPr>
        <dsp:cNvPr id="0" name=""/>
        <dsp:cNvSpPr/>
      </dsp:nvSpPr>
      <dsp:spPr>
        <a:xfrm>
          <a:off x="5593154" y="2188477"/>
          <a:ext cx="1398253" cy="559301"/>
        </a:xfrm>
        <a:prstGeom prst="chevron">
          <a:avLst/>
        </a:prstGeom>
        <a:solidFill>
          <a:schemeClr val="accent4">
            <a:alpha val="90000"/>
            <a:hueOff val="0"/>
            <a:satOff val="0"/>
            <a:lumOff val="0"/>
            <a:alphaOff val="-22222"/>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marL="0" lvl="0" indent="0" algn="ctr" defTabSz="533400">
            <a:lnSpc>
              <a:spcPct val="90000"/>
            </a:lnSpc>
            <a:spcBef>
              <a:spcPct val="0"/>
            </a:spcBef>
            <a:spcAft>
              <a:spcPct val="35000"/>
            </a:spcAft>
            <a:buNone/>
          </a:pPr>
          <a:r>
            <a:rPr lang="fr-FR" sz="1200" b="0" kern="1200" dirty="0">
              <a:latin typeface="Arial Narrow" panose="020B0606020202030204" pitchFamily="34" charset="0"/>
            </a:rPr>
            <a:t>Mener l’enquête</a:t>
          </a:r>
        </a:p>
      </dsp:txBody>
      <dsp:txXfrm>
        <a:off x="5872805" y="2188477"/>
        <a:ext cx="838952" cy="559301"/>
      </dsp:txXfrm>
    </dsp:sp>
    <dsp:sp modelId="{6B959D14-4F7A-4974-A80E-7251F1EFA802}">
      <dsp:nvSpPr>
        <dsp:cNvPr id="0" name=""/>
        <dsp:cNvSpPr/>
      </dsp:nvSpPr>
      <dsp:spPr>
        <a:xfrm>
          <a:off x="6711757" y="2188477"/>
          <a:ext cx="1398253" cy="559301"/>
        </a:xfrm>
        <a:prstGeom prst="chevron">
          <a:avLst/>
        </a:prstGeom>
        <a:solidFill>
          <a:schemeClr val="accent4">
            <a:alpha val="90000"/>
            <a:hueOff val="0"/>
            <a:satOff val="0"/>
            <a:lumOff val="0"/>
            <a:alphaOff val="-26667"/>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marL="0" lvl="0" indent="0" algn="ctr" defTabSz="533400">
            <a:lnSpc>
              <a:spcPct val="90000"/>
            </a:lnSpc>
            <a:spcBef>
              <a:spcPct val="0"/>
            </a:spcBef>
            <a:spcAft>
              <a:spcPct val="35000"/>
            </a:spcAft>
            <a:buNone/>
          </a:pPr>
          <a:r>
            <a:rPr lang="fr-FR" sz="1200" b="0" kern="1200" dirty="0">
              <a:latin typeface="Arial Narrow" panose="020B0606020202030204" pitchFamily="34" charset="0"/>
            </a:rPr>
            <a:t>Tester des hypothèses</a:t>
          </a:r>
        </a:p>
      </dsp:txBody>
      <dsp:txXfrm>
        <a:off x="6991408" y="2188477"/>
        <a:ext cx="838952" cy="559301"/>
      </dsp:txXfrm>
    </dsp:sp>
    <dsp:sp modelId="{ED3AAFD0-E9E2-4464-A56D-74F941469599}">
      <dsp:nvSpPr>
        <dsp:cNvPr id="0" name=""/>
        <dsp:cNvSpPr/>
      </dsp:nvSpPr>
      <dsp:spPr>
        <a:xfrm>
          <a:off x="7830360" y="2188477"/>
          <a:ext cx="1398253" cy="559301"/>
        </a:xfrm>
        <a:prstGeom prst="chevron">
          <a:avLst/>
        </a:prstGeom>
        <a:solidFill>
          <a:schemeClr val="accent4">
            <a:alpha val="90000"/>
            <a:hueOff val="0"/>
            <a:satOff val="0"/>
            <a:lumOff val="0"/>
            <a:alphaOff val="-31111"/>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marL="0" lvl="0" indent="0" algn="ctr" defTabSz="533400">
            <a:lnSpc>
              <a:spcPct val="90000"/>
            </a:lnSpc>
            <a:spcBef>
              <a:spcPct val="0"/>
            </a:spcBef>
            <a:spcAft>
              <a:spcPct val="35000"/>
            </a:spcAft>
            <a:buNone/>
          </a:pPr>
          <a:r>
            <a:rPr lang="fr-FR" sz="1200" b="0" kern="1200" dirty="0">
              <a:latin typeface="Arial Narrow" panose="020B0606020202030204" pitchFamily="34" charset="0"/>
            </a:rPr>
            <a:t>Vérifier dans et par le jeu symbolique</a:t>
          </a:r>
        </a:p>
      </dsp:txBody>
      <dsp:txXfrm>
        <a:off x="8110011" y="2188477"/>
        <a:ext cx="838952" cy="559301"/>
      </dsp:txXfrm>
    </dsp:sp>
    <dsp:sp modelId="{88DD629D-AE02-47B2-A1ED-76D2D9D4C329}">
      <dsp:nvSpPr>
        <dsp:cNvPr id="0" name=""/>
        <dsp:cNvSpPr/>
      </dsp:nvSpPr>
      <dsp:spPr>
        <a:xfrm>
          <a:off x="8948963" y="2188477"/>
          <a:ext cx="1398253" cy="559301"/>
        </a:xfrm>
        <a:prstGeom prst="chevron">
          <a:avLst/>
        </a:prstGeom>
        <a:solidFill>
          <a:schemeClr val="accent4">
            <a:alpha val="90000"/>
            <a:hueOff val="0"/>
            <a:satOff val="0"/>
            <a:lumOff val="0"/>
            <a:alphaOff val="-35556"/>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marL="0" lvl="0" indent="0" algn="ctr" defTabSz="533400">
            <a:lnSpc>
              <a:spcPct val="90000"/>
            </a:lnSpc>
            <a:spcBef>
              <a:spcPct val="0"/>
            </a:spcBef>
            <a:spcAft>
              <a:spcPct val="35000"/>
            </a:spcAft>
            <a:buNone/>
          </a:pPr>
          <a:r>
            <a:rPr lang="fr-FR" sz="1200" b="0" kern="1200" dirty="0">
              <a:latin typeface="Arial Narrow" panose="020B0606020202030204" pitchFamily="34" charset="0"/>
            </a:rPr>
            <a:t>Sélectionner</a:t>
          </a:r>
        </a:p>
      </dsp:txBody>
      <dsp:txXfrm>
        <a:off x="9228614" y="2188477"/>
        <a:ext cx="838952" cy="559301"/>
      </dsp:txXfrm>
    </dsp:sp>
    <dsp:sp modelId="{3DBDD648-719A-4CC9-BB2C-C78BA593A67A}">
      <dsp:nvSpPr>
        <dsp:cNvPr id="0" name=""/>
        <dsp:cNvSpPr/>
      </dsp:nvSpPr>
      <dsp:spPr>
        <a:xfrm>
          <a:off x="10067566" y="2188477"/>
          <a:ext cx="1398253" cy="559301"/>
        </a:xfrm>
        <a:prstGeom prst="chevron">
          <a:avLst/>
        </a:prstGeom>
        <a:solidFill>
          <a:schemeClr val="accent4">
            <a:alpha val="90000"/>
            <a:hueOff val="0"/>
            <a:satOff val="0"/>
            <a:lumOff val="0"/>
            <a:alpha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marL="0" lvl="0" indent="0" algn="ctr" defTabSz="533400">
            <a:lnSpc>
              <a:spcPct val="90000"/>
            </a:lnSpc>
            <a:spcBef>
              <a:spcPct val="0"/>
            </a:spcBef>
            <a:spcAft>
              <a:spcPct val="35000"/>
            </a:spcAft>
            <a:buNone/>
          </a:pPr>
          <a:r>
            <a:rPr lang="fr-FR" sz="1200" b="0" kern="1200" dirty="0">
              <a:latin typeface="Arial Narrow" panose="020B0606020202030204" pitchFamily="34" charset="0"/>
            </a:rPr>
            <a:t>Socialiser</a:t>
          </a:r>
        </a:p>
      </dsp:txBody>
      <dsp:txXfrm>
        <a:off x="10347217" y="2188477"/>
        <a:ext cx="838952" cy="559301"/>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3.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1"/>
            <a:ext cx="2971800" cy="458788"/>
          </a:xfrm>
          <a:prstGeom prst="rect">
            <a:avLst/>
          </a:prstGeom>
        </p:spPr>
        <p:txBody>
          <a:bodyPr vert="horz" lIns="91440" tIns="45720" rIns="91440" bIns="45720" rtlCol="0"/>
          <a:lstStyle>
            <a:lvl1pPr algn="l">
              <a:defRPr sz="1200"/>
            </a:lvl1pPr>
          </a:lstStyle>
          <a:p>
            <a:endParaRPr lang="fr-CH"/>
          </a:p>
        </p:txBody>
      </p:sp>
      <p:sp>
        <p:nvSpPr>
          <p:cNvPr id="3" name="Espace réservé de la date 2"/>
          <p:cNvSpPr>
            <a:spLocks noGrp="1"/>
          </p:cNvSpPr>
          <p:nvPr>
            <p:ph type="dt" idx="1"/>
          </p:nvPr>
        </p:nvSpPr>
        <p:spPr>
          <a:xfrm>
            <a:off x="3884613" y="1"/>
            <a:ext cx="2971800" cy="458788"/>
          </a:xfrm>
          <a:prstGeom prst="rect">
            <a:avLst/>
          </a:prstGeom>
        </p:spPr>
        <p:txBody>
          <a:bodyPr vert="horz" lIns="91440" tIns="45720" rIns="91440" bIns="45720" rtlCol="0"/>
          <a:lstStyle>
            <a:lvl1pPr algn="r">
              <a:defRPr sz="1200"/>
            </a:lvl1pPr>
          </a:lstStyle>
          <a:p>
            <a:fld id="{F01BE877-4C65-45ED-8AE4-AA113C2E9278}" type="datetimeFigureOut">
              <a:rPr lang="fr-CH" smtClean="0"/>
              <a:t>19.03.21</a:t>
            </a:fld>
            <a:endParaRPr lang="fr-CH"/>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CH"/>
          </a:p>
        </p:txBody>
      </p:sp>
      <p:sp>
        <p:nvSpPr>
          <p:cNvPr id="5" name="Espace réservé des notes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CH"/>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38916BA-BEED-4D03-A53A-9693159F8DE7}" type="slidenum">
              <a:rPr lang="fr-CH" smtClean="0"/>
              <a:t>‹N°›</a:t>
            </a:fld>
            <a:endParaRPr lang="fr-CH"/>
          </a:p>
        </p:txBody>
      </p:sp>
    </p:spTree>
    <p:extLst>
      <p:ext uri="{BB962C8B-B14F-4D97-AF65-F5344CB8AC3E}">
        <p14:creationId xmlns:p14="http://schemas.microsoft.com/office/powerpoint/2010/main" val="22880936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H" dirty="0"/>
              <a:t>Rachel </a:t>
            </a:r>
          </a:p>
          <a:p>
            <a:r>
              <a:rPr lang="fr-CH" dirty="0"/>
              <a:t>Bonjour à toutes et à tous.</a:t>
            </a:r>
          </a:p>
          <a:p>
            <a:r>
              <a:rPr lang="fr-CH" dirty="0"/>
              <a:t>Je me présente …. Et voici avec moi ma collègue Maud Lebreton Reinhard</a:t>
            </a:r>
          </a:p>
          <a:p>
            <a:r>
              <a:rPr lang="fr-CH" dirty="0"/>
              <a:t>Nous vous présentons une recherche exploratoire </a:t>
            </a:r>
          </a:p>
        </p:txBody>
      </p:sp>
      <p:sp>
        <p:nvSpPr>
          <p:cNvPr id="4" name="Espace réservé du numéro de diapositive 3"/>
          <p:cNvSpPr>
            <a:spLocks noGrp="1"/>
          </p:cNvSpPr>
          <p:nvPr>
            <p:ph type="sldNum" sz="quarter" idx="5"/>
          </p:nvPr>
        </p:nvSpPr>
        <p:spPr/>
        <p:txBody>
          <a:bodyPr/>
          <a:lstStyle/>
          <a:p>
            <a:fld id="{838916BA-BEED-4D03-A53A-9693159F8DE7}" type="slidenum">
              <a:rPr lang="fr-CH" smtClean="0"/>
              <a:t>1</a:t>
            </a:fld>
            <a:endParaRPr lang="fr-CH"/>
          </a:p>
        </p:txBody>
      </p:sp>
    </p:spTree>
    <p:extLst>
      <p:ext uri="{BB962C8B-B14F-4D97-AF65-F5344CB8AC3E}">
        <p14:creationId xmlns:p14="http://schemas.microsoft.com/office/powerpoint/2010/main" val="32153160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000" dirty="0">
                <a:latin typeface="+mn-lt"/>
              </a:rPr>
              <a:t>Maud :</a:t>
            </a:r>
          </a:p>
          <a:p>
            <a:pPr rtl="0" fontAlgn="base">
              <a:spcBef>
                <a:spcPts val="1200"/>
              </a:spcBef>
              <a:spcAft>
                <a:spcPts val="0"/>
              </a:spcAft>
              <a:buFont typeface="Arial" panose="020B0604020202020204" pitchFamily="34" charset="0"/>
              <a:buNone/>
            </a:pPr>
            <a:r>
              <a:rPr lang="fr-FR" sz="1000" b="0" i="0" u="none" strike="noStrike" dirty="0">
                <a:solidFill>
                  <a:srgbClr val="000000"/>
                </a:solidFill>
                <a:effectLst/>
                <a:latin typeface="+mn-lt"/>
              </a:rPr>
              <a:t>Si vivre en société veut d’abord dire habiter un espace social virtuel composé d’interlocuteurs potentiels, nous pouvons relier la sémiotique sociale au concept de </a:t>
            </a:r>
            <a:r>
              <a:rPr lang="fr-FR" sz="1000" b="1" i="0" u="none" strike="noStrike" dirty="0">
                <a:solidFill>
                  <a:srgbClr val="000000"/>
                </a:solidFill>
                <a:effectLst/>
                <a:latin typeface="+mn-lt"/>
              </a:rPr>
              <a:t>jeu symbolique de Vygotsky </a:t>
            </a:r>
            <a:r>
              <a:rPr lang="fr-FR" sz="1000" b="0" i="0" u="none" strike="noStrike" dirty="0">
                <a:solidFill>
                  <a:srgbClr val="000000"/>
                </a:solidFill>
                <a:effectLst/>
                <a:latin typeface="+mn-lt"/>
              </a:rPr>
              <a:t>puisque :</a:t>
            </a:r>
          </a:p>
          <a:p>
            <a:pPr marL="171450" indent="-171450" rtl="0" fontAlgn="base">
              <a:spcBef>
                <a:spcPts val="1200"/>
              </a:spcBef>
              <a:spcAft>
                <a:spcPts val="0"/>
              </a:spcAft>
              <a:buFont typeface="Wingdings" panose="05000000000000000000" pitchFamily="2" charset="2"/>
              <a:buChar char="à"/>
            </a:pPr>
            <a:r>
              <a:rPr lang="fr-FR" sz="1000" b="0" i="0" u="none" strike="noStrike" dirty="0">
                <a:solidFill>
                  <a:srgbClr val="000000"/>
                </a:solidFill>
                <a:effectLst/>
                <a:latin typeface="+mn-lt"/>
              </a:rPr>
              <a:t>Le point central du jeu est la signification</a:t>
            </a:r>
          </a:p>
          <a:p>
            <a:pPr marL="171450" indent="-171450" rtl="0" fontAlgn="base">
              <a:spcBef>
                <a:spcPts val="1200"/>
              </a:spcBef>
              <a:spcAft>
                <a:spcPts val="0"/>
              </a:spcAft>
              <a:buFont typeface="Wingdings" panose="05000000000000000000" pitchFamily="2" charset="2"/>
              <a:buChar char="à"/>
            </a:pPr>
            <a:r>
              <a:rPr lang="fr-FR" sz="1000" b="0" i="0" u="none" strike="noStrike" dirty="0">
                <a:solidFill>
                  <a:srgbClr val="000000"/>
                </a:solidFill>
                <a:effectLst/>
                <a:latin typeface="+mn-lt"/>
              </a:rPr>
              <a:t>L’imagination, l’interprétation et la volonté sont autant de processus internes que l’action externe de l’enfant réalise. Le rapport action/signification est possible dans les deux sens : un enfant qui prend une position d’équilibriste pour « faire semblant » de marcher sur un pont a renversé le rapport action/signification par signification/action.</a:t>
            </a:r>
          </a:p>
          <a:p>
            <a:pPr marL="171450" indent="-171450" rtl="0" fontAlgn="base">
              <a:spcBef>
                <a:spcPts val="1200"/>
              </a:spcBef>
              <a:spcAft>
                <a:spcPts val="0"/>
              </a:spcAft>
              <a:buFont typeface="Wingdings" panose="05000000000000000000" pitchFamily="2" charset="2"/>
              <a:buChar char="à"/>
            </a:pPr>
            <a:r>
              <a:rPr lang="fr-FR" sz="1000" b="0" i="0" u="none" strike="noStrike" dirty="0">
                <a:solidFill>
                  <a:srgbClr val="000000"/>
                </a:solidFill>
                <a:effectLst/>
                <a:latin typeface="+mn-lt"/>
              </a:rPr>
              <a:t>Mais le jeu n’est pas le prototype de l’activité. L’enfant reste dans la réalité du jeu et non la réalité sérieuse des adultes. Comme l’enfant est dans le jeu toujours au-delà de l’âge moyen, le jeu contient toutes les tendances évolutives sous forme condensée, et constitue ainsi une considérable source de développement.</a:t>
            </a:r>
          </a:p>
          <a:p>
            <a:pPr marL="171450" indent="-171450" rtl="0" fontAlgn="base">
              <a:spcBef>
                <a:spcPts val="1200"/>
              </a:spcBef>
              <a:spcAft>
                <a:spcPts val="0"/>
              </a:spcAft>
              <a:buFont typeface="Wingdings" panose="05000000000000000000" pitchFamily="2" charset="2"/>
              <a:buChar char="à"/>
            </a:pPr>
            <a:r>
              <a:rPr lang="fr-FR" sz="1000" b="0" i="0" u="none" strike="noStrike" dirty="0">
                <a:solidFill>
                  <a:srgbClr val="000000"/>
                </a:solidFill>
                <a:effectLst/>
                <a:latin typeface="+mn-lt"/>
              </a:rPr>
              <a:t>Du point de vue du développement, le fait de créer une situation imaginaire peut être vue comme un moyen de développer la pensée abstraite.</a:t>
            </a:r>
          </a:p>
          <a:p>
            <a:endParaRPr lang="fr-CH" dirty="0"/>
          </a:p>
        </p:txBody>
      </p:sp>
      <p:sp>
        <p:nvSpPr>
          <p:cNvPr id="4" name="Espace réservé du numéro de diapositive 3"/>
          <p:cNvSpPr>
            <a:spLocks noGrp="1"/>
          </p:cNvSpPr>
          <p:nvPr>
            <p:ph type="sldNum" sz="quarter" idx="5"/>
          </p:nvPr>
        </p:nvSpPr>
        <p:spPr/>
        <p:txBody>
          <a:bodyPr/>
          <a:lstStyle/>
          <a:p>
            <a:fld id="{838916BA-BEED-4D03-A53A-9693159F8DE7}" type="slidenum">
              <a:rPr lang="fr-CH" smtClean="0"/>
              <a:t>10</a:t>
            </a:fld>
            <a:endParaRPr lang="fr-CH"/>
          </a:p>
        </p:txBody>
      </p:sp>
    </p:spTree>
    <p:extLst>
      <p:ext uri="{BB962C8B-B14F-4D97-AF65-F5344CB8AC3E}">
        <p14:creationId xmlns:p14="http://schemas.microsoft.com/office/powerpoint/2010/main" val="15814096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000" dirty="0">
                <a:latin typeface="+mn-lt"/>
              </a:rPr>
              <a:t>Maud :</a:t>
            </a:r>
          </a:p>
          <a:p>
            <a:pPr rtl="0" fontAlgn="base">
              <a:spcBef>
                <a:spcPts val="1200"/>
              </a:spcBef>
              <a:spcAft>
                <a:spcPts val="0"/>
              </a:spcAft>
              <a:buFont typeface="Arial" panose="020B0604020202020204" pitchFamily="34" charset="0"/>
              <a:buNone/>
            </a:pPr>
            <a:r>
              <a:rPr lang="fr-FR" sz="1000" b="0" i="0" u="none" strike="noStrike" dirty="0">
                <a:solidFill>
                  <a:srgbClr val="000000"/>
                </a:solidFill>
                <a:effectLst/>
                <a:latin typeface="+mn-lt"/>
              </a:rPr>
              <a:t>Si vivre en société veut d’abord dire habiter un espace social virtuel composé d’interlocuteurs potentiels,</a:t>
            </a:r>
          </a:p>
          <a:p>
            <a:pPr rtl="0" fontAlgn="base">
              <a:spcBef>
                <a:spcPts val="1200"/>
              </a:spcBef>
              <a:spcAft>
                <a:spcPts val="0"/>
              </a:spcAft>
              <a:buFont typeface="Arial" panose="020B0604020202020204" pitchFamily="34" charset="0"/>
              <a:buNone/>
            </a:pPr>
            <a:r>
              <a:rPr lang="fr-FR" sz="1000" b="0" i="0" u="none" strike="noStrike" dirty="0">
                <a:solidFill>
                  <a:srgbClr val="000000"/>
                </a:solidFill>
                <a:effectLst/>
                <a:latin typeface="+mn-lt"/>
              </a:rPr>
              <a:t>Si le fait de créer une situation imaginaire peut être vue comme une source indispensable de développement de l’enfant car centrée sur le sens,</a:t>
            </a:r>
          </a:p>
          <a:p>
            <a:pPr rtl="0" fontAlgn="base">
              <a:spcBef>
                <a:spcPts val="1200"/>
              </a:spcBef>
              <a:spcAft>
                <a:spcPts val="0"/>
              </a:spcAft>
              <a:buFont typeface="Arial" panose="020B0604020202020204" pitchFamily="34" charset="0"/>
              <a:buNone/>
            </a:pPr>
            <a:r>
              <a:rPr lang="fr-FR" sz="1000" b="0" i="0" u="none" strike="noStrike" dirty="0">
                <a:solidFill>
                  <a:srgbClr val="000000"/>
                </a:solidFill>
                <a:effectLst/>
                <a:latin typeface="+mn-lt"/>
              </a:rPr>
              <a:t>Alors, l’album * est un objet médiateur de choix pour des raisons complémentaires :</a:t>
            </a:r>
          </a:p>
          <a:p>
            <a:pPr rtl="0" fontAlgn="base">
              <a:spcBef>
                <a:spcPts val="1200"/>
              </a:spcBef>
              <a:spcAft>
                <a:spcPts val="0"/>
              </a:spcAft>
              <a:buFont typeface="Arial" panose="020B0604020202020204" pitchFamily="34" charset="0"/>
              <a:buNone/>
            </a:pPr>
            <a:r>
              <a:rPr lang="fr-FR" sz="1000" b="0" i="0" u="none" strike="noStrike" dirty="0">
                <a:solidFill>
                  <a:srgbClr val="000000"/>
                </a:solidFill>
                <a:effectLst/>
                <a:latin typeface="+mn-lt"/>
                <a:sym typeface="Wingdings" panose="05000000000000000000" pitchFamily="2" charset="2"/>
              </a:rPr>
              <a:t> En tant que s</a:t>
            </a:r>
            <a:r>
              <a:rPr lang="fr-FR" sz="1000" b="0" i="0" u="none" strike="noStrike" dirty="0">
                <a:solidFill>
                  <a:srgbClr val="000000"/>
                </a:solidFill>
                <a:effectLst/>
                <a:latin typeface="+mn-lt"/>
              </a:rPr>
              <a:t>upport multimodal mêlant texte et image, l’album porte un unique message </a:t>
            </a:r>
            <a:r>
              <a:rPr lang="fr-FR" sz="1000" b="0" i="0" u="none" strike="noStrike" dirty="0" err="1">
                <a:solidFill>
                  <a:srgbClr val="000000"/>
                </a:solidFill>
                <a:effectLst/>
                <a:latin typeface="+mn-lt"/>
              </a:rPr>
              <a:t>co-construit</a:t>
            </a:r>
            <a:r>
              <a:rPr lang="fr-FR" sz="1000" b="0" i="0" u="none" strike="noStrike" dirty="0">
                <a:solidFill>
                  <a:srgbClr val="000000"/>
                </a:solidFill>
                <a:effectLst/>
                <a:latin typeface="+mn-lt"/>
              </a:rPr>
              <a:t> par un texte et une image</a:t>
            </a:r>
          </a:p>
          <a:p>
            <a:pPr marL="171450" indent="-171450" rtl="0" fontAlgn="base">
              <a:spcBef>
                <a:spcPts val="1200"/>
              </a:spcBef>
              <a:spcAft>
                <a:spcPts val="0"/>
              </a:spcAft>
              <a:buFont typeface="Wingdings" panose="05000000000000000000" pitchFamily="2" charset="2"/>
              <a:buChar char="à"/>
            </a:pPr>
            <a:r>
              <a:rPr lang="fr-FR" sz="1000" b="0" i="0" u="none" strike="noStrike" dirty="0">
                <a:solidFill>
                  <a:srgbClr val="000000"/>
                </a:solidFill>
                <a:effectLst/>
                <a:latin typeface="+mn-lt"/>
              </a:rPr>
              <a:t>L’indissociabilité du texte et de l’image* pose problème à la sémiose puisque texte et image font appel à deux processus cognitifs distincts (le code digital et le code analogique)</a:t>
            </a:r>
          </a:p>
          <a:p>
            <a:pPr marL="171450" indent="-171450" rtl="0" fontAlgn="base">
              <a:spcBef>
                <a:spcPts val="1200"/>
              </a:spcBef>
              <a:spcAft>
                <a:spcPts val="0"/>
              </a:spcAft>
              <a:buFont typeface="Wingdings" panose="05000000000000000000" pitchFamily="2" charset="2"/>
              <a:buChar char="à"/>
            </a:pPr>
            <a:r>
              <a:rPr lang="fr-FR" sz="1000" b="0" i="0" u="none" strike="noStrike" dirty="0">
                <a:solidFill>
                  <a:srgbClr val="000000"/>
                </a:solidFill>
                <a:effectLst/>
                <a:latin typeface="+mn-lt"/>
              </a:rPr>
              <a:t>la sémiose contraint à une lecture métaphorique qui mobilise la pensée divergente</a:t>
            </a:r>
          </a:p>
          <a:p>
            <a:pPr marL="171450" indent="-171450" rtl="0" fontAlgn="base">
              <a:spcBef>
                <a:spcPts val="1200"/>
              </a:spcBef>
              <a:spcAft>
                <a:spcPts val="0"/>
              </a:spcAft>
              <a:buFont typeface="Wingdings" panose="05000000000000000000" pitchFamily="2" charset="2"/>
              <a:buChar char="à"/>
            </a:pPr>
            <a:r>
              <a:rPr lang="fr-FR" sz="1000" b="0" i="0" u="none" strike="noStrike" dirty="0">
                <a:solidFill>
                  <a:srgbClr val="000000"/>
                </a:solidFill>
                <a:effectLst/>
                <a:latin typeface="+mn-lt"/>
              </a:rPr>
              <a:t>Narration dite multimodale, il présente une histoire obéissant au principe de causalité et possédant donc une fin donnant du sens aux actions, peuplé par l’altérité des personnages qui, par effet miroir, permettent à l’enfant de se construire.</a:t>
            </a:r>
          </a:p>
          <a:p>
            <a:pPr marL="0" indent="0" rtl="0" fontAlgn="base">
              <a:spcBef>
                <a:spcPts val="1200"/>
              </a:spcBef>
              <a:spcAft>
                <a:spcPts val="0"/>
              </a:spcAft>
              <a:buFont typeface="Wingdings" panose="05000000000000000000" pitchFamily="2" charset="2"/>
              <a:buNone/>
            </a:pPr>
            <a:r>
              <a:rPr lang="fr-FR" sz="1000" b="0" i="0" u="none" strike="noStrike" dirty="0">
                <a:solidFill>
                  <a:srgbClr val="000000"/>
                </a:solidFill>
                <a:effectLst/>
                <a:latin typeface="+mn-lt"/>
              </a:rPr>
              <a:t>Nous disposons donc d’une situation imaginaire, espace social virtuel composé d’interlocuteurs potentiels, dont la signification fait appel à la création (d’images mentales).</a:t>
            </a:r>
          </a:p>
        </p:txBody>
      </p:sp>
      <p:sp>
        <p:nvSpPr>
          <p:cNvPr id="4" name="Espace réservé du numéro de diapositive 3"/>
          <p:cNvSpPr>
            <a:spLocks noGrp="1"/>
          </p:cNvSpPr>
          <p:nvPr>
            <p:ph type="sldNum" sz="quarter" idx="5"/>
          </p:nvPr>
        </p:nvSpPr>
        <p:spPr/>
        <p:txBody>
          <a:bodyPr/>
          <a:lstStyle/>
          <a:p>
            <a:fld id="{838916BA-BEED-4D03-A53A-9693159F8DE7}" type="slidenum">
              <a:rPr lang="fr-CH" smtClean="0"/>
              <a:t>11</a:t>
            </a:fld>
            <a:endParaRPr lang="fr-CH"/>
          </a:p>
        </p:txBody>
      </p:sp>
    </p:spTree>
    <p:extLst>
      <p:ext uri="{BB962C8B-B14F-4D97-AF65-F5344CB8AC3E}">
        <p14:creationId xmlns:p14="http://schemas.microsoft.com/office/powerpoint/2010/main" val="21303213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000" dirty="0">
                <a:latin typeface="+mn-lt"/>
              </a:rPr>
              <a:t>Maud :</a:t>
            </a:r>
          </a:p>
          <a:p>
            <a:pPr rtl="0" fontAlgn="base">
              <a:spcBef>
                <a:spcPts val="0"/>
              </a:spcBef>
              <a:spcAft>
                <a:spcPts val="0"/>
              </a:spcAft>
              <a:buFont typeface="Arial" panose="020B0604020202020204" pitchFamily="34" charset="0"/>
              <a:buNone/>
            </a:pPr>
            <a:r>
              <a:rPr lang="fr-FR" sz="1000" b="0" i="0" u="none" strike="noStrike" dirty="0">
                <a:solidFill>
                  <a:srgbClr val="000000"/>
                </a:solidFill>
                <a:effectLst/>
                <a:latin typeface="+mn-lt"/>
              </a:rPr>
              <a:t>Pour synthétiser, on peut dire que…</a:t>
            </a:r>
          </a:p>
          <a:p>
            <a:pPr rtl="0" fontAlgn="base">
              <a:spcBef>
                <a:spcPts val="0"/>
              </a:spcBef>
              <a:spcAft>
                <a:spcPts val="0"/>
              </a:spcAft>
              <a:buFont typeface="Arial" panose="020B0604020202020204" pitchFamily="34" charset="0"/>
              <a:buNone/>
            </a:pPr>
            <a:r>
              <a:rPr lang="fr-FR" sz="1000" b="0" i="0" u="none" strike="noStrike" dirty="0">
                <a:solidFill>
                  <a:srgbClr val="000000"/>
                </a:solidFill>
                <a:effectLst/>
                <a:latin typeface="+mn-lt"/>
              </a:rPr>
              <a:t>…dans le besoin de trouver un objet médiateur permettant d’explorer un “créer pour” donnant du sens à l’apprentissage, l’album, en plus d’être un support acquis des élèves, nous a permis de tisser des liens entre nos deux champs disciplinaires, tant de liens que nous renonçons à tous les formaliser mais citons quelques exemples :</a:t>
            </a:r>
          </a:p>
          <a:p>
            <a:pPr rtl="0" fontAlgn="base">
              <a:spcBef>
                <a:spcPts val="0"/>
              </a:spcBef>
              <a:spcAft>
                <a:spcPts val="0"/>
              </a:spcAft>
              <a:buFont typeface="Arial" panose="020B0604020202020204" pitchFamily="34" charset="0"/>
              <a:buNone/>
            </a:pPr>
            <a:endParaRPr lang="fr-FR" sz="1000" b="0" i="0" u="none" strike="noStrike" dirty="0">
              <a:solidFill>
                <a:srgbClr val="000000"/>
              </a:solidFill>
              <a:effectLst/>
              <a:latin typeface="+mn-lt"/>
            </a:endParaRPr>
          </a:p>
          <a:p>
            <a:pPr rtl="0" fontAlgn="base">
              <a:spcBef>
                <a:spcPts val="0"/>
              </a:spcBef>
              <a:spcAft>
                <a:spcPts val="0"/>
              </a:spcAft>
              <a:buFont typeface="Arial" panose="020B0604020202020204" pitchFamily="34" charset="0"/>
              <a:buNone/>
            </a:pPr>
            <a:r>
              <a:rPr lang="fr-FR" sz="1000" b="0" i="0" u="none" strike="noStrike" dirty="0">
                <a:solidFill>
                  <a:srgbClr val="000000"/>
                </a:solidFill>
                <a:effectLst/>
                <a:latin typeface="+mn-lt"/>
              </a:rPr>
              <a:t>- la pensée divergente mobilisée dans la lecture métaphorique et le processus créatif</a:t>
            </a:r>
          </a:p>
          <a:p>
            <a:pPr marL="171450" indent="-171450" rtl="0" fontAlgn="base">
              <a:spcBef>
                <a:spcPts val="0"/>
              </a:spcBef>
              <a:spcAft>
                <a:spcPts val="1200"/>
              </a:spcAft>
              <a:buFontTx/>
              <a:buChar char="-"/>
            </a:pPr>
            <a:r>
              <a:rPr lang="fr-FR" sz="1000" b="0" i="0" u="none" strike="noStrike" dirty="0">
                <a:solidFill>
                  <a:srgbClr val="000000"/>
                </a:solidFill>
                <a:effectLst/>
                <a:latin typeface="+mn-lt"/>
              </a:rPr>
              <a:t>L’activité et l’expérience comme jeu symbolique</a:t>
            </a:r>
          </a:p>
          <a:p>
            <a:pPr marL="171450" indent="-171450" rtl="0" fontAlgn="base">
              <a:spcBef>
                <a:spcPts val="0"/>
              </a:spcBef>
              <a:spcAft>
                <a:spcPts val="1200"/>
              </a:spcAft>
              <a:buFontTx/>
              <a:buChar char="-"/>
            </a:pPr>
            <a:r>
              <a:rPr lang="fr-FR" sz="1000" b="0" i="0" u="none" strike="noStrike" dirty="0">
                <a:solidFill>
                  <a:srgbClr val="000000"/>
                </a:solidFill>
                <a:effectLst/>
                <a:latin typeface="+mn-lt"/>
              </a:rPr>
              <a:t>le nœud/intrigue de la narration comme élément perturbateur ou déclencheur d’un étonnement requis selon </a:t>
            </a:r>
            <a:r>
              <a:rPr lang="fr-FR" sz="1000" b="0" i="0" u="none" strike="noStrike" dirty="0" err="1">
                <a:solidFill>
                  <a:srgbClr val="000000"/>
                </a:solidFill>
                <a:effectLst/>
                <a:latin typeface="+mn-lt"/>
              </a:rPr>
              <a:t>Thiévenaz</a:t>
            </a:r>
            <a:endParaRPr lang="fr-FR" sz="1000" b="0" i="0" u="none" strike="noStrike" dirty="0">
              <a:solidFill>
                <a:srgbClr val="000000"/>
              </a:solidFill>
              <a:effectLst/>
              <a:latin typeface="+mn-lt"/>
            </a:endParaRPr>
          </a:p>
          <a:p>
            <a:pPr marL="171450" indent="-171450" rtl="0" fontAlgn="base">
              <a:spcBef>
                <a:spcPts val="0"/>
              </a:spcBef>
              <a:spcAft>
                <a:spcPts val="1200"/>
              </a:spcAft>
              <a:buFontTx/>
              <a:buChar char="-"/>
            </a:pPr>
            <a:r>
              <a:rPr lang="fr-FR" sz="1000" b="0" i="0" u="none" strike="noStrike" dirty="0">
                <a:solidFill>
                  <a:srgbClr val="000000"/>
                </a:solidFill>
                <a:effectLst/>
                <a:latin typeface="+mn-lt"/>
              </a:rPr>
              <a:t>les péripéties de la narration comme moyen d’engagement dans l’enquête selon Dewey</a:t>
            </a:r>
          </a:p>
          <a:p>
            <a:endParaRPr lang="fr-CH" dirty="0"/>
          </a:p>
        </p:txBody>
      </p:sp>
      <p:sp>
        <p:nvSpPr>
          <p:cNvPr id="4" name="Espace réservé du numéro de diapositive 3"/>
          <p:cNvSpPr>
            <a:spLocks noGrp="1"/>
          </p:cNvSpPr>
          <p:nvPr>
            <p:ph type="sldNum" sz="quarter" idx="5"/>
          </p:nvPr>
        </p:nvSpPr>
        <p:spPr/>
        <p:txBody>
          <a:bodyPr/>
          <a:lstStyle/>
          <a:p>
            <a:fld id="{838916BA-BEED-4D03-A53A-9693159F8DE7}" type="slidenum">
              <a:rPr lang="fr-CH" smtClean="0"/>
              <a:t>12</a:t>
            </a:fld>
            <a:endParaRPr lang="fr-CH"/>
          </a:p>
        </p:txBody>
      </p:sp>
    </p:spTree>
    <p:extLst>
      <p:ext uri="{BB962C8B-B14F-4D97-AF65-F5344CB8AC3E}">
        <p14:creationId xmlns:p14="http://schemas.microsoft.com/office/powerpoint/2010/main" val="4858046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600" dirty="0">
                <a:latin typeface="+mn-lt"/>
              </a:rPr>
              <a:t>Rachel :</a:t>
            </a:r>
          </a:p>
          <a:p>
            <a:pPr rtl="0">
              <a:spcBef>
                <a:spcPts val="1200"/>
              </a:spcBef>
              <a:spcAft>
                <a:spcPts val="1200"/>
              </a:spcAft>
            </a:pPr>
            <a:r>
              <a:rPr lang="fr-FR" sz="600" b="0" i="0" u="none" strike="noStrike" dirty="0">
                <a:solidFill>
                  <a:srgbClr val="000000"/>
                </a:solidFill>
                <a:effectLst/>
                <a:latin typeface="+mn-lt"/>
              </a:rPr>
              <a:t>La question que nous nous sommes posée et qui nous a guidée :</a:t>
            </a:r>
          </a:p>
          <a:p>
            <a:pPr algn="l"/>
            <a:r>
              <a:rPr lang="fr-FR" sz="600" i="1" dirty="0">
                <a:solidFill>
                  <a:schemeClr val="bg1"/>
                </a:solidFill>
                <a:latin typeface="Arial Narrow" panose="020B0606020202030204" pitchFamily="34" charset="0"/>
                <a:sym typeface="Wingdings" panose="05000000000000000000" pitchFamily="2" charset="2"/>
              </a:rPr>
              <a:t>Comment choisir et exploiter la </a:t>
            </a:r>
            <a:r>
              <a:rPr lang="fr-FR" sz="600" i="1" dirty="0" err="1">
                <a:solidFill>
                  <a:schemeClr val="bg1"/>
                </a:solidFill>
                <a:latin typeface="Arial Narrow" panose="020B0606020202030204" pitchFamily="34" charset="0"/>
                <a:sym typeface="Wingdings" panose="05000000000000000000" pitchFamily="2" charset="2"/>
              </a:rPr>
              <a:t>multimodalité</a:t>
            </a:r>
            <a:r>
              <a:rPr lang="fr-FR" sz="600" i="1" dirty="0">
                <a:solidFill>
                  <a:schemeClr val="bg1"/>
                </a:solidFill>
                <a:latin typeface="Arial Narrow" panose="020B0606020202030204" pitchFamily="34" charset="0"/>
                <a:sym typeface="Wingdings" panose="05000000000000000000" pitchFamily="2" charset="2"/>
              </a:rPr>
              <a:t> de l’album pour donner du sens à la création ? </a:t>
            </a:r>
          </a:p>
          <a:p>
            <a:pPr algn="l"/>
            <a:r>
              <a:rPr lang="fr-FR" sz="600" i="1" dirty="0">
                <a:solidFill>
                  <a:schemeClr val="bg1"/>
                </a:solidFill>
                <a:latin typeface="Arial Narrow" panose="020B0606020202030204" pitchFamily="34" charset="0"/>
                <a:sym typeface="Wingdings" panose="05000000000000000000" pitchFamily="2" charset="2"/>
              </a:rPr>
              <a:t>De ce questionnement est issu un besoin de mettre sur pied une formation continue…</a:t>
            </a:r>
          </a:p>
          <a:p>
            <a:pPr rtl="0">
              <a:spcBef>
                <a:spcPts val="1200"/>
              </a:spcBef>
              <a:spcAft>
                <a:spcPts val="1200"/>
              </a:spcAft>
            </a:pPr>
            <a:r>
              <a:rPr lang="fr-FR" sz="600" b="0" i="0" u="none" strike="noStrike" dirty="0">
                <a:solidFill>
                  <a:srgbClr val="000000"/>
                </a:solidFill>
                <a:effectLst/>
                <a:latin typeface="+mn-lt"/>
              </a:rPr>
              <a:t>Contrairement aux générations récentes, le public de cette FC appartient à une génération d’enseignant.es généralistes pour qui la théorie du processus créatif qui est retenue aujourd’hui fait défaut.</a:t>
            </a:r>
            <a:endParaRPr lang="fr-FR" sz="600" b="0" dirty="0">
              <a:effectLst/>
              <a:latin typeface="+mn-lt"/>
            </a:endParaRPr>
          </a:p>
          <a:p>
            <a:pPr marL="457200" rtl="0">
              <a:spcBef>
                <a:spcPts val="1200"/>
              </a:spcBef>
              <a:spcAft>
                <a:spcPts val="1200"/>
              </a:spcAft>
            </a:pPr>
            <a:r>
              <a:rPr lang="fr-FR" sz="600" b="0" i="0" u="none" strike="noStrike" dirty="0">
                <a:solidFill>
                  <a:srgbClr val="000000"/>
                </a:solidFill>
                <a:effectLst/>
                <a:latin typeface="+mn-lt"/>
              </a:rPr>
              <a:t>nombre d’enseignantes : 8</a:t>
            </a:r>
            <a:endParaRPr lang="fr-FR" sz="600" b="0" dirty="0">
              <a:effectLst/>
              <a:latin typeface="+mn-lt"/>
            </a:endParaRPr>
          </a:p>
          <a:p>
            <a:pPr marL="457200" rtl="0">
              <a:spcBef>
                <a:spcPts val="1200"/>
              </a:spcBef>
              <a:spcAft>
                <a:spcPts val="1200"/>
              </a:spcAft>
            </a:pPr>
            <a:r>
              <a:rPr lang="fr-FR" sz="600" b="0" i="0" u="none" strike="noStrike" dirty="0">
                <a:solidFill>
                  <a:srgbClr val="000000"/>
                </a:solidFill>
                <a:effectLst/>
                <a:latin typeface="+mn-lt"/>
              </a:rPr>
              <a:t>temporalité : 3 x 3h</a:t>
            </a:r>
            <a:endParaRPr lang="fr-FR" sz="600" b="0" dirty="0">
              <a:effectLst/>
              <a:latin typeface="+mn-lt"/>
            </a:endParaRPr>
          </a:p>
          <a:p>
            <a:pPr marL="457200" rtl="0">
              <a:spcBef>
                <a:spcPts val="1200"/>
              </a:spcBef>
              <a:spcAft>
                <a:spcPts val="1200"/>
              </a:spcAft>
            </a:pPr>
            <a:r>
              <a:rPr lang="fr-FR" sz="600" b="0" i="0" u="none" strike="noStrike" dirty="0">
                <a:solidFill>
                  <a:srgbClr val="000000"/>
                </a:solidFill>
                <a:effectLst/>
                <a:latin typeface="+mn-lt"/>
              </a:rPr>
              <a:t>modalités : 2019, présentiel</a:t>
            </a:r>
            <a:endParaRPr lang="fr-FR" sz="600" b="0" dirty="0">
              <a:effectLst/>
              <a:latin typeface="+mn-lt"/>
            </a:endParaRPr>
          </a:p>
          <a:p>
            <a:pPr rtl="0">
              <a:spcBef>
                <a:spcPts val="1200"/>
              </a:spcBef>
              <a:spcAft>
                <a:spcPts val="1200"/>
              </a:spcAft>
            </a:pPr>
            <a:r>
              <a:rPr lang="fr-FR" sz="600" b="0" i="0" u="none" strike="noStrike" dirty="0">
                <a:solidFill>
                  <a:srgbClr val="000000"/>
                </a:solidFill>
                <a:effectLst/>
                <a:latin typeface="+mn-lt"/>
              </a:rPr>
              <a:t>Contenu de la formation :</a:t>
            </a:r>
            <a:endParaRPr lang="fr-FR" sz="600" b="0" dirty="0">
              <a:effectLst/>
              <a:latin typeface="+mn-lt"/>
            </a:endParaRPr>
          </a:p>
          <a:p>
            <a:pPr rtl="0">
              <a:spcBef>
                <a:spcPts val="1200"/>
              </a:spcBef>
              <a:spcAft>
                <a:spcPts val="1200"/>
              </a:spcAft>
            </a:pPr>
            <a:r>
              <a:rPr lang="fr-FR" sz="600" b="0" i="0" u="none" strike="noStrike" dirty="0">
                <a:solidFill>
                  <a:srgbClr val="000000"/>
                </a:solidFill>
                <a:effectLst/>
                <a:latin typeface="+mn-lt"/>
              </a:rPr>
              <a:t>introduction à la psychologie de la créativité (</a:t>
            </a:r>
            <a:r>
              <a:rPr lang="fr-FR" sz="600" b="0" i="0" u="none" strike="noStrike" dirty="0" err="1">
                <a:solidFill>
                  <a:srgbClr val="000000"/>
                </a:solidFill>
                <a:effectLst/>
                <a:latin typeface="+mn-lt"/>
              </a:rPr>
              <a:t>Lubart</a:t>
            </a:r>
            <a:r>
              <a:rPr lang="fr-FR" sz="600" b="0" i="0" u="none" strike="noStrike" dirty="0">
                <a:solidFill>
                  <a:srgbClr val="000000"/>
                </a:solidFill>
                <a:effectLst/>
                <a:latin typeface="+mn-lt"/>
              </a:rPr>
              <a:t>)</a:t>
            </a:r>
            <a:endParaRPr lang="fr-FR" sz="600" b="0" dirty="0">
              <a:effectLst/>
              <a:latin typeface="+mn-lt"/>
            </a:endParaRPr>
          </a:p>
          <a:p>
            <a:pPr rtl="0">
              <a:spcBef>
                <a:spcPts val="1200"/>
              </a:spcBef>
              <a:spcAft>
                <a:spcPts val="1200"/>
              </a:spcAft>
            </a:pPr>
            <a:r>
              <a:rPr lang="fr-FR" sz="600" b="0" i="0" u="none" strike="noStrike" dirty="0">
                <a:solidFill>
                  <a:srgbClr val="000000"/>
                </a:solidFill>
                <a:effectLst/>
                <a:latin typeface="+mn-lt"/>
              </a:rPr>
              <a:t>Introduction au processus créatif (Wallace)</a:t>
            </a:r>
          </a:p>
          <a:p>
            <a:pPr rtl="0">
              <a:spcBef>
                <a:spcPts val="1200"/>
              </a:spcBef>
              <a:spcAft>
                <a:spcPts val="1200"/>
              </a:spcAft>
            </a:pPr>
            <a:r>
              <a:rPr lang="fr-FR" sz="600" b="0" i="0" u="none" strike="noStrike" dirty="0">
                <a:solidFill>
                  <a:srgbClr val="000000"/>
                </a:solidFill>
                <a:effectLst/>
                <a:latin typeface="+mn-lt"/>
              </a:rPr>
              <a:t>Présentation au participantes du dispositif : utiliser l’album pour créer  présenter en deux mots l’histoire« Ingénieuse Eugénie »</a:t>
            </a:r>
          </a:p>
          <a:p>
            <a:pPr rtl="0">
              <a:spcBef>
                <a:spcPts val="1200"/>
              </a:spcBef>
              <a:spcAft>
                <a:spcPts val="1200"/>
              </a:spcAft>
            </a:pPr>
            <a:r>
              <a:rPr lang="fr-FR" sz="600" b="0" i="0" u="none" strike="noStrike" dirty="0">
                <a:solidFill>
                  <a:srgbClr val="000000"/>
                </a:solidFill>
                <a:effectLst/>
                <a:latin typeface="+mn-lt"/>
              </a:rPr>
              <a:t>D’abord, </a:t>
            </a:r>
          </a:p>
          <a:p>
            <a:pPr rtl="0">
              <a:spcBef>
                <a:spcPts val="1200"/>
              </a:spcBef>
              <a:spcAft>
                <a:spcPts val="1200"/>
              </a:spcAft>
            </a:pPr>
            <a:r>
              <a:rPr lang="fr-FR" sz="600" b="0" i="0" u="none" strike="noStrike" dirty="0">
                <a:solidFill>
                  <a:srgbClr val="000000"/>
                </a:solidFill>
                <a:effectLst/>
                <a:latin typeface="+mn-lt"/>
              </a:rPr>
              <a:t>Ancrage dans le  Plan d’étude.</a:t>
            </a:r>
          </a:p>
          <a:p>
            <a:pPr rtl="0">
              <a:spcBef>
                <a:spcPts val="1200"/>
              </a:spcBef>
              <a:spcAft>
                <a:spcPts val="1200"/>
              </a:spcAft>
            </a:pPr>
            <a:r>
              <a:rPr lang="fr-FR" sz="600" b="0" i="0" u="none" strike="noStrike" dirty="0">
                <a:solidFill>
                  <a:srgbClr val="000000"/>
                </a:solidFill>
                <a:effectLst/>
                <a:latin typeface="+mn-lt"/>
              </a:rPr>
              <a:t>Puis, Choix de l’album et anticipation de la tâche à déléguer à l’élève « construire un pont » Donner la consigne « … »</a:t>
            </a:r>
          </a:p>
          <a:p>
            <a:pPr rtl="0">
              <a:spcBef>
                <a:spcPts val="1200"/>
              </a:spcBef>
              <a:spcAft>
                <a:spcPts val="1200"/>
              </a:spcAft>
            </a:pPr>
            <a:r>
              <a:rPr lang="fr-FR" sz="600" b="0" i="0" u="none" strike="noStrike" dirty="0">
                <a:solidFill>
                  <a:srgbClr val="000000"/>
                </a:solidFill>
                <a:effectLst/>
                <a:latin typeface="+mn-lt"/>
              </a:rPr>
              <a:t>En fin les différentes étapes du processus créatif</a:t>
            </a:r>
          </a:p>
          <a:p>
            <a:pPr rtl="0">
              <a:spcBef>
                <a:spcPts val="1200"/>
              </a:spcBef>
              <a:spcAft>
                <a:spcPts val="1200"/>
              </a:spcAft>
            </a:pPr>
            <a:endParaRPr lang="fr-FR" sz="600" b="0" i="0" u="none" strike="noStrike" dirty="0">
              <a:solidFill>
                <a:srgbClr val="000000"/>
              </a:solidFill>
              <a:effectLst/>
              <a:latin typeface="+mn-lt"/>
            </a:endParaRPr>
          </a:p>
          <a:p>
            <a:pPr marL="228600" marR="0" lvl="0" indent="-228600" algn="l" defTabSz="914400" rtl="0" eaLnBrk="1" fontAlgn="auto" latinLnBrk="0" hangingPunct="1">
              <a:lnSpc>
                <a:spcPct val="100000"/>
              </a:lnSpc>
              <a:spcBef>
                <a:spcPts val="1200"/>
              </a:spcBef>
              <a:spcAft>
                <a:spcPts val="1200"/>
              </a:spcAft>
              <a:buClrTx/>
              <a:buSzTx/>
              <a:buFontTx/>
              <a:buAutoNum type="arabicPeriod"/>
              <a:tabLst/>
              <a:defRPr/>
            </a:pPr>
            <a:r>
              <a:rPr lang="fr-FR" sz="600" b="0" i="0" u="none" strike="noStrike" dirty="0">
                <a:solidFill>
                  <a:srgbClr val="000000"/>
                </a:solidFill>
                <a:effectLst/>
                <a:latin typeface="+mn-lt"/>
              </a:rPr>
              <a:t>Préparation : Présentation et lecture de l’album ; Arrêt de la présentation au moment de l’intrigue ; identification du nœud et Consigne pour la tâche discrétionnaire « …. »</a:t>
            </a:r>
          </a:p>
          <a:p>
            <a:pPr marL="228600" indent="-228600" rtl="0">
              <a:spcBef>
                <a:spcPts val="1200"/>
              </a:spcBef>
              <a:spcAft>
                <a:spcPts val="1200"/>
              </a:spcAft>
              <a:buAutoNum type="arabicPeriod"/>
            </a:pPr>
            <a:r>
              <a:rPr lang="fr-FR" sz="600" b="0" i="0" u="none" strike="noStrike" dirty="0">
                <a:solidFill>
                  <a:srgbClr val="000000"/>
                </a:solidFill>
                <a:effectLst/>
                <a:latin typeface="+mn-lt"/>
              </a:rPr>
              <a:t>Incubation dans l’imaginaire et pas dans un  temps défini</a:t>
            </a:r>
          </a:p>
          <a:p>
            <a:pPr marL="228600" indent="-228600" rtl="0">
              <a:spcBef>
                <a:spcPts val="1200"/>
              </a:spcBef>
              <a:spcAft>
                <a:spcPts val="1200"/>
              </a:spcAft>
              <a:buAutoNum type="arabicPeriod"/>
            </a:pPr>
            <a:r>
              <a:rPr lang="fr-FR" sz="600" b="0" i="0" u="none" strike="noStrike" dirty="0">
                <a:solidFill>
                  <a:srgbClr val="000000"/>
                </a:solidFill>
                <a:effectLst/>
                <a:latin typeface="+mn-lt"/>
              </a:rPr>
              <a:t>Pensée divergente pour les idées</a:t>
            </a:r>
          </a:p>
          <a:p>
            <a:pPr marL="228600" indent="-228600" rtl="0">
              <a:spcBef>
                <a:spcPts val="1200"/>
              </a:spcBef>
              <a:spcAft>
                <a:spcPts val="1200"/>
              </a:spcAft>
              <a:buAutoNum type="arabicPeriod"/>
            </a:pPr>
            <a:r>
              <a:rPr lang="fr-FR" sz="600" b="0" i="0" u="none" strike="noStrike" dirty="0">
                <a:solidFill>
                  <a:srgbClr val="000000"/>
                </a:solidFill>
                <a:effectLst/>
                <a:latin typeface="+mn-lt"/>
              </a:rPr>
              <a:t>Vérification des hypothèses par l’expérimentation et le jeu de faire semblant ou symbolique</a:t>
            </a:r>
          </a:p>
          <a:p>
            <a:pPr marL="228600" indent="-228600" rtl="0">
              <a:spcBef>
                <a:spcPts val="1200"/>
              </a:spcBef>
              <a:spcAft>
                <a:spcPts val="1200"/>
              </a:spcAft>
              <a:buAutoNum type="arabicPeriod"/>
            </a:pPr>
            <a:r>
              <a:rPr lang="fr-FR" sz="600" b="0" i="0" u="none" strike="noStrike" dirty="0">
                <a:solidFill>
                  <a:srgbClr val="000000"/>
                </a:solidFill>
                <a:effectLst/>
                <a:latin typeface="+mn-lt"/>
              </a:rPr>
              <a:t>Illumination : eurêka j’ai trouvé l’Idée avec un grand I</a:t>
            </a:r>
          </a:p>
          <a:p>
            <a:pPr marL="228600" indent="-228600" rtl="0">
              <a:spcBef>
                <a:spcPts val="1200"/>
              </a:spcBef>
              <a:spcAft>
                <a:spcPts val="1200"/>
              </a:spcAft>
              <a:buAutoNum type="arabicPeriod"/>
            </a:pPr>
            <a:r>
              <a:rPr lang="fr-FR" sz="600" b="0" i="0" u="none" strike="noStrike" dirty="0">
                <a:solidFill>
                  <a:srgbClr val="000000"/>
                </a:solidFill>
                <a:effectLst/>
                <a:latin typeface="+mn-lt"/>
              </a:rPr>
              <a:t>Pensée convergente : formalisation de l’idée originale et adaptée et réalisation de l’idée</a:t>
            </a:r>
          </a:p>
          <a:p>
            <a:pPr marL="228600" indent="-228600" rtl="0">
              <a:spcBef>
                <a:spcPts val="1200"/>
              </a:spcBef>
              <a:spcAft>
                <a:spcPts val="1200"/>
              </a:spcAft>
              <a:buAutoNum type="arabicPeriod"/>
            </a:pPr>
            <a:r>
              <a:rPr lang="fr-FR" sz="600" b="0" i="0" u="none" strike="noStrike" dirty="0">
                <a:solidFill>
                  <a:srgbClr val="000000"/>
                </a:solidFill>
                <a:effectLst/>
                <a:latin typeface="+mn-lt"/>
              </a:rPr>
              <a:t>Socialisation par et dans le groupe au travers du jeu symbolique permis par la narration</a:t>
            </a:r>
          </a:p>
          <a:p>
            <a:pPr rtl="0">
              <a:spcBef>
                <a:spcPts val="1200"/>
              </a:spcBef>
              <a:spcAft>
                <a:spcPts val="1200"/>
              </a:spcAft>
            </a:pPr>
            <a:endParaRPr lang="fr-FR" sz="1000" b="0" i="0" u="none" strike="noStrike" dirty="0">
              <a:solidFill>
                <a:srgbClr val="000000"/>
              </a:solidFill>
              <a:effectLst/>
              <a:latin typeface="+mn-lt"/>
            </a:endParaRPr>
          </a:p>
          <a:p>
            <a:pPr rtl="0">
              <a:spcBef>
                <a:spcPts val="1200"/>
              </a:spcBef>
              <a:spcAft>
                <a:spcPts val="1200"/>
              </a:spcAft>
            </a:pPr>
            <a:endParaRPr lang="fr-FR" sz="1000" b="0" dirty="0">
              <a:effectLst/>
              <a:latin typeface="+mn-lt"/>
            </a:endParaRPr>
          </a:p>
        </p:txBody>
      </p:sp>
      <p:sp>
        <p:nvSpPr>
          <p:cNvPr id="4" name="Espace réservé du numéro de diapositive 3"/>
          <p:cNvSpPr>
            <a:spLocks noGrp="1"/>
          </p:cNvSpPr>
          <p:nvPr>
            <p:ph type="sldNum" sz="quarter" idx="5"/>
          </p:nvPr>
        </p:nvSpPr>
        <p:spPr/>
        <p:txBody>
          <a:bodyPr/>
          <a:lstStyle/>
          <a:p>
            <a:fld id="{838916BA-BEED-4D03-A53A-9693159F8DE7}" type="slidenum">
              <a:rPr lang="fr-CH" smtClean="0"/>
              <a:t>13</a:t>
            </a:fld>
            <a:endParaRPr lang="fr-CH"/>
          </a:p>
        </p:txBody>
      </p:sp>
    </p:spTree>
    <p:extLst>
      <p:ext uri="{BB962C8B-B14F-4D97-AF65-F5344CB8AC3E}">
        <p14:creationId xmlns:p14="http://schemas.microsoft.com/office/powerpoint/2010/main" val="22114183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rtl="0" fontAlgn="base">
              <a:spcBef>
                <a:spcPts val="1200"/>
              </a:spcBef>
              <a:spcAft>
                <a:spcPts val="1200"/>
              </a:spcAft>
              <a:buFont typeface="Arial" panose="020B0604020202020204" pitchFamily="34" charset="0"/>
              <a:buNone/>
            </a:pPr>
            <a:r>
              <a:rPr lang="fr-FR" sz="1000" b="0" i="0" u="none" strike="noStrike" dirty="0">
                <a:solidFill>
                  <a:srgbClr val="000000"/>
                </a:solidFill>
                <a:effectLst/>
                <a:latin typeface="+mn-lt"/>
              </a:rPr>
              <a:t>Maud :</a:t>
            </a:r>
          </a:p>
          <a:p>
            <a:pPr rtl="0" fontAlgn="base">
              <a:spcBef>
                <a:spcPts val="1200"/>
              </a:spcBef>
              <a:spcAft>
                <a:spcPts val="1200"/>
              </a:spcAft>
              <a:buFont typeface="Arial" panose="020B0604020202020204" pitchFamily="34" charset="0"/>
              <a:buNone/>
            </a:pPr>
            <a:r>
              <a:rPr lang="fr-FR" sz="1000" b="0" i="0" u="none" strike="noStrike" dirty="0">
                <a:solidFill>
                  <a:srgbClr val="000000"/>
                </a:solidFill>
                <a:effectLst/>
                <a:latin typeface="+mn-lt"/>
              </a:rPr>
              <a:t>Nous avons adressé un questionnaire * a posteriori aux participantes qui ont testé le dispositif avec leurs élèves. Chaque </a:t>
            </a:r>
            <a:r>
              <a:rPr lang="fr-FR" sz="1000" b="0" i="0" u="none" strike="noStrike" dirty="0" err="1">
                <a:solidFill>
                  <a:srgbClr val="000000"/>
                </a:solidFill>
                <a:effectLst/>
                <a:latin typeface="+mn-lt"/>
              </a:rPr>
              <a:t>enseignant.e</a:t>
            </a:r>
            <a:r>
              <a:rPr lang="fr-FR" sz="1000" b="0" i="0" u="none" strike="noStrike" dirty="0">
                <a:solidFill>
                  <a:srgbClr val="000000"/>
                </a:solidFill>
                <a:effectLst/>
                <a:latin typeface="+mn-lt"/>
              </a:rPr>
              <a:t> a utilisé un album différent</a:t>
            </a:r>
          </a:p>
          <a:p>
            <a:pPr marL="457200" rtl="0">
              <a:spcBef>
                <a:spcPts val="1200"/>
              </a:spcBef>
              <a:spcAft>
                <a:spcPts val="1200"/>
              </a:spcAft>
            </a:pPr>
            <a:r>
              <a:rPr lang="fr-FR" sz="1000" b="0" i="0" u="none" strike="noStrike" dirty="0">
                <a:solidFill>
                  <a:srgbClr val="000000"/>
                </a:solidFill>
                <a:effectLst/>
                <a:latin typeface="+mn-lt"/>
              </a:rPr>
              <a:t>Questions posées : pointer tous les moments où enseignant.es et élèves ont tour à tour convoqué/utilisé le support, tant verbalement que physiquement, tout au long du processus d’enseignement-apprentissage inspiré de Wallace</a:t>
            </a:r>
            <a:endParaRPr lang="fr-FR" sz="1000" b="0" dirty="0">
              <a:effectLst/>
              <a:latin typeface="+mn-lt"/>
            </a:endParaRPr>
          </a:p>
          <a:p>
            <a:pPr marL="457200" rtl="0">
              <a:spcBef>
                <a:spcPts val="1200"/>
              </a:spcBef>
              <a:spcAft>
                <a:spcPts val="1200"/>
              </a:spcAft>
            </a:pPr>
            <a:r>
              <a:rPr lang="fr-FR" sz="1000" b="0" i="0" u="none" strike="noStrike" dirty="0">
                <a:solidFill>
                  <a:srgbClr val="000000"/>
                </a:solidFill>
                <a:effectLst/>
                <a:latin typeface="+mn-lt"/>
              </a:rPr>
              <a:t>But * : identifier le rôle de la narration multimodale dans le processus de création</a:t>
            </a:r>
            <a:endParaRPr lang="fr-FR" sz="1000" b="0" dirty="0">
              <a:effectLst/>
              <a:latin typeface="+mn-lt"/>
            </a:endParaRPr>
          </a:p>
          <a:p>
            <a:pPr rtl="0" fontAlgn="base">
              <a:spcBef>
                <a:spcPts val="1200"/>
              </a:spcBef>
              <a:spcAft>
                <a:spcPts val="1200"/>
              </a:spcAft>
              <a:buFont typeface="Arial" panose="020B0604020202020204" pitchFamily="34" charset="0"/>
              <a:buNone/>
            </a:pPr>
            <a:r>
              <a:rPr lang="fr-FR" sz="1000" b="0" i="0" u="none" strike="noStrike" dirty="0">
                <a:solidFill>
                  <a:srgbClr val="000000"/>
                </a:solidFill>
                <a:effectLst/>
                <a:latin typeface="+mn-lt"/>
              </a:rPr>
              <a:t>Résultats * :</a:t>
            </a:r>
          </a:p>
          <a:p>
            <a:pPr rtl="0" fontAlgn="base">
              <a:spcBef>
                <a:spcPts val="1200"/>
              </a:spcBef>
              <a:spcAft>
                <a:spcPts val="1200"/>
              </a:spcAft>
              <a:buFont typeface="Arial" panose="020B0604020202020204" pitchFamily="34" charset="0"/>
              <a:buNone/>
            </a:pPr>
            <a:r>
              <a:rPr lang="fr-FR" sz="1000" b="0" i="0" u="none" strike="noStrike" dirty="0">
                <a:solidFill>
                  <a:srgbClr val="000000"/>
                </a:solidFill>
                <a:effectLst/>
                <a:latin typeface="+mn-lt"/>
              </a:rPr>
              <a:t>Etape 1, préparation : tout le monde utilise la narration</a:t>
            </a:r>
          </a:p>
          <a:p>
            <a:pPr rtl="0" fontAlgn="base">
              <a:spcBef>
                <a:spcPts val="1200"/>
              </a:spcBef>
              <a:spcAft>
                <a:spcPts val="1200"/>
              </a:spcAft>
              <a:buFont typeface="Arial" panose="020B0604020202020204" pitchFamily="34" charset="0"/>
              <a:buNone/>
            </a:pPr>
            <a:r>
              <a:rPr lang="fr-FR" sz="1000" b="0" i="0" u="none" strike="noStrike" dirty="0">
                <a:solidFill>
                  <a:srgbClr val="000000"/>
                </a:solidFill>
                <a:effectLst/>
                <a:latin typeface="+mn-lt"/>
              </a:rPr>
              <a:t>Etape 2, incubation : 60% des E, 75% des e</a:t>
            </a:r>
          </a:p>
          <a:p>
            <a:pPr rtl="0" fontAlgn="base">
              <a:spcBef>
                <a:spcPts val="1200"/>
              </a:spcBef>
              <a:spcAft>
                <a:spcPts val="1200"/>
              </a:spcAft>
              <a:buFont typeface="Arial" panose="020B0604020202020204" pitchFamily="34" charset="0"/>
              <a:buNone/>
            </a:pPr>
            <a:r>
              <a:rPr lang="fr-FR" sz="1000" b="0" i="0" u="none" strike="noStrike" dirty="0">
                <a:solidFill>
                  <a:srgbClr val="000000"/>
                </a:solidFill>
                <a:effectLst/>
                <a:latin typeface="+mn-lt"/>
              </a:rPr>
              <a:t>Etape 3, pensée divergente : 0% des E, 75% des e</a:t>
            </a:r>
          </a:p>
          <a:p>
            <a:pPr rtl="0" fontAlgn="base">
              <a:spcBef>
                <a:spcPts val="1200"/>
              </a:spcBef>
              <a:spcAft>
                <a:spcPts val="1200"/>
              </a:spcAft>
              <a:buFont typeface="Arial" panose="020B0604020202020204" pitchFamily="34" charset="0"/>
              <a:buNone/>
            </a:pPr>
            <a:r>
              <a:rPr lang="fr-FR" sz="1000" b="0" i="0" u="none" strike="noStrike" dirty="0">
                <a:solidFill>
                  <a:srgbClr val="000000"/>
                </a:solidFill>
                <a:effectLst/>
                <a:latin typeface="+mn-lt"/>
              </a:rPr>
              <a:t>Etape 4, vérification : 20% des E, 50% des e</a:t>
            </a:r>
          </a:p>
          <a:p>
            <a:pPr rtl="0" fontAlgn="base">
              <a:spcBef>
                <a:spcPts val="1200"/>
              </a:spcBef>
              <a:spcAft>
                <a:spcPts val="1200"/>
              </a:spcAft>
              <a:buFont typeface="Arial" panose="020B0604020202020204" pitchFamily="34" charset="0"/>
              <a:buNone/>
            </a:pPr>
            <a:r>
              <a:rPr lang="fr-FR" sz="1000" b="0" i="0" u="none" strike="noStrike" dirty="0">
                <a:solidFill>
                  <a:srgbClr val="000000"/>
                </a:solidFill>
                <a:effectLst/>
                <a:latin typeface="+mn-lt"/>
              </a:rPr>
              <a:t>Etape 5, illumination : 0%</a:t>
            </a:r>
          </a:p>
          <a:p>
            <a:pPr rtl="0" fontAlgn="base">
              <a:spcBef>
                <a:spcPts val="1200"/>
              </a:spcBef>
              <a:spcAft>
                <a:spcPts val="1200"/>
              </a:spcAft>
              <a:buFont typeface="Arial" panose="020B0604020202020204" pitchFamily="34" charset="0"/>
              <a:buNone/>
            </a:pPr>
            <a:r>
              <a:rPr lang="fr-FR" sz="1000" b="0" i="0" u="none" strike="noStrike" dirty="0">
                <a:solidFill>
                  <a:srgbClr val="000000"/>
                </a:solidFill>
                <a:effectLst/>
                <a:latin typeface="+mn-lt"/>
              </a:rPr>
              <a:t>Etape 6, pensée convergente : 20% des E, 75% des e</a:t>
            </a:r>
          </a:p>
          <a:p>
            <a:pPr rtl="0" fontAlgn="base">
              <a:spcBef>
                <a:spcPts val="1200"/>
              </a:spcBef>
              <a:spcAft>
                <a:spcPts val="1200"/>
              </a:spcAft>
              <a:buFont typeface="Arial" panose="020B0604020202020204" pitchFamily="34" charset="0"/>
              <a:buNone/>
            </a:pPr>
            <a:r>
              <a:rPr lang="fr-FR" sz="1000" b="0" i="0" u="none" strike="noStrike" dirty="0">
                <a:solidFill>
                  <a:srgbClr val="000000"/>
                </a:solidFill>
                <a:effectLst/>
                <a:latin typeface="+mn-lt"/>
              </a:rPr>
              <a:t>Etape 7, socialisation : 20% des E, 50% des e</a:t>
            </a:r>
          </a:p>
          <a:p>
            <a:pPr rtl="0" fontAlgn="base">
              <a:spcBef>
                <a:spcPts val="1200"/>
              </a:spcBef>
              <a:spcAft>
                <a:spcPts val="1200"/>
              </a:spcAft>
              <a:buFont typeface="Arial" panose="020B0604020202020204" pitchFamily="34" charset="0"/>
              <a:buNone/>
            </a:pPr>
            <a:endParaRPr lang="fr-FR" sz="1000" b="0" i="0" u="none" strike="noStrike" dirty="0">
              <a:solidFill>
                <a:srgbClr val="000000"/>
              </a:solidFill>
              <a:effectLst/>
              <a:latin typeface="+mn-lt"/>
            </a:endParaRPr>
          </a:p>
          <a:p>
            <a:r>
              <a:rPr lang="fr-FR" sz="1000" b="0" i="0" u="none" strike="noStrike" dirty="0">
                <a:solidFill>
                  <a:srgbClr val="000000"/>
                </a:solidFill>
                <a:effectLst/>
                <a:latin typeface="+mn-lt"/>
              </a:rPr>
              <a:t>Les élèves ont donc donné du sens à leur création en l’ancrant dans l’intrigue de l’album, donc en « créant pour » résoudre une intrigue et donner du sens à leur création.</a:t>
            </a:r>
          </a:p>
          <a:p>
            <a:r>
              <a:rPr lang="fr-CH" dirty="0"/>
              <a:t>Les résultats de cette recherche exploratoire nous permettent de poser la question d’un processus aux étapes plus fines</a:t>
            </a:r>
          </a:p>
        </p:txBody>
      </p:sp>
      <p:sp>
        <p:nvSpPr>
          <p:cNvPr id="4" name="Espace réservé du numéro de diapositive 3"/>
          <p:cNvSpPr>
            <a:spLocks noGrp="1"/>
          </p:cNvSpPr>
          <p:nvPr>
            <p:ph type="sldNum" sz="quarter" idx="5"/>
          </p:nvPr>
        </p:nvSpPr>
        <p:spPr/>
        <p:txBody>
          <a:bodyPr/>
          <a:lstStyle/>
          <a:p>
            <a:fld id="{838916BA-BEED-4D03-A53A-9693159F8DE7}" type="slidenum">
              <a:rPr lang="fr-CH" smtClean="0"/>
              <a:t>14</a:t>
            </a:fld>
            <a:endParaRPr lang="fr-CH"/>
          </a:p>
        </p:txBody>
      </p:sp>
    </p:spTree>
    <p:extLst>
      <p:ext uri="{BB962C8B-B14F-4D97-AF65-F5344CB8AC3E}">
        <p14:creationId xmlns:p14="http://schemas.microsoft.com/office/powerpoint/2010/main" val="20723220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000" dirty="0">
                <a:latin typeface="+mn-lt"/>
              </a:rPr>
              <a:t>Rachel / Maud :</a:t>
            </a:r>
          </a:p>
          <a:p>
            <a:endParaRPr lang="fr-FR" sz="10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000" b="0" i="0" u="none" strike="noStrike" dirty="0">
                <a:solidFill>
                  <a:srgbClr val="000000"/>
                </a:solidFill>
                <a:effectLst/>
                <a:latin typeface="+mn-lt"/>
              </a:rPr>
              <a:t>En conclusion, nous mettons en parallèle du processus de départ inspiré de Wallace et le processus d’arrivée nous permettant d’affiner le premier :</a:t>
            </a:r>
            <a:endParaRPr lang="fr-CH" sz="1000" dirty="0">
              <a:latin typeface="+mn-lt"/>
            </a:endParaRPr>
          </a:p>
          <a:p>
            <a:endParaRPr lang="fr-FR" sz="1000" dirty="0">
              <a:latin typeface="+mn-lt"/>
            </a:endParaRPr>
          </a:p>
          <a:p>
            <a:pPr rtl="0">
              <a:spcBef>
                <a:spcPts val="1200"/>
              </a:spcBef>
              <a:spcAft>
                <a:spcPts val="1200"/>
              </a:spcAft>
            </a:pPr>
            <a:r>
              <a:rPr lang="fr-FR" sz="1000" b="0" i="0" u="none" strike="noStrike" dirty="0">
                <a:solidFill>
                  <a:srgbClr val="000000"/>
                </a:solidFill>
                <a:effectLst/>
                <a:latin typeface="+mn-lt"/>
              </a:rPr>
              <a:t>→ R S’engager * (se laisser </a:t>
            </a:r>
            <a:r>
              <a:rPr lang="fr-FR" sz="1000" b="0" i="0" u="none" strike="noStrike" dirty="0" err="1">
                <a:solidFill>
                  <a:srgbClr val="000000"/>
                </a:solidFill>
                <a:effectLst/>
                <a:latin typeface="+mn-lt"/>
              </a:rPr>
              <a:t>engagé.e</a:t>
            </a:r>
            <a:r>
              <a:rPr lang="fr-FR" sz="1000" b="0" i="0" u="none" strike="noStrike" dirty="0">
                <a:solidFill>
                  <a:srgbClr val="000000"/>
                </a:solidFill>
                <a:effectLst/>
                <a:latin typeface="+mn-lt"/>
              </a:rPr>
              <a:t>) : * l’enseignant présente le livre</a:t>
            </a:r>
            <a:endParaRPr lang="fr-FR" sz="1000" b="0" dirty="0">
              <a:effectLst/>
              <a:latin typeface="+mn-lt"/>
            </a:endParaRPr>
          </a:p>
          <a:p>
            <a:pPr rtl="0">
              <a:spcBef>
                <a:spcPts val="1200"/>
              </a:spcBef>
              <a:spcAft>
                <a:spcPts val="1200"/>
              </a:spcAft>
            </a:pPr>
            <a:r>
              <a:rPr lang="fr-FR" sz="1000" b="0" i="0" u="none" strike="noStrike" dirty="0">
                <a:solidFill>
                  <a:srgbClr val="000000"/>
                </a:solidFill>
                <a:effectLst/>
                <a:latin typeface="+mn-lt"/>
              </a:rPr>
              <a:t>→ M Rencontrer l’inattendu * : * lire l’histoire et formuler des hypothèses sur la base des images (en convoquant le caractère indiciel du signe) et ce jusqu’à l’intrigue</a:t>
            </a:r>
            <a:endParaRPr lang="fr-FR" sz="1000" b="0" dirty="0">
              <a:effectLst/>
              <a:latin typeface="+mn-lt"/>
            </a:endParaRPr>
          </a:p>
          <a:p>
            <a:pPr rtl="0">
              <a:spcBef>
                <a:spcPts val="1200"/>
              </a:spcBef>
              <a:spcAft>
                <a:spcPts val="1200"/>
              </a:spcAft>
            </a:pPr>
            <a:r>
              <a:rPr lang="fr-FR" sz="1000" b="0" i="0" u="none" strike="noStrike" dirty="0">
                <a:solidFill>
                  <a:srgbClr val="000000"/>
                </a:solidFill>
                <a:effectLst/>
                <a:latin typeface="+mn-lt"/>
              </a:rPr>
              <a:t>→ R S’étonner * : Que va faire Eugénie ?</a:t>
            </a:r>
          </a:p>
          <a:p>
            <a:pPr rtl="0">
              <a:spcBef>
                <a:spcPts val="1200"/>
              </a:spcBef>
              <a:spcAft>
                <a:spcPts val="1200"/>
              </a:spcAft>
            </a:pPr>
            <a:r>
              <a:rPr lang="fr-FR" sz="1000" b="0" i="0" u="none" strike="noStrike" dirty="0">
                <a:solidFill>
                  <a:srgbClr val="000000"/>
                </a:solidFill>
                <a:effectLst/>
                <a:latin typeface="+mn-lt"/>
              </a:rPr>
              <a:t>→ M Identifier le problème * : poser le nœud de la narration</a:t>
            </a:r>
            <a:endParaRPr lang="fr-FR" sz="1000" b="0" dirty="0">
              <a:effectLst/>
              <a:latin typeface="+mn-lt"/>
            </a:endParaRPr>
          </a:p>
          <a:p>
            <a:pPr rtl="0">
              <a:spcBef>
                <a:spcPts val="1200"/>
              </a:spcBef>
              <a:spcAft>
                <a:spcPts val="1200"/>
              </a:spcAft>
            </a:pPr>
            <a:r>
              <a:rPr lang="fr-FR" sz="1000" b="0" i="0" u="none" strike="noStrike" dirty="0">
                <a:solidFill>
                  <a:srgbClr val="000000"/>
                </a:solidFill>
                <a:effectLst/>
                <a:latin typeface="+mn-lt"/>
              </a:rPr>
              <a:t>→ R Définir la consigne * : * tâche discrétionnaire par l’enseignante : Construire un pont ….</a:t>
            </a:r>
            <a:endParaRPr lang="fr-FR" sz="1000" b="0" dirty="0">
              <a:effectLst/>
              <a:latin typeface="+mn-lt"/>
            </a:endParaRPr>
          </a:p>
          <a:p>
            <a:pPr rtl="0">
              <a:spcBef>
                <a:spcPts val="1200"/>
              </a:spcBef>
              <a:spcAft>
                <a:spcPts val="1200"/>
              </a:spcAft>
            </a:pPr>
            <a:r>
              <a:rPr lang="fr-FR" sz="1000" b="0" i="0" u="none" strike="noStrike" dirty="0">
                <a:solidFill>
                  <a:srgbClr val="000000"/>
                </a:solidFill>
                <a:effectLst/>
                <a:latin typeface="+mn-lt"/>
              </a:rPr>
              <a:t>→ M Mener l’enquête sur la base de traces (image, texte, narration : île des oubliés) * </a:t>
            </a:r>
            <a:endParaRPr lang="fr-FR" sz="1000" b="0" dirty="0">
              <a:effectLst/>
              <a:latin typeface="+mn-lt"/>
            </a:endParaRPr>
          </a:p>
          <a:p>
            <a:pPr rtl="0">
              <a:spcBef>
                <a:spcPts val="1200"/>
              </a:spcBef>
              <a:spcAft>
                <a:spcPts val="1200"/>
              </a:spcAft>
            </a:pPr>
            <a:r>
              <a:rPr lang="fr-FR" sz="1000" b="0" i="0" u="none" strike="noStrike" dirty="0">
                <a:solidFill>
                  <a:srgbClr val="000000"/>
                </a:solidFill>
                <a:effectLst/>
                <a:latin typeface="+mn-lt"/>
              </a:rPr>
              <a:t>→ M Tester des hypothèses, notamment dans une visée interdisciplinaire * : CT grâce au symbolique (démarche réflexive, communication, collaboration), FR grâce dans la dimension langagière, en sciences dans la dimension technique, en AC dans la dimension conceptrice, en FG avec le vivre ensemble</a:t>
            </a:r>
            <a:endParaRPr lang="fr-FR" sz="1000" b="0" dirty="0">
              <a:effectLst/>
              <a:latin typeface="+mn-lt"/>
            </a:endParaRPr>
          </a:p>
          <a:p>
            <a:pPr rtl="0">
              <a:spcBef>
                <a:spcPts val="1200"/>
              </a:spcBef>
              <a:spcAft>
                <a:spcPts val="1200"/>
              </a:spcAft>
            </a:pPr>
            <a:r>
              <a:rPr lang="fr-FR" sz="1000" b="0" i="0" u="none" strike="noStrike" dirty="0">
                <a:solidFill>
                  <a:srgbClr val="000000"/>
                </a:solidFill>
                <a:effectLst/>
                <a:latin typeface="+mn-lt"/>
              </a:rPr>
              <a:t>→ M Vérifier dans et par le jeu symbolique * : dans l’intrigue où l’élève a désormais un rôle à jouer ; par la narration utilisée comme récit logique obéissant au principe de causalité et possédant une fin</a:t>
            </a:r>
            <a:endParaRPr lang="fr-FR" sz="1000" b="0" dirty="0">
              <a:effectLst/>
              <a:latin typeface="+mn-lt"/>
            </a:endParaRPr>
          </a:p>
          <a:p>
            <a:pPr rtl="0">
              <a:spcBef>
                <a:spcPts val="1200"/>
              </a:spcBef>
              <a:spcAft>
                <a:spcPts val="1200"/>
              </a:spcAft>
            </a:pPr>
            <a:r>
              <a:rPr lang="fr-FR" sz="1000" b="0" i="0" u="none" strike="noStrike" dirty="0">
                <a:solidFill>
                  <a:srgbClr val="000000"/>
                </a:solidFill>
                <a:effectLst/>
                <a:latin typeface="+mn-lt"/>
              </a:rPr>
              <a:t>→ R Sélectionner sur la base des contraintes de la consigne et de l’originalité * (Cf. définition </a:t>
            </a:r>
            <a:r>
              <a:rPr lang="fr-FR" sz="1000" b="0" i="0" u="none" strike="noStrike" dirty="0" err="1">
                <a:solidFill>
                  <a:srgbClr val="000000"/>
                </a:solidFill>
                <a:effectLst/>
                <a:latin typeface="+mn-lt"/>
              </a:rPr>
              <a:t>Lubart</a:t>
            </a:r>
            <a:r>
              <a:rPr lang="fr-FR" sz="1000" b="0" i="0" u="none" strike="noStrike" dirty="0">
                <a:solidFill>
                  <a:srgbClr val="000000"/>
                </a:solidFill>
                <a:effectLst/>
                <a:latin typeface="+mn-lt"/>
              </a:rPr>
              <a:t> terme « adapté », « original » dans le sens unicité dans un contexte donné) // pensée convergente</a:t>
            </a:r>
            <a:endParaRPr lang="fr-FR" sz="1000" b="0" dirty="0">
              <a:effectLst/>
              <a:latin typeface="+mn-lt"/>
            </a:endParaRPr>
          </a:p>
          <a:p>
            <a:pPr rtl="0">
              <a:spcBef>
                <a:spcPts val="1200"/>
              </a:spcBef>
              <a:spcAft>
                <a:spcPts val="1200"/>
              </a:spcAft>
            </a:pPr>
            <a:r>
              <a:rPr lang="fr-FR" sz="1000" b="0" i="0" u="none" strike="noStrike" dirty="0">
                <a:solidFill>
                  <a:srgbClr val="000000"/>
                </a:solidFill>
                <a:effectLst/>
                <a:latin typeface="+mn-lt"/>
              </a:rPr>
              <a:t>→ R Socialiser * : * mise à l’épreuve</a:t>
            </a:r>
          </a:p>
          <a:p>
            <a:pPr rtl="0">
              <a:spcBef>
                <a:spcPts val="1200"/>
              </a:spcBef>
              <a:spcAft>
                <a:spcPts val="1200"/>
              </a:spcAft>
            </a:pPr>
            <a:endParaRPr lang="fr-FR" sz="1000" b="0" i="0" u="none" strike="noStrike" dirty="0">
              <a:solidFill>
                <a:srgbClr val="000000"/>
              </a:solidFill>
              <a:effectLst/>
              <a:latin typeface="+mn-lt"/>
            </a:endParaRPr>
          </a:p>
          <a:p>
            <a:pPr rtl="0">
              <a:spcBef>
                <a:spcPts val="1200"/>
              </a:spcBef>
              <a:spcAft>
                <a:spcPts val="1200"/>
              </a:spcAft>
            </a:pPr>
            <a:r>
              <a:rPr lang="fr-FR" sz="1000" b="0" i="0" u="none" strike="noStrike" dirty="0">
                <a:solidFill>
                  <a:srgbClr val="000000"/>
                </a:solidFill>
                <a:effectLst/>
                <a:latin typeface="+mn-lt"/>
              </a:rPr>
              <a:t>Conclusion</a:t>
            </a:r>
          </a:p>
          <a:p>
            <a:pPr rtl="0">
              <a:spcBef>
                <a:spcPts val="1200"/>
              </a:spcBef>
              <a:spcAft>
                <a:spcPts val="1200"/>
              </a:spcAft>
            </a:pPr>
            <a:r>
              <a:rPr lang="fr-FR" sz="1000" b="0" i="0" u="none" strike="noStrike" dirty="0">
                <a:solidFill>
                  <a:srgbClr val="000000"/>
                </a:solidFill>
                <a:effectLst/>
                <a:latin typeface="+mn-lt"/>
              </a:rPr>
              <a:t>R : La médiation de l’album permet de proposer un processus créatif enrichi qu’une recherche plus extensive nous permettra de modéliser à des fins didactiques.</a:t>
            </a:r>
          </a:p>
        </p:txBody>
      </p:sp>
      <p:sp>
        <p:nvSpPr>
          <p:cNvPr id="4" name="Espace réservé du numéro de diapositive 3"/>
          <p:cNvSpPr>
            <a:spLocks noGrp="1"/>
          </p:cNvSpPr>
          <p:nvPr>
            <p:ph type="sldNum" sz="quarter" idx="5"/>
          </p:nvPr>
        </p:nvSpPr>
        <p:spPr/>
        <p:txBody>
          <a:bodyPr/>
          <a:lstStyle/>
          <a:p>
            <a:fld id="{838916BA-BEED-4D03-A53A-9693159F8DE7}" type="slidenum">
              <a:rPr lang="fr-CH" smtClean="0"/>
              <a:t>15</a:t>
            </a:fld>
            <a:endParaRPr lang="fr-CH"/>
          </a:p>
        </p:txBody>
      </p:sp>
    </p:spTree>
    <p:extLst>
      <p:ext uri="{BB962C8B-B14F-4D97-AF65-F5344CB8AC3E}">
        <p14:creationId xmlns:p14="http://schemas.microsoft.com/office/powerpoint/2010/main" val="34111863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Remerciements de l’attention et mise en discussion</a:t>
            </a:r>
            <a:endParaRPr lang="fr-CH" dirty="0"/>
          </a:p>
        </p:txBody>
      </p:sp>
      <p:sp>
        <p:nvSpPr>
          <p:cNvPr id="4" name="Espace réservé du numéro de diapositive 3"/>
          <p:cNvSpPr>
            <a:spLocks noGrp="1"/>
          </p:cNvSpPr>
          <p:nvPr>
            <p:ph type="sldNum" sz="quarter" idx="5"/>
          </p:nvPr>
        </p:nvSpPr>
        <p:spPr/>
        <p:txBody>
          <a:bodyPr/>
          <a:lstStyle/>
          <a:p>
            <a:fld id="{838916BA-BEED-4D03-A53A-9693159F8DE7}" type="slidenum">
              <a:rPr lang="fr-CH" smtClean="0"/>
              <a:t>16</a:t>
            </a:fld>
            <a:endParaRPr lang="fr-CH"/>
          </a:p>
        </p:txBody>
      </p:sp>
    </p:spTree>
    <p:extLst>
      <p:ext uri="{BB962C8B-B14F-4D97-AF65-F5344CB8AC3E}">
        <p14:creationId xmlns:p14="http://schemas.microsoft.com/office/powerpoint/2010/main" val="41267919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000" dirty="0">
                <a:latin typeface="+mn-lt"/>
              </a:rPr>
              <a:t>Rachel :</a:t>
            </a:r>
          </a:p>
          <a:p>
            <a:r>
              <a:rPr lang="fr-FR" sz="1000" dirty="0">
                <a:latin typeface="+mn-lt"/>
              </a:rPr>
              <a:t>Tout d’abord quelle est la source de ce travail ?</a:t>
            </a:r>
          </a:p>
          <a:p>
            <a:endParaRPr lang="fr-FR" sz="1000" dirty="0">
              <a:latin typeface="+mn-lt"/>
            </a:endParaRPr>
          </a:p>
          <a:p>
            <a:pPr rtl="0">
              <a:spcBef>
                <a:spcPts val="1200"/>
              </a:spcBef>
              <a:spcAft>
                <a:spcPts val="1200"/>
              </a:spcAft>
            </a:pPr>
            <a:r>
              <a:rPr lang="fr-FR" sz="1000" b="0" i="0" u="none" strike="noStrike" dirty="0">
                <a:solidFill>
                  <a:srgbClr val="000000"/>
                </a:solidFill>
                <a:effectLst/>
                <a:latin typeface="+mn-lt"/>
              </a:rPr>
              <a:t>Le questionnement présent est né du besoin de lier une pratique enseignante intuitive à plusieurs concepts découverts dans la rencontre de nos deux champs disciplinaires.</a:t>
            </a:r>
            <a:endParaRPr lang="fr-FR" sz="1000" b="0" dirty="0">
              <a:effectLst/>
              <a:latin typeface="+mn-lt"/>
            </a:endParaRPr>
          </a:p>
          <a:p>
            <a:pPr rtl="0">
              <a:spcBef>
                <a:spcPts val="1200"/>
              </a:spcBef>
              <a:spcAft>
                <a:spcPts val="1200"/>
              </a:spcAft>
            </a:pPr>
            <a:r>
              <a:rPr lang="fr-FR" sz="1000" b="0" i="0" u="none" strike="noStrike" dirty="0">
                <a:solidFill>
                  <a:srgbClr val="000000"/>
                </a:solidFill>
                <a:effectLst/>
                <a:latin typeface="+mn-lt"/>
              </a:rPr>
              <a:t>Cette recherche exploratoire s’inscrit dans la discipline des activités créatrices. Cette discipline * </a:t>
            </a:r>
          </a:p>
          <a:p>
            <a:pPr rtl="0">
              <a:spcBef>
                <a:spcPts val="1200"/>
              </a:spcBef>
              <a:spcAft>
                <a:spcPts val="1200"/>
              </a:spcAft>
            </a:pPr>
            <a:r>
              <a:rPr lang="fr-FR" sz="1000" b="0" i="0" u="none" strike="noStrike" dirty="0">
                <a:solidFill>
                  <a:srgbClr val="000000"/>
                </a:solidFill>
                <a:effectLst/>
                <a:latin typeface="+mn-lt"/>
              </a:rPr>
              <a:t>est enseignée en Suisse romande et est reliée au domaine des Arts au même titre que les arts visuels. </a:t>
            </a:r>
          </a:p>
          <a:p>
            <a:pPr rtl="0">
              <a:spcBef>
                <a:spcPts val="1200"/>
              </a:spcBef>
              <a:spcAft>
                <a:spcPts val="1200"/>
              </a:spcAft>
            </a:pPr>
            <a:r>
              <a:rPr lang="fr-FR" sz="1000" b="0" i="0" u="none" strike="noStrike" dirty="0">
                <a:solidFill>
                  <a:srgbClr val="000000"/>
                </a:solidFill>
                <a:effectLst/>
                <a:latin typeface="+mn-lt"/>
              </a:rPr>
              <a:t>Le Plan d’études romand fixe les objectifs à atteindre pour les différents cycles d’apprentissage *.</a:t>
            </a:r>
          </a:p>
          <a:p>
            <a:pPr rtl="0">
              <a:spcBef>
                <a:spcPts val="1200"/>
              </a:spcBef>
              <a:spcAft>
                <a:spcPts val="1200"/>
              </a:spcAft>
            </a:pPr>
            <a:r>
              <a:rPr lang="fr-FR" sz="1000" b="0" i="0" u="none" strike="noStrike" dirty="0">
                <a:solidFill>
                  <a:srgbClr val="000000"/>
                </a:solidFill>
                <a:effectLst/>
                <a:latin typeface="+mn-lt"/>
              </a:rPr>
              <a:t>Le cycle 1 * </a:t>
            </a:r>
          </a:p>
          <a:p>
            <a:pPr rtl="0">
              <a:spcBef>
                <a:spcPts val="1200"/>
              </a:spcBef>
              <a:spcAft>
                <a:spcPts val="1200"/>
              </a:spcAft>
            </a:pPr>
            <a:r>
              <a:rPr lang="fr-FR" sz="1000" b="0" i="0" u="none" strike="noStrike" dirty="0">
                <a:solidFill>
                  <a:srgbClr val="000000"/>
                </a:solidFill>
                <a:effectLst/>
                <a:latin typeface="+mn-lt"/>
              </a:rPr>
              <a:t>est retenu pour cette recherche et concerne les élèves de 4 à 8 ans. </a:t>
            </a:r>
          </a:p>
          <a:p>
            <a:pPr rtl="0">
              <a:spcBef>
                <a:spcPts val="1200"/>
              </a:spcBef>
              <a:spcAft>
                <a:spcPts val="1200"/>
              </a:spcAft>
            </a:pPr>
            <a:r>
              <a:rPr lang="fr-FR" sz="1000" b="0" i="0" u="none" strike="noStrike" dirty="0">
                <a:solidFill>
                  <a:srgbClr val="000000"/>
                </a:solidFill>
                <a:effectLst/>
                <a:latin typeface="+mn-lt"/>
              </a:rPr>
              <a:t>Citer les 4 axes A11 à A14 :</a:t>
            </a:r>
          </a:p>
          <a:p>
            <a:pPr rtl="0">
              <a:spcBef>
                <a:spcPts val="1200"/>
              </a:spcBef>
              <a:spcAft>
                <a:spcPts val="1200"/>
              </a:spcAft>
            </a:pPr>
            <a:endParaRPr lang="fr-FR" sz="1000" b="0" i="0" u="none" strike="noStrike" dirty="0">
              <a:solidFill>
                <a:srgbClr val="000000"/>
              </a:solidFill>
              <a:effectLst/>
              <a:latin typeface="+mn-lt"/>
            </a:endParaRPr>
          </a:p>
          <a:p>
            <a:pPr rtl="0">
              <a:spcBef>
                <a:spcPts val="1200"/>
              </a:spcBef>
              <a:spcAft>
                <a:spcPts val="1200"/>
              </a:spcAft>
            </a:pPr>
            <a:r>
              <a:rPr lang="fr-FR" sz="1000" b="0" i="0" u="none" strike="noStrike" dirty="0">
                <a:solidFill>
                  <a:srgbClr val="000000"/>
                </a:solidFill>
                <a:effectLst/>
                <a:latin typeface="+mn-lt"/>
              </a:rPr>
              <a:t>Représenter une idée, un imaginaire</a:t>
            </a:r>
          </a:p>
          <a:p>
            <a:pPr rtl="0">
              <a:spcBef>
                <a:spcPts val="1200"/>
              </a:spcBef>
              <a:spcAft>
                <a:spcPts val="1200"/>
              </a:spcAft>
            </a:pPr>
            <a:r>
              <a:rPr lang="fr-FR" sz="1000" b="0" i="0" u="none" strike="noStrike" dirty="0">
                <a:solidFill>
                  <a:srgbClr val="000000"/>
                </a:solidFill>
                <a:effectLst/>
                <a:latin typeface="+mn-lt"/>
              </a:rPr>
              <a:t>Mobiliser ses perceptions sensorielles</a:t>
            </a:r>
          </a:p>
          <a:p>
            <a:pPr rtl="0">
              <a:spcBef>
                <a:spcPts val="1200"/>
              </a:spcBef>
              <a:spcAft>
                <a:spcPts val="1200"/>
              </a:spcAft>
            </a:pPr>
            <a:r>
              <a:rPr lang="fr-FR" sz="1000" b="0" i="0" u="none" strike="noStrike" dirty="0">
                <a:solidFill>
                  <a:srgbClr val="000000"/>
                </a:solidFill>
                <a:effectLst/>
                <a:latin typeface="+mn-lt"/>
              </a:rPr>
              <a:t>Explorer diverses techniques plastiques et artisanales</a:t>
            </a:r>
          </a:p>
          <a:p>
            <a:pPr rtl="0">
              <a:spcBef>
                <a:spcPts val="1200"/>
              </a:spcBef>
              <a:spcAft>
                <a:spcPts val="1200"/>
              </a:spcAft>
            </a:pPr>
            <a:r>
              <a:rPr lang="fr-FR" sz="1000" b="0" i="0" u="none" strike="noStrike" dirty="0">
                <a:solidFill>
                  <a:srgbClr val="000000"/>
                </a:solidFill>
                <a:effectLst/>
                <a:latin typeface="+mn-lt"/>
              </a:rPr>
              <a:t>Rencontrer divers domaines et cultures artistiques</a:t>
            </a:r>
            <a:endParaRPr lang="fr-FR" sz="1000" b="0" dirty="0">
              <a:effectLst/>
              <a:latin typeface="+mn-lt"/>
            </a:endParaRPr>
          </a:p>
          <a:p>
            <a:br>
              <a:rPr lang="fr-FR" dirty="0"/>
            </a:br>
            <a:endParaRPr lang="fr-CH" dirty="0"/>
          </a:p>
        </p:txBody>
      </p:sp>
      <p:sp>
        <p:nvSpPr>
          <p:cNvPr id="4" name="Espace réservé du numéro de diapositive 3"/>
          <p:cNvSpPr>
            <a:spLocks noGrp="1"/>
          </p:cNvSpPr>
          <p:nvPr>
            <p:ph type="sldNum" sz="quarter" idx="5"/>
          </p:nvPr>
        </p:nvSpPr>
        <p:spPr/>
        <p:txBody>
          <a:bodyPr/>
          <a:lstStyle/>
          <a:p>
            <a:fld id="{838916BA-BEED-4D03-A53A-9693159F8DE7}" type="slidenum">
              <a:rPr lang="fr-CH" smtClean="0"/>
              <a:t>2</a:t>
            </a:fld>
            <a:endParaRPr lang="fr-CH"/>
          </a:p>
        </p:txBody>
      </p:sp>
    </p:spTree>
    <p:extLst>
      <p:ext uri="{BB962C8B-B14F-4D97-AF65-F5344CB8AC3E}">
        <p14:creationId xmlns:p14="http://schemas.microsoft.com/office/powerpoint/2010/main" val="18314877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rtl="0">
              <a:spcBef>
                <a:spcPts val="1200"/>
              </a:spcBef>
              <a:spcAft>
                <a:spcPts val="1200"/>
              </a:spcAft>
            </a:pPr>
            <a:r>
              <a:rPr lang="fr-FR" sz="1000" b="0" i="0" u="none" strike="noStrike" dirty="0">
                <a:solidFill>
                  <a:srgbClr val="000000"/>
                </a:solidFill>
                <a:effectLst/>
                <a:latin typeface="+mn-lt"/>
              </a:rPr>
              <a:t>Rachel :</a:t>
            </a:r>
          </a:p>
          <a:p>
            <a:pPr rtl="0">
              <a:spcBef>
                <a:spcPts val="1200"/>
              </a:spcBef>
              <a:spcAft>
                <a:spcPts val="1200"/>
              </a:spcAft>
            </a:pPr>
            <a:r>
              <a:rPr lang="fr-FR" sz="1000" b="0" i="0" u="none" strike="noStrike" dirty="0">
                <a:solidFill>
                  <a:srgbClr val="000000"/>
                </a:solidFill>
                <a:effectLst/>
                <a:latin typeface="+mn-lt"/>
              </a:rPr>
              <a:t>Parlons un peu du domaines des Arts et de sa relation proche aux capacités transversales de notre plan d’étude</a:t>
            </a:r>
          </a:p>
          <a:p>
            <a:pPr rtl="0">
              <a:spcBef>
                <a:spcPts val="1200"/>
              </a:spcBef>
              <a:spcAft>
                <a:spcPts val="1200"/>
              </a:spcAft>
            </a:pPr>
            <a:r>
              <a:rPr lang="fr-FR" sz="1000" b="0" i="0" u="none" strike="noStrike" dirty="0">
                <a:solidFill>
                  <a:srgbClr val="000000"/>
                </a:solidFill>
                <a:effectLst/>
                <a:latin typeface="+mn-lt"/>
              </a:rPr>
              <a:t>Par ses connaissances, ses méthodes ainsi que par ses modalités d'enseignement, le domaine </a:t>
            </a:r>
            <a:r>
              <a:rPr lang="fr-FR" sz="1000" b="0" i="1" u="none" strike="noStrike" dirty="0">
                <a:solidFill>
                  <a:srgbClr val="000000"/>
                </a:solidFill>
                <a:effectLst/>
                <a:latin typeface="+mn-lt"/>
              </a:rPr>
              <a:t>Arts</a:t>
            </a:r>
            <a:r>
              <a:rPr lang="fr-FR" sz="1000" b="0" i="0" u="none" strike="noStrike" dirty="0">
                <a:solidFill>
                  <a:srgbClr val="000000"/>
                </a:solidFill>
                <a:effectLst/>
                <a:latin typeface="+mn-lt"/>
              </a:rPr>
              <a:t> contribue, chez l'élève, au développement des capacités transversales du PER :</a:t>
            </a:r>
            <a:endParaRPr lang="fr-FR" sz="1000" b="0" dirty="0">
              <a:effectLst/>
              <a:latin typeface="+mn-lt"/>
            </a:endParaRPr>
          </a:p>
          <a:p>
            <a:pPr rtl="0" fontAlgn="base">
              <a:spcBef>
                <a:spcPts val="1200"/>
              </a:spcBef>
              <a:spcAft>
                <a:spcPts val="0"/>
              </a:spcAft>
              <a:buFont typeface="Arial" panose="020B0604020202020204" pitchFamily="34" charset="0"/>
              <a:buNone/>
            </a:pPr>
            <a:r>
              <a:rPr lang="fr-FR" sz="1000" b="0" i="0" u="none" strike="noStrike" dirty="0">
                <a:solidFill>
                  <a:srgbClr val="000000"/>
                </a:solidFill>
                <a:effectLst/>
                <a:latin typeface="+mn-lt"/>
              </a:rPr>
              <a:t>- de la </a:t>
            </a:r>
            <a:r>
              <a:rPr lang="fr-FR" sz="1000" b="0" i="1" u="none" strike="noStrike" dirty="0">
                <a:solidFill>
                  <a:srgbClr val="000000"/>
                </a:solidFill>
                <a:effectLst/>
                <a:latin typeface="+mn-lt"/>
              </a:rPr>
              <a:t>Collaboration</a:t>
            </a:r>
            <a:r>
              <a:rPr lang="fr-FR" sz="1000" b="0" i="0" u="none" strike="noStrike" dirty="0">
                <a:solidFill>
                  <a:srgbClr val="000000"/>
                </a:solidFill>
                <a:effectLst/>
                <a:latin typeface="+mn-lt"/>
              </a:rPr>
              <a:t>, (dans les AC par exemple lorsque nous demandons aux élèves de travailler en groupes)</a:t>
            </a:r>
          </a:p>
          <a:p>
            <a:pPr rtl="0" fontAlgn="base">
              <a:spcBef>
                <a:spcPts val="1200"/>
              </a:spcBef>
              <a:spcAft>
                <a:spcPts val="0"/>
              </a:spcAft>
              <a:buFont typeface="Arial" panose="020B0604020202020204" pitchFamily="34" charset="0"/>
              <a:buNone/>
            </a:pPr>
            <a:r>
              <a:rPr lang="fr-FR" sz="1000" b="0" i="0" u="none" strike="noStrike" dirty="0">
                <a:solidFill>
                  <a:srgbClr val="000000"/>
                </a:solidFill>
                <a:effectLst/>
                <a:latin typeface="+mn-lt"/>
              </a:rPr>
              <a:t>- de la </a:t>
            </a:r>
            <a:r>
              <a:rPr lang="fr-FR" sz="1000" b="0" i="1" u="none" strike="noStrike" dirty="0">
                <a:solidFill>
                  <a:srgbClr val="000000"/>
                </a:solidFill>
                <a:effectLst/>
                <a:latin typeface="+mn-lt"/>
              </a:rPr>
              <a:t>Communication</a:t>
            </a:r>
            <a:r>
              <a:rPr lang="fr-FR" sz="1000" b="0" i="0" u="none" strike="noStrike" dirty="0">
                <a:solidFill>
                  <a:srgbClr val="000000"/>
                </a:solidFill>
                <a:effectLst/>
                <a:latin typeface="+mn-lt"/>
              </a:rPr>
              <a:t>, (dans les AC lorsque les élèves doivent exprimer leurs idées, argumenter leurs choix)</a:t>
            </a:r>
          </a:p>
          <a:p>
            <a:pPr rtl="0" fontAlgn="base">
              <a:spcBef>
                <a:spcPts val="1200"/>
              </a:spcBef>
              <a:spcAft>
                <a:spcPts val="0"/>
              </a:spcAft>
              <a:buFont typeface="Arial" panose="020B0604020202020204" pitchFamily="34" charset="0"/>
              <a:buNone/>
            </a:pPr>
            <a:r>
              <a:rPr lang="fr-FR" sz="1000" b="0" i="0" u="none" strike="noStrike" dirty="0">
                <a:solidFill>
                  <a:srgbClr val="000000"/>
                </a:solidFill>
                <a:effectLst/>
                <a:latin typeface="+mn-lt"/>
              </a:rPr>
              <a:t>- des </a:t>
            </a:r>
            <a:r>
              <a:rPr lang="fr-FR" sz="1000" b="0" i="1" u="none" strike="noStrike" dirty="0">
                <a:solidFill>
                  <a:srgbClr val="000000"/>
                </a:solidFill>
                <a:effectLst/>
                <a:latin typeface="+mn-lt"/>
              </a:rPr>
              <a:t>Stratégies d'apprentissage</a:t>
            </a:r>
            <a:r>
              <a:rPr lang="fr-FR" sz="1000" b="0" i="0" u="none" strike="noStrike" dirty="0">
                <a:solidFill>
                  <a:srgbClr val="000000"/>
                </a:solidFill>
                <a:effectLst/>
                <a:latin typeface="+mn-lt"/>
              </a:rPr>
              <a:t>, (dans les AC qui permettent à l’élèves de réutiliser des connaissances précédemment acquises)</a:t>
            </a:r>
          </a:p>
          <a:p>
            <a:pPr rtl="0" fontAlgn="base">
              <a:spcBef>
                <a:spcPts val="0"/>
              </a:spcBef>
              <a:spcAft>
                <a:spcPts val="1200"/>
              </a:spcAft>
              <a:buFont typeface="Arial" panose="020B0604020202020204" pitchFamily="34" charset="0"/>
              <a:buNone/>
            </a:pPr>
            <a:r>
              <a:rPr lang="fr-FR" sz="1000" b="0" i="0" u="none" strike="noStrike" dirty="0">
                <a:solidFill>
                  <a:srgbClr val="000000"/>
                </a:solidFill>
                <a:effectLst/>
                <a:latin typeface="+mn-lt"/>
              </a:rPr>
              <a:t>- de la </a:t>
            </a:r>
            <a:r>
              <a:rPr lang="fr-FR" sz="1000" b="0" i="1" u="none" strike="noStrike" dirty="0">
                <a:solidFill>
                  <a:srgbClr val="000000"/>
                </a:solidFill>
                <a:effectLst/>
                <a:latin typeface="+mn-lt"/>
              </a:rPr>
              <a:t>Pensée créatrice</a:t>
            </a:r>
            <a:r>
              <a:rPr lang="fr-FR" sz="1000" b="0" i="0" u="none" strike="noStrike" dirty="0">
                <a:solidFill>
                  <a:srgbClr val="000000"/>
                </a:solidFill>
                <a:effectLst/>
                <a:latin typeface="+mn-lt"/>
              </a:rPr>
              <a:t>,( notamment en mettant l'élève dans une perspective de production : si les liens entre le domaine </a:t>
            </a:r>
            <a:r>
              <a:rPr lang="fr-FR" sz="1000" b="0" i="1" u="none" strike="noStrike" dirty="0">
                <a:solidFill>
                  <a:srgbClr val="000000"/>
                </a:solidFill>
                <a:effectLst/>
                <a:latin typeface="+mn-lt"/>
              </a:rPr>
              <a:t>Arts</a:t>
            </a:r>
            <a:r>
              <a:rPr lang="fr-FR" sz="1000" b="0" i="0" u="none" strike="noStrike" dirty="0">
                <a:solidFill>
                  <a:srgbClr val="000000"/>
                </a:solidFill>
                <a:effectLst/>
                <a:latin typeface="+mn-lt"/>
              </a:rPr>
              <a:t> et la créativité paraissent évidents, c'est essentiellement parce qu'il permet à l'élève de se confronter au « faire », que cette capacité créatrice développe;)</a:t>
            </a:r>
          </a:p>
          <a:p>
            <a:r>
              <a:rPr lang="fr-FR" sz="1000" b="0" i="0" u="none" strike="noStrike" dirty="0">
                <a:solidFill>
                  <a:srgbClr val="000000"/>
                </a:solidFill>
                <a:effectLst/>
                <a:latin typeface="+mn-lt"/>
              </a:rPr>
              <a:t>- de la </a:t>
            </a:r>
            <a:r>
              <a:rPr lang="fr-FR" sz="1000" b="0" i="1" u="none" strike="noStrike" dirty="0">
                <a:solidFill>
                  <a:srgbClr val="000000"/>
                </a:solidFill>
                <a:effectLst/>
                <a:latin typeface="+mn-lt"/>
              </a:rPr>
              <a:t>Démarche réflexive</a:t>
            </a:r>
            <a:r>
              <a:rPr lang="fr-FR" sz="1000" b="0" i="0" u="none" strike="noStrike" dirty="0">
                <a:solidFill>
                  <a:srgbClr val="000000"/>
                </a:solidFill>
                <a:effectLst/>
                <a:latin typeface="+mn-lt"/>
              </a:rPr>
              <a:t>, (notamment en l'engageant à exercer une démarche critique relative tant à sa propre production qu'aux productions artistiques et aux phénomènes culturels)</a:t>
            </a:r>
            <a:br>
              <a:rPr lang="fr-FR" sz="1000" dirty="0">
                <a:latin typeface="+mn-lt"/>
              </a:rPr>
            </a:br>
            <a:endParaRPr lang="fr-CH" sz="1000" dirty="0">
              <a:latin typeface="+mn-lt"/>
            </a:endParaRPr>
          </a:p>
          <a:p>
            <a:pPr marL="171450" indent="-171450">
              <a:buFontTx/>
              <a:buChar char="-"/>
            </a:pPr>
            <a:endParaRPr lang="fr-CH" sz="1000" dirty="0">
              <a:latin typeface="+mn-lt"/>
            </a:endParaRPr>
          </a:p>
        </p:txBody>
      </p:sp>
      <p:sp>
        <p:nvSpPr>
          <p:cNvPr id="4" name="Espace réservé du numéro de diapositive 3"/>
          <p:cNvSpPr>
            <a:spLocks noGrp="1"/>
          </p:cNvSpPr>
          <p:nvPr>
            <p:ph type="sldNum" sz="quarter" idx="5"/>
          </p:nvPr>
        </p:nvSpPr>
        <p:spPr/>
        <p:txBody>
          <a:bodyPr/>
          <a:lstStyle/>
          <a:p>
            <a:fld id="{838916BA-BEED-4D03-A53A-9693159F8DE7}" type="slidenum">
              <a:rPr lang="fr-CH" smtClean="0"/>
              <a:t>3</a:t>
            </a:fld>
            <a:endParaRPr lang="fr-CH"/>
          </a:p>
        </p:txBody>
      </p:sp>
    </p:spTree>
    <p:extLst>
      <p:ext uri="{BB962C8B-B14F-4D97-AF65-F5344CB8AC3E}">
        <p14:creationId xmlns:p14="http://schemas.microsoft.com/office/powerpoint/2010/main" val="30609438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rtl="0">
              <a:spcBef>
                <a:spcPts val="1200"/>
              </a:spcBef>
              <a:spcAft>
                <a:spcPts val="1200"/>
              </a:spcAft>
            </a:pPr>
            <a:r>
              <a:rPr lang="fr-FR" sz="1000" dirty="0">
                <a:latin typeface="+mn-lt"/>
              </a:rPr>
              <a:t>Maud :</a:t>
            </a:r>
          </a:p>
          <a:p>
            <a:pPr rtl="0" fontAlgn="base">
              <a:spcBef>
                <a:spcPts val="1200"/>
              </a:spcBef>
              <a:spcAft>
                <a:spcPts val="0"/>
              </a:spcAft>
              <a:buFont typeface="Arial" panose="020B0604020202020204" pitchFamily="34" charset="0"/>
              <a:buNone/>
            </a:pPr>
            <a:r>
              <a:rPr lang="fr-FR" sz="1000" b="0" i="0" u="none" strike="noStrike" dirty="0">
                <a:solidFill>
                  <a:srgbClr val="000000"/>
                </a:solidFill>
                <a:effectLst/>
                <a:latin typeface="+mn-lt"/>
              </a:rPr>
              <a:t>L’origine de cette recherche se situe donc dans la rencontre de nos deux champs disciplinaires que sont les AC et...</a:t>
            </a:r>
          </a:p>
          <a:p>
            <a:pPr rtl="0" fontAlgn="base">
              <a:spcBef>
                <a:spcPts val="0"/>
              </a:spcBef>
              <a:spcAft>
                <a:spcPts val="0"/>
              </a:spcAft>
              <a:buFont typeface="Arial" panose="020B0604020202020204" pitchFamily="34" charset="0"/>
              <a:buNone/>
            </a:pPr>
            <a:r>
              <a:rPr lang="fr-FR" sz="1000" b="0" i="0" u="none" strike="noStrike" dirty="0">
                <a:solidFill>
                  <a:srgbClr val="000000"/>
                </a:solidFill>
                <a:effectLst/>
                <a:latin typeface="+mn-lt"/>
              </a:rPr>
              <a:t>La sémiotique* qui est l’étude des signes, c’est-à-dire </a:t>
            </a:r>
            <a:r>
              <a:rPr lang="fr-FR" sz="1000" b="1" i="0" u="none" strike="noStrike" dirty="0">
                <a:solidFill>
                  <a:srgbClr val="000000"/>
                </a:solidFill>
                <a:effectLst/>
                <a:latin typeface="+mn-lt"/>
              </a:rPr>
              <a:t>de la fabrication de sens</a:t>
            </a:r>
            <a:r>
              <a:rPr lang="fr-FR" sz="1000" b="0" i="0" u="none" strike="noStrike" dirty="0">
                <a:solidFill>
                  <a:srgbClr val="000000"/>
                </a:solidFill>
                <a:effectLst/>
                <a:latin typeface="+mn-lt"/>
              </a:rPr>
              <a:t>*</a:t>
            </a:r>
          </a:p>
          <a:p>
            <a:pPr rtl="0" fontAlgn="base">
              <a:spcBef>
                <a:spcPts val="0"/>
              </a:spcBef>
              <a:spcAft>
                <a:spcPts val="0"/>
              </a:spcAft>
              <a:buFont typeface="Arial" panose="020B0604020202020204" pitchFamily="34" charset="0"/>
              <a:buNone/>
            </a:pPr>
            <a:r>
              <a:rPr lang="fr-FR" sz="1000" b="0" i="0" u="none" strike="noStrike" dirty="0">
                <a:solidFill>
                  <a:srgbClr val="000000"/>
                </a:solidFill>
                <a:effectLst/>
                <a:latin typeface="+mn-lt"/>
              </a:rPr>
              <a:t>Je convoquerai ici la sémiotique dite sociale dans un support très répandu qu’est l’album*</a:t>
            </a:r>
          </a:p>
          <a:p>
            <a:pPr rtl="0" fontAlgn="base">
              <a:spcBef>
                <a:spcPts val="0"/>
              </a:spcBef>
              <a:spcAft>
                <a:spcPts val="0"/>
              </a:spcAft>
              <a:buFont typeface="Arial" panose="020B0604020202020204" pitchFamily="34" charset="0"/>
              <a:buNone/>
            </a:pPr>
            <a:r>
              <a:rPr lang="fr-FR" sz="1000" b="0" i="0" u="none" strike="noStrike" dirty="0">
                <a:solidFill>
                  <a:srgbClr val="000000"/>
                </a:solidFill>
                <a:effectLst/>
                <a:latin typeface="+mn-lt"/>
              </a:rPr>
              <a:t>Du point de vue sémiotique, l’album est un support composite mêlant deux modalités différentes : le texte et l’image.</a:t>
            </a:r>
          </a:p>
          <a:p>
            <a:pPr rtl="0" fontAlgn="base">
              <a:spcBef>
                <a:spcPts val="1200"/>
              </a:spcBef>
              <a:spcAft>
                <a:spcPts val="0"/>
              </a:spcAft>
              <a:buFont typeface="Arial" panose="020B0604020202020204" pitchFamily="34" charset="0"/>
              <a:buNone/>
            </a:pPr>
            <a:r>
              <a:rPr lang="fr-FR" sz="1000" b="0" i="0" u="none" strike="noStrike" dirty="0">
                <a:solidFill>
                  <a:srgbClr val="000000"/>
                </a:solidFill>
                <a:effectLst/>
                <a:latin typeface="+mn-lt"/>
              </a:rPr>
              <a:t>Cette plurisémioticité engendre une sémiose dite complexe (Kress, 2010) faisant appel à la </a:t>
            </a:r>
            <a:r>
              <a:rPr lang="fr-FR" sz="1000" b="1" i="0" u="none" strike="noStrike" dirty="0">
                <a:solidFill>
                  <a:srgbClr val="000000"/>
                </a:solidFill>
                <a:effectLst/>
                <a:latin typeface="+mn-lt"/>
              </a:rPr>
              <a:t>pensée divergente</a:t>
            </a:r>
            <a:r>
              <a:rPr lang="fr-FR" sz="1000" b="0" i="0" u="none" strike="noStrike" dirty="0">
                <a:solidFill>
                  <a:srgbClr val="000000"/>
                </a:solidFill>
                <a:effectLst/>
                <a:latin typeface="+mn-lt"/>
              </a:rPr>
              <a:t>. Nous y reviendrons.</a:t>
            </a:r>
          </a:p>
          <a:p>
            <a:pPr marL="0" marR="0" lvl="0" indent="0" algn="l" defTabSz="914400" rtl="0" eaLnBrk="1" fontAlgn="base" latinLnBrk="0" hangingPunct="1">
              <a:lnSpc>
                <a:spcPct val="100000"/>
              </a:lnSpc>
              <a:spcBef>
                <a:spcPts val="1200"/>
              </a:spcBef>
              <a:spcAft>
                <a:spcPts val="0"/>
              </a:spcAft>
              <a:buClrTx/>
              <a:buSzTx/>
              <a:buFont typeface="Arial" panose="020B0604020202020204" pitchFamily="34" charset="0"/>
              <a:buNone/>
              <a:tabLst/>
              <a:defRPr/>
            </a:pPr>
            <a:r>
              <a:rPr lang="fr-FR" sz="1000" b="0" i="0" u="none" strike="noStrike" dirty="0">
                <a:solidFill>
                  <a:srgbClr val="000000"/>
                </a:solidFill>
                <a:effectLst/>
                <a:latin typeface="+mn-lt"/>
              </a:rPr>
              <a:t>Du point de vue de la sémiotique </a:t>
            </a:r>
            <a:r>
              <a:rPr lang="fr-FR" sz="1000" b="1" i="0" u="none" strike="noStrike" dirty="0">
                <a:solidFill>
                  <a:srgbClr val="000000"/>
                </a:solidFill>
                <a:effectLst/>
                <a:latin typeface="+mn-lt"/>
              </a:rPr>
              <a:t>sociale</a:t>
            </a:r>
            <a:r>
              <a:rPr lang="fr-FR" sz="1000" b="0" i="0" u="none" strike="noStrike" dirty="0">
                <a:solidFill>
                  <a:srgbClr val="000000"/>
                </a:solidFill>
                <a:effectLst/>
                <a:latin typeface="+mn-lt"/>
              </a:rPr>
              <a:t>, l’album est cette narration donc complexe </a:t>
            </a:r>
            <a:r>
              <a:rPr lang="fr-FR" sz="1000" b="1" i="0" u="none" strike="noStrike" dirty="0">
                <a:solidFill>
                  <a:srgbClr val="000000"/>
                </a:solidFill>
                <a:effectLst/>
                <a:latin typeface="+mn-lt"/>
              </a:rPr>
              <a:t>créant un espace social virtuel</a:t>
            </a:r>
            <a:r>
              <a:rPr lang="fr-FR" sz="1000" b="0" i="0" u="none" strike="noStrike" dirty="0">
                <a:solidFill>
                  <a:srgbClr val="000000"/>
                </a:solidFill>
                <a:effectLst/>
                <a:latin typeface="+mn-lt"/>
              </a:rPr>
              <a:t>.</a:t>
            </a:r>
          </a:p>
          <a:p>
            <a:pPr rtl="0" fontAlgn="base">
              <a:spcBef>
                <a:spcPts val="1200"/>
              </a:spcBef>
              <a:spcAft>
                <a:spcPts val="0"/>
              </a:spcAft>
              <a:buFont typeface="Arial" panose="020B0604020202020204" pitchFamily="34" charset="0"/>
              <a:buNone/>
            </a:pPr>
            <a:endParaRPr lang="fr-FR" sz="1000" b="0" i="0" u="none" strike="noStrike" dirty="0">
              <a:solidFill>
                <a:srgbClr val="000000"/>
              </a:solidFill>
              <a:effectLst/>
              <a:latin typeface="+mn-lt"/>
            </a:endParaRPr>
          </a:p>
        </p:txBody>
      </p:sp>
      <p:sp>
        <p:nvSpPr>
          <p:cNvPr id="4" name="Espace réservé du numéro de diapositive 3"/>
          <p:cNvSpPr>
            <a:spLocks noGrp="1"/>
          </p:cNvSpPr>
          <p:nvPr>
            <p:ph type="sldNum" sz="quarter" idx="5"/>
          </p:nvPr>
        </p:nvSpPr>
        <p:spPr/>
        <p:txBody>
          <a:bodyPr/>
          <a:lstStyle/>
          <a:p>
            <a:fld id="{838916BA-BEED-4D03-A53A-9693159F8DE7}" type="slidenum">
              <a:rPr lang="fr-CH" smtClean="0"/>
              <a:t>4</a:t>
            </a:fld>
            <a:endParaRPr lang="fr-CH"/>
          </a:p>
        </p:txBody>
      </p:sp>
    </p:spTree>
    <p:extLst>
      <p:ext uri="{BB962C8B-B14F-4D97-AF65-F5344CB8AC3E}">
        <p14:creationId xmlns:p14="http://schemas.microsoft.com/office/powerpoint/2010/main" val="42008059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000" dirty="0">
                <a:latin typeface="+mn-lt"/>
              </a:rPr>
              <a:t>Rachel : nous allons nous présenter nos ancrage épistémologiques.</a:t>
            </a:r>
          </a:p>
          <a:p>
            <a:pPr rtl="0">
              <a:spcBef>
                <a:spcPts val="1200"/>
              </a:spcBef>
              <a:spcAft>
                <a:spcPts val="1200"/>
              </a:spcAft>
            </a:pPr>
            <a:r>
              <a:rPr lang="fr-FR" sz="1000" b="0" i="0" u="none" strike="noStrike" dirty="0">
                <a:solidFill>
                  <a:srgbClr val="000000"/>
                </a:solidFill>
                <a:effectLst/>
                <a:latin typeface="+mn-lt"/>
              </a:rPr>
              <a:t>Prenons d’abord les concepts liés au AC</a:t>
            </a:r>
          </a:p>
          <a:p>
            <a:pPr rtl="0">
              <a:spcBef>
                <a:spcPts val="1200"/>
              </a:spcBef>
              <a:spcAft>
                <a:spcPts val="1200"/>
              </a:spcAft>
            </a:pPr>
            <a:r>
              <a:rPr lang="fr-FR" sz="1000" b="0" i="0" u="none" strike="noStrike" dirty="0">
                <a:solidFill>
                  <a:srgbClr val="000000"/>
                </a:solidFill>
                <a:effectLst/>
                <a:latin typeface="+mn-lt"/>
              </a:rPr>
              <a:t>1er concept : le processus créatif</a:t>
            </a:r>
          </a:p>
          <a:p>
            <a:pPr rtl="0">
              <a:spcBef>
                <a:spcPts val="1200"/>
              </a:spcBef>
              <a:spcAft>
                <a:spcPts val="1200"/>
              </a:spcAft>
            </a:pPr>
            <a:r>
              <a:rPr lang="fr-FR" sz="1000" b="0" i="0" u="none" strike="noStrike" dirty="0">
                <a:solidFill>
                  <a:srgbClr val="000000"/>
                </a:solidFill>
                <a:effectLst/>
                <a:latin typeface="+mn-lt"/>
              </a:rPr>
              <a:t>Les enjeux liés à la discipline AC sont principalement orientés vers le développement d’un processus créatif ainsi que l’acquisition de techniques artistiques et manuelles. Nous nous basons sur :</a:t>
            </a:r>
            <a:endParaRPr lang="fr-FR" sz="1000" b="0" dirty="0">
              <a:effectLst/>
              <a:latin typeface="+mn-lt"/>
            </a:endParaRPr>
          </a:p>
          <a:p>
            <a:pPr rtl="0" fontAlgn="base">
              <a:spcBef>
                <a:spcPts val="1200"/>
              </a:spcBef>
              <a:spcAft>
                <a:spcPts val="1200"/>
              </a:spcAft>
              <a:buFont typeface="Arial" panose="020B0604020202020204" pitchFamily="34" charset="0"/>
              <a:buNone/>
            </a:pPr>
            <a:r>
              <a:rPr lang="fr-FR" sz="1000" b="0" i="0" u="none" strike="noStrike" dirty="0">
                <a:solidFill>
                  <a:srgbClr val="000000"/>
                </a:solidFill>
                <a:effectLst/>
                <a:latin typeface="+mn-lt"/>
              </a:rPr>
              <a:t>Le processus créatif de Wallace : qui passe par les différentes étapes : préparation,….</a:t>
            </a:r>
          </a:p>
          <a:p>
            <a:pPr rtl="0">
              <a:spcBef>
                <a:spcPts val="1200"/>
              </a:spcBef>
              <a:spcAft>
                <a:spcPts val="1200"/>
              </a:spcAft>
            </a:pPr>
            <a:r>
              <a:rPr lang="fr-FR" sz="1000" b="0" i="0" u="none" strike="noStrike" dirty="0">
                <a:solidFill>
                  <a:srgbClr val="000000"/>
                </a:solidFill>
                <a:effectLst/>
                <a:latin typeface="+mn-lt"/>
              </a:rPr>
              <a:t>Nous attirons l’attention cependant sur la finalité créative de la discipline AC qu’est la création. L’</a:t>
            </a:r>
            <a:r>
              <a:rPr lang="fr-FR" sz="1000" b="0" i="0" u="none" strike="noStrike" dirty="0" err="1">
                <a:solidFill>
                  <a:srgbClr val="000000"/>
                </a:solidFill>
                <a:effectLst/>
                <a:latin typeface="+mn-lt"/>
              </a:rPr>
              <a:t>enseignant.e</a:t>
            </a:r>
            <a:r>
              <a:rPr lang="fr-FR" sz="1000" b="0" i="0" u="none" strike="noStrike" dirty="0">
                <a:solidFill>
                  <a:srgbClr val="000000"/>
                </a:solidFill>
                <a:effectLst/>
                <a:latin typeface="+mn-lt"/>
              </a:rPr>
              <a:t> mobilise et développe la créativité de ses élèves au travers d’un processus créatif pour viser une création.</a:t>
            </a:r>
            <a:endParaRPr lang="fr-FR" sz="1000" b="0" dirty="0">
              <a:effectLst/>
              <a:latin typeface="+mn-lt"/>
            </a:endParaRPr>
          </a:p>
          <a:p>
            <a:br>
              <a:rPr lang="fr-FR" sz="1000" dirty="0">
                <a:latin typeface="+mn-lt"/>
              </a:rPr>
            </a:br>
            <a:endParaRPr lang="fr-CH" sz="1000" dirty="0">
              <a:latin typeface="+mn-lt"/>
            </a:endParaRPr>
          </a:p>
        </p:txBody>
      </p:sp>
      <p:sp>
        <p:nvSpPr>
          <p:cNvPr id="4" name="Espace réservé du numéro de diapositive 3"/>
          <p:cNvSpPr>
            <a:spLocks noGrp="1"/>
          </p:cNvSpPr>
          <p:nvPr>
            <p:ph type="sldNum" sz="quarter" idx="5"/>
          </p:nvPr>
        </p:nvSpPr>
        <p:spPr/>
        <p:txBody>
          <a:bodyPr/>
          <a:lstStyle/>
          <a:p>
            <a:fld id="{838916BA-BEED-4D03-A53A-9693159F8DE7}" type="slidenum">
              <a:rPr lang="fr-CH" smtClean="0"/>
              <a:t>5</a:t>
            </a:fld>
            <a:endParaRPr lang="fr-CH"/>
          </a:p>
        </p:txBody>
      </p:sp>
    </p:spTree>
    <p:extLst>
      <p:ext uri="{BB962C8B-B14F-4D97-AF65-F5344CB8AC3E}">
        <p14:creationId xmlns:p14="http://schemas.microsoft.com/office/powerpoint/2010/main" val="23339995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rtl="0" fontAlgn="base">
              <a:spcBef>
                <a:spcPts val="1200"/>
              </a:spcBef>
              <a:spcAft>
                <a:spcPts val="1200"/>
              </a:spcAft>
              <a:buFont typeface="Arial" panose="020B0604020202020204" pitchFamily="34" charset="0"/>
              <a:buNone/>
            </a:pPr>
            <a:r>
              <a:rPr lang="fr-FR" sz="1000" b="0" i="0" u="none" strike="noStrike" dirty="0">
                <a:solidFill>
                  <a:srgbClr val="000000"/>
                </a:solidFill>
                <a:effectLst/>
                <a:latin typeface="+mn-lt"/>
              </a:rPr>
              <a:t>Rachel :</a:t>
            </a:r>
          </a:p>
          <a:p>
            <a:pPr rtl="0" fontAlgn="base">
              <a:spcBef>
                <a:spcPts val="1200"/>
              </a:spcBef>
              <a:spcAft>
                <a:spcPts val="1200"/>
              </a:spcAft>
              <a:buFont typeface="Arial" panose="020B0604020202020204" pitchFamily="34" charset="0"/>
              <a:buNone/>
            </a:pPr>
            <a:r>
              <a:rPr lang="fr-FR" sz="1000" b="0" i="0" u="none" strike="noStrike" dirty="0">
                <a:solidFill>
                  <a:srgbClr val="000000"/>
                </a:solidFill>
                <a:effectLst/>
                <a:latin typeface="+mn-lt"/>
              </a:rPr>
              <a:t>Le 2</a:t>
            </a:r>
            <a:r>
              <a:rPr lang="fr-FR" sz="1000" b="0" i="0" u="none" strike="noStrike" baseline="30000" dirty="0">
                <a:solidFill>
                  <a:srgbClr val="000000"/>
                </a:solidFill>
                <a:effectLst/>
                <a:latin typeface="+mn-lt"/>
              </a:rPr>
              <a:t>ème</a:t>
            </a:r>
            <a:r>
              <a:rPr lang="fr-FR" sz="1000" b="0" i="0" u="none" strike="noStrike" dirty="0">
                <a:solidFill>
                  <a:srgbClr val="000000"/>
                </a:solidFill>
                <a:effectLst/>
                <a:latin typeface="+mn-lt"/>
              </a:rPr>
              <a:t> concept : la créativité</a:t>
            </a:r>
          </a:p>
          <a:p>
            <a:pPr rtl="0">
              <a:spcBef>
                <a:spcPts val="1200"/>
              </a:spcBef>
              <a:spcAft>
                <a:spcPts val="1200"/>
              </a:spcAft>
            </a:pPr>
            <a:r>
              <a:rPr lang="fr-FR" sz="1000" b="0" i="0" u="none" strike="noStrike" dirty="0">
                <a:solidFill>
                  <a:srgbClr val="000000"/>
                </a:solidFill>
                <a:effectLst/>
                <a:latin typeface="+mn-lt"/>
              </a:rPr>
              <a:t>Lorsque nous convoquons le terme de créativité, il s’agit de faire référence aux récentes recherches développées par Sullivan (2017). </a:t>
            </a:r>
          </a:p>
          <a:p>
            <a:pPr rtl="0">
              <a:spcBef>
                <a:spcPts val="1200"/>
              </a:spcBef>
              <a:spcAft>
                <a:spcPts val="1200"/>
              </a:spcAft>
            </a:pPr>
            <a:endParaRPr lang="fr-FR" sz="1000" b="0" i="0" u="none" strike="noStrike" dirty="0">
              <a:solidFill>
                <a:srgbClr val="000000"/>
              </a:solidFill>
              <a:effectLst/>
              <a:latin typeface="+mn-lt"/>
            </a:endParaRPr>
          </a:p>
          <a:p>
            <a:pPr marL="0" marR="0" lvl="0" indent="0" algn="l" defTabSz="914400" rtl="0" eaLnBrk="1" fontAlgn="auto" latinLnBrk="0" hangingPunct="1">
              <a:lnSpc>
                <a:spcPct val="100000"/>
              </a:lnSpc>
              <a:spcBef>
                <a:spcPts val="1200"/>
              </a:spcBef>
              <a:spcAft>
                <a:spcPts val="1200"/>
              </a:spcAft>
              <a:buClrTx/>
              <a:buSzTx/>
              <a:buFontTx/>
              <a:buNone/>
              <a:tabLst/>
              <a:defRPr/>
            </a:pPr>
            <a:r>
              <a:rPr lang="fr-FR" sz="1000" b="0" i="1" u="none" strike="noStrike" dirty="0">
                <a:solidFill>
                  <a:srgbClr val="000000"/>
                </a:solidFill>
                <a:effectLst/>
                <a:latin typeface="+mn-lt"/>
              </a:rPr>
              <a:t>*</a:t>
            </a:r>
          </a:p>
          <a:p>
            <a:pPr marL="0" marR="0" lvl="0" indent="0" algn="l" defTabSz="914400" rtl="0" eaLnBrk="1" fontAlgn="auto" latinLnBrk="0" hangingPunct="1">
              <a:lnSpc>
                <a:spcPct val="100000"/>
              </a:lnSpc>
              <a:spcBef>
                <a:spcPts val="1200"/>
              </a:spcBef>
              <a:spcAft>
                <a:spcPts val="1200"/>
              </a:spcAft>
              <a:buClrTx/>
              <a:buSzTx/>
              <a:buFontTx/>
              <a:buNone/>
              <a:tabLst/>
              <a:defRPr/>
            </a:pPr>
            <a:r>
              <a:rPr lang="fr-FR" sz="1000" b="0" i="1" u="none" strike="noStrike" dirty="0">
                <a:solidFill>
                  <a:srgbClr val="000000"/>
                </a:solidFill>
                <a:effectLst/>
                <a:latin typeface="+mn-lt"/>
              </a:rPr>
              <a:t> L’élève développe des compétences en lui et pour lui</a:t>
            </a:r>
            <a:endParaRPr lang="fr-FR" sz="1000" b="0" dirty="0">
              <a:effectLst/>
              <a:latin typeface="+mn-lt"/>
            </a:endParaRPr>
          </a:p>
          <a:p>
            <a:pPr rtl="0">
              <a:spcBef>
                <a:spcPts val="1200"/>
              </a:spcBef>
              <a:spcAft>
                <a:spcPts val="1200"/>
              </a:spcAft>
            </a:pPr>
            <a:r>
              <a:rPr lang="fr-FR" sz="1000" b="0" i="0" u="none" strike="noStrike" dirty="0">
                <a:solidFill>
                  <a:srgbClr val="000000"/>
                </a:solidFill>
                <a:effectLst/>
                <a:latin typeface="+mn-lt"/>
              </a:rPr>
              <a:t>Sullivan nous propose de convoquer la Psychologie cognitive nous permettant  de comprendre le processus créatif et le processus de pensée qui est lié.</a:t>
            </a:r>
          </a:p>
          <a:p>
            <a:pPr rtl="0">
              <a:spcBef>
                <a:spcPts val="1200"/>
              </a:spcBef>
              <a:spcAft>
                <a:spcPts val="1200"/>
              </a:spcAft>
            </a:pPr>
            <a:r>
              <a:rPr lang="fr-FR" sz="1000" b="0" i="0" u="none" strike="noStrike" dirty="0">
                <a:solidFill>
                  <a:srgbClr val="000000"/>
                </a:solidFill>
                <a:effectLst/>
                <a:latin typeface="+mn-lt"/>
              </a:rPr>
              <a:t>(La pensée divergente et convergente, la résolution de problème, la connaissance sont des inputs nécessaires au développement d’un processus créatif et à la découverte de solutions nouvelles et adaptées à une situation donnée (</a:t>
            </a:r>
            <a:r>
              <a:rPr lang="fr-FR" sz="1000" b="0" i="0" u="none" strike="noStrike" dirty="0" err="1">
                <a:solidFill>
                  <a:srgbClr val="000000"/>
                </a:solidFill>
                <a:effectLst/>
                <a:latin typeface="+mn-lt"/>
              </a:rPr>
              <a:t>Lubart</a:t>
            </a:r>
            <a:r>
              <a:rPr lang="fr-FR" sz="1000" b="0" i="0" u="none" strike="noStrike" dirty="0">
                <a:solidFill>
                  <a:srgbClr val="000000"/>
                </a:solidFill>
                <a:effectLst/>
                <a:latin typeface="+mn-lt"/>
              </a:rPr>
              <a:t>, 2015))</a:t>
            </a:r>
          </a:p>
          <a:p>
            <a:pPr rtl="0">
              <a:spcBef>
                <a:spcPts val="1200"/>
              </a:spcBef>
              <a:spcAft>
                <a:spcPts val="1200"/>
              </a:spcAft>
            </a:pPr>
            <a:endParaRPr lang="fr-FR" sz="1000" b="0" dirty="0">
              <a:effectLst/>
              <a:latin typeface="+mn-lt"/>
            </a:endParaRPr>
          </a:p>
          <a:p>
            <a:pPr marL="0" marR="0" lvl="0" indent="0" algn="l" defTabSz="914400" rtl="0" eaLnBrk="1" fontAlgn="auto" latinLnBrk="0" hangingPunct="1">
              <a:lnSpc>
                <a:spcPct val="100000"/>
              </a:lnSpc>
              <a:spcBef>
                <a:spcPts val="1200"/>
              </a:spcBef>
              <a:spcAft>
                <a:spcPts val="1200"/>
              </a:spcAft>
              <a:buClrTx/>
              <a:buSzTx/>
              <a:buFontTx/>
              <a:buNone/>
              <a:tabLst/>
              <a:defRPr/>
            </a:pPr>
            <a:r>
              <a:rPr lang="fr-FR" sz="1000" b="0" i="1" u="none" strike="noStrike" dirty="0">
                <a:solidFill>
                  <a:srgbClr val="000000"/>
                </a:solidFill>
                <a:effectLst/>
                <a:latin typeface="+mn-lt"/>
              </a:rPr>
              <a:t>* </a:t>
            </a:r>
          </a:p>
          <a:p>
            <a:pPr marL="0" marR="0" lvl="0" indent="0" algn="l" defTabSz="914400" rtl="0" eaLnBrk="1" fontAlgn="auto" latinLnBrk="0" hangingPunct="1">
              <a:lnSpc>
                <a:spcPct val="100000"/>
              </a:lnSpc>
              <a:spcBef>
                <a:spcPts val="1200"/>
              </a:spcBef>
              <a:spcAft>
                <a:spcPts val="1200"/>
              </a:spcAft>
              <a:buClrTx/>
              <a:buSzTx/>
              <a:buFontTx/>
              <a:buNone/>
              <a:tabLst/>
              <a:defRPr/>
            </a:pPr>
            <a:r>
              <a:rPr lang="fr-FR" sz="1000" b="0" i="1" u="none" strike="noStrike" dirty="0">
                <a:solidFill>
                  <a:srgbClr val="000000"/>
                </a:solidFill>
                <a:effectLst/>
                <a:latin typeface="+mn-lt"/>
              </a:rPr>
              <a:t>L’élève développe des compétences par le groupe.</a:t>
            </a:r>
            <a:endParaRPr lang="fr-FR" sz="1000" b="0" dirty="0">
              <a:effectLst/>
              <a:latin typeface="+mn-lt"/>
            </a:endParaRPr>
          </a:p>
          <a:p>
            <a:pPr rtl="0">
              <a:spcBef>
                <a:spcPts val="1200"/>
              </a:spcBef>
              <a:spcAft>
                <a:spcPts val="1200"/>
              </a:spcAft>
            </a:pPr>
            <a:r>
              <a:rPr lang="fr-FR" sz="1000" b="0" i="0" u="none" strike="noStrike" dirty="0">
                <a:solidFill>
                  <a:srgbClr val="000000"/>
                </a:solidFill>
                <a:effectLst/>
                <a:latin typeface="+mn-lt"/>
              </a:rPr>
              <a:t>Sullivan nous propose ici de développer une composante psychosociale dans laquelle l’élève est socialement inscrit dans sa classe. </a:t>
            </a:r>
          </a:p>
          <a:p>
            <a:pPr rtl="0">
              <a:spcBef>
                <a:spcPts val="1200"/>
              </a:spcBef>
              <a:spcAft>
                <a:spcPts val="1200"/>
              </a:spcAft>
            </a:pPr>
            <a:r>
              <a:rPr lang="fr-FR" sz="1000" b="0" i="0" u="none" strike="noStrike" dirty="0">
                <a:solidFill>
                  <a:srgbClr val="000000"/>
                </a:solidFill>
                <a:effectLst/>
                <a:latin typeface="+mn-lt"/>
              </a:rPr>
              <a:t>(Développer une idée, la défendre, la mettre à l’épreuve de ses pairs sont des éléments qu’il faut développer et travailler dans le contexte scolaire. )</a:t>
            </a:r>
            <a:endParaRPr lang="fr-FR" sz="1000" b="0" dirty="0">
              <a:effectLst/>
              <a:latin typeface="+mn-lt"/>
            </a:endParaRPr>
          </a:p>
          <a:p>
            <a:pPr rtl="0">
              <a:spcBef>
                <a:spcPts val="1200"/>
              </a:spcBef>
              <a:spcAft>
                <a:spcPts val="1200"/>
              </a:spcAft>
            </a:pPr>
            <a:endParaRPr lang="fr-FR" sz="1000" b="0" i="0" u="none" strike="noStrike" dirty="0">
              <a:solidFill>
                <a:srgbClr val="000000"/>
              </a:solidFill>
              <a:effectLst/>
              <a:latin typeface="+mn-lt"/>
            </a:endParaRPr>
          </a:p>
          <a:p>
            <a:pPr marL="0" marR="0" lvl="0" indent="0" algn="l" defTabSz="914400" rtl="0" eaLnBrk="1" fontAlgn="auto" latinLnBrk="0" hangingPunct="1">
              <a:lnSpc>
                <a:spcPct val="100000"/>
              </a:lnSpc>
              <a:spcBef>
                <a:spcPts val="1200"/>
              </a:spcBef>
              <a:spcAft>
                <a:spcPts val="1200"/>
              </a:spcAft>
              <a:buClrTx/>
              <a:buSzTx/>
              <a:buFontTx/>
              <a:buNone/>
              <a:tabLst/>
              <a:defRPr/>
            </a:pPr>
            <a:r>
              <a:rPr lang="fr-FR" sz="1000" b="0" i="1" u="none" strike="noStrike" dirty="0">
                <a:solidFill>
                  <a:srgbClr val="000000"/>
                </a:solidFill>
                <a:effectLst/>
                <a:latin typeface="+mn-lt"/>
              </a:rPr>
              <a:t>* </a:t>
            </a:r>
          </a:p>
          <a:p>
            <a:pPr marL="0" marR="0" lvl="0" indent="0" algn="l" defTabSz="914400" rtl="0" eaLnBrk="1" fontAlgn="auto" latinLnBrk="0" hangingPunct="1">
              <a:lnSpc>
                <a:spcPct val="100000"/>
              </a:lnSpc>
              <a:spcBef>
                <a:spcPts val="1200"/>
              </a:spcBef>
              <a:spcAft>
                <a:spcPts val="1200"/>
              </a:spcAft>
              <a:buClrTx/>
              <a:buSzTx/>
              <a:buFontTx/>
              <a:buNone/>
              <a:tabLst/>
              <a:defRPr/>
            </a:pPr>
            <a:r>
              <a:rPr lang="fr-FR" sz="1000" b="0" i="1" u="none" strike="noStrike" dirty="0">
                <a:solidFill>
                  <a:srgbClr val="000000"/>
                </a:solidFill>
                <a:effectLst/>
                <a:latin typeface="+mn-lt"/>
              </a:rPr>
              <a:t>L’élève développe des compétences d’interactions collaboratives = pour le groupe</a:t>
            </a:r>
            <a:endParaRPr lang="fr-FR" sz="1000" b="0" dirty="0">
              <a:effectLst/>
              <a:latin typeface="+mn-lt"/>
            </a:endParaRPr>
          </a:p>
          <a:p>
            <a:pPr rtl="0">
              <a:spcBef>
                <a:spcPts val="1200"/>
              </a:spcBef>
              <a:spcAft>
                <a:spcPts val="1200"/>
              </a:spcAft>
            </a:pPr>
            <a:r>
              <a:rPr lang="fr-FR" sz="1000" b="0" i="0" u="none" strike="noStrike" dirty="0">
                <a:solidFill>
                  <a:srgbClr val="000000"/>
                </a:solidFill>
                <a:effectLst/>
                <a:latin typeface="+mn-lt"/>
              </a:rPr>
              <a:t>Pour terminer elle convoque le milieu socioculturel de l’élève qui va influencer le sens commun attribué à la pensée créative. </a:t>
            </a:r>
          </a:p>
          <a:p>
            <a:pPr rtl="0">
              <a:spcBef>
                <a:spcPts val="1200"/>
              </a:spcBef>
              <a:spcAft>
                <a:spcPts val="1200"/>
              </a:spcAft>
            </a:pPr>
            <a:r>
              <a:rPr lang="fr-FR" sz="1000" b="0" i="0" u="none" strike="noStrike" dirty="0">
                <a:solidFill>
                  <a:srgbClr val="000000"/>
                </a:solidFill>
                <a:effectLst/>
                <a:latin typeface="+mn-lt"/>
              </a:rPr>
              <a:t>(Les moyens de communiquer, la classe en tant qu’environnement d’apprentissage, la définition des rôles de chacun.e ainsi que les mediums utilisés par l’enseignant.e vont influencer l’environnement socioculturel de la classe et la </a:t>
            </a:r>
            <a:r>
              <a:rPr lang="fr-FR" sz="1000" b="0" i="0" u="none" strike="noStrike" dirty="0" err="1">
                <a:solidFill>
                  <a:srgbClr val="000000"/>
                </a:solidFill>
                <a:effectLst/>
                <a:latin typeface="+mn-lt"/>
              </a:rPr>
              <a:t>co</a:t>
            </a:r>
            <a:r>
              <a:rPr lang="fr-FR" sz="1000" b="0" i="0" u="none" strike="noStrike" dirty="0">
                <a:solidFill>
                  <a:srgbClr val="000000"/>
                </a:solidFill>
                <a:effectLst/>
                <a:latin typeface="+mn-lt"/>
              </a:rPr>
              <a:t>-construction des savoirs.)</a:t>
            </a:r>
          </a:p>
          <a:p>
            <a:pPr rtl="0">
              <a:spcBef>
                <a:spcPts val="1200"/>
              </a:spcBef>
              <a:spcAft>
                <a:spcPts val="1200"/>
              </a:spcAft>
            </a:pPr>
            <a:endParaRPr lang="fr-FR" sz="1000" b="0" dirty="0">
              <a:effectLst/>
              <a:latin typeface="+mn-lt"/>
            </a:endParaRPr>
          </a:p>
          <a:p>
            <a:br>
              <a:rPr lang="fr-FR" dirty="0"/>
            </a:br>
            <a:endParaRPr lang="fr-CH" dirty="0"/>
          </a:p>
        </p:txBody>
      </p:sp>
      <p:sp>
        <p:nvSpPr>
          <p:cNvPr id="4" name="Espace réservé du numéro de diapositive 3"/>
          <p:cNvSpPr>
            <a:spLocks noGrp="1"/>
          </p:cNvSpPr>
          <p:nvPr>
            <p:ph type="sldNum" sz="quarter" idx="5"/>
          </p:nvPr>
        </p:nvSpPr>
        <p:spPr/>
        <p:txBody>
          <a:bodyPr/>
          <a:lstStyle/>
          <a:p>
            <a:fld id="{838916BA-BEED-4D03-A53A-9693159F8DE7}" type="slidenum">
              <a:rPr lang="fr-CH" smtClean="0"/>
              <a:t>6</a:t>
            </a:fld>
            <a:endParaRPr lang="fr-CH"/>
          </a:p>
        </p:txBody>
      </p:sp>
    </p:spTree>
    <p:extLst>
      <p:ext uri="{BB962C8B-B14F-4D97-AF65-F5344CB8AC3E}">
        <p14:creationId xmlns:p14="http://schemas.microsoft.com/office/powerpoint/2010/main" val="32614472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000" b="0" i="0" u="none" strike="noStrike" dirty="0">
                <a:solidFill>
                  <a:srgbClr val="000000"/>
                </a:solidFill>
                <a:effectLst/>
                <a:latin typeface="+mn-lt"/>
              </a:rPr>
              <a:t>Rachel : </a:t>
            </a:r>
          </a:p>
          <a:p>
            <a:r>
              <a:rPr lang="fr-FR" sz="1000" b="0" i="0" u="none" strike="noStrike" dirty="0">
                <a:solidFill>
                  <a:srgbClr val="000000"/>
                </a:solidFill>
                <a:effectLst/>
                <a:latin typeface="+mn-lt"/>
              </a:rPr>
              <a:t>Le 3ème concept : celui d’activité dans les apprentissages</a:t>
            </a:r>
          </a:p>
          <a:p>
            <a:r>
              <a:rPr lang="fr-FR" sz="1000" b="0" i="0" u="none" strike="noStrike" dirty="0">
                <a:solidFill>
                  <a:srgbClr val="000000"/>
                </a:solidFill>
                <a:effectLst/>
                <a:latin typeface="+mn-lt"/>
              </a:rPr>
              <a:t>Toute activité met en évidence plusieurs apprentissages que l’on peut distinguer de deux types (Pastré, 2006) : l’activité productive et l’activité constructive. La première agit dans l’action de la création et a pour but une réalisation concrète répondant à des contraintes. La deuxième se manifeste de manière plus inconsciente, il s’agit de la transformation du sujet par et dans l’action. Cette construction du “soi” émerge par le biais d’une pratique réflexive ou d’un questionnement métacognitif qui permet de mettre en évidence les compétences intra et interpersonnelles développées dans l’action.</a:t>
            </a:r>
            <a:br>
              <a:rPr lang="fr-FR" sz="1000" dirty="0">
                <a:latin typeface="+mn-lt"/>
              </a:rPr>
            </a:br>
            <a:endParaRPr lang="fr-CH" sz="1000" dirty="0">
              <a:latin typeface="+mn-lt"/>
            </a:endParaRPr>
          </a:p>
        </p:txBody>
      </p:sp>
      <p:sp>
        <p:nvSpPr>
          <p:cNvPr id="4" name="Espace réservé du numéro de diapositive 3"/>
          <p:cNvSpPr>
            <a:spLocks noGrp="1"/>
          </p:cNvSpPr>
          <p:nvPr>
            <p:ph type="sldNum" sz="quarter" idx="5"/>
          </p:nvPr>
        </p:nvSpPr>
        <p:spPr/>
        <p:txBody>
          <a:bodyPr/>
          <a:lstStyle/>
          <a:p>
            <a:fld id="{838916BA-BEED-4D03-A53A-9693159F8DE7}" type="slidenum">
              <a:rPr lang="fr-CH" smtClean="0"/>
              <a:t>7</a:t>
            </a:fld>
            <a:endParaRPr lang="fr-CH"/>
          </a:p>
        </p:txBody>
      </p:sp>
    </p:spTree>
    <p:extLst>
      <p:ext uri="{BB962C8B-B14F-4D97-AF65-F5344CB8AC3E}">
        <p14:creationId xmlns:p14="http://schemas.microsoft.com/office/powerpoint/2010/main" val="38050195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000" b="0" i="0" u="none" strike="noStrike" dirty="0">
                <a:solidFill>
                  <a:srgbClr val="000000"/>
                </a:solidFill>
                <a:effectLst/>
                <a:latin typeface="+mn-lt"/>
              </a:rPr>
              <a:t>Rachel :</a:t>
            </a:r>
          </a:p>
          <a:p>
            <a:r>
              <a:rPr lang="fr-FR" sz="1000" b="0" i="0" u="none" strike="noStrike" dirty="0">
                <a:solidFill>
                  <a:srgbClr val="000000"/>
                </a:solidFill>
                <a:effectLst/>
                <a:latin typeface="+mn-lt"/>
              </a:rPr>
              <a:t>Mon 4</a:t>
            </a:r>
            <a:r>
              <a:rPr lang="fr-FR" sz="1000" b="0" i="0" u="none" strike="noStrike" baseline="30000" dirty="0">
                <a:solidFill>
                  <a:srgbClr val="000000"/>
                </a:solidFill>
                <a:effectLst/>
                <a:latin typeface="+mn-lt"/>
              </a:rPr>
              <a:t>ème</a:t>
            </a:r>
            <a:r>
              <a:rPr lang="fr-FR" sz="1000" b="0" i="0" u="none" strike="noStrike" dirty="0">
                <a:solidFill>
                  <a:srgbClr val="000000"/>
                </a:solidFill>
                <a:effectLst/>
                <a:latin typeface="+mn-lt"/>
              </a:rPr>
              <a:t> et dernier concept est</a:t>
            </a:r>
          </a:p>
          <a:p>
            <a:endParaRPr lang="fr-FR" sz="1000" b="0" i="0" u="none" strike="noStrike" dirty="0">
              <a:solidFill>
                <a:srgbClr val="000000"/>
              </a:solidFill>
              <a:effectLst/>
              <a:latin typeface="+mn-lt"/>
            </a:endParaRPr>
          </a:p>
          <a:p>
            <a:pPr rtl="0" fontAlgn="base">
              <a:spcBef>
                <a:spcPts val="1200"/>
              </a:spcBef>
              <a:spcAft>
                <a:spcPts val="1200"/>
              </a:spcAft>
              <a:buFont typeface="Arial" panose="020B0604020202020204" pitchFamily="34" charset="0"/>
              <a:buNone/>
            </a:pPr>
            <a:r>
              <a:rPr lang="fr-FR" sz="1000" b="0" i="0" u="none" strike="noStrike" dirty="0">
                <a:solidFill>
                  <a:srgbClr val="000000"/>
                </a:solidFill>
                <a:effectLst/>
                <a:latin typeface="+mn-lt"/>
              </a:rPr>
              <a:t>L’expérience :</a:t>
            </a:r>
          </a:p>
          <a:p>
            <a:pPr rtl="0" fontAlgn="base">
              <a:spcBef>
                <a:spcPts val="1200"/>
              </a:spcBef>
              <a:spcAft>
                <a:spcPts val="1200"/>
              </a:spcAft>
              <a:buFont typeface="Arial" panose="020B0604020202020204" pitchFamily="34" charset="0"/>
              <a:buChar char="•"/>
            </a:pPr>
            <a:endParaRPr lang="fr-FR" sz="1000" b="0" i="0" u="none" strike="noStrike" dirty="0">
              <a:solidFill>
                <a:srgbClr val="000000"/>
              </a:solidFill>
              <a:effectLst/>
              <a:latin typeface="+mn-lt"/>
            </a:endParaRPr>
          </a:p>
          <a:p>
            <a:pPr rtl="0">
              <a:spcBef>
                <a:spcPts val="1200"/>
              </a:spcBef>
              <a:spcAft>
                <a:spcPts val="1200"/>
              </a:spcAft>
            </a:pPr>
            <a:r>
              <a:rPr lang="fr-FR" sz="1000" b="0" i="1" u="none" strike="noStrike" dirty="0">
                <a:solidFill>
                  <a:srgbClr val="000000"/>
                </a:solidFill>
                <a:effectLst/>
                <a:latin typeface="+mn-lt"/>
              </a:rPr>
              <a:t>Pour que l’expérience de la création soit constructive et productive, il faut :</a:t>
            </a:r>
          </a:p>
          <a:p>
            <a:pPr rtl="0">
              <a:spcBef>
                <a:spcPts val="1200"/>
              </a:spcBef>
              <a:spcAft>
                <a:spcPts val="1200"/>
              </a:spcAft>
            </a:pPr>
            <a:endParaRPr lang="fr-FR" sz="1000" b="0" dirty="0">
              <a:effectLst/>
              <a:latin typeface="+mn-lt"/>
            </a:endParaRPr>
          </a:p>
          <a:p>
            <a:pPr rtl="0" fontAlgn="base">
              <a:spcBef>
                <a:spcPts val="1200"/>
              </a:spcBef>
              <a:spcAft>
                <a:spcPts val="0"/>
              </a:spcAft>
              <a:buFont typeface="Arial" panose="020B0604020202020204" pitchFamily="34" charset="0"/>
              <a:buNone/>
            </a:pPr>
            <a:r>
              <a:rPr lang="fr-FR" sz="1000" b="0" i="0" u="none" strike="noStrike" dirty="0">
                <a:solidFill>
                  <a:srgbClr val="000000"/>
                </a:solidFill>
                <a:effectLst/>
                <a:latin typeface="+mn-lt"/>
              </a:rPr>
              <a:t>- prendre en compte que l’acte créatif est ancré dans une réalité de l’individu à un moment X (</a:t>
            </a:r>
            <a:r>
              <a:rPr lang="fr-FR" sz="1000" b="0" i="0" u="none" strike="noStrike" dirty="0" err="1">
                <a:solidFill>
                  <a:srgbClr val="000000"/>
                </a:solidFill>
                <a:effectLst/>
                <a:latin typeface="+mn-lt"/>
              </a:rPr>
              <a:t>Tiévenaz</a:t>
            </a:r>
            <a:r>
              <a:rPr lang="fr-FR" sz="1000" b="0" i="0" u="none" strike="noStrike" dirty="0">
                <a:solidFill>
                  <a:srgbClr val="000000"/>
                </a:solidFill>
                <a:effectLst/>
                <a:latin typeface="+mn-lt"/>
              </a:rPr>
              <a:t>, 2017)</a:t>
            </a:r>
          </a:p>
          <a:p>
            <a:pPr rtl="0" fontAlgn="base">
              <a:spcBef>
                <a:spcPts val="0"/>
              </a:spcBef>
              <a:spcAft>
                <a:spcPts val="0"/>
              </a:spcAft>
              <a:buFont typeface="Arial" panose="020B0604020202020204" pitchFamily="34" charset="0"/>
              <a:buNone/>
            </a:pPr>
            <a:r>
              <a:rPr lang="fr-FR" sz="1000" b="0" i="0" u="none" strike="noStrike" dirty="0">
                <a:solidFill>
                  <a:srgbClr val="000000"/>
                </a:solidFill>
                <a:effectLst/>
                <a:latin typeface="+mn-lt"/>
              </a:rPr>
              <a:t>- que le processus lié à la création prenne sens si il répond à une question, une situation problème, un élément perturbateur ou déclencheur (Tâche discrétionnaire, Maggi, 2016)</a:t>
            </a:r>
          </a:p>
          <a:p>
            <a:pPr rtl="0" fontAlgn="base">
              <a:spcBef>
                <a:spcPts val="0"/>
              </a:spcBef>
              <a:spcAft>
                <a:spcPts val="1200"/>
              </a:spcAft>
              <a:buFont typeface="Arial" panose="020B0604020202020204" pitchFamily="34" charset="0"/>
              <a:buNone/>
            </a:pPr>
            <a:r>
              <a:rPr lang="fr-FR" sz="1000" b="0" i="0" u="none" strike="noStrike" dirty="0">
                <a:solidFill>
                  <a:srgbClr val="000000"/>
                </a:solidFill>
                <a:effectLst/>
                <a:latin typeface="+mn-lt"/>
              </a:rPr>
              <a:t>- que l’activité proposée crée un événement inattendu qui déclenche l’étonnement (</a:t>
            </a:r>
            <a:r>
              <a:rPr lang="fr-FR" sz="1000" b="0" i="0" u="none" strike="noStrike" dirty="0" err="1">
                <a:solidFill>
                  <a:srgbClr val="000000"/>
                </a:solidFill>
                <a:effectLst/>
                <a:latin typeface="+mn-lt"/>
              </a:rPr>
              <a:t>Tiévenaz</a:t>
            </a:r>
            <a:r>
              <a:rPr lang="fr-FR" sz="1000" b="0" i="0" u="none" strike="noStrike" dirty="0">
                <a:solidFill>
                  <a:srgbClr val="000000"/>
                </a:solidFill>
                <a:effectLst/>
                <a:latin typeface="+mn-lt"/>
              </a:rPr>
              <a:t>, 2017)</a:t>
            </a:r>
          </a:p>
          <a:p>
            <a:pPr marL="457200" rtl="0">
              <a:spcBef>
                <a:spcPts val="1200"/>
              </a:spcBef>
              <a:spcAft>
                <a:spcPts val="1200"/>
              </a:spcAft>
            </a:pPr>
            <a:r>
              <a:rPr lang="fr-FR" sz="1000" b="0" i="0" u="none" strike="noStrike" dirty="0">
                <a:solidFill>
                  <a:srgbClr val="000000"/>
                </a:solidFill>
                <a:effectLst/>
                <a:latin typeface="+mn-lt"/>
              </a:rPr>
              <a:t>(→ l’étonnement de </a:t>
            </a:r>
            <a:r>
              <a:rPr lang="fr-FR" sz="1000" b="0" i="0" u="none" strike="noStrike" dirty="0" err="1">
                <a:solidFill>
                  <a:srgbClr val="000000"/>
                </a:solidFill>
                <a:effectLst/>
                <a:latin typeface="+mn-lt"/>
              </a:rPr>
              <a:t>Thiévenaz</a:t>
            </a:r>
            <a:r>
              <a:rPr lang="fr-FR" sz="1000" b="0" i="0" u="none" strike="noStrike" dirty="0">
                <a:solidFill>
                  <a:srgbClr val="000000"/>
                </a:solidFill>
                <a:effectLst/>
                <a:latin typeface="+mn-lt"/>
              </a:rPr>
              <a:t> :</a:t>
            </a:r>
            <a:endParaRPr lang="fr-FR" sz="1000" b="0" dirty="0">
              <a:effectLst/>
              <a:latin typeface="+mn-lt"/>
            </a:endParaRPr>
          </a:p>
          <a:p>
            <a:pPr marL="457200" rtl="0">
              <a:spcBef>
                <a:spcPts val="1200"/>
              </a:spcBef>
              <a:spcAft>
                <a:spcPts val="1200"/>
              </a:spcAft>
            </a:pPr>
            <a:r>
              <a:rPr lang="fr-FR" sz="1000" b="0" i="0" u="none" strike="noStrike" dirty="0">
                <a:solidFill>
                  <a:srgbClr val="000000"/>
                </a:solidFill>
                <a:effectLst/>
                <a:latin typeface="+mn-lt"/>
              </a:rPr>
              <a:t>Le dispositif pédagogique de l’étonnement tel que décrit par </a:t>
            </a:r>
            <a:r>
              <a:rPr lang="fr-FR" sz="1000" b="0" i="0" u="none" strike="noStrike" dirty="0" err="1">
                <a:solidFill>
                  <a:srgbClr val="000000"/>
                </a:solidFill>
                <a:effectLst/>
                <a:latin typeface="+mn-lt"/>
              </a:rPr>
              <a:t>Tiévenaz</a:t>
            </a:r>
            <a:r>
              <a:rPr lang="fr-FR" sz="1000" b="0" i="0" u="none" strike="noStrike" dirty="0">
                <a:solidFill>
                  <a:srgbClr val="000000"/>
                </a:solidFill>
                <a:effectLst/>
                <a:latin typeface="+mn-lt"/>
              </a:rPr>
              <a:t> (2017) place le rôle de l’enseignant comme un agent actif et principal pour planifier des conditions idéales dans des situations préparées.</a:t>
            </a:r>
            <a:endParaRPr lang="fr-FR" sz="1000" b="0" dirty="0">
              <a:effectLst/>
              <a:latin typeface="+mn-lt"/>
            </a:endParaRPr>
          </a:p>
          <a:p>
            <a:pPr marL="457200" rtl="0">
              <a:spcBef>
                <a:spcPts val="1200"/>
              </a:spcBef>
              <a:spcAft>
                <a:spcPts val="1200"/>
              </a:spcAft>
            </a:pPr>
            <a:r>
              <a:rPr lang="fr-FR" sz="1000" b="0" i="0" u="none" strike="noStrike" dirty="0">
                <a:solidFill>
                  <a:srgbClr val="000000"/>
                </a:solidFill>
                <a:effectLst/>
                <a:latin typeface="+mn-lt"/>
              </a:rPr>
              <a:t>Les situations préparées et anticipées permettent de placer l’élève dans un contexte lui permettant de s’étonner, d’activer sa curiosité.</a:t>
            </a:r>
            <a:endParaRPr lang="fr-FR" sz="1000" b="0" dirty="0">
              <a:effectLst/>
              <a:latin typeface="+mn-lt"/>
            </a:endParaRPr>
          </a:p>
          <a:p>
            <a:pPr marL="457200" rtl="0">
              <a:spcBef>
                <a:spcPts val="1200"/>
              </a:spcBef>
              <a:spcAft>
                <a:spcPts val="1200"/>
              </a:spcAft>
            </a:pPr>
            <a:r>
              <a:rPr lang="fr-FR" sz="1000" b="0" i="0" u="none" strike="noStrike" dirty="0">
                <a:solidFill>
                  <a:srgbClr val="000000"/>
                </a:solidFill>
                <a:effectLst/>
                <a:latin typeface="+mn-lt"/>
              </a:rPr>
              <a:t>L’intérêt de l’élève doit être suscité et répondre à une situation concrète et dans laquelle il peut s’investir. Cette activité va déclencher un moment d’enquête, d’expérimentation et d’investigation.)</a:t>
            </a:r>
          </a:p>
          <a:p>
            <a:pPr marL="457200" rtl="0">
              <a:spcBef>
                <a:spcPts val="1200"/>
              </a:spcBef>
              <a:spcAft>
                <a:spcPts val="1200"/>
              </a:spcAft>
            </a:pPr>
            <a:endParaRPr lang="fr-FR" sz="1000" b="0" dirty="0">
              <a:effectLst/>
              <a:latin typeface="+mn-lt"/>
            </a:endParaRPr>
          </a:p>
          <a:p>
            <a:pPr marL="171450" marR="0" lvl="0" indent="-171450" algn="l" defTabSz="914400" rtl="0" eaLnBrk="1" fontAlgn="base" latinLnBrk="0" hangingPunct="1">
              <a:lnSpc>
                <a:spcPct val="100000"/>
              </a:lnSpc>
              <a:spcBef>
                <a:spcPts val="1200"/>
              </a:spcBef>
              <a:spcAft>
                <a:spcPts val="1200"/>
              </a:spcAft>
              <a:buClrTx/>
              <a:buSzTx/>
              <a:buFontTx/>
              <a:buChar char="-"/>
              <a:tabLst/>
              <a:defRPr/>
            </a:pPr>
            <a:r>
              <a:rPr lang="fr-FR" sz="1000" b="0" i="0" u="none" strike="noStrike" dirty="0">
                <a:solidFill>
                  <a:srgbClr val="000000"/>
                </a:solidFill>
                <a:effectLst/>
                <a:latin typeface="+mn-lt"/>
              </a:rPr>
              <a:t>que les situations d’apprentissages proposées permettent une activité d’enquête selon Dewey (</a:t>
            </a:r>
            <a:r>
              <a:rPr lang="fr-FR" sz="1000" b="0" i="0" u="none" strike="noStrike" dirty="0" err="1">
                <a:solidFill>
                  <a:srgbClr val="000000"/>
                </a:solidFill>
                <a:effectLst/>
                <a:latin typeface="+mn-lt"/>
              </a:rPr>
              <a:t>Tiévenaz</a:t>
            </a:r>
            <a:r>
              <a:rPr lang="fr-FR" sz="1000" b="0" i="0" u="none" strike="noStrike" dirty="0">
                <a:solidFill>
                  <a:srgbClr val="000000"/>
                </a:solidFill>
                <a:effectLst/>
                <a:latin typeface="+mn-lt"/>
              </a:rPr>
              <a:t>, 2017) </a:t>
            </a:r>
          </a:p>
          <a:p>
            <a:pPr marL="457200" rtl="0">
              <a:spcBef>
                <a:spcPts val="1200"/>
              </a:spcBef>
              <a:spcAft>
                <a:spcPts val="1200"/>
              </a:spcAft>
            </a:pPr>
            <a:endParaRPr lang="fr-FR" sz="1000" b="0" i="0" u="none" strike="noStrike" dirty="0">
              <a:solidFill>
                <a:srgbClr val="000000"/>
              </a:solidFill>
              <a:effectLst/>
              <a:latin typeface="+mn-lt"/>
            </a:endParaRPr>
          </a:p>
          <a:p>
            <a:pPr marL="457200" rtl="0">
              <a:spcBef>
                <a:spcPts val="1200"/>
              </a:spcBef>
              <a:spcAft>
                <a:spcPts val="1200"/>
              </a:spcAft>
            </a:pPr>
            <a:r>
              <a:rPr lang="fr-FR" sz="1000" b="0" i="0" u="none" strike="noStrike" dirty="0">
                <a:solidFill>
                  <a:srgbClr val="000000"/>
                </a:solidFill>
                <a:effectLst/>
                <a:latin typeface="+mn-lt"/>
              </a:rPr>
              <a:t>→ L’enquête et le </a:t>
            </a:r>
            <a:r>
              <a:rPr lang="fr-FR" sz="1000" b="0" i="0" u="none" strike="noStrike" dirty="0" err="1">
                <a:solidFill>
                  <a:srgbClr val="000000"/>
                </a:solidFill>
                <a:effectLst/>
                <a:latin typeface="+mn-lt"/>
              </a:rPr>
              <a:t>learning</a:t>
            </a:r>
            <a:r>
              <a:rPr lang="fr-FR" sz="1000" b="0" i="0" u="none" strike="noStrike" dirty="0">
                <a:solidFill>
                  <a:srgbClr val="000000"/>
                </a:solidFill>
                <a:effectLst/>
                <a:latin typeface="+mn-lt"/>
              </a:rPr>
              <a:t> by </a:t>
            </a:r>
            <a:r>
              <a:rPr lang="fr-FR" sz="1000" b="0" i="0" u="none" strike="noStrike" dirty="0" err="1">
                <a:solidFill>
                  <a:srgbClr val="000000"/>
                </a:solidFill>
                <a:effectLst/>
                <a:latin typeface="+mn-lt"/>
              </a:rPr>
              <a:t>doing</a:t>
            </a:r>
            <a:r>
              <a:rPr lang="fr-FR" sz="1000" b="0" i="0" u="none" strike="noStrike" dirty="0">
                <a:solidFill>
                  <a:srgbClr val="000000"/>
                </a:solidFill>
                <a:effectLst/>
                <a:latin typeface="+mn-lt"/>
              </a:rPr>
              <a:t> de Dewey (1993)</a:t>
            </a:r>
            <a:endParaRPr lang="fr-FR" sz="1000" b="0" dirty="0">
              <a:effectLst/>
              <a:latin typeface="+mn-lt"/>
            </a:endParaRPr>
          </a:p>
          <a:p>
            <a:pPr marL="457200" rtl="0">
              <a:spcBef>
                <a:spcPts val="1200"/>
              </a:spcBef>
              <a:spcAft>
                <a:spcPts val="1200"/>
              </a:spcAft>
            </a:pPr>
            <a:r>
              <a:rPr lang="fr-FR" sz="1000" b="0" i="0" u="none" strike="noStrike" dirty="0">
                <a:solidFill>
                  <a:srgbClr val="000000"/>
                </a:solidFill>
                <a:effectLst/>
                <a:latin typeface="+mn-lt"/>
              </a:rPr>
              <a:t>C’est Dewey qui met en lien l’enquête dans une visée pédagogique. </a:t>
            </a:r>
          </a:p>
          <a:p>
            <a:pPr marL="457200" rtl="0">
              <a:spcBef>
                <a:spcPts val="1200"/>
              </a:spcBef>
              <a:spcAft>
                <a:spcPts val="1200"/>
              </a:spcAft>
            </a:pPr>
            <a:r>
              <a:rPr lang="fr-FR" sz="1000" b="0" i="0" u="none" strike="noStrike" dirty="0">
                <a:solidFill>
                  <a:srgbClr val="000000"/>
                </a:solidFill>
                <a:effectLst/>
                <a:latin typeface="+mn-lt"/>
              </a:rPr>
              <a:t>(Il présente l’enquête en 5 étapes :</a:t>
            </a:r>
            <a:endParaRPr lang="fr-FR" sz="1000" b="0" dirty="0">
              <a:effectLst/>
              <a:latin typeface="+mn-lt"/>
            </a:endParaRPr>
          </a:p>
          <a:p>
            <a:pPr marL="457200" rtl="0" fontAlgn="base">
              <a:spcBef>
                <a:spcPts val="1200"/>
              </a:spcBef>
              <a:spcAft>
                <a:spcPts val="0"/>
              </a:spcAft>
              <a:buFont typeface="Arial" panose="020B0604020202020204" pitchFamily="34" charset="0"/>
              <a:buChar char="•"/>
            </a:pPr>
            <a:r>
              <a:rPr lang="fr-FR" sz="1000" b="0" i="0" u="none" strike="noStrike" dirty="0">
                <a:solidFill>
                  <a:srgbClr val="000000"/>
                </a:solidFill>
                <a:effectLst/>
                <a:latin typeface="+mn-lt"/>
              </a:rPr>
              <a:t>la situation indéterminée, le doute : qui crée un déséquilibre</a:t>
            </a:r>
          </a:p>
          <a:p>
            <a:pPr marL="457200" rtl="0" fontAlgn="base">
              <a:spcBef>
                <a:spcPts val="0"/>
              </a:spcBef>
              <a:spcAft>
                <a:spcPts val="0"/>
              </a:spcAft>
              <a:buFont typeface="Arial" panose="020B0604020202020204" pitchFamily="34" charset="0"/>
              <a:buChar char="•"/>
            </a:pPr>
            <a:r>
              <a:rPr lang="fr-FR" sz="1000" b="0" i="0" u="none" strike="noStrike" dirty="0">
                <a:solidFill>
                  <a:srgbClr val="000000"/>
                </a:solidFill>
                <a:effectLst/>
                <a:latin typeface="+mn-lt"/>
              </a:rPr>
              <a:t>l’institution du problème : qui définit la difficulté à surmonter</a:t>
            </a:r>
          </a:p>
          <a:p>
            <a:pPr marL="457200" rtl="0" fontAlgn="base">
              <a:spcBef>
                <a:spcPts val="0"/>
              </a:spcBef>
              <a:spcAft>
                <a:spcPts val="0"/>
              </a:spcAft>
              <a:buFont typeface="Arial" panose="020B0604020202020204" pitchFamily="34" charset="0"/>
              <a:buChar char="•"/>
            </a:pPr>
            <a:r>
              <a:rPr lang="fr-FR" sz="1000" b="0" i="0" u="none" strike="noStrike" dirty="0">
                <a:solidFill>
                  <a:srgbClr val="000000"/>
                </a:solidFill>
                <a:effectLst/>
                <a:latin typeface="+mn-lt"/>
              </a:rPr>
              <a:t>la détermination de la solution du problème : qui active la pensée divergente</a:t>
            </a:r>
          </a:p>
          <a:p>
            <a:pPr marL="457200" rtl="0" fontAlgn="base">
              <a:spcBef>
                <a:spcPts val="0"/>
              </a:spcBef>
              <a:spcAft>
                <a:spcPts val="0"/>
              </a:spcAft>
              <a:buFont typeface="Arial" panose="020B0604020202020204" pitchFamily="34" charset="0"/>
              <a:buChar char="•"/>
            </a:pPr>
            <a:r>
              <a:rPr lang="fr-FR" sz="1000" b="0" i="0" u="none" strike="noStrike" dirty="0">
                <a:solidFill>
                  <a:srgbClr val="000000"/>
                </a:solidFill>
                <a:effectLst/>
                <a:latin typeface="+mn-lt"/>
              </a:rPr>
              <a:t>le raisonnement : qui permet l’évaluation des idées retenues</a:t>
            </a:r>
          </a:p>
          <a:p>
            <a:pPr marL="457200" rtl="0" fontAlgn="base">
              <a:spcBef>
                <a:spcPts val="0"/>
              </a:spcBef>
              <a:spcAft>
                <a:spcPts val="1200"/>
              </a:spcAft>
              <a:buFont typeface="Arial" panose="020B0604020202020204" pitchFamily="34" charset="0"/>
              <a:buChar char="•"/>
            </a:pPr>
            <a:r>
              <a:rPr lang="fr-FR" sz="1000" b="0" i="0" u="none" strike="noStrike" dirty="0">
                <a:solidFill>
                  <a:srgbClr val="000000"/>
                </a:solidFill>
                <a:effectLst/>
                <a:latin typeface="+mn-lt"/>
              </a:rPr>
              <a:t>le caractère opérationnel des faits-significations : qui permet d’émettre un jugement sur les solutions émergées)</a:t>
            </a:r>
          </a:p>
          <a:p>
            <a:pPr marL="457200" rtl="0" fontAlgn="base">
              <a:spcBef>
                <a:spcPts val="0"/>
              </a:spcBef>
              <a:spcAft>
                <a:spcPts val="1200"/>
              </a:spcAft>
              <a:buFont typeface="Arial" panose="020B0604020202020204" pitchFamily="34" charset="0"/>
              <a:buChar char="•"/>
            </a:pPr>
            <a:endParaRPr lang="fr-FR" sz="1000" b="0" i="0" u="none" strike="noStrike" dirty="0">
              <a:solidFill>
                <a:srgbClr val="000000"/>
              </a:solidFill>
              <a:effectLst/>
              <a:latin typeface="+mn-lt"/>
            </a:endParaRPr>
          </a:p>
          <a:p>
            <a:pPr marL="457200" rtl="0" fontAlgn="base">
              <a:spcBef>
                <a:spcPts val="0"/>
              </a:spcBef>
              <a:spcAft>
                <a:spcPts val="1200"/>
              </a:spcAft>
              <a:buFont typeface="Arial" panose="020B0604020202020204" pitchFamily="34" charset="0"/>
              <a:buNone/>
            </a:pPr>
            <a:r>
              <a:rPr lang="fr-FR" sz="1000" b="0" i="0" u="none" strike="noStrike" dirty="0">
                <a:solidFill>
                  <a:srgbClr val="000000"/>
                </a:solidFill>
                <a:effectLst/>
                <a:latin typeface="+mn-lt"/>
              </a:rPr>
              <a:t>Cette démarche d’enquête permet de placer l’élève au centre de l’expérience par l’expérience d’un processus.</a:t>
            </a:r>
            <a:br>
              <a:rPr lang="fr-FR" sz="1000" dirty="0">
                <a:latin typeface="+mn-lt"/>
              </a:rPr>
            </a:br>
            <a:endParaRPr lang="fr-FR" sz="1000" dirty="0">
              <a:latin typeface="+mn-lt"/>
            </a:endParaRPr>
          </a:p>
          <a:p>
            <a:pPr marL="457200" rtl="0">
              <a:spcBef>
                <a:spcPts val="1200"/>
              </a:spcBef>
              <a:spcAft>
                <a:spcPts val="1200"/>
              </a:spcAft>
            </a:pPr>
            <a:endParaRPr lang="fr-FR" sz="1000" b="0" i="0" u="none" strike="noStrike" dirty="0">
              <a:solidFill>
                <a:srgbClr val="000000"/>
              </a:solidFill>
              <a:effectLst/>
              <a:latin typeface="+mn-lt"/>
            </a:endParaRPr>
          </a:p>
          <a:p>
            <a:pPr rtl="0">
              <a:spcBef>
                <a:spcPts val="1200"/>
              </a:spcBef>
              <a:spcAft>
                <a:spcPts val="1200"/>
              </a:spcAft>
            </a:pPr>
            <a:r>
              <a:rPr lang="fr-FR" sz="1000" b="0" i="1" u="none" strike="noStrike" dirty="0">
                <a:solidFill>
                  <a:srgbClr val="000000"/>
                </a:solidFill>
                <a:effectLst/>
                <a:latin typeface="+mn-lt"/>
              </a:rPr>
              <a:t>Maggi (2016) définit trois types de tâche :</a:t>
            </a:r>
            <a:endParaRPr lang="fr-FR" sz="1000" b="0" dirty="0">
              <a:effectLst/>
              <a:latin typeface="+mn-lt"/>
            </a:endParaRPr>
          </a:p>
          <a:p>
            <a:pPr rtl="0" fontAlgn="base">
              <a:spcBef>
                <a:spcPts val="1200"/>
              </a:spcBef>
              <a:spcAft>
                <a:spcPts val="0"/>
              </a:spcAft>
              <a:buFont typeface="+mj-lt"/>
              <a:buAutoNum type="arabicPeriod"/>
            </a:pPr>
            <a:r>
              <a:rPr lang="fr-FR" sz="1000" b="0" i="1" u="none" strike="noStrike" dirty="0">
                <a:solidFill>
                  <a:srgbClr val="000000"/>
                </a:solidFill>
                <a:effectLst/>
                <a:latin typeface="+mn-lt"/>
              </a:rPr>
              <a:t>La tâche taylorienne : elle permet de mettre en action des procédures préétablies. Les actions doivent être effectuées selon un ordre précis, tel un mode d’emploi, une marche à suivre, une recette de cuisine.</a:t>
            </a:r>
          </a:p>
          <a:p>
            <a:pPr rtl="0" fontAlgn="base">
              <a:spcBef>
                <a:spcPts val="0"/>
              </a:spcBef>
              <a:spcAft>
                <a:spcPts val="0"/>
              </a:spcAft>
              <a:buFont typeface="+mj-lt"/>
              <a:buAutoNum type="arabicPeriod"/>
            </a:pPr>
            <a:r>
              <a:rPr lang="fr-FR" sz="1000" b="0" i="1" u="none" strike="noStrike" dirty="0">
                <a:solidFill>
                  <a:srgbClr val="000000"/>
                </a:solidFill>
                <a:effectLst/>
                <a:latin typeface="+mn-lt"/>
              </a:rPr>
              <a:t>La tâche discrétionnaire : elle permet une marge d’action dans un processus réglé. L’élève doit faire des choix, prendre des décisions tout en respectant une consigne et des contraintes qui lui sont préalablement communiqués.</a:t>
            </a:r>
          </a:p>
          <a:p>
            <a:pPr rtl="0" fontAlgn="base">
              <a:spcBef>
                <a:spcPts val="0"/>
              </a:spcBef>
              <a:spcAft>
                <a:spcPts val="1200"/>
              </a:spcAft>
              <a:buFont typeface="+mj-lt"/>
              <a:buAutoNum type="arabicPeriod"/>
            </a:pPr>
            <a:r>
              <a:rPr lang="fr-FR" sz="1000" b="0" i="1" u="none" strike="noStrike" dirty="0">
                <a:solidFill>
                  <a:srgbClr val="000000"/>
                </a:solidFill>
                <a:effectLst/>
                <a:latin typeface="+mn-lt"/>
              </a:rPr>
              <a:t>La tâche autonome : c’est l’élève qui fixe ses propres règles liées à des actions individuelles. </a:t>
            </a:r>
          </a:p>
          <a:p>
            <a:pPr rtl="0">
              <a:spcBef>
                <a:spcPts val="1200"/>
              </a:spcBef>
              <a:spcAft>
                <a:spcPts val="1200"/>
              </a:spcAft>
            </a:pPr>
            <a:endParaRPr lang="fr-CH" dirty="0"/>
          </a:p>
          <a:p>
            <a:pPr rtl="0">
              <a:spcBef>
                <a:spcPts val="1200"/>
              </a:spcBef>
              <a:spcAft>
                <a:spcPts val="1200"/>
              </a:spcAft>
            </a:pPr>
            <a:endParaRPr lang="fr-CH" dirty="0"/>
          </a:p>
          <a:p>
            <a:pPr marL="457200" rtl="0">
              <a:spcBef>
                <a:spcPts val="1200"/>
              </a:spcBef>
              <a:spcAft>
                <a:spcPts val="1200"/>
              </a:spcAft>
            </a:pPr>
            <a:endParaRPr lang="fr-FR" sz="1200" b="0" i="0" u="none" strike="noStrike" dirty="0">
              <a:solidFill>
                <a:srgbClr val="000000"/>
              </a:solidFill>
              <a:effectLst/>
              <a:latin typeface="+mn-lt"/>
            </a:endParaRPr>
          </a:p>
          <a:p>
            <a:pPr rtl="0">
              <a:spcBef>
                <a:spcPts val="1200"/>
              </a:spcBef>
              <a:spcAft>
                <a:spcPts val="1200"/>
              </a:spcAft>
            </a:pPr>
            <a:endParaRPr lang="fr-CH" dirty="0"/>
          </a:p>
        </p:txBody>
      </p:sp>
      <p:sp>
        <p:nvSpPr>
          <p:cNvPr id="4" name="Espace réservé du numéro de diapositive 3"/>
          <p:cNvSpPr>
            <a:spLocks noGrp="1"/>
          </p:cNvSpPr>
          <p:nvPr>
            <p:ph type="sldNum" sz="quarter" idx="5"/>
          </p:nvPr>
        </p:nvSpPr>
        <p:spPr/>
        <p:txBody>
          <a:bodyPr/>
          <a:lstStyle/>
          <a:p>
            <a:fld id="{838916BA-BEED-4D03-A53A-9693159F8DE7}" type="slidenum">
              <a:rPr lang="fr-CH" smtClean="0"/>
              <a:t>8</a:t>
            </a:fld>
            <a:endParaRPr lang="fr-CH"/>
          </a:p>
        </p:txBody>
      </p:sp>
    </p:spTree>
    <p:extLst>
      <p:ext uri="{BB962C8B-B14F-4D97-AF65-F5344CB8AC3E}">
        <p14:creationId xmlns:p14="http://schemas.microsoft.com/office/powerpoint/2010/main" val="5565226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000" dirty="0">
                <a:latin typeface="+mn-lt"/>
              </a:rPr>
              <a:t>Maud :</a:t>
            </a:r>
          </a:p>
          <a:p>
            <a:pPr rtl="0" fontAlgn="base">
              <a:spcBef>
                <a:spcPts val="1200"/>
              </a:spcBef>
              <a:spcAft>
                <a:spcPts val="0"/>
              </a:spcAft>
              <a:buFont typeface="Arial" panose="020B0604020202020204" pitchFamily="34" charset="0"/>
              <a:buNone/>
            </a:pPr>
            <a:r>
              <a:rPr lang="fr-FR" sz="1000" b="0" i="0" u="none" strike="noStrike" dirty="0">
                <a:solidFill>
                  <a:srgbClr val="000000"/>
                </a:solidFill>
                <a:effectLst/>
                <a:latin typeface="+mn-lt"/>
              </a:rPr>
              <a:t>Nous avons retenu que l’acte créatif doit :</a:t>
            </a:r>
          </a:p>
          <a:p>
            <a:pPr marL="171450" indent="-171450" rtl="0" fontAlgn="base">
              <a:spcBef>
                <a:spcPts val="1200"/>
              </a:spcBef>
              <a:spcAft>
                <a:spcPts val="0"/>
              </a:spcAft>
              <a:buFont typeface="Wingdings" panose="05000000000000000000" pitchFamily="2" charset="2"/>
              <a:buChar char="à"/>
            </a:pPr>
            <a:r>
              <a:rPr lang="fr-FR" sz="1000" b="0" i="0" u="none" strike="noStrike" dirty="0">
                <a:solidFill>
                  <a:srgbClr val="000000"/>
                </a:solidFill>
                <a:effectLst/>
                <a:latin typeface="+mn-lt"/>
              </a:rPr>
              <a:t>s’ancrer dans la réalité de l’individu  (</a:t>
            </a:r>
            <a:r>
              <a:rPr lang="fr-FR" sz="1000" b="0" i="0" u="none" strike="noStrike" dirty="0" err="1">
                <a:solidFill>
                  <a:srgbClr val="000000"/>
                </a:solidFill>
                <a:effectLst/>
                <a:latin typeface="+mn-lt"/>
              </a:rPr>
              <a:t>Tiévenaz</a:t>
            </a:r>
            <a:r>
              <a:rPr lang="fr-FR" sz="1000" b="0" i="0" u="none" strike="noStrike" dirty="0">
                <a:solidFill>
                  <a:srgbClr val="000000"/>
                </a:solidFill>
                <a:effectLst/>
                <a:latin typeface="+mn-lt"/>
              </a:rPr>
              <a:t>, 2017)</a:t>
            </a:r>
          </a:p>
          <a:p>
            <a:pPr marL="171450" marR="0" lvl="0" indent="-171450" algn="l" defTabSz="914400" rtl="0" eaLnBrk="1" fontAlgn="base" latinLnBrk="0" hangingPunct="1">
              <a:lnSpc>
                <a:spcPct val="100000"/>
              </a:lnSpc>
              <a:spcBef>
                <a:spcPts val="1200"/>
              </a:spcBef>
              <a:spcAft>
                <a:spcPts val="0"/>
              </a:spcAft>
              <a:buClrTx/>
              <a:buSzTx/>
              <a:buFont typeface="Wingdings" panose="05000000000000000000" pitchFamily="2" charset="2"/>
              <a:buChar char="à"/>
              <a:tabLst/>
              <a:defRPr/>
            </a:pPr>
            <a:r>
              <a:rPr lang="fr-FR" sz="1000" b="0" i="0" u="none" strike="noStrike" dirty="0">
                <a:solidFill>
                  <a:srgbClr val="000000"/>
                </a:solidFill>
                <a:effectLst/>
                <a:latin typeface="+mn-lt"/>
              </a:rPr>
              <a:t>répondre à une questionnement qui crée l’étonnement (</a:t>
            </a:r>
            <a:r>
              <a:rPr lang="fr-FR" sz="1000" b="0" i="0" u="none" strike="noStrike" dirty="0" err="1">
                <a:solidFill>
                  <a:srgbClr val="000000"/>
                </a:solidFill>
                <a:effectLst/>
                <a:latin typeface="+mn-lt"/>
              </a:rPr>
              <a:t>Tiévenaz</a:t>
            </a:r>
            <a:r>
              <a:rPr lang="fr-FR" sz="1000" b="0" i="0" u="none" strike="noStrike" dirty="0">
                <a:solidFill>
                  <a:srgbClr val="000000"/>
                </a:solidFill>
                <a:effectLst/>
                <a:latin typeface="+mn-lt"/>
              </a:rPr>
              <a:t>, 2017)</a:t>
            </a:r>
          </a:p>
          <a:p>
            <a:pPr marL="171450" indent="-171450" rtl="0" fontAlgn="base">
              <a:spcBef>
                <a:spcPts val="1200"/>
              </a:spcBef>
              <a:spcAft>
                <a:spcPts val="0"/>
              </a:spcAft>
              <a:buFont typeface="Wingdings" panose="05000000000000000000" pitchFamily="2" charset="2"/>
              <a:buChar char="à"/>
            </a:pPr>
            <a:r>
              <a:rPr lang="fr-FR" sz="1000" b="0" i="0" u="none" strike="noStrike" dirty="0">
                <a:solidFill>
                  <a:srgbClr val="000000"/>
                </a:solidFill>
                <a:effectLst/>
                <a:latin typeface="+mn-lt"/>
              </a:rPr>
              <a:t>permettre une enquête (Dewey)</a:t>
            </a:r>
          </a:p>
          <a:p>
            <a:pPr marL="171450" indent="-171450" rtl="0" fontAlgn="base">
              <a:spcBef>
                <a:spcPts val="1200"/>
              </a:spcBef>
              <a:spcAft>
                <a:spcPts val="0"/>
              </a:spcAft>
              <a:buFont typeface="Wingdings" panose="05000000000000000000" pitchFamily="2" charset="2"/>
              <a:buChar char="à"/>
            </a:pPr>
            <a:r>
              <a:rPr lang="fr-FR" sz="1000" b="0" i="0" u="none" strike="noStrike" dirty="0">
                <a:solidFill>
                  <a:srgbClr val="000000"/>
                </a:solidFill>
                <a:effectLst/>
                <a:latin typeface="+mn-lt"/>
              </a:rPr>
              <a:t>dans laquelle l’élève a des hypothèses à faire sur la base des contraintes ou d’éléments posés préalablement</a:t>
            </a:r>
          </a:p>
          <a:p>
            <a:pPr marL="0" indent="0" rtl="0" fontAlgn="base">
              <a:spcBef>
                <a:spcPts val="1200"/>
              </a:spcBef>
              <a:spcAft>
                <a:spcPts val="0"/>
              </a:spcAft>
              <a:buFont typeface="Wingdings" panose="05000000000000000000" pitchFamily="2" charset="2"/>
              <a:buNone/>
            </a:pPr>
            <a:endParaRPr lang="fr-FR" sz="1000" b="0" i="0" u="none" strike="noStrike" dirty="0">
              <a:solidFill>
                <a:srgbClr val="000000"/>
              </a:solidFill>
              <a:effectLst/>
              <a:latin typeface="+mn-lt"/>
            </a:endParaRPr>
          </a:p>
          <a:p>
            <a:pPr marL="0" indent="0" rtl="0" fontAlgn="base">
              <a:spcBef>
                <a:spcPts val="1200"/>
              </a:spcBef>
              <a:spcAft>
                <a:spcPts val="0"/>
              </a:spcAft>
              <a:buFont typeface="Wingdings" panose="05000000000000000000" pitchFamily="2" charset="2"/>
              <a:buNone/>
            </a:pPr>
            <a:r>
              <a:rPr lang="fr-FR" sz="1000" b="0" i="0" u="none" strike="noStrike" dirty="0">
                <a:solidFill>
                  <a:srgbClr val="000000"/>
                </a:solidFill>
                <a:effectLst/>
                <a:latin typeface="+mn-lt"/>
              </a:rPr>
              <a:t>À notre tour, nous convoquons tout d’abord la sémiotique, c’est-à-dire l’étude des signes puisque nous sommes des êtres de sens ;</a:t>
            </a:r>
          </a:p>
          <a:p>
            <a:pPr marL="0" indent="0" rtl="0" fontAlgn="base">
              <a:spcBef>
                <a:spcPts val="1200"/>
              </a:spcBef>
              <a:spcAft>
                <a:spcPts val="0"/>
              </a:spcAft>
              <a:buFont typeface="Wingdings" panose="05000000000000000000" pitchFamily="2" charset="2"/>
              <a:buNone/>
            </a:pPr>
            <a:r>
              <a:rPr lang="fr-FR" sz="1000" b="0" i="0" u="none" strike="noStrike" dirty="0">
                <a:solidFill>
                  <a:srgbClr val="000000"/>
                </a:solidFill>
                <a:effectLst/>
                <a:latin typeface="+mn-lt"/>
              </a:rPr>
              <a:t>Prenons l’exemple du pont dont la photographie constitue la dimension iconique, l’absence sur la deuxième photographie la part indicielle et le pictogramme l’expression symbolique</a:t>
            </a:r>
          </a:p>
          <a:p>
            <a:pPr marL="0" indent="0" rtl="0" fontAlgn="base">
              <a:spcBef>
                <a:spcPts val="1200"/>
              </a:spcBef>
              <a:spcAft>
                <a:spcPts val="0"/>
              </a:spcAft>
              <a:buFont typeface="Wingdings" panose="05000000000000000000" pitchFamily="2" charset="2"/>
              <a:buNone/>
            </a:pPr>
            <a:r>
              <a:rPr lang="fr-FR" sz="1000" b="0" i="0" u="none" strike="noStrike" dirty="0">
                <a:solidFill>
                  <a:srgbClr val="000000"/>
                </a:solidFill>
                <a:effectLst/>
                <a:latin typeface="+mn-lt"/>
              </a:rPr>
              <a:t>Ce qui nous intéresse particulièrement ici est la sémiotique sociale* (</a:t>
            </a:r>
            <a:r>
              <a:rPr lang="fr-FR" sz="1000" b="0" i="0" u="none" strike="noStrike" dirty="0" err="1">
                <a:solidFill>
                  <a:srgbClr val="000000"/>
                </a:solidFill>
                <a:effectLst/>
                <a:latin typeface="+mn-lt"/>
              </a:rPr>
              <a:t>Eraly</a:t>
            </a:r>
            <a:r>
              <a:rPr lang="fr-FR" sz="1000" b="0" i="0" u="none" strike="noStrike" dirty="0">
                <a:solidFill>
                  <a:srgbClr val="000000"/>
                </a:solidFill>
                <a:effectLst/>
                <a:latin typeface="+mn-lt"/>
              </a:rPr>
              <a:t>, 2011):</a:t>
            </a:r>
          </a:p>
          <a:p>
            <a:pPr marL="0" indent="0" rtl="0" fontAlgn="base">
              <a:spcBef>
                <a:spcPts val="1200"/>
              </a:spcBef>
              <a:spcAft>
                <a:spcPts val="0"/>
              </a:spcAft>
              <a:buFont typeface="Wingdings" panose="05000000000000000000" pitchFamily="2" charset="2"/>
              <a:buNone/>
            </a:pPr>
            <a:r>
              <a:rPr lang="fr-FR" sz="1000" b="0" i="0" u="none" strike="noStrike" dirty="0">
                <a:solidFill>
                  <a:srgbClr val="000000"/>
                </a:solidFill>
                <a:effectLst/>
                <a:latin typeface="+mn-lt"/>
              </a:rPr>
              <a:t>S</a:t>
            </a:r>
            <a:r>
              <a:rPr lang="fr-FR" sz="1000" b="0" i="0" dirty="0">
                <a:solidFill>
                  <a:srgbClr val="000000"/>
                </a:solidFill>
                <a:effectLst/>
                <a:latin typeface="+mn-lt"/>
              </a:rPr>
              <a:t>cience de la vie des signes </a:t>
            </a:r>
            <a:r>
              <a:rPr lang="fr-FR" sz="1000" b="1" i="0" dirty="0">
                <a:solidFill>
                  <a:srgbClr val="000000"/>
                </a:solidFill>
                <a:effectLst/>
                <a:latin typeface="+mn-lt"/>
              </a:rPr>
              <a:t>en société</a:t>
            </a:r>
            <a:r>
              <a:rPr lang="fr-FR" sz="1000" b="0" i="0" dirty="0">
                <a:solidFill>
                  <a:srgbClr val="000000"/>
                </a:solidFill>
                <a:effectLst/>
                <a:latin typeface="+mn-lt"/>
              </a:rPr>
              <a:t>, la s</a:t>
            </a:r>
            <a:r>
              <a:rPr lang="fr-FR" sz="1000" b="0" i="0" u="none" strike="noStrike" dirty="0">
                <a:solidFill>
                  <a:srgbClr val="000000"/>
                </a:solidFill>
                <a:effectLst/>
                <a:latin typeface="+mn-lt"/>
              </a:rPr>
              <a:t>émiotique sociale (qu’on peut symboliser dans l’intérieur du triangle*)</a:t>
            </a:r>
          </a:p>
          <a:p>
            <a:pPr marL="0" indent="0" rtl="0" fontAlgn="base">
              <a:spcBef>
                <a:spcPts val="1200"/>
              </a:spcBef>
              <a:spcAft>
                <a:spcPts val="0"/>
              </a:spcAft>
              <a:buFont typeface="Wingdings" panose="05000000000000000000" pitchFamily="2" charset="2"/>
              <a:buNone/>
            </a:pPr>
            <a:r>
              <a:rPr lang="fr-FR" sz="1000" b="0" i="0" u="none" strike="noStrike" dirty="0">
                <a:solidFill>
                  <a:srgbClr val="000000"/>
                </a:solidFill>
                <a:effectLst/>
                <a:latin typeface="+mn-lt"/>
                <a:sym typeface="Wingdings" panose="05000000000000000000" pitchFamily="2" charset="2"/>
              </a:rPr>
              <a:t> Considère l</a:t>
            </a:r>
            <a:r>
              <a:rPr lang="fr-FR" sz="1000" b="0" i="0" u="none" strike="noStrike" dirty="0">
                <a:solidFill>
                  <a:srgbClr val="000000"/>
                </a:solidFill>
                <a:effectLst/>
                <a:latin typeface="+mn-lt"/>
              </a:rPr>
              <a:t>’esprit comme un réservoir de représentations, le langage (sous toutes ses formes y compris plastique) comme un instrument de codage de ces représentations et l’expression (y compris plastique) comme un moyen de transmettre ces représentations. </a:t>
            </a:r>
          </a:p>
          <a:p>
            <a:pPr marL="171450" indent="-171450" rtl="0" fontAlgn="base">
              <a:spcBef>
                <a:spcPts val="1200"/>
              </a:spcBef>
              <a:spcAft>
                <a:spcPts val="0"/>
              </a:spcAft>
              <a:buFont typeface="Wingdings" panose="05000000000000000000" pitchFamily="2" charset="2"/>
              <a:buChar char="à"/>
            </a:pPr>
            <a:r>
              <a:rPr lang="fr-FR" sz="1000" b="0" i="0" u="none" strike="noStrike" dirty="0">
                <a:solidFill>
                  <a:srgbClr val="000000"/>
                </a:solidFill>
                <a:effectLst/>
                <a:latin typeface="+mn-lt"/>
              </a:rPr>
              <a:t>Les signes servent avant tout comme substituts d’objets, ils sont un intermédiaire entre le sujet et l’objet d’abord, entre la conscience de l’émetteur et celle du récepteur ensuite.</a:t>
            </a:r>
          </a:p>
          <a:p>
            <a:pPr marL="171450" indent="-171450" rtl="0" fontAlgn="base">
              <a:spcBef>
                <a:spcPts val="1200"/>
              </a:spcBef>
              <a:spcAft>
                <a:spcPts val="0"/>
              </a:spcAft>
              <a:buFont typeface="Wingdings" panose="05000000000000000000" pitchFamily="2" charset="2"/>
              <a:buChar char="à"/>
            </a:pPr>
            <a:r>
              <a:rPr lang="fr-FR" sz="1000" b="0" i="0" u="none" strike="noStrike" dirty="0">
                <a:solidFill>
                  <a:srgbClr val="000000"/>
                </a:solidFill>
                <a:effectLst/>
                <a:latin typeface="+mn-lt"/>
              </a:rPr>
              <a:t>Vivre en société veut d’abord dire </a:t>
            </a:r>
            <a:r>
              <a:rPr lang="fr-FR" sz="1000" b="1" i="0" u="none" strike="noStrike" dirty="0">
                <a:solidFill>
                  <a:srgbClr val="000000"/>
                </a:solidFill>
                <a:effectLst/>
                <a:latin typeface="+mn-lt"/>
              </a:rPr>
              <a:t>habiter un espace social virtuel composé d’interlocuteurs potentiels</a:t>
            </a:r>
            <a:r>
              <a:rPr lang="fr-FR" sz="1000" b="0" i="0" u="none" strike="noStrike" dirty="0">
                <a:solidFill>
                  <a:srgbClr val="000000"/>
                </a:solidFill>
                <a:effectLst/>
                <a:latin typeface="+mn-lt"/>
              </a:rPr>
              <a:t>.</a:t>
            </a:r>
            <a:endParaRPr lang="fr-CH" dirty="0"/>
          </a:p>
        </p:txBody>
      </p:sp>
      <p:sp>
        <p:nvSpPr>
          <p:cNvPr id="4" name="Espace réservé du numéro de diapositive 3"/>
          <p:cNvSpPr>
            <a:spLocks noGrp="1"/>
          </p:cNvSpPr>
          <p:nvPr>
            <p:ph type="sldNum" sz="quarter" idx="5"/>
          </p:nvPr>
        </p:nvSpPr>
        <p:spPr/>
        <p:txBody>
          <a:bodyPr/>
          <a:lstStyle/>
          <a:p>
            <a:fld id="{838916BA-BEED-4D03-A53A-9693159F8DE7}" type="slidenum">
              <a:rPr lang="fr-CH" smtClean="0"/>
              <a:t>9</a:t>
            </a:fld>
            <a:endParaRPr lang="fr-CH"/>
          </a:p>
        </p:txBody>
      </p:sp>
    </p:spTree>
    <p:extLst>
      <p:ext uri="{BB962C8B-B14F-4D97-AF65-F5344CB8AC3E}">
        <p14:creationId xmlns:p14="http://schemas.microsoft.com/office/powerpoint/2010/main" val="19802584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49717B2-47F6-4F3C-8BCF-2182493B1E1D}"/>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fr-CH"/>
          </a:p>
        </p:txBody>
      </p:sp>
      <p:sp>
        <p:nvSpPr>
          <p:cNvPr id="3" name="Sous-titre 2">
            <a:extLst>
              <a:ext uri="{FF2B5EF4-FFF2-40B4-BE49-F238E27FC236}">
                <a16:creationId xmlns:a16="http://schemas.microsoft.com/office/drawing/2014/main" id="{B02768B6-AC88-4045-B06D-D4DCD2AF6D2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fr-CH"/>
          </a:p>
        </p:txBody>
      </p:sp>
      <p:sp>
        <p:nvSpPr>
          <p:cNvPr id="4" name="Espace réservé de la date 3">
            <a:extLst>
              <a:ext uri="{FF2B5EF4-FFF2-40B4-BE49-F238E27FC236}">
                <a16:creationId xmlns:a16="http://schemas.microsoft.com/office/drawing/2014/main" id="{00FA7602-0261-4AEE-BAA6-1EC75A1FA2D0}"/>
              </a:ext>
            </a:extLst>
          </p:cNvPr>
          <p:cNvSpPr>
            <a:spLocks noGrp="1"/>
          </p:cNvSpPr>
          <p:nvPr>
            <p:ph type="dt" sz="half" idx="10"/>
          </p:nvPr>
        </p:nvSpPr>
        <p:spPr/>
        <p:txBody>
          <a:bodyPr/>
          <a:lstStyle/>
          <a:p>
            <a:fld id="{02B3D967-2DDB-4540-814F-4D71DA93D58D}" type="datetimeFigureOut">
              <a:rPr lang="fr-CH" smtClean="0"/>
              <a:t>19.03.21</a:t>
            </a:fld>
            <a:endParaRPr lang="fr-CH"/>
          </a:p>
        </p:txBody>
      </p:sp>
      <p:sp>
        <p:nvSpPr>
          <p:cNvPr id="5" name="Espace réservé du pied de page 4">
            <a:extLst>
              <a:ext uri="{FF2B5EF4-FFF2-40B4-BE49-F238E27FC236}">
                <a16:creationId xmlns:a16="http://schemas.microsoft.com/office/drawing/2014/main" id="{203B28A4-8C46-47D8-A16E-4D7F82811F19}"/>
              </a:ext>
            </a:extLst>
          </p:cNvPr>
          <p:cNvSpPr>
            <a:spLocks noGrp="1"/>
          </p:cNvSpPr>
          <p:nvPr>
            <p:ph type="ftr" sz="quarter" idx="11"/>
          </p:nvPr>
        </p:nvSpPr>
        <p:spPr/>
        <p:txBody>
          <a:bodyPr/>
          <a:lstStyle/>
          <a:p>
            <a:endParaRPr lang="fr-CH"/>
          </a:p>
        </p:txBody>
      </p:sp>
      <p:sp>
        <p:nvSpPr>
          <p:cNvPr id="6" name="Espace réservé du numéro de diapositive 5">
            <a:extLst>
              <a:ext uri="{FF2B5EF4-FFF2-40B4-BE49-F238E27FC236}">
                <a16:creationId xmlns:a16="http://schemas.microsoft.com/office/drawing/2014/main" id="{B50DC406-125F-4178-B1E5-6D3ADC636F41}"/>
              </a:ext>
            </a:extLst>
          </p:cNvPr>
          <p:cNvSpPr>
            <a:spLocks noGrp="1"/>
          </p:cNvSpPr>
          <p:nvPr>
            <p:ph type="sldNum" sz="quarter" idx="12"/>
          </p:nvPr>
        </p:nvSpPr>
        <p:spPr/>
        <p:txBody>
          <a:bodyPr/>
          <a:lstStyle/>
          <a:p>
            <a:fld id="{9B0942DD-ED43-4DC3-86E4-52E1C415EFCC}" type="slidenum">
              <a:rPr lang="fr-CH" smtClean="0"/>
              <a:t>‹N°›</a:t>
            </a:fld>
            <a:endParaRPr lang="fr-CH"/>
          </a:p>
        </p:txBody>
      </p:sp>
    </p:spTree>
    <p:extLst>
      <p:ext uri="{BB962C8B-B14F-4D97-AF65-F5344CB8AC3E}">
        <p14:creationId xmlns:p14="http://schemas.microsoft.com/office/powerpoint/2010/main" val="5846746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9E832EA-012E-40E6-BDFE-15A27098B8A4}"/>
              </a:ext>
            </a:extLst>
          </p:cNvPr>
          <p:cNvSpPr>
            <a:spLocks noGrp="1"/>
          </p:cNvSpPr>
          <p:nvPr>
            <p:ph type="title"/>
          </p:nvPr>
        </p:nvSpPr>
        <p:spPr/>
        <p:txBody>
          <a:bodyPr/>
          <a:lstStyle/>
          <a:p>
            <a:r>
              <a:rPr lang="fr-FR"/>
              <a:t>Modifiez le style du titre</a:t>
            </a:r>
            <a:endParaRPr lang="fr-CH"/>
          </a:p>
        </p:txBody>
      </p:sp>
      <p:sp>
        <p:nvSpPr>
          <p:cNvPr id="3" name="Espace réservé du texte vertical 2">
            <a:extLst>
              <a:ext uri="{FF2B5EF4-FFF2-40B4-BE49-F238E27FC236}">
                <a16:creationId xmlns:a16="http://schemas.microsoft.com/office/drawing/2014/main" id="{DBB320AE-BFF4-4CE1-AB35-EA9FA6875088}"/>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4" name="Espace réservé de la date 3">
            <a:extLst>
              <a:ext uri="{FF2B5EF4-FFF2-40B4-BE49-F238E27FC236}">
                <a16:creationId xmlns:a16="http://schemas.microsoft.com/office/drawing/2014/main" id="{8A96C2A8-7010-47AC-B976-1E17BEF68961}"/>
              </a:ext>
            </a:extLst>
          </p:cNvPr>
          <p:cNvSpPr>
            <a:spLocks noGrp="1"/>
          </p:cNvSpPr>
          <p:nvPr>
            <p:ph type="dt" sz="half" idx="10"/>
          </p:nvPr>
        </p:nvSpPr>
        <p:spPr/>
        <p:txBody>
          <a:bodyPr/>
          <a:lstStyle/>
          <a:p>
            <a:fld id="{02B3D967-2DDB-4540-814F-4D71DA93D58D}" type="datetimeFigureOut">
              <a:rPr lang="fr-CH" smtClean="0"/>
              <a:t>19.03.21</a:t>
            </a:fld>
            <a:endParaRPr lang="fr-CH"/>
          </a:p>
        </p:txBody>
      </p:sp>
      <p:sp>
        <p:nvSpPr>
          <p:cNvPr id="5" name="Espace réservé du pied de page 4">
            <a:extLst>
              <a:ext uri="{FF2B5EF4-FFF2-40B4-BE49-F238E27FC236}">
                <a16:creationId xmlns:a16="http://schemas.microsoft.com/office/drawing/2014/main" id="{0D4966BC-FF4E-466F-91B0-106337188855}"/>
              </a:ext>
            </a:extLst>
          </p:cNvPr>
          <p:cNvSpPr>
            <a:spLocks noGrp="1"/>
          </p:cNvSpPr>
          <p:nvPr>
            <p:ph type="ftr" sz="quarter" idx="11"/>
          </p:nvPr>
        </p:nvSpPr>
        <p:spPr/>
        <p:txBody>
          <a:bodyPr/>
          <a:lstStyle/>
          <a:p>
            <a:endParaRPr lang="fr-CH"/>
          </a:p>
        </p:txBody>
      </p:sp>
      <p:sp>
        <p:nvSpPr>
          <p:cNvPr id="6" name="Espace réservé du numéro de diapositive 5">
            <a:extLst>
              <a:ext uri="{FF2B5EF4-FFF2-40B4-BE49-F238E27FC236}">
                <a16:creationId xmlns:a16="http://schemas.microsoft.com/office/drawing/2014/main" id="{B4908805-A0CF-42A3-AC17-474C732E4DC0}"/>
              </a:ext>
            </a:extLst>
          </p:cNvPr>
          <p:cNvSpPr>
            <a:spLocks noGrp="1"/>
          </p:cNvSpPr>
          <p:nvPr>
            <p:ph type="sldNum" sz="quarter" idx="12"/>
          </p:nvPr>
        </p:nvSpPr>
        <p:spPr/>
        <p:txBody>
          <a:bodyPr/>
          <a:lstStyle/>
          <a:p>
            <a:fld id="{9B0942DD-ED43-4DC3-86E4-52E1C415EFCC}" type="slidenum">
              <a:rPr lang="fr-CH" smtClean="0"/>
              <a:t>‹N°›</a:t>
            </a:fld>
            <a:endParaRPr lang="fr-CH"/>
          </a:p>
        </p:txBody>
      </p:sp>
    </p:spTree>
    <p:extLst>
      <p:ext uri="{BB962C8B-B14F-4D97-AF65-F5344CB8AC3E}">
        <p14:creationId xmlns:p14="http://schemas.microsoft.com/office/powerpoint/2010/main" val="32654693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CE9BE41F-EC98-49E0-B68F-986858242382}"/>
              </a:ext>
            </a:extLst>
          </p:cNvPr>
          <p:cNvSpPr>
            <a:spLocks noGrp="1"/>
          </p:cNvSpPr>
          <p:nvPr>
            <p:ph type="title" orient="vert"/>
          </p:nvPr>
        </p:nvSpPr>
        <p:spPr>
          <a:xfrm>
            <a:off x="8724900" y="365125"/>
            <a:ext cx="2628900" cy="5811838"/>
          </a:xfrm>
        </p:spPr>
        <p:txBody>
          <a:bodyPr vert="eaVert"/>
          <a:lstStyle/>
          <a:p>
            <a:r>
              <a:rPr lang="fr-FR"/>
              <a:t>Modifiez le style du titre</a:t>
            </a:r>
            <a:endParaRPr lang="fr-CH"/>
          </a:p>
        </p:txBody>
      </p:sp>
      <p:sp>
        <p:nvSpPr>
          <p:cNvPr id="3" name="Espace réservé du texte vertical 2">
            <a:extLst>
              <a:ext uri="{FF2B5EF4-FFF2-40B4-BE49-F238E27FC236}">
                <a16:creationId xmlns:a16="http://schemas.microsoft.com/office/drawing/2014/main" id="{EC6F3479-5077-46C0-932F-0851BD23A32E}"/>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4" name="Espace réservé de la date 3">
            <a:extLst>
              <a:ext uri="{FF2B5EF4-FFF2-40B4-BE49-F238E27FC236}">
                <a16:creationId xmlns:a16="http://schemas.microsoft.com/office/drawing/2014/main" id="{0A063D6F-DC9C-453B-96CF-5F3F5408B345}"/>
              </a:ext>
            </a:extLst>
          </p:cNvPr>
          <p:cNvSpPr>
            <a:spLocks noGrp="1"/>
          </p:cNvSpPr>
          <p:nvPr>
            <p:ph type="dt" sz="half" idx="10"/>
          </p:nvPr>
        </p:nvSpPr>
        <p:spPr/>
        <p:txBody>
          <a:bodyPr/>
          <a:lstStyle/>
          <a:p>
            <a:fld id="{02B3D967-2DDB-4540-814F-4D71DA93D58D}" type="datetimeFigureOut">
              <a:rPr lang="fr-CH" smtClean="0"/>
              <a:t>19.03.21</a:t>
            </a:fld>
            <a:endParaRPr lang="fr-CH"/>
          </a:p>
        </p:txBody>
      </p:sp>
      <p:sp>
        <p:nvSpPr>
          <p:cNvPr id="5" name="Espace réservé du pied de page 4">
            <a:extLst>
              <a:ext uri="{FF2B5EF4-FFF2-40B4-BE49-F238E27FC236}">
                <a16:creationId xmlns:a16="http://schemas.microsoft.com/office/drawing/2014/main" id="{F79DE500-4370-4BB7-B873-8C1221080FC6}"/>
              </a:ext>
            </a:extLst>
          </p:cNvPr>
          <p:cNvSpPr>
            <a:spLocks noGrp="1"/>
          </p:cNvSpPr>
          <p:nvPr>
            <p:ph type="ftr" sz="quarter" idx="11"/>
          </p:nvPr>
        </p:nvSpPr>
        <p:spPr/>
        <p:txBody>
          <a:bodyPr/>
          <a:lstStyle/>
          <a:p>
            <a:endParaRPr lang="fr-CH"/>
          </a:p>
        </p:txBody>
      </p:sp>
      <p:sp>
        <p:nvSpPr>
          <p:cNvPr id="6" name="Espace réservé du numéro de diapositive 5">
            <a:extLst>
              <a:ext uri="{FF2B5EF4-FFF2-40B4-BE49-F238E27FC236}">
                <a16:creationId xmlns:a16="http://schemas.microsoft.com/office/drawing/2014/main" id="{9AEAB03E-8AB4-430A-B9AD-B6CA6C9DC2AD}"/>
              </a:ext>
            </a:extLst>
          </p:cNvPr>
          <p:cNvSpPr>
            <a:spLocks noGrp="1"/>
          </p:cNvSpPr>
          <p:nvPr>
            <p:ph type="sldNum" sz="quarter" idx="12"/>
          </p:nvPr>
        </p:nvSpPr>
        <p:spPr/>
        <p:txBody>
          <a:bodyPr/>
          <a:lstStyle/>
          <a:p>
            <a:fld id="{9B0942DD-ED43-4DC3-86E4-52E1C415EFCC}" type="slidenum">
              <a:rPr lang="fr-CH" smtClean="0"/>
              <a:t>‹N°›</a:t>
            </a:fld>
            <a:endParaRPr lang="fr-CH"/>
          </a:p>
        </p:txBody>
      </p:sp>
    </p:spTree>
    <p:extLst>
      <p:ext uri="{BB962C8B-B14F-4D97-AF65-F5344CB8AC3E}">
        <p14:creationId xmlns:p14="http://schemas.microsoft.com/office/powerpoint/2010/main" val="30101421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366DE3F-95CD-4688-8F9F-7AE1821049A4}"/>
              </a:ext>
            </a:extLst>
          </p:cNvPr>
          <p:cNvSpPr>
            <a:spLocks noGrp="1"/>
          </p:cNvSpPr>
          <p:nvPr>
            <p:ph type="title"/>
          </p:nvPr>
        </p:nvSpPr>
        <p:spPr/>
        <p:txBody>
          <a:bodyPr/>
          <a:lstStyle/>
          <a:p>
            <a:r>
              <a:rPr lang="fr-FR"/>
              <a:t>Modifiez le style du titre</a:t>
            </a:r>
            <a:endParaRPr lang="fr-CH"/>
          </a:p>
        </p:txBody>
      </p:sp>
      <p:sp>
        <p:nvSpPr>
          <p:cNvPr id="3" name="Espace réservé du contenu 2">
            <a:extLst>
              <a:ext uri="{FF2B5EF4-FFF2-40B4-BE49-F238E27FC236}">
                <a16:creationId xmlns:a16="http://schemas.microsoft.com/office/drawing/2014/main" id="{D1D345F5-7682-4C23-A1F9-7FACE7DE67E1}"/>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4" name="Espace réservé de la date 3">
            <a:extLst>
              <a:ext uri="{FF2B5EF4-FFF2-40B4-BE49-F238E27FC236}">
                <a16:creationId xmlns:a16="http://schemas.microsoft.com/office/drawing/2014/main" id="{D5CD083A-D18A-4A6A-8757-ECE218984EF5}"/>
              </a:ext>
            </a:extLst>
          </p:cNvPr>
          <p:cNvSpPr>
            <a:spLocks noGrp="1"/>
          </p:cNvSpPr>
          <p:nvPr>
            <p:ph type="dt" sz="half" idx="10"/>
          </p:nvPr>
        </p:nvSpPr>
        <p:spPr/>
        <p:txBody>
          <a:bodyPr/>
          <a:lstStyle/>
          <a:p>
            <a:fld id="{02B3D967-2DDB-4540-814F-4D71DA93D58D}" type="datetimeFigureOut">
              <a:rPr lang="fr-CH" smtClean="0"/>
              <a:t>19.03.21</a:t>
            </a:fld>
            <a:endParaRPr lang="fr-CH"/>
          </a:p>
        </p:txBody>
      </p:sp>
      <p:sp>
        <p:nvSpPr>
          <p:cNvPr id="5" name="Espace réservé du pied de page 4">
            <a:extLst>
              <a:ext uri="{FF2B5EF4-FFF2-40B4-BE49-F238E27FC236}">
                <a16:creationId xmlns:a16="http://schemas.microsoft.com/office/drawing/2014/main" id="{18AFF990-AC8C-466B-8D6D-D39C4430613F}"/>
              </a:ext>
            </a:extLst>
          </p:cNvPr>
          <p:cNvSpPr>
            <a:spLocks noGrp="1"/>
          </p:cNvSpPr>
          <p:nvPr>
            <p:ph type="ftr" sz="quarter" idx="11"/>
          </p:nvPr>
        </p:nvSpPr>
        <p:spPr/>
        <p:txBody>
          <a:bodyPr/>
          <a:lstStyle/>
          <a:p>
            <a:endParaRPr lang="fr-CH"/>
          </a:p>
        </p:txBody>
      </p:sp>
      <p:sp>
        <p:nvSpPr>
          <p:cNvPr id="6" name="Espace réservé du numéro de diapositive 5">
            <a:extLst>
              <a:ext uri="{FF2B5EF4-FFF2-40B4-BE49-F238E27FC236}">
                <a16:creationId xmlns:a16="http://schemas.microsoft.com/office/drawing/2014/main" id="{EC2F9596-7C52-447D-9A4F-835FB9910C6A}"/>
              </a:ext>
            </a:extLst>
          </p:cNvPr>
          <p:cNvSpPr>
            <a:spLocks noGrp="1"/>
          </p:cNvSpPr>
          <p:nvPr>
            <p:ph type="sldNum" sz="quarter" idx="12"/>
          </p:nvPr>
        </p:nvSpPr>
        <p:spPr/>
        <p:txBody>
          <a:bodyPr/>
          <a:lstStyle/>
          <a:p>
            <a:fld id="{9B0942DD-ED43-4DC3-86E4-52E1C415EFCC}" type="slidenum">
              <a:rPr lang="fr-CH" smtClean="0"/>
              <a:t>‹N°›</a:t>
            </a:fld>
            <a:endParaRPr lang="fr-CH"/>
          </a:p>
        </p:txBody>
      </p:sp>
    </p:spTree>
    <p:extLst>
      <p:ext uri="{BB962C8B-B14F-4D97-AF65-F5344CB8AC3E}">
        <p14:creationId xmlns:p14="http://schemas.microsoft.com/office/powerpoint/2010/main" val="97464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1AFD4D7-7B7E-4555-BCDC-8FC882D775B7}"/>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fr-CH"/>
          </a:p>
        </p:txBody>
      </p:sp>
      <p:sp>
        <p:nvSpPr>
          <p:cNvPr id="3" name="Espace réservé du texte 2">
            <a:extLst>
              <a:ext uri="{FF2B5EF4-FFF2-40B4-BE49-F238E27FC236}">
                <a16:creationId xmlns:a16="http://schemas.microsoft.com/office/drawing/2014/main" id="{7E5436DA-17E9-46BB-A446-9FC317EEB46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B8915C3E-3BED-48CB-88E7-26DDBAAB2187}"/>
              </a:ext>
            </a:extLst>
          </p:cNvPr>
          <p:cNvSpPr>
            <a:spLocks noGrp="1"/>
          </p:cNvSpPr>
          <p:nvPr>
            <p:ph type="dt" sz="half" idx="10"/>
          </p:nvPr>
        </p:nvSpPr>
        <p:spPr/>
        <p:txBody>
          <a:bodyPr/>
          <a:lstStyle/>
          <a:p>
            <a:fld id="{02B3D967-2DDB-4540-814F-4D71DA93D58D}" type="datetimeFigureOut">
              <a:rPr lang="fr-CH" smtClean="0"/>
              <a:t>19.03.21</a:t>
            </a:fld>
            <a:endParaRPr lang="fr-CH"/>
          </a:p>
        </p:txBody>
      </p:sp>
      <p:sp>
        <p:nvSpPr>
          <p:cNvPr id="5" name="Espace réservé du pied de page 4">
            <a:extLst>
              <a:ext uri="{FF2B5EF4-FFF2-40B4-BE49-F238E27FC236}">
                <a16:creationId xmlns:a16="http://schemas.microsoft.com/office/drawing/2014/main" id="{9420E19B-4AA1-4E58-A8B3-AD6E9C83F552}"/>
              </a:ext>
            </a:extLst>
          </p:cNvPr>
          <p:cNvSpPr>
            <a:spLocks noGrp="1"/>
          </p:cNvSpPr>
          <p:nvPr>
            <p:ph type="ftr" sz="quarter" idx="11"/>
          </p:nvPr>
        </p:nvSpPr>
        <p:spPr/>
        <p:txBody>
          <a:bodyPr/>
          <a:lstStyle/>
          <a:p>
            <a:endParaRPr lang="fr-CH"/>
          </a:p>
        </p:txBody>
      </p:sp>
      <p:sp>
        <p:nvSpPr>
          <p:cNvPr id="6" name="Espace réservé du numéro de diapositive 5">
            <a:extLst>
              <a:ext uri="{FF2B5EF4-FFF2-40B4-BE49-F238E27FC236}">
                <a16:creationId xmlns:a16="http://schemas.microsoft.com/office/drawing/2014/main" id="{CBBDBD94-0131-433F-AA74-EDB51C29CC95}"/>
              </a:ext>
            </a:extLst>
          </p:cNvPr>
          <p:cNvSpPr>
            <a:spLocks noGrp="1"/>
          </p:cNvSpPr>
          <p:nvPr>
            <p:ph type="sldNum" sz="quarter" idx="12"/>
          </p:nvPr>
        </p:nvSpPr>
        <p:spPr/>
        <p:txBody>
          <a:bodyPr/>
          <a:lstStyle/>
          <a:p>
            <a:fld id="{9B0942DD-ED43-4DC3-86E4-52E1C415EFCC}" type="slidenum">
              <a:rPr lang="fr-CH" smtClean="0"/>
              <a:t>‹N°›</a:t>
            </a:fld>
            <a:endParaRPr lang="fr-CH"/>
          </a:p>
        </p:txBody>
      </p:sp>
    </p:spTree>
    <p:extLst>
      <p:ext uri="{BB962C8B-B14F-4D97-AF65-F5344CB8AC3E}">
        <p14:creationId xmlns:p14="http://schemas.microsoft.com/office/powerpoint/2010/main" val="21351343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5B7E4A7-1B3B-4480-831D-CF692110F5C5}"/>
              </a:ext>
            </a:extLst>
          </p:cNvPr>
          <p:cNvSpPr>
            <a:spLocks noGrp="1"/>
          </p:cNvSpPr>
          <p:nvPr>
            <p:ph type="title"/>
          </p:nvPr>
        </p:nvSpPr>
        <p:spPr/>
        <p:txBody>
          <a:bodyPr/>
          <a:lstStyle/>
          <a:p>
            <a:r>
              <a:rPr lang="fr-FR"/>
              <a:t>Modifiez le style du titre</a:t>
            </a:r>
            <a:endParaRPr lang="fr-CH"/>
          </a:p>
        </p:txBody>
      </p:sp>
      <p:sp>
        <p:nvSpPr>
          <p:cNvPr id="3" name="Espace réservé du contenu 2">
            <a:extLst>
              <a:ext uri="{FF2B5EF4-FFF2-40B4-BE49-F238E27FC236}">
                <a16:creationId xmlns:a16="http://schemas.microsoft.com/office/drawing/2014/main" id="{9B3A22C6-6FE5-4AA3-9E83-506D723CC4B5}"/>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4" name="Espace réservé du contenu 3">
            <a:extLst>
              <a:ext uri="{FF2B5EF4-FFF2-40B4-BE49-F238E27FC236}">
                <a16:creationId xmlns:a16="http://schemas.microsoft.com/office/drawing/2014/main" id="{2E048379-7FA1-4CD7-9062-3BC91A8316AD}"/>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5" name="Espace réservé de la date 4">
            <a:extLst>
              <a:ext uri="{FF2B5EF4-FFF2-40B4-BE49-F238E27FC236}">
                <a16:creationId xmlns:a16="http://schemas.microsoft.com/office/drawing/2014/main" id="{51AD2699-2F69-43EB-A2A6-1F30687D4B38}"/>
              </a:ext>
            </a:extLst>
          </p:cNvPr>
          <p:cNvSpPr>
            <a:spLocks noGrp="1"/>
          </p:cNvSpPr>
          <p:nvPr>
            <p:ph type="dt" sz="half" idx="10"/>
          </p:nvPr>
        </p:nvSpPr>
        <p:spPr/>
        <p:txBody>
          <a:bodyPr/>
          <a:lstStyle/>
          <a:p>
            <a:fld id="{02B3D967-2DDB-4540-814F-4D71DA93D58D}" type="datetimeFigureOut">
              <a:rPr lang="fr-CH" smtClean="0"/>
              <a:t>19.03.21</a:t>
            </a:fld>
            <a:endParaRPr lang="fr-CH"/>
          </a:p>
        </p:txBody>
      </p:sp>
      <p:sp>
        <p:nvSpPr>
          <p:cNvPr id="6" name="Espace réservé du pied de page 5">
            <a:extLst>
              <a:ext uri="{FF2B5EF4-FFF2-40B4-BE49-F238E27FC236}">
                <a16:creationId xmlns:a16="http://schemas.microsoft.com/office/drawing/2014/main" id="{6F02B47D-9F1F-4172-A6CE-0E4CCFF5BF15}"/>
              </a:ext>
            </a:extLst>
          </p:cNvPr>
          <p:cNvSpPr>
            <a:spLocks noGrp="1"/>
          </p:cNvSpPr>
          <p:nvPr>
            <p:ph type="ftr" sz="quarter" idx="11"/>
          </p:nvPr>
        </p:nvSpPr>
        <p:spPr/>
        <p:txBody>
          <a:bodyPr/>
          <a:lstStyle/>
          <a:p>
            <a:endParaRPr lang="fr-CH"/>
          </a:p>
        </p:txBody>
      </p:sp>
      <p:sp>
        <p:nvSpPr>
          <p:cNvPr id="7" name="Espace réservé du numéro de diapositive 6">
            <a:extLst>
              <a:ext uri="{FF2B5EF4-FFF2-40B4-BE49-F238E27FC236}">
                <a16:creationId xmlns:a16="http://schemas.microsoft.com/office/drawing/2014/main" id="{47A6A125-178D-4220-834D-A51899961452}"/>
              </a:ext>
            </a:extLst>
          </p:cNvPr>
          <p:cNvSpPr>
            <a:spLocks noGrp="1"/>
          </p:cNvSpPr>
          <p:nvPr>
            <p:ph type="sldNum" sz="quarter" idx="12"/>
          </p:nvPr>
        </p:nvSpPr>
        <p:spPr/>
        <p:txBody>
          <a:bodyPr/>
          <a:lstStyle/>
          <a:p>
            <a:fld id="{9B0942DD-ED43-4DC3-86E4-52E1C415EFCC}" type="slidenum">
              <a:rPr lang="fr-CH" smtClean="0"/>
              <a:t>‹N°›</a:t>
            </a:fld>
            <a:endParaRPr lang="fr-CH"/>
          </a:p>
        </p:txBody>
      </p:sp>
    </p:spTree>
    <p:extLst>
      <p:ext uri="{BB962C8B-B14F-4D97-AF65-F5344CB8AC3E}">
        <p14:creationId xmlns:p14="http://schemas.microsoft.com/office/powerpoint/2010/main" val="39003117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6B234D6-7A39-430A-9325-323462B43D17}"/>
              </a:ext>
            </a:extLst>
          </p:cNvPr>
          <p:cNvSpPr>
            <a:spLocks noGrp="1"/>
          </p:cNvSpPr>
          <p:nvPr>
            <p:ph type="title"/>
          </p:nvPr>
        </p:nvSpPr>
        <p:spPr>
          <a:xfrm>
            <a:off x="839788" y="365125"/>
            <a:ext cx="10515600" cy="1325563"/>
          </a:xfrm>
        </p:spPr>
        <p:txBody>
          <a:bodyPr/>
          <a:lstStyle/>
          <a:p>
            <a:r>
              <a:rPr lang="fr-FR"/>
              <a:t>Modifiez le style du titre</a:t>
            </a:r>
            <a:endParaRPr lang="fr-CH"/>
          </a:p>
        </p:txBody>
      </p:sp>
      <p:sp>
        <p:nvSpPr>
          <p:cNvPr id="3" name="Espace réservé du texte 2">
            <a:extLst>
              <a:ext uri="{FF2B5EF4-FFF2-40B4-BE49-F238E27FC236}">
                <a16:creationId xmlns:a16="http://schemas.microsoft.com/office/drawing/2014/main" id="{36F785AD-42A4-458E-8C13-5F830E63339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30CC5C46-ECA3-435E-A866-998D2E5D4DFC}"/>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5" name="Espace réservé du texte 4">
            <a:extLst>
              <a:ext uri="{FF2B5EF4-FFF2-40B4-BE49-F238E27FC236}">
                <a16:creationId xmlns:a16="http://schemas.microsoft.com/office/drawing/2014/main" id="{61D3FD0F-CCFC-4C3E-9FB0-FDCD057AD7A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9044117B-4E9B-464A-B93E-64F4B4CCA401}"/>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7" name="Espace réservé de la date 6">
            <a:extLst>
              <a:ext uri="{FF2B5EF4-FFF2-40B4-BE49-F238E27FC236}">
                <a16:creationId xmlns:a16="http://schemas.microsoft.com/office/drawing/2014/main" id="{02AAC290-771E-4558-8FFB-A5EBB2AA3EC0}"/>
              </a:ext>
            </a:extLst>
          </p:cNvPr>
          <p:cNvSpPr>
            <a:spLocks noGrp="1"/>
          </p:cNvSpPr>
          <p:nvPr>
            <p:ph type="dt" sz="half" idx="10"/>
          </p:nvPr>
        </p:nvSpPr>
        <p:spPr/>
        <p:txBody>
          <a:bodyPr/>
          <a:lstStyle/>
          <a:p>
            <a:fld id="{02B3D967-2DDB-4540-814F-4D71DA93D58D}" type="datetimeFigureOut">
              <a:rPr lang="fr-CH" smtClean="0"/>
              <a:t>19.03.21</a:t>
            </a:fld>
            <a:endParaRPr lang="fr-CH"/>
          </a:p>
        </p:txBody>
      </p:sp>
      <p:sp>
        <p:nvSpPr>
          <p:cNvPr id="8" name="Espace réservé du pied de page 7">
            <a:extLst>
              <a:ext uri="{FF2B5EF4-FFF2-40B4-BE49-F238E27FC236}">
                <a16:creationId xmlns:a16="http://schemas.microsoft.com/office/drawing/2014/main" id="{9E1891AA-677C-4096-B3CE-208611349DD0}"/>
              </a:ext>
            </a:extLst>
          </p:cNvPr>
          <p:cNvSpPr>
            <a:spLocks noGrp="1"/>
          </p:cNvSpPr>
          <p:nvPr>
            <p:ph type="ftr" sz="quarter" idx="11"/>
          </p:nvPr>
        </p:nvSpPr>
        <p:spPr/>
        <p:txBody>
          <a:bodyPr/>
          <a:lstStyle/>
          <a:p>
            <a:endParaRPr lang="fr-CH"/>
          </a:p>
        </p:txBody>
      </p:sp>
      <p:sp>
        <p:nvSpPr>
          <p:cNvPr id="9" name="Espace réservé du numéro de diapositive 8">
            <a:extLst>
              <a:ext uri="{FF2B5EF4-FFF2-40B4-BE49-F238E27FC236}">
                <a16:creationId xmlns:a16="http://schemas.microsoft.com/office/drawing/2014/main" id="{6E3294B7-AF94-411A-A49D-BCADBA908F71}"/>
              </a:ext>
            </a:extLst>
          </p:cNvPr>
          <p:cNvSpPr>
            <a:spLocks noGrp="1"/>
          </p:cNvSpPr>
          <p:nvPr>
            <p:ph type="sldNum" sz="quarter" idx="12"/>
          </p:nvPr>
        </p:nvSpPr>
        <p:spPr/>
        <p:txBody>
          <a:bodyPr/>
          <a:lstStyle/>
          <a:p>
            <a:fld id="{9B0942DD-ED43-4DC3-86E4-52E1C415EFCC}" type="slidenum">
              <a:rPr lang="fr-CH" smtClean="0"/>
              <a:t>‹N°›</a:t>
            </a:fld>
            <a:endParaRPr lang="fr-CH"/>
          </a:p>
        </p:txBody>
      </p:sp>
    </p:spTree>
    <p:extLst>
      <p:ext uri="{BB962C8B-B14F-4D97-AF65-F5344CB8AC3E}">
        <p14:creationId xmlns:p14="http://schemas.microsoft.com/office/powerpoint/2010/main" val="12630632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957D7CB-585F-4D45-A237-F897C630ACD2}"/>
              </a:ext>
            </a:extLst>
          </p:cNvPr>
          <p:cNvSpPr>
            <a:spLocks noGrp="1"/>
          </p:cNvSpPr>
          <p:nvPr>
            <p:ph type="title"/>
          </p:nvPr>
        </p:nvSpPr>
        <p:spPr/>
        <p:txBody>
          <a:bodyPr/>
          <a:lstStyle/>
          <a:p>
            <a:r>
              <a:rPr lang="fr-FR"/>
              <a:t>Modifiez le style du titre</a:t>
            </a:r>
            <a:endParaRPr lang="fr-CH"/>
          </a:p>
        </p:txBody>
      </p:sp>
      <p:sp>
        <p:nvSpPr>
          <p:cNvPr id="3" name="Espace réservé de la date 2">
            <a:extLst>
              <a:ext uri="{FF2B5EF4-FFF2-40B4-BE49-F238E27FC236}">
                <a16:creationId xmlns:a16="http://schemas.microsoft.com/office/drawing/2014/main" id="{FA93B3FF-4571-482F-9D4F-78DCD372AE06}"/>
              </a:ext>
            </a:extLst>
          </p:cNvPr>
          <p:cNvSpPr>
            <a:spLocks noGrp="1"/>
          </p:cNvSpPr>
          <p:nvPr>
            <p:ph type="dt" sz="half" idx="10"/>
          </p:nvPr>
        </p:nvSpPr>
        <p:spPr/>
        <p:txBody>
          <a:bodyPr/>
          <a:lstStyle/>
          <a:p>
            <a:fld id="{02B3D967-2DDB-4540-814F-4D71DA93D58D}" type="datetimeFigureOut">
              <a:rPr lang="fr-CH" smtClean="0"/>
              <a:t>19.03.21</a:t>
            </a:fld>
            <a:endParaRPr lang="fr-CH"/>
          </a:p>
        </p:txBody>
      </p:sp>
      <p:sp>
        <p:nvSpPr>
          <p:cNvPr id="4" name="Espace réservé du pied de page 3">
            <a:extLst>
              <a:ext uri="{FF2B5EF4-FFF2-40B4-BE49-F238E27FC236}">
                <a16:creationId xmlns:a16="http://schemas.microsoft.com/office/drawing/2014/main" id="{53CB8A7E-1342-48D5-8D80-738DA68E69CF}"/>
              </a:ext>
            </a:extLst>
          </p:cNvPr>
          <p:cNvSpPr>
            <a:spLocks noGrp="1"/>
          </p:cNvSpPr>
          <p:nvPr>
            <p:ph type="ftr" sz="quarter" idx="11"/>
          </p:nvPr>
        </p:nvSpPr>
        <p:spPr/>
        <p:txBody>
          <a:bodyPr/>
          <a:lstStyle/>
          <a:p>
            <a:endParaRPr lang="fr-CH"/>
          </a:p>
        </p:txBody>
      </p:sp>
      <p:sp>
        <p:nvSpPr>
          <p:cNvPr id="5" name="Espace réservé du numéro de diapositive 4">
            <a:extLst>
              <a:ext uri="{FF2B5EF4-FFF2-40B4-BE49-F238E27FC236}">
                <a16:creationId xmlns:a16="http://schemas.microsoft.com/office/drawing/2014/main" id="{B78BAA8E-4C57-498E-9C1F-23F8B66A83B4}"/>
              </a:ext>
            </a:extLst>
          </p:cNvPr>
          <p:cNvSpPr>
            <a:spLocks noGrp="1"/>
          </p:cNvSpPr>
          <p:nvPr>
            <p:ph type="sldNum" sz="quarter" idx="12"/>
          </p:nvPr>
        </p:nvSpPr>
        <p:spPr/>
        <p:txBody>
          <a:bodyPr/>
          <a:lstStyle/>
          <a:p>
            <a:fld id="{9B0942DD-ED43-4DC3-86E4-52E1C415EFCC}" type="slidenum">
              <a:rPr lang="fr-CH" smtClean="0"/>
              <a:t>‹N°›</a:t>
            </a:fld>
            <a:endParaRPr lang="fr-CH"/>
          </a:p>
        </p:txBody>
      </p:sp>
    </p:spTree>
    <p:extLst>
      <p:ext uri="{BB962C8B-B14F-4D97-AF65-F5344CB8AC3E}">
        <p14:creationId xmlns:p14="http://schemas.microsoft.com/office/powerpoint/2010/main" val="3896649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5F6ACA7F-4ACE-40CA-8BF7-6239CC84688B}"/>
              </a:ext>
            </a:extLst>
          </p:cNvPr>
          <p:cNvSpPr>
            <a:spLocks noGrp="1"/>
          </p:cNvSpPr>
          <p:nvPr>
            <p:ph type="dt" sz="half" idx="10"/>
          </p:nvPr>
        </p:nvSpPr>
        <p:spPr/>
        <p:txBody>
          <a:bodyPr/>
          <a:lstStyle/>
          <a:p>
            <a:fld id="{02B3D967-2DDB-4540-814F-4D71DA93D58D}" type="datetimeFigureOut">
              <a:rPr lang="fr-CH" smtClean="0"/>
              <a:t>19.03.21</a:t>
            </a:fld>
            <a:endParaRPr lang="fr-CH"/>
          </a:p>
        </p:txBody>
      </p:sp>
      <p:sp>
        <p:nvSpPr>
          <p:cNvPr id="3" name="Espace réservé du pied de page 2">
            <a:extLst>
              <a:ext uri="{FF2B5EF4-FFF2-40B4-BE49-F238E27FC236}">
                <a16:creationId xmlns:a16="http://schemas.microsoft.com/office/drawing/2014/main" id="{3594DFFA-8BA9-470F-B4D0-E0646064939C}"/>
              </a:ext>
            </a:extLst>
          </p:cNvPr>
          <p:cNvSpPr>
            <a:spLocks noGrp="1"/>
          </p:cNvSpPr>
          <p:nvPr>
            <p:ph type="ftr" sz="quarter" idx="11"/>
          </p:nvPr>
        </p:nvSpPr>
        <p:spPr/>
        <p:txBody>
          <a:bodyPr/>
          <a:lstStyle/>
          <a:p>
            <a:endParaRPr lang="fr-CH"/>
          </a:p>
        </p:txBody>
      </p:sp>
      <p:sp>
        <p:nvSpPr>
          <p:cNvPr id="4" name="Espace réservé du numéro de diapositive 3">
            <a:extLst>
              <a:ext uri="{FF2B5EF4-FFF2-40B4-BE49-F238E27FC236}">
                <a16:creationId xmlns:a16="http://schemas.microsoft.com/office/drawing/2014/main" id="{4D54ACC6-5D1F-481B-A0DC-0BA681A0B84F}"/>
              </a:ext>
            </a:extLst>
          </p:cNvPr>
          <p:cNvSpPr>
            <a:spLocks noGrp="1"/>
          </p:cNvSpPr>
          <p:nvPr>
            <p:ph type="sldNum" sz="quarter" idx="12"/>
          </p:nvPr>
        </p:nvSpPr>
        <p:spPr/>
        <p:txBody>
          <a:bodyPr/>
          <a:lstStyle/>
          <a:p>
            <a:fld id="{9B0942DD-ED43-4DC3-86E4-52E1C415EFCC}" type="slidenum">
              <a:rPr lang="fr-CH" smtClean="0"/>
              <a:t>‹N°›</a:t>
            </a:fld>
            <a:endParaRPr lang="fr-CH"/>
          </a:p>
        </p:txBody>
      </p:sp>
    </p:spTree>
    <p:extLst>
      <p:ext uri="{BB962C8B-B14F-4D97-AF65-F5344CB8AC3E}">
        <p14:creationId xmlns:p14="http://schemas.microsoft.com/office/powerpoint/2010/main" val="9535054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9C5C79C-E6A6-473F-9636-826E3953D454}"/>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CH"/>
          </a:p>
        </p:txBody>
      </p:sp>
      <p:sp>
        <p:nvSpPr>
          <p:cNvPr id="3" name="Espace réservé du contenu 2">
            <a:extLst>
              <a:ext uri="{FF2B5EF4-FFF2-40B4-BE49-F238E27FC236}">
                <a16:creationId xmlns:a16="http://schemas.microsoft.com/office/drawing/2014/main" id="{CF84E382-986A-440D-933B-86A6F69D5E8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4" name="Espace réservé du texte 3">
            <a:extLst>
              <a:ext uri="{FF2B5EF4-FFF2-40B4-BE49-F238E27FC236}">
                <a16:creationId xmlns:a16="http://schemas.microsoft.com/office/drawing/2014/main" id="{327249E0-CA45-4F1D-B67A-F88A69B0A4D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60B5CCB9-D55D-4892-B55F-AE56C0F63367}"/>
              </a:ext>
            </a:extLst>
          </p:cNvPr>
          <p:cNvSpPr>
            <a:spLocks noGrp="1"/>
          </p:cNvSpPr>
          <p:nvPr>
            <p:ph type="dt" sz="half" idx="10"/>
          </p:nvPr>
        </p:nvSpPr>
        <p:spPr/>
        <p:txBody>
          <a:bodyPr/>
          <a:lstStyle/>
          <a:p>
            <a:fld id="{02B3D967-2DDB-4540-814F-4D71DA93D58D}" type="datetimeFigureOut">
              <a:rPr lang="fr-CH" smtClean="0"/>
              <a:t>19.03.21</a:t>
            </a:fld>
            <a:endParaRPr lang="fr-CH"/>
          </a:p>
        </p:txBody>
      </p:sp>
      <p:sp>
        <p:nvSpPr>
          <p:cNvPr id="6" name="Espace réservé du pied de page 5">
            <a:extLst>
              <a:ext uri="{FF2B5EF4-FFF2-40B4-BE49-F238E27FC236}">
                <a16:creationId xmlns:a16="http://schemas.microsoft.com/office/drawing/2014/main" id="{476F8584-4666-4838-AA8B-7BE4629FA5F5}"/>
              </a:ext>
            </a:extLst>
          </p:cNvPr>
          <p:cNvSpPr>
            <a:spLocks noGrp="1"/>
          </p:cNvSpPr>
          <p:nvPr>
            <p:ph type="ftr" sz="quarter" idx="11"/>
          </p:nvPr>
        </p:nvSpPr>
        <p:spPr/>
        <p:txBody>
          <a:bodyPr/>
          <a:lstStyle/>
          <a:p>
            <a:endParaRPr lang="fr-CH"/>
          </a:p>
        </p:txBody>
      </p:sp>
      <p:sp>
        <p:nvSpPr>
          <p:cNvPr id="7" name="Espace réservé du numéro de diapositive 6">
            <a:extLst>
              <a:ext uri="{FF2B5EF4-FFF2-40B4-BE49-F238E27FC236}">
                <a16:creationId xmlns:a16="http://schemas.microsoft.com/office/drawing/2014/main" id="{7D4A0788-FBA1-478C-973F-03A10935D76E}"/>
              </a:ext>
            </a:extLst>
          </p:cNvPr>
          <p:cNvSpPr>
            <a:spLocks noGrp="1"/>
          </p:cNvSpPr>
          <p:nvPr>
            <p:ph type="sldNum" sz="quarter" idx="12"/>
          </p:nvPr>
        </p:nvSpPr>
        <p:spPr/>
        <p:txBody>
          <a:bodyPr/>
          <a:lstStyle/>
          <a:p>
            <a:fld id="{9B0942DD-ED43-4DC3-86E4-52E1C415EFCC}" type="slidenum">
              <a:rPr lang="fr-CH" smtClean="0"/>
              <a:t>‹N°›</a:t>
            </a:fld>
            <a:endParaRPr lang="fr-CH"/>
          </a:p>
        </p:txBody>
      </p:sp>
    </p:spTree>
    <p:extLst>
      <p:ext uri="{BB962C8B-B14F-4D97-AF65-F5344CB8AC3E}">
        <p14:creationId xmlns:p14="http://schemas.microsoft.com/office/powerpoint/2010/main" val="30506192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31032B7-1464-4AA6-B4E3-E2CA7D02D31D}"/>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CH"/>
          </a:p>
        </p:txBody>
      </p:sp>
      <p:sp>
        <p:nvSpPr>
          <p:cNvPr id="3" name="Espace réservé pour une image  2">
            <a:extLst>
              <a:ext uri="{FF2B5EF4-FFF2-40B4-BE49-F238E27FC236}">
                <a16:creationId xmlns:a16="http://schemas.microsoft.com/office/drawing/2014/main" id="{DDDAADE4-E2D4-4B88-AFAE-3AEE84AB00F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H"/>
          </a:p>
        </p:txBody>
      </p:sp>
      <p:sp>
        <p:nvSpPr>
          <p:cNvPr id="4" name="Espace réservé du texte 3">
            <a:extLst>
              <a:ext uri="{FF2B5EF4-FFF2-40B4-BE49-F238E27FC236}">
                <a16:creationId xmlns:a16="http://schemas.microsoft.com/office/drawing/2014/main" id="{85EF5CAD-C506-49A1-ACC8-37D8F8DADAE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AED7C7A4-4359-4A1B-BA43-710EE2FF6B6C}"/>
              </a:ext>
            </a:extLst>
          </p:cNvPr>
          <p:cNvSpPr>
            <a:spLocks noGrp="1"/>
          </p:cNvSpPr>
          <p:nvPr>
            <p:ph type="dt" sz="half" idx="10"/>
          </p:nvPr>
        </p:nvSpPr>
        <p:spPr/>
        <p:txBody>
          <a:bodyPr/>
          <a:lstStyle/>
          <a:p>
            <a:fld id="{02B3D967-2DDB-4540-814F-4D71DA93D58D}" type="datetimeFigureOut">
              <a:rPr lang="fr-CH" smtClean="0"/>
              <a:t>19.03.21</a:t>
            </a:fld>
            <a:endParaRPr lang="fr-CH"/>
          </a:p>
        </p:txBody>
      </p:sp>
      <p:sp>
        <p:nvSpPr>
          <p:cNvPr id="6" name="Espace réservé du pied de page 5">
            <a:extLst>
              <a:ext uri="{FF2B5EF4-FFF2-40B4-BE49-F238E27FC236}">
                <a16:creationId xmlns:a16="http://schemas.microsoft.com/office/drawing/2014/main" id="{1505F687-3F9B-4F98-BB7C-CAB6B23B6267}"/>
              </a:ext>
            </a:extLst>
          </p:cNvPr>
          <p:cNvSpPr>
            <a:spLocks noGrp="1"/>
          </p:cNvSpPr>
          <p:nvPr>
            <p:ph type="ftr" sz="quarter" idx="11"/>
          </p:nvPr>
        </p:nvSpPr>
        <p:spPr/>
        <p:txBody>
          <a:bodyPr/>
          <a:lstStyle/>
          <a:p>
            <a:endParaRPr lang="fr-CH"/>
          </a:p>
        </p:txBody>
      </p:sp>
      <p:sp>
        <p:nvSpPr>
          <p:cNvPr id="7" name="Espace réservé du numéro de diapositive 6">
            <a:extLst>
              <a:ext uri="{FF2B5EF4-FFF2-40B4-BE49-F238E27FC236}">
                <a16:creationId xmlns:a16="http://schemas.microsoft.com/office/drawing/2014/main" id="{D596DFB6-55D1-4F5C-84EE-E83E5AEC2B1C}"/>
              </a:ext>
            </a:extLst>
          </p:cNvPr>
          <p:cNvSpPr>
            <a:spLocks noGrp="1"/>
          </p:cNvSpPr>
          <p:nvPr>
            <p:ph type="sldNum" sz="quarter" idx="12"/>
          </p:nvPr>
        </p:nvSpPr>
        <p:spPr/>
        <p:txBody>
          <a:bodyPr/>
          <a:lstStyle/>
          <a:p>
            <a:fld id="{9B0942DD-ED43-4DC3-86E4-52E1C415EFCC}" type="slidenum">
              <a:rPr lang="fr-CH" smtClean="0"/>
              <a:t>‹N°›</a:t>
            </a:fld>
            <a:endParaRPr lang="fr-CH"/>
          </a:p>
        </p:txBody>
      </p:sp>
    </p:spTree>
    <p:extLst>
      <p:ext uri="{BB962C8B-B14F-4D97-AF65-F5344CB8AC3E}">
        <p14:creationId xmlns:p14="http://schemas.microsoft.com/office/powerpoint/2010/main" val="37630799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3816EFDF-079A-41A4-AB82-B8CDEDEEEDB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fr-CH"/>
          </a:p>
        </p:txBody>
      </p:sp>
      <p:sp>
        <p:nvSpPr>
          <p:cNvPr id="3" name="Espace réservé du texte 2">
            <a:extLst>
              <a:ext uri="{FF2B5EF4-FFF2-40B4-BE49-F238E27FC236}">
                <a16:creationId xmlns:a16="http://schemas.microsoft.com/office/drawing/2014/main" id="{AA053D25-0437-4C3A-9A38-C57DB5F66D4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4" name="Espace réservé de la date 3">
            <a:extLst>
              <a:ext uri="{FF2B5EF4-FFF2-40B4-BE49-F238E27FC236}">
                <a16:creationId xmlns:a16="http://schemas.microsoft.com/office/drawing/2014/main" id="{DA80875C-A564-49C6-9DC7-C2DF7AAA30B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B3D967-2DDB-4540-814F-4D71DA93D58D}" type="datetimeFigureOut">
              <a:rPr lang="fr-CH" smtClean="0"/>
              <a:t>19.03.21</a:t>
            </a:fld>
            <a:endParaRPr lang="fr-CH"/>
          </a:p>
        </p:txBody>
      </p:sp>
      <p:sp>
        <p:nvSpPr>
          <p:cNvPr id="5" name="Espace réservé du pied de page 4">
            <a:extLst>
              <a:ext uri="{FF2B5EF4-FFF2-40B4-BE49-F238E27FC236}">
                <a16:creationId xmlns:a16="http://schemas.microsoft.com/office/drawing/2014/main" id="{DBAAAF9D-C45D-4EC4-9422-D0737F5A558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H"/>
          </a:p>
        </p:txBody>
      </p:sp>
      <p:sp>
        <p:nvSpPr>
          <p:cNvPr id="6" name="Espace réservé du numéro de diapositive 5">
            <a:extLst>
              <a:ext uri="{FF2B5EF4-FFF2-40B4-BE49-F238E27FC236}">
                <a16:creationId xmlns:a16="http://schemas.microsoft.com/office/drawing/2014/main" id="{FA5F5EF0-54AB-41E5-8ACE-C8982EC8EE4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0942DD-ED43-4DC3-86E4-52E1C415EFCC}" type="slidenum">
              <a:rPr lang="fr-CH" smtClean="0"/>
              <a:t>‹N°›</a:t>
            </a:fld>
            <a:endParaRPr lang="fr-CH"/>
          </a:p>
        </p:txBody>
      </p:sp>
    </p:spTree>
    <p:extLst>
      <p:ext uri="{BB962C8B-B14F-4D97-AF65-F5344CB8AC3E}">
        <p14:creationId xmlns:p14="http://schemas.microsoft.com/office/powerpoint/2010/main" val="23592902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1.jp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4.jpeg"/><Relationship Id="rId7" Type="http://schemas.openxmlformats.org/officeDocument/2006/relationships/diagramColors" Target="../diagrams/colors3.xml"/><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8" Type="http://schemas.openxmlformats.org/officeDocument/2006/relationships/diagramData" Target="../diagrams/data5.xml"/><Relationship Id="rId13" Type="http://schemas.openxmlformats.org/officeDocument/2006/relationships/image" Target="../media/image12.jpg"/><Relationship Id="rId3" Type="http://schemas.openxmlformats.org/officeDocument/2006/relationships/diagramData" Target="../diagrams/data4.xml"/><Relationship Id="rId7" Type="http://schemas.microsoft.com/office/2007/relationships/diagramDrawing" Target="../diagrams/drawing4.xml"/><Relationship Id="rId12" Type="http://schemas.microsoft.com/office/2007/relationships/diagramDrawing" Target="../diagrams/drawing5.xml"/><Relationship Id="rId2" Type="http://schemas.openxmlformats.org/officeDocument/2006/relationships/notesSlide" Target="../notesSlides/notesSlide15.xml"/><Relationship Id="rId16" Type="http://schemas.openxmlformats.org/officeDocument/2006/relationships/image" Target="../media/image15.jpg"/><Relationship Id="rId1" Type="http://schemas.openxmlformats.org/officeDocument/2006/relationships/slideLayout" Target="../slideLayouts/slideLayout1.xml"/><Relationship Id="rId6" Type="http://schemas.openxmlformats.org/officeDocument/2006/relationships/diagramColors" Target="../diagrams/colors4.xml"/><Relationship Id="rId11" Type="http://schemas.openxmlformats.org/officeDocument/2006/relationships/diagramColors" Target="../diagrams/colors5.xml"/><Relationship Id="rId5" Type="http://schemas.openxmlformats.org/officeDocument/2006/relationships/diagramQuickStyle" Target="../diagrams/quickStyle4.xml"/><Relationship Id="rId15" Type="http://schemas.openxmlformats.org/officeDocument/2006/relationships/image" Target="../media/image14.jpg"/><Relationship Id="rId10" Type="http://schemas.openxmlformats.org/officeDocument/2006/relationships/diagramQuickStyle" Target="../diagrams/quickStyle5.xml"/><Relationship Id="rId4" Type="http://schemas.openxmlformats.org/officeDocument/2006/relationships/diagramLayout" Target="../diagrams/layout4.xml"/><Relationship Id="rId9" Type="http://schemas.openxmlformats.org/officeDocument/2006/relationships/diagramLayout" Target="../diagrams/layout5.xml"/><Relationship Id="rId14" Type="http://schemas.openxmlformats.org/officeDocument/2006/relationships/image" Target="../media/image13.jpg"/></Relationships>
</file>

<file path=ppt/slides/_rels/slide16.xml.rels><?xml version="1.0" encoding="UTF-8" standalone="yes"?>
<Relationships xmlns="http://schemas.openxmlformats.org/package/2006/relationships"><Relationship Id="rId3" Type="http://schemas.openxmlformats.org/officeDocument/2006/relationships/hyperlink" Target="https://doi.org/10.4000/signata.655" TargetMode="External"/><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1.xml"/><Relationship Id="rId5" Type="http://schemas.openxmlformats.org/officeDocument/2006/relationships/image" Target="../media/image2.png"/><Relationship Id="rId4" Type="http://schemas.openxmlformats.org/officeDocument/2006/relationships/image" Target="../media/image1.jp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2.xml"/><Relationship Id="rId4" Type="http://schemas.openxmlformats.org/officeDocument/2006/relationships/image" Target="../media/image1.jp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3.xml"/><Relationship Id="rId5" Type="http://schemas.openxmlformats.org/officeDocument/2006/relationships/image" Target="../media/image4.jpeg"/><Relationship Id="rId4" Type="http://schemas.openxmlformats.org/officeDocument/2006/relationships/image" Target="../media/image3.jpg"/></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notesSlide" Target="../notesSlides/notesSlide6.xml"/><Relationship Id="rId7" Type="http://schemas.openxmlformats.org/officeDocument/2006/relationships/diagramColors" Target="../diagrams/colors2.xml"/><Relationship Id="rId2" Type="http://schemas.openxmlformats.org/officeDocument/2006/relationships/slideLayout" Target="../slideLayouts/slideLayout1.xml"/><Relationship Id="rId1" Type="http://schemas.openxmlformats.org/officeDocument/2006/relationships/tags" Target="../tags/tag4.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image" Target="../media/image8.jpeg"/><Relationship Id="rId2" Type="http://schemas.openxmlformats.org/officeDocument/2006/relationships/slideLayout" Target="../slideLayouts/slideLayout1.xml"/><Relationship Id="rId1" Type="http://schemas.openxmlformats.org/officeDocument/2006/relationships/tags" Target="../tags/tag5.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327182"/>
            </a:gs>
            <a:gs pos="23000">
              <a:srgbClr val="327182"/>
            </a:gs>
            <a:gs pos="32000">
              <a:srgbClr val="327182"/>
            </a:gs>
            <a:gs pos="97000">
              <a:srgbClr val="265460"/>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1033CF7-1938-46D8-A488-DC2E6B3C45B6}"/>
              </a:ext>
            </a:extLst>
          </p:cNvPr>
          <p:cNvSpPr>
            <a:spLocks noGrp="1"/>
          </p:cNvSpPr>
          <p:nvPr>
            <p:ph type="ctrTitle"/>
          </p:nvPr>
        </p:nvSpPr>
        <p:spPr>
          <a:xfrm>
            <a:off x="1524000" y="1122363"/>
            <a:ext cx="9335678" cy="2387600"/>
          </a:xfrm>
        </p:spPr>
        <p:txBody>
          <a:bodyPr>
            <a:normAutofit/>
          </a:bodyPr>
          <a:lstStyle/>
          <a:p>
            <a:pPr algn="l"/>
            <a:r>
              <a:rPr lang="fr-FR" sz="3200" i="0" u="none" strike="noStrike" dirty="0">
                <a:solidFill>
                  <a:schemeClr val="bg1"/>
                </a:solidFill>
                <a:effectLst>
                  <a:outerShdw blurRad="38100" dist="38100" dir="2700000" algn="tl">
                    <a:srgbClr val="000000">
                      <a:alpha val="43137"/>
                    </a:srgbClr>
                  </a:outerShdw>
                </a:effectLst>
                <a:latin typeface="Arial Narrow" panose="020B0606020202030204" pitchFamily="34" charset="0"/>
              </a:rPr>
              <a:t>Entrer dans la conception en Activités créatrices et manuelles aux cycles 1 et 2 par la narration multimodale :</a:t>
            </a:r>
            <a:br>
              <a:rPr lang="fr-FR" sz="3200" i="0" u="none" strike="noStrike" dirty="0">
                <a:solidFill>
                  <a:schemeClr val="bg1"/>
                </a:solidFill>
                <a:effectLst>
                  <a:outerShdw blurRad="38100" dist="38100" dir="2700000" algn="tl">
                    <a:srgbClr val="000000">
                      <a:alpha val="43137"/>
                    </a:srgbClr>
                  </a:outerShdw>
                </a:effectLst>
                <a:latin typeface="Arial Narrow" panose="020B0606020202030204" pitchFamily="34" charset="0"/>
              </a:rPr>
            </a:br>
            <a:br>
              <a:rPr lang="fr-FR" sz="3200" i="0" u="none" strike="noStrike" dirty="0">
                <a:solidFill>
                  <a:schemeClr val="bg1"/>
                </a:solidFill>
                <a:effectLst>
                  <a:outerShdw blurRad="38100" dist="38100" dir="2700000" algn="tl">
                    <a:srgbClr val="000000">
                      <a:alpha val="43137"/>
                    </a:srgbClr>
                  </a:outerShdw>
                </a:effectLst>
                <a:latin typeface="Arial Narrow" panose="020B0606020202030204" pitchFamily="34" charset="0"/>
              </a:rPr>
            </a:br>
            <a:r>
              <a:rPr lang="fr-FR" sz="3200" i="1" u="none" strike="noStrike" dirty="0">
                <a:solidFill>
                  <a:schemeClr val="bg1"/>
                </a:solidFill>
                <a:effectLst>
                  <a:outerShdw blurRad="38100" dist="38100" dir="2700000" algn="tl">
                    <a:srgbClr val="000000">
                      <a:alpha val="43137"/>
                    </a:srgbClr>
                  </a:outerShdw>
                </a:effectLst>
                <a:latin typeface="Arial Narrow" panose="020B0606020202030204" pitchFamily="34" charset="0"/>
              </a:rPr>
              <a:t>quels enjeux sémiotiques et didactiques ?</a:t>
            </a:r>
            <a:endParaRPr lang="fr-CH" sz="3200" i="1" dirty="0">
              <a:solidFill>
                <a:schemeClr val="bg1"/>
              </a:solidFill>
              <a:effectLst>
                <a:outerShdw blurRad="38100" dist="38100" dir="2700000" algn="tl">
                  <a:srgbClr val="000000">
                    <a:alpha val="43137"/>
                  </a:srgbClr>
                </a:outerShdw>
              </a:effectLst>
              <a:latin typeface="Arial Narrow" panose="020B0606020202030204" pitchFamily="34" charset="0"/>
            </a:endParaRPr>
          </a:p>
        </p:txBody>
      </p:sp>
      <p:sp>
        <p:nvSpPr>
          <p:cNvPr id="3" name="Sous-titre 2">
            <a:extLst>
              <a:ext uri="{FF2B5EF4-FFF2-40B4-BE49-F238E27FC236}">
                <a16:creationId xmlns:a16="http://schemas.microsoft.com/office/drawing/2014/main" id="{FC3F5C91-AE12-410D-B7EB-162C7E9DEC74}"/>
              </a:ext>
            </a:extLst>
          </p:cNvPr>
          <p:cNvSpPr>
            <a:spLocks noGrp="1"/>
          </p:cNvSpPr>
          <p:nvPr>
            <p:ph type="subTitle" idx="1"/>
          </p:nvPr>
        </p:nvSpPr>
        <p:spPr>
          <a:xfrm>
            <a:off x="1524000" y="4017079"/>
            <a:ext cx="9144000" cy="960274"/>
          </a:xfrm>
        </p:spPr>
        <p:txBody>
          <a:bodyPr/>
          <a:lstStyle/>
          <a:p>
            <a:pPr algn="l"/>
            <a:r>
              <a:rPr lang="fr-FR" dirty="0">
                <a:solidFill>
                  <a:srgbClr val="33CCCC"/>
                </a:solidFill>
                <a:latin typeface="Arial Narrow" panose="020B0606020202030204" pitchFamily="34" charset="0"/>
              </a:rPr>
              <a:t>Rachel ATTANASIO, HEP-VAUD, Suisse</a:t>
            </a:r>
          </a:p>
          <a:p>
            <a:pPr algn="l"/>
            <a:r>
              <a:rPr lang="fr-FR" dirty="0">
                <a:solidFill>
                  <a:srgbClr val="33CCCC"/>
                </a:solidFill>
                <a:latin typeface="Arial Narrow" panose="020B0606020202030204" pitchFamily="34" charset="0"/>
              </a:rPr>
              <a:t>Maud LEBRETON REINHARD, HEP-BEJUNE, Suisse</a:t>
            </a:r>
            <a:endParaRPr lang="fr-CH" dirty="0">
              <a:solidFill>
                <a:srgbClr val="33CCCC"/>
              </a:solidFill>
              <a:latin typeface="Arial Narrow" panose="020B0606020202030204" pitchFamily="34" charset="0"/>
            </a:endParaRPr>
          </a:p>
        </p:txBody>
      </p:sp>
      <p:sp>
        <p:nvSpPr>
          <p:cNvPr id="4" name="ZoneTexte 3">
            <a:extLst>
              <a:ext uri="{FF2B5EF4-FFF2-40B4-BE49-F238E27FC236}">
                <a16:creationId xmlns:a16="http://schemas.microsoft.com/office/drawing/2014/main" id="{BD37D4DA-97A4-4A6D-A706-D99FF62DA512}"/>
              </a:ext>
            </a:extLst>
          </p:cNvPr>
          <p:cNvSpPr txBox="1"/>
          <p:nvPr/>
        </p:nvSpPr>
        <p:spPr>
          <a:xfrm>
            <a:off x="1524000" y="5443249"/>
            <a:ext cx="9335678" cy="584775"/>
          </a:xfrm>
          <a:prstGeom prst="rect">
            <a:avLst/>
          </a:prstGeom>
          <a:noFill/>
        </p:spPr>
        <p:txBody>
          <a:bodyPr wrap="square" rtlCol="0">
            <a:spAutoFit/>
          </a:bodyPr>
          <a:lstStyle/>
          <a:p>
            <a:r>
              <a:rPr lang="fr-FR" sz="1600" i="1" dirty="0">
                <a:solidFill>
                  <a:schemeClr val="accent6">
                    <a:lumMod val="60000"/>
                    <a:lumOff val="40000"/>
                  </a:schemeClr>
                </a:solidFill>
                <a:latin typeface="Arial Narrow" panose="020B0606020202030204" pitchFamily="34" charset="0"/>
              </a:rPr>
              <a:t>La créativité dans le champ de l'enseignement et de la médiation</a:t>
            </a:r>
          </a:p>
          <a:p>
            <a:r>
              <a:rPr lang="fr-FR" sz="1600" i="1" dirty="0">
                <a:solidFill>
                  <a:schemeClr val="accent6">
                    <a:lumMod val="60000"/>
                    <a:lumOff val="40000"/>
                  </a:schemeClr>
                </a:solidFill>
                <a:latin typeface="Arial Narrow" panose="020B0606020202030204" pitchFamily="34" charset="0"/>
              </a:rPr>
              <a:t>Nice, 18-19 mars 2021</a:t>
            </a:r>
            <a:endParaRPr lang="fr-CH" sz="1600" i="1" dirty="0">
              <a:solidFill>
                <a:schemeClr val="accent6">
                  <a:lumMod val="60000"/>
                  <a:lumOff val="40000"/>
                </a:schemeClr>
              </a:solidFill>
              <a:latin typeface="Arial Narrow" panose="020B0606020202030204" pitchFamily="34" charset="0"/>
            </a:endParaRPr>
          </a:p>
        </p:txBody>
      </p:sp>
    </p:spTree>
    <p:extLst>
      <p:ext uri="{BB962C8B-B14F-4D97-AF65-F5344CB8AC3E}">
        <p14:creationId xmlns:p14="http://schemas.microsoft.com/office/powerpoint/2010/main" val="2976338686"/>
      </p:ext>
    </p:extLst>
  </p:cSld>
  <p:clrMapOvr>
    <a:masterClrMapping/>
  </p:clrMapOvr>
  <mc:AlternateContent xmlns:mc="http://schemas.openxmlformats.org/markup-compatibility/2006" xmlns:p14="http://schemas.microsoft.com/office/powerpoint/2010/main">
    <mc:Choice Requires="p14">
      <p:transition spd="slow" p14:dur="2000" advTm="23324"/>
    </mc:Choice>
    <mc:Fallback xmlns="">
      <p:transition spd="slow" advTm="23324"/>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327182"/>
            </a:gs>
            <a:gs pos="23000">
              <a:srgbClr val="327182"/>
            </a:gs>
            <a:gs pos="32000">
              <a:srgbClr val="327182"/>
            </a:gs>
            <a:gs pos="97000">
              <a:srgbClr val="265460"/>
            </a:gs>
          </a:gsLst>
          <a:path path="circle">
            <a:fillToRect l="50000" t="50000" r="50000" b="50000"/>
          </a:path>
        </a:gradFill>
        <a:effectLst/>
      </p:bgPr>
    </p:bg>
    <p:spTree>
      <p:nvGrpSpPr>
        <p:cNvPr id="1" name=""/>
        <p:cNvGrpSpPr/>
        <p:nvPr/>
      </p:nvGrpSpPr>
      <p:grpSpPr>
        <a:xfrm>
          <a:off x="0" y="0"/>
          <a:ext cx="0" cy="0"/>
          <a:chOff x="0" y="0"/>
          <a:chExt cx="0" cy="0"/>
        </a:xfrm>
      </p:grpSpPr>
      <p:sp>
        <p:nvSpPr>
          <p:cNvPr id="4" name="Sous-titre 2">
            <a:extLst>
              <a:ext uri="{FF2B5EF4-FFF2-40B4-BE49-F238E27FC236}">
                <a16:creationId xmlns:a16="http://schemas.microsoft.com/office/drawing/2014/main" id="{D6A45D3F-52C3-4804-9710-DF5DCA2E8E62}"/>
              </a:ext>
            </a:extLst>
          </p:cNvPr>
          <p:cNvSpPr>
            <a:spLocks noGrp="1"/>
          </p:cNvSpPr>
          <p:nvPr>
            <p:ph type="subTitle" idx="1"/>
          </p:nvPr>
        </p:nvSpPr>
        <p:spPr>
          <a:xfrm>
            <a:off x="717212" y="188029"/>
            <a:ext cx="9144000" cy="612071"/>
          </a:xfrm>
        </p:spPr>
        <p:txBody>
          <a:bodyPr/>
          <a:lstStyle/>
          <a:p>
            <a:pPr algn="l"/>
            <a:r>
              <a:rPr lang="fr-FR" dirty="0">
                <a:solidFill>
                  <a:srgbClr val="33CCCC"/>
                </a:solidFill>
                <a:latin typeface="Arial Narrow" panose="020B0606020202030204" pitchFamily="34" charset="0"/>
              </a:rPr>
              <a:t>CADRE EPISTEMOLOGIQUE</a:t>
            </a:r>
            <a:endParaRPr lang="fr-CH" dirty="0">
              <a:solidFill>
                <a:srgbClr val="33CCCC"/>
              </a:solidFill>
              <a:latin typeface="Arial Narrow" panose="020B0606020202030204" pitchFamily="34" charset="0"/>
            </a:endParaRPr>
          </a:p>
        </p:txBody>
      </p:sp>
      <p:sp>
        <p:nvSpPr>
          <p:cNvPr id="5" name="Sous-titre 2">
            <a:extLst>
              <a:ext uri="{FF2B5EF4-FFF2-40B4-BE49-F238E27FC236}">
                <a16:creationId xmlns:a16="http://schemas.microsoft.com/office/drawing/2014/main" id="{38779D1B-3D09-433F-86A2-A7B68511BCDD}"/>
              </a:ext>
            </a:extLst>
          </p:cNvPr>
          <p:cNvSpPr txBox="1">
            <a:spLocks/>
          </p:cNvSpPr>
          <p:nvPr/>
        </p:nvSpPr>
        <p:spPr>
          <a:xfrm>
            <a:off x="717212" y="1078900"/>
            <a:ext cx="10324168" cy="61207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fr-FR" dirty="0">
                <a:solidFill>
                  <a:schemeClr val="bg1"/>
                </a:solidFill>
                <a:latin typeface="Arial Narrow" panose="020B0606020202030204" pitchFamily="34" charset="0"/>
              </a:rPr>
              <a:t>Le jeu symbolique de Vygotsky (1978)</a:t>
            </a:r>
            <a:endParaRPr lang="fr-CH" i="1" dirty="0">
              <a:solidFill>
                <a:schemeClr val="bg1"/>
              </a:solidFill>
              <a:latin typeface="Arial Narrow" panose="020B0606020202030204" pitchFamily="34" charset="0"/>
            </a:endParaRPr>
          </a:p>
        </p:txBody>
      </p:sp>
      <p:pic>
        <p:nvPicPr>
          <p:cNvPr id="6146" name="Picture 2" descr="Développer la pratique des enseignants lors d'une activité de jeu  symbolique - RIRE — RIRE">
            <a:extLst>
              <a:ext uri="{FF2B5EF4-FFF2-40B4-BE49-F238E27FC236}">
                <a16:creationId xmlns:a16="http://schemas.microsoft.com/office/drawing/2014/main" id="{F360D09E-5E63-4FBC-AFD2-628EB3C6660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2040" y="1530836"/>
            <a:ext cx="7008813" cy="50071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4184530"/>
      </p:ext>
    </p:extLst>
  </p:cSld>
  <p:clrMapOvr>
    <a:masterClrMapping/>
  </p:clrMapOvr>
  <mc:AlternateContent xmlns:mc="http://schemas.openxmlformats.org/markup-compatibility/2006" xmlns:p14="http://schemas.microsoft.com/office/powerpoint/2010/main">
    <mc:Choice Requires="p14">
      <p:transition spd="slow" p14:dur="2000" advTm="77905"/>
    </mc:Choice>
    <mc:Fallback xmlns="">
      <p:transition spd="slow" advTm="77905"/>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rgbClr val="327182"/>
            </a:gs>
            <a:gs pos="23000">
              <a:srgbClr val="327182"/>
            </a:gs>
            <a:gs pos="32000">
              <a:srgbClr val="327182"/>
            </a:gs>
            <a:gs pos="97000">
              <a:srgbClr val="265460"/>
            </a:gs>
          </a:gsLst>
          <a:path path="circle">
            <a:fillToRect l="50000" t="50000" r="50000" b="50000"/>
          </a:path>
        </a:gradFill>
        <a:effectLst/>
      </p:bgPr>
    </p:bg>
    <p:spTree>
      <p:nvGrpSpPr>
        <p:cNvPr id="1" name=""/>
        <p:cNvGrpSpPr/>
        <p:nvPr/>
      </p:nvGrpSpPr>
      <p:grpSpPr>
        <a:xfrm>
          <a:off x="0" y="0"/>
          <a:ext cx="0" cy="0"/>
          <a:chOff x="0" y="0"/>
          <a:chExt cx="0" cy="0"/>
        </a:xfrm>
      </p:grpSpPr>
      <p:sp>
        <p:nvSpPr>
          <p:cNvPr id="4" name="Sous-titre 2">
            <a:extLst>
              <a:ext uri="{FF2B5EF4-FFF2-40B4-BE49-F238E27FC236}">
                <a16:creationId xmlns:a16="http://schemas.microsoft.com/office/drawing/2014/main" id="{D6A45D3F-52C3-4804-9710-DF5DCA2E8E62}"/>
              </a:ext>
            </a:extLst>
          </p:cNvPr>
          <p:cNvSpPr>
            <a:spLocks noGrp="1"/>
          </p:cNvSpPr>
          <p:nvPr>
            <p:ph type="subTitle" idx="1"/>
          </p:nvPr>
        </p:nvSpPr>
        <p:spPr>
          <a:xfrm>
            <a:off x="717212" y="188029"/>
            <a:ext cx="9144000" cy="612071"/>
          </a:xfrm>
        </p:spPr>
        <p:txBody>
          <a:bodyPr/>
          <a:lstStyle/>
          <a:p>
            <a:pPr algn="l"/>
            <a:r>
              <a:rPr lang="fr-FR" dirty="0">
                <a:solidFill>
                  <a:srgbClr val="33CCCC"/>
                </a:solidFill>
                <a:latin typeface="Arial Narrow" panose="020B0606020202030204" pitchFamily="34" charset="0"/>
              </a:rPr>
              <a:t>CADRE EPISTEMOLOGIQUE</a:t>
            </a:r>
            <a:endParaRPr lang="fr-CH" dirty="0">
              <a:solidFill>
                <a:srgbClr val="33CCCC"/>
              </a:solidFill>
              <a:latin typeface="Arial Narrow" panose="020B0606020202030204" pitchFamily="34" charset="0"/>
            </a:endParaRPr>
          </a:p>
        </p:txBody>
      </p:sp>
      <p:sp>
        <p:nvSpPr>
          <p:cNvPr id="5" name="Sous-titre 2">
            <a:extLst>
              <a:ext uri="{FF2B5EF4-FFF2-40B4-BE49-F238E27FC236}">
                <a16:creationId xmlns:a16="http://schemas.microsoft.com/office/drawing/2014/main" id="{38779D1B-3D09-433F-86A2-A7B68511BCDD}"/>
              </a:ext>
            </a:extLst>
          </p:cNvPr>
          <p:cNvSpPr txBox="1">
            <a:spLocks/>
          </p:cNvSpPr>
          <p:nvPr/>
        </p:nvSpPr>
        <p:spPr>
          <a:xfrm>
            <a:off x="717211" y="705190"/>
            <a:ext cx="11274919" cy="2032567"/>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fr-FR" dirty="0">
                <a:solidFill>
                  <a:schemeClr val="bg1"/>
                </a:solidFill>
                <a:latin typeface="Arial Narrow" panose="020B0606020202030204" pitchFamily="34" charset="0"/>
              </a:rPr>
              <a:t>L’album comme</a:t>
            </a:r>
          </a:p>
          <a:p>
            <a:pPr algn="l">
              <a:lnSpc>
                <a:spcPct val="150000"/>
              </a:lnSpc>
            </a:pPr>
            <a:r>
              <a:rPr lang="fr-FR" dirty="0">
                <a:solidFill>
                  <a:schemeClr val="bg1"/>
                </a:solidFill>
                <a:latin typeface="Arial Narrow" panose="020B0606020202030204" pitchFamily="34" charset="0"/>
              </a:rPr>
              <a:t>	espace social virtuel, support du jeu symbolique et agent sémiotique hautement réflexif</a:t>
            </a:r>
            <a:endParaRPr lang="fr-CH" dirty="0">
              <a:solidFill>
                <a:schemeClr val="bg1"/>
              </a:solidFill>
              <a:latin typeface="Arial Narrow" panose="020B0606020202030204" pitchFamily="34" charset="0"/>
            </a:endParaRPr>
          </a:p>
        </p:txBody>
      </p:sp>
      <p:pic>
        <p:nvPicPr>
          <p:cNvPr id="6" name="Image 5" descr="Une image contenant texte&#10;&#10;Description générée automatiquement">
            <a:extLst>
              <a:ext uri="{FF2B5EF4-FFF2-40B4-BE49-F238E27FC236}">
                <a16:creationId xmlns:a16="http://schemas.microsoft.com/office/drawing/2014/main" id="{7FE84557-BDDC-42A3-BF9B-370917E534C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7211" y="2303042"/>
            <a:ext cx="4584240" cy="3615547"/>
          </a:xfrm>
          <a:prstGeom prst="rect">
            <a:avLst/>
          </a:prstGeom>
          <a:ln>
            <a:noFill/>
          </a:ln>
          <a:effectLst>
            <a:outerShdw blurRad="292100" dist="139700" dir="2700000" algn="tl" rotWithShape="0">
              <a:srgbClr val="333333">
                <a:alpha val="65000"/>
              </a:srgbClr>
            </a:outerShdw>
          </a:effectLst>
        </p:spPr>
      </p:pic>
      <p:pic>
        <p:nvPicPr>
          <p:cNvPr id="8" name="Image 7">
            <a:extLst>
              <a:ext uri="{FF2B5EF4-FFF2-40B4-BE49-F238E27FC236}">
                <a16:creationId xmlns:a16="http://schemas.microsoft.com/office/drawing/2014/main" id="{7AAE33B0-9331-422E-83E3-8011ABC4D9B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52169" y="3349828"/>
            <a:ext cx="6652401" cy="318083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158676267"/>
      </p:ext>
    </p:extLst>
  </p:cSld>
  <p:clrMapOvr>
    <a:masterClrMapping/>
  </p:clrMapOvr>
  <mc:AlternateContent xmlns:mc="http://schemas.openxmlformats.org/markup-compatibility/2006" xmlns:p14="http://schemas.microsoft.com/office/powerpoint/2010/main">
    <mc:Choice Requires="p14">
      <p:transition spd="slow" p14:dur="2000" advTm="26087"/>
    </mc:Choice>
    <mc:Fallback xmlns="">
      <p:transition spd="slow" advTm="26087"/>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rgbClr val="327182"/>
            </a:gs>
            <a:gs pos="23000">
              <a:srgbClr val="327182"/>
            </a:gs>
            <a:gs pos="32000">
              <a:srgbClr val="327182"/>
            </a:gs>
            <a:gs pos="97000">
              <a:srgbClr val="265460"/>
            </a:gs>
          </a:gsLst>
          <a:path path="circle">
            <a:fillToRect l="50000" t="50000" r="50000" b="50000"/>
          </a:path>
        </a:gradFill>
        <a:effectLst/>
      </p:bgPr>
    </p:bg>
    <p:spTree>
      <p:nvGrpSpPr>
        <p:cNvPr id="1" name=""/>
        <p:cNvGrpSpPr/>
        <p:nvPr/>
      </p:nvGrpSpPr>
      <p:grpSpPr>
        <a:xfrm>
          <a:off x="0" y="0"/>
          <a:ext cx="0" cy="0"/>
          <a:chOff x="0" y="0"/>
          <a:chExt cx="0" cy="0"/>
        </a:xfrm>
      </p:grpSpPr>
      <p:sp>
        <p:nvSpPr>
          <p:cNvPr id="4" name="Sous-titre 2">
            <a:extLst>
              <a:ext uri="{FF2B5EF4-FFF2-40B4-BE49-F238E27FC236}">
                <a16:creationId xmlns:a16="http://schemas.microsoft.com/office/drawing/2014/main" id="{D6A45D3F-52C3-4804-9710-DF5DCA2E8E62}"/>
              </a:ext>
            </a:extLst>
          </p:cNvPr>
          <p:cNvSpPr>
            <a:spLocks noGrp="1"/>
          </p:cNvSpPr>
          <p:nvPr>
            <p:ph type="subTitle" idx="1"/>
          </p:nvPr>
        </p:nvSpPr>
        <p:spPr>
          <a:xfrm>
            <a:off x="717212" y="188029"/>
            <a:ext cx="9144000" cy="612071"/>
          </a:xfrm>
        </p:spPr>
        <p:txBody>
          <a:bodyPr/>
          <a:lstStyle/>
          <a:p>
            <a:pPr algn="l"/>
            <a:r>
              <a:rPr lang="fr-FR" dirty="0">
                <a:solidFill>
                  <a:srgbClr val="33CCCC"/>
                </a:solidFill>
                <a:latin typeface="Arial Narrow" panose="020B0606020202030204" pitchFamily="34" charset="0"/>
              </a:rPr>
              <a:t>CADRE EPISTEMOLOGIQUE : Synthèse</a:t>
            </a:r>
            <a:endParaRPr lang="fr-CH" dirty="0">
              <a:solidFill>
                <a:srgbClr val="33CCCC"/>
              </a:solidFill>
              <a:latin typeface="Arial Narrow" panose="020B0606020202030204" pitchFamily="34" charset="0"/>
            </a:endParaRPr>
          </a:p>
        </p:txBody>
      </p:sp>
      <p:sp>
        <p:nvSpPr>
          <p:cNvPr id="5" name="Sous-titre 2">
            <a:extLst>
              <a:ext uri="{FF2B5EF4-FFF2-40B4-BE49-F238E27FC236}">
                <a16:creationId xmlns:a16="http://schemas.microsoft.com/office/drawing/2014/main" id="{38779D1B-3D09-433F-86A2-A7B68511BCDD}"/>
              </a:ext>
            </a:extLst>
          </p:cNvPr>
          <p:cNvSpPr txBox="1">
            <a:spLocks/>
          </p:cNvSpPr>
          <p:nvPr/>
        </p:nvSpPr>
        <p:spPr>
          <a:xfrm>
            <a:off x="717212" y="1078900"/>
            <a:ext cx="10795234" cy="61207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fr-FR" dirty="0">
                <a:solidFill>
                  <a:schemeClr val="bg1"/>
                </a:solidFill>
                <a:latin typeface="Arial Narrow" panose="020B0606020202030204" pitchFamily="34" charset="0"/>
              </a:rPr>
              <a:t>« Créer pour »	</a:t>
            </a:r>
            <a:r>
              <a:rPr lang="fr-FR" dirty="0">
                <a:solidFill>
                  <a:schemeClr val="bg1"/>
                </a:solidFill>
                <a:latin typeface="Arial Narrow" panose="020B0606020202030204" pitchFamily="34" charset="0"/>
                <a:sym typeface="Wingdings" panose="05000000000000000000" pitchFamily="2" charset="2"/>
              </a:rPr>
              <a:t> donner du sens à l’apprentissage</a:t>
            </a:r>
          </a:p>
          <a:p>
            <a:pPr algn="l"/>
            <a:endParaRPr lang="fr-FR" dirty="0">
              <a:solidFill>
                <a:schemeClr val="bg1"/>
              </a:solidFill>
              <a:latin typeface="Arial Narrow" panose="020B0606020202030204" pitchFamily="34" charset="0"/>
              <a:sym typeface="Wingdings" panose="05000000000000000000" pitchFamily="2" charset="2"/>
            </a:endParaRPr>
          </a:p>
        </p:txBody>
      </p:sp>
      <p:sp>
        <p:nvSpPr>
          <p:cNvPr id="6" name="ZoneTexte 5">
            <a:extLst>
              <a:ext uri="{FF2B5EF4-FFF2-40B4-BE49-F238E27FC236}">
                <a16:creationId xmlns:a16="http://schemas.microsoft.com/office/drawing/2014/main" id="{BBD1622E-AA7F-42FE-9964-018DFB114482}"/>
              </a:ext>
            </a:extLst>
          </p:cNvPr>
          <p:cNvSpPr txBox="1"/>
          <p:nvPr/>
        </p:nvSpPr>
        <p:spPr>
          <a:xfrm>
            <a:off x="6940446" y="1969771"/>
            <a:ext cx="4444582" cy="4464364"/>
          </a:xfrm>
          <a:prstGeom prst="rect">
            <a:avLst/>
          </a:prstGeom>
          <a:noFill/>
        </p:spPr>
        <p:txBody>
          <a:bodyPr wrap="square">
            <a:spAutoFit/>
          </a:bodyPr>
          <a:lstStyle/>
          <a:p>
            <a:pPr algn="l">
              <a:lnSpc>
                <a:spcPct val="150000"/>
              </a:lnSpc>
            </a:pPr>
            <a:r>
              <a:rPr lang="fr-CH" sz="2400" b="1" dirty="0">
                <a:solidFill>
                  <a:srgbClr val="33CCCC"/>
                </a:solidFill>
                <a:latin typeface="Arial Narrow" panose="020B0606020202030204" pitchFamily="34" charset="0"/>
              </a:rPr>
              <a:t>Sémiotique</a:t>
            </a:r>
          </a:p>
          <a:p>
            <a:pPr algn="l">
              <a:lnSpc>
                <a:spcPct val="150000"/>
              </a:lnSpc>
            </a:pPr>
            <a:r>
              <a:rPr lang="fr-CH" sz="2400" b="1" dirty="0">
                <a:solidFill>
                  <a:schemeClr val="bg1"/>
                </a:solidFill>
                <a:latin typeface="Arial Narrow" panose="020B0606020202030204" pitchFamily="34" charset="0"/>
              </a:rPr>
              <a:t>	</a:t>
            </a:r>
          </a:p>
          <a:p>
            <a:pPr algn="l">
              <a:lnSpc>
                <a:spcPct val="150000"/>
              </a:lnSpc>
            </a:pPr>
            <a:r>
              <a:rPr lang="fr-CH" sz="2400" dirty="0">
                <a:solidFill>
                  <a:schemeClr val="bg1"/>
                </a:solidFill>
                <a:latin typeface="Arial Narrow" panose="020B0606020202030204" pitchFamily="34" charset="0"/>
                <a:sym typeface="Wingdings" panose="05000000000000000000" pitchFamily="2" charset="2"/>
              </a:rPr>
              <a:t>Sémiotique sociale &amp; </a:t>
            </a:r>
            <a:r>
              <a:rPr lang="fr-CH" sz="2400" dirty="0" err="1">
                <a:solidFill>
                  <a:schemeClr val="bg1"/>
                </a:solidFill>
                <a:latin typeface="Arial Narrow" panose="020B0606020202030204" pitchFamily="34" charset="0"/>
                <a:sym typeface="Wingdings" panose="05000000000000000000" pitchFamily="2" charset="2"/>
              </a:rPr>
              <a:t>iconotextuelle</a:t>
            </a:r>
            <a:endParaRPr lang="fr-CH" sz="2400" dirty="0">
              <a:solidFill>
                <a:schemeClr val="bg1"/>
              </a:solidFill>
              <a:latin typeface="Arial Narrow" panose="020B0606020202030204" pitchFamily="34" charset="0"/>
              <a:sym typeface="Wingdings" panose="05000000000000000000" pitchFamily="2" charset="2"/>
            </a:endParaRPr>
          </a:p>
          <a:p>
            <a:pPr algn="l">
              <a:lnSpc>
                <a:spcPct val="150000"/>
              </a:lnSpc>
            </a:pPr>
            <a:r>
              <a:rPr lang="fr-CH" sz="2400" dirty="0">
                <a:solidFill>
                  <a:schemeClr val="bg1"/>
                </a:solidFill>
                <a:latin typeface="Arial Narrow" panose="020B0606020202030204" pitchFamily="34" charset="0"/>
                <a:sym typeface="Wingdings" panose="05000000000000000000" pitchFamily="2" charset="2"/>
              </a:rPr>
              <a:t>Lecture métaphorique</a:t>
            </a:r>
          </a:p>
          <a:p>
            <a:pPr algn="l">
              <a:lnSpc>
                <a:spcPct val="150000"/>
              </a:lnSpc>
            </a:pPr>
            <a:r>
              <a:rPr lang="fr-CH" sz="2400" dirty="0">
                <a:solidFill>
                  <a:schemeClr val="bg1"/>
                </a:solidFill>
                <a:latin typeface="Arial Narrow" panose="020B0606020202030204" pitchFamily="34" charset="0"/>
                <a:sym typeface="Wingdings" panose="05000000000000000000" pitchFamily="2" charset="2"/>
              </a:rPr>
              <a:t>Jeu symbolique</a:t>
            </a:r>
          </a:p>
          <a:p>
            <a:pPr algn="l">
              <a:lnSpc>
                <a:spcPct val="150000"/>
              </a:lnSpc>
            </a:pPr>
            <a:r>
              <a:rPr lang="fr-CH" sz="2400" dirty="0">
                <a:solidFill>
                  <a:schemeClr val="bg1"/>
                </a:solidFill>
                <a:latin typeface="Arial Narrow" panose="020B0606020202030204" pitchFamily="34" charset="0"/>
                <a:sym typeface="Wingdings" panose="05000000000000000000" pitchFamily="2" charset="2"/>
              </a:rPr>
              <a:t>Nœud de la narration</a:t>
            </a:r>
          </a:p>
          <a:p>
            <a:pPr algn="l">
              <a:lnSpc>
                <a:spcPct val="150000"/>
              </a:lnSpc>
            </a:pPr>
            <a:r>
              <a:rPr lang="fr-CH" sz="2400" dirty="0">
                <a:solidFill>
                  <a:schemeClr val="bg1"/>
                </a:solidFill>
                <a:latin typeface="Arial Narrow" panose="020B0606020202030204" pitchFamily="34" charset="0"/>
                <a:sym typeface="Wingdings" panose="05000000000000000000" pitchFamily="2" charset="2"/>
              </a:rPr>
              <a:t>Péripéties</a:t>
            </a:r>
          </a:p>
          <a:p>
            <a:pPr algn="l">
              <a:lnSpc>
                <a:spcPct val="150000"/>
              </a:lnSpc>
            </a:pPr>
            <a:r>
              <a:rPr lang="fr-CH" sz="2400" dirty="0">
                <a:solidFill>
                  <a:schemeClr val="bg1"/>
                </a:solidFill>
                <a:latin typeface="Arial Narrow" panose="020B0606020202030204" pitchFamily="34" charset="0"/>
                <a:sym typeface="Wingdings" panose="05000000000000000000" pitchFamily="2" charset="2"/>
              </a:rPr>
              <a:t>Résolution</a:t>
            </a:r>
            <a:endParaRPr lang="fr-CH" sz="2400" dirty="0"/>
          </a:p>
        </p:txBody>
      </p:sp>
      <p:sp>
        <p:nvSpPr>
          <p:cNvPr id="7" name="ZoneTexte 6">
            <a:extLst>
              <a:ext uri="{FF2B5EF4-FFF2-40B4-BE49-F238E27FC236}">
                <a16:creationId xmlns:a16="http://schemas.microsoft.com/office/drawing/2014/main" id="{BAABC03E-1E16-43CC-80DA-0E588BBE37D4}"/>
              </a:ext>
            </a:extLst>
          </p:cNvPr>
          <p:cNvSpPr txBox="1"/>
          <p:nvPr/>
        </p:nvSpPr>
        <p:spPr>
          <a:xfrm>
            <a:off x="717212" y="1969771"/>
            <a:ext cx="4444582" cy="4464364"/>
          </a:xfrm>
          <a:prstGeom prst="rect">
            <a:avLst/>
          </a:prstGeom>
          <a:noFill/>
        </p:spPr>
        <p:txBody>
          <a:bodyPr wrap="square">
            <a:spAutoFit/>
          </a:bodyPr>
          <a:lstStyle/>
          <a:p>
            <a:pPr algn="r">
              <a:lnSpc>
                <a:spcPct val="150000"/>
              </a:lnSpc>
            </a:pPr>
            <a:r>
              <a:rPr lang="fr-CH" sz="2400" b="1" dirty="0">
                <a:solidFill>
                  <a:srgbClr val="33CCCC"/>
                </a:solidFill>
                <a:latin typeface="Arial Narrow" panose="020B0606020202030204" pitchFamily="34" charset="0"/>
              </a:rPr>
              <a:t>Activités créatrices</a:t>
            </a:r>
          </a:p>
          <a:p>
            <a:pPr algn="r">
              <a:lnSpc>
                <a:spcPct val="150000"/>
              </a:lnSpc>
            </a:pPr>
            <a:r>
              <a:rPr lang="fr-CH" sz="2400" b="1" dirty="0">
                <a:solidFill>
                  <a:schemeClr val="bg1"/>
                </a:solidFill>
                <a:latin typeface="Arial Narrow" panose="020B0606020202030204" pitchFamily="34" charset="0"/>
              </a:rPr>
              <a:t>	</a:t>
            </a:r>
          </a:p>
          <a:p>
            <a:pPr algn="r">
              <a:lnSpc>
                <a:spcPct val="150000"/>
              </a:lnSpc>
            </a:pPr>
            <a:r>
              <a:rPr lang="fr-CH" sz="2400" dirty="0">
                <a:solidFill>
                  <a:schemeClr val="bg1"/>
                </a:solidFill>
                <a:latin typeface="Arial Narrow" panose="020B0606020202030204" pitchFamily="34" charset="0"/>
                <a:sym typeface="Wingdings" panose="05000000000000000000" pitchFamily="2" charset="2"/>
              </a:rPr>
              <a:t>Processus créatif</a:t>
            </a:r>
          </a:p>
          <a:p>
            <a:pPr algn="r">
              <a:lnSpc>
                <a:spcPct val="150000"/>
              </a:lnSpc>
            </a:pPr>
            <a:r>
              <a:rPr lang="fr-CH" sz="2400" dirty="0">
                <a:solidFill>
                  <a:schemeClr val="bg1"/>
                </a:solidFill>
                <a:latin typeface="Arial Narrow" panose="020B0606020202030204" pitchFamily="34" charset="0"/>
                <a:sym typeface="Wingdings" panose="05000000000000000000" pitchFamily="2" charset="2"/>
              </a:rPr>
              <a:t>Créativité</a:t>
            </a:r>
          </a:p>
          <a:p>
            <a:pPr algn="r">
              <a:lnSpc>
                <a:spcPct val="150000"/>
              </a:lnSpc>
            </a:pPr>
            <a:r>
              <a:rPr lang="fr-CH" sz="2400" dirty="0">
                <a:solidFill>
                  <a:schemeClr val="bg1"/>
                </a:solidFill>
                <a:latin typeface="Arial Narrow" panose="020B0606020202030204" pitchFamily="34" charset="0"/>
                <a:sym typeface="Wingdings" panose="05000000000000000000" pitchFamily="2" charset="2"/>
              </a:rPr>
              <a:t>Activité</a:t>
            </a:r>
          </a:p>
          <a:p>
            <a:pPr algn="r">
              <a:lnSpc>
                <a:spcPct val="150000"/>
              </a:lnSpc>
            </a:pPr>
            <a:r>
              <a:rPr lang="fr-CH" sz="2400" dirty="0">
                <a:solidFill>
                  <a:schemeClr val="bg1"/>
                </a:solidFill>
                <a:latin typeface="Arial Narrow" panose="020B0606020202030204" pitchFamily="34" charset="0"/>
                <a:sym typeface="Wingdings" panose="05000000000000000000" pitchFamily="2" charset="2"/>
              </a:rPr>
              <a:t>Etonnement</a:t>
            </a:r>
          </a:p>
          <a:p>
            <a:pPr algn="r">
              <a:lnSpc>
                <a:spcPct val="150000"/>
              </a:lnSpc>
            </a:pPr>
            <a:r>
              <a:rPr lang="fr-CH" sz="2400" dirty="0">
                <a:solidFill>
                  <a:schemeClr val="bg1"/>
                </a:solidFill>
                <a:latin typeface="Arial Narrow" panose="020B0606020202030204" pitchFamily="34" charset="0"/>
                <a:sym typeface="Wingdings" panose="05000000000000000000" pitchFamily="2" charset="2"/>
              </a:rPr>
              <a:t>Expérience</a:t>
            </a:r>
          </a:p>
          <a:p>
            <a:pPr algn="r">
              <a:lnSpc>
                <a:spcPct val="150000"/>
              </a:lnSpc>
            </a:pPr>
            <a:r>
              <a:rPr lang="fr-CH" sz="2400" dirty="0">
                <a:solidFill>
                  <a:schemeClr val="bg1"/>
                </a:solidFill>
                <a:latin typeface="Arial Narrow" panose="020B0606020202030204" pitchFamily="34" charset="0"/>
                <a:sym typeface="Wingdings" panose="05000000000000000000" pitchFamily="2" charset="2"/>
              </a:rPr>
              <a:t>Enquête</a:t>
            </a:r>
            <a:endParaRPr lang="fr-CH" sz="2400" dirty="0"/>
          </a:p>
        </p:txBody>
      </p:sp>
      <p:cxnSp>
        <p:nvCxnSpPr>
          <p:cNvPr id="3" name="Connecteur droit 2">
            <a:extLst>
              <a:ext uri="{FF2B5EF4-FFF2-40B4-BE49-F238E27FC236}">
                <a16:creationId xmlns:a16="http://schemas.microsoft.com/office/drawing/2014/main" id="{0F0FAAB4-96D0-408D-9F9B-05EB116FCCC0}"/>
              </a:ext>
            </a:extLst>
          </p:cNvPr>
          <p:cNvCxnSpPr>
            <a:cxnSpLocks/>
          </p:cNvCxnSpPr>
          <p:nvPr/>
        </p:nvCxnSpPr>
        <p:spPr>
          <a:xfrm>
            <a:off x="5251555" y="3429000"/>
            <a:ext cx="1514007" cy="513413"/>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9" name="Connecteur droit 8">
            <a:extLst>
              <a:ext uri="{FF2B5EF4-FFF2-40B4-BE49-F238E27FC236}">
                <a16:creationId xmlns:a16="http://schemas.microsoft.com/office/drawing/2014/main" id="{7D6BE40C-F2E0-44D1-BE00-DD903F7609CE}"/>
              </a:ext>
            </a:extLst>
          </p:cNvPr>
          <p:cNvCxnSpPr>
            <a:cxnSpLocks/>
          </p:cNvCxnSpPr>
          <p:nvPr/>
        </p:nvCxnSpPr>
        <p:spPr>
          <a:xfrm>
            <a:off x="5250397" y="4525781"/>
            <a:ext cx="1515165" cy="0"/>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1" name="Connecteur droit 10">
            <a:extLst>
              <a:ext uri="{FF2B5EF4-FFF2-40B4-BE49-F238E27FC236}">
                <a16:creationId xmlns:a16="http://schemas.microsoft.com/office/drawing/2014/main" id="{F1E63EDF-DB8F-4CD8-A509-1B97A979C734}"/>
              </a:ext>
            </a:extLst>
          </p:cNvPr>
          <p:cNvCxnSpPr>
            <a:cxnSpLocks/>
          </p:cNvCxnSpPr>
          <p:nvPr/>
        </p:nvCxnSpPr>
        <p:spPr>
          <a:xfrm flipV="1">
            <a:off x="5289212" y="4525781"/>
            <a:ext cx="1476350" cy="1080541"/>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4" name="Connecteur droit 13">
            <a:extLst>
              <a:ext uri="{FF2B5EF4-FFF2-40B4-BE49-F238E27FC236}">
                <a16:creationId xmlns:a16="http://schemas.microsoft.com/office/drawing/2014/main" id="{EBB1EB3C-C779-41A3-BEEA-A5536DA8F9EF}"/>
              </a:ext>
            </a:extLst>
          </p:cNvPr>
          <p:cNvCxnSpPr>
            <a:cxnSpLocks/>
          </p:cNvCxnSpPr>
          <p:nvPr/>
        </p:nvCxnSpPr>
        <p:spPr>
          <a:xfrm>
            <a:off x="5251555" y="5051061"/>
            <a:ext cx="1514007" cy="0"/>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6" name="Connecteur droit 15">
            <a:extLst>
              <a:ext uri="{FF2B5EF4-FFF2-40B4-BE49-F238E27FC236}">
                <a16:creationId xmlns:a16="http://schemas.microsoft.com/office/drawing/2014/main" id="{3F8256F4-1E05-47D5-A479-83A48120C571}"/>
              </a:ext>
            </a:extLst>
          </p:cNvPr>
          <p:cNvCxnSpPr>
            <a:cxnSpLocks/>
          </p:cNvCxnSpPr>
          <p:nvPr/>
        </p:nvCxnSpPr>
        <p:spPr>
          <a:xfrm flipV="1">
            <a:off x="5269804" y="5606322"/>
            <a:ext cx="1495758" cy="614391"/>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7191894"/>
      </p:ext>
    </p:extLst>
  </p:cSld>
  <p:clrMapOvr>
    <a:masterClrMapping/>
  </p:clrMapOvr>
  <mc:AlternateContent xmlns:mc="http://schemas.openxmlformats.org/markup-compatibility/2006" xmlns:p14="http://schemas.microsoft.com/office/powerpoint/2010/main">
    <mc:Choice Requires="p14">
      <p:transition spd="slow" p14:dur="2000" advTm="3779"/>
    </mc:Choice>
    <mc:Fallback xmlns="">
      <p:transition spd="slow" advTm="3779"/>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rgbClr val="327182"/>
            </a:gs>
            <a:gs pos="23000">
              <a:srgbClr val="327182"/>
            </a:gs>
            <a:gs pos="32000">
              <a:srgbClr val="327182"/>
            </a:gs>
            <a:gs pos="97000">
              <a:srgbClr val="265460"/>
            </a:gs>
          </a:gsLst>
          <a:path path="circle">
            <a:fillToRect l="50000" t="50000" r="50000" b="50000"/>
          </a:path>
        </a:gradFill>
        <a:effectLst/>
      </p:bgPr>
    </p:bg>
    <p:spTree>
      <p:nvGrpSpPr>
        <p:cNvPr id="1" name=""/>
        <p:cNvGrpSpPr/>
        <p:nvPr/>
      </p:nvGrpSpPr>
      <p:grpSpPr>
        <a:xfrm>
          <a:off x="0" y="0"/>
          <a:ext cx="0" cy="0"/>
          <a:chOff x="0" y="0"/>
          <a:chExt cx="0" cy="0"/>
        </a:xfrm>
      </p:grpSpPr>
      <p:sp>
        <p:nvSpPr>
          <p:cNvPr id="4" name="Sous-titre 2">
            <a:extLst>
              <a:ext uri="{FF2B5EF4-FFF2-40B4-BE49-F238E27FC236}">
                <a16:creationId xmlns:a16="http://schemas.microsoft.com/office/drawing/2014/main" id="{D6A45D3F-52C3-4804-9710-DF5DCA2E8E62}"/>
              </a:ext>
            </a:extLst>
          </p:cNvPr>
          <p:cNvSpPr>
            <a:spLocks noGrp="1"/>
          </p:cNvSpPr>
          <p:nvPr>
            <p:ph type="subTitle" idx="1"/>
          </p:nvPr>
        </p:nvSpPr>
        <p:spPr>
          <a:xfrm>
            <a:off x="717212" y="188029"/>
            <a:ext cx="9144000" cy="612071"/>
          </a:xfrm>
        </p:spPr>
        <p:txBody>
          <a:bodyPr/>
          <a:lstStyle/>
          <a:p>
            <a:pPr algn="l"/>
            <a:r>
              <a:rPr lang="fr-FR" dirty="0">
                <a:solidFill>
                  <a:srgbClr val="33CCCC"/>
                </a:solidFill>
                <a:latin typeface="Arial Narrow" panose="020B0606020202030204" pitchFamily="34" charset="0"/>
              </a:rPr>
              <a:t>METHODOLOGIE</a:t>
            </a:r>
            <a:endParaRPr lang="fr-CH" dirty="0">
              <a:solidFill>
                <a:srgbClr val="33CCCC"/>
              </a:solidFill>
              <a:latin typeface="Arial Narrow" panose="020B0606020202030204" pitchFamily="34" charset="0"/>
            </a:endParaRPr>
          </a:p>
        </p:txBody>
      </p:sp>
      <p:sp>
        <p:nvSpPr>
          <p:cNvPr id="5" name="Sous-titre 2">
            <a:extLst>
              <a:ext uri="{FF2B5EF4-FFF2-40B4-BE49-F238E27FC236}">
                <a16:creationId xmlns:a16="http://schemas.microsoft.com/office/drawing/2014/main" id="{38779D1B-3D09-433F-86A2-A7B68511BCDD}"/>
              </a:ext>
            </a:extLst>
          </p:cNvPr>
          <p:cNvSpPr txBox="1">
            <a:spLocks/>
          </p:cNvSpPr>
          <p:nvPr/>
        </p:nvSpPr>
        <p:spPr>
          <a:xfrm>
            <a:off x="717212" y="988128"/>
            <a:ext cx="11249998" cy="442969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fr-FR" i="1" dirty="0">
                <a:solidFill>
                  <a:schemeClr val="bg1"/>
                </a:solidFill>
                <a:latin typeface="Arial Narrow" panose="020B0606020202030204" pitchFamily="34" charset="0"/>
                <a:sym typeface="Wingdings" panose="05000000000000000000" pitchFamily="2" charset="2"/>
              </a:rPr>
              <a:t>Comment choisir et exploiter la </a:t>
            </a:r>
            <a:r>
              <a:rPr lang="fr-FR" i="1" dirty="0" err="1">
                <a:solidFill>
                  <a:schemeClr val="bg1"/>
                </a:solidFill>
                <a:latin typeface="Arial Narrow" panose="020B0606020202030204" pitchFamily="34" charset="0"/>
                <a:sym typeface="Wingdings" panose="05000000000000000000" pitchFamily="2" charset="2"/>
              </a:rPr>
              <a:t>multimodalité</a:t>
            </a:r>
            <a:r>
              <a:rPr lang="fr-FR" i="1" dirty="0">
                <a:solidFill>
                  <a:schemeClr val="bg1"/>
                </a:solidFill>
                <a:latin typeface="Arial Narrow" panose="020B0606020202030204" pitchFamily="34" charset="0"/>
                <a:sym typeface="Wingdings" panose="05000000000000000000" pitchFamily="2" charset="2"/>
              </a:rPr>
              <a:t> de l’album</a:t>
            </a:r>
          </a:p>
          <a:p>
            <a:pPr algn="l"/>
            <a:r>
              <a:rPr lang="fr-FR" i="1" dirty="0">
                <a:solidFill>
                  <a:schemeClr val="bg1"/>
                </a:solidFill>
                <a:latin typeface="Arial Narrow" panose="020B0606020202030204" pitchFamily="34" charset="0"/>
                <a:sym typeface="Wingdings" panose="05000000000000000000" pitchFamily="2" charset="2"/>
              </a:rPr>
              <a:t>pour donner du sens à la création ?</a:t>
            </a:r>
          </a:p>
          <a:p>
            <a:pPr algn="l"/>
            <a:endParaRPr lang="fr-FR" dirty="0">
              <a:solidFill>
                <a:schemeClr val="bg1"/>
              </a:solidFill>
              <a:latin typeface="Arial Narrow" panose="020B0606020202030204" pitchFamily="34" charset="0"/>
            </a:endParaRPr>
          </a:p>
          <a:p>
            <a:pPr algn="l"/>
            <a:r>
              <a:rPr lang="fr-FR" dirty="0">
                <a:solidFill>
                  <a:schemeClr val="bg1"/>
                </a:solidFill>
                <a:latin typeface="Arial Narrow" panose="020B0606020202030204" pitchFamily="34" charset="0"/>
              </a:rPr>
              <a:t>Formation continue : 8 enseignantes, 3 x 3h, 2019, Présentiel</a:t>
            </a:r>
          </a:p>
          <a:p>
            <a:pPr algn="l"/>
            <a:endParaRPr lang="fr-FR" dirty="0">
              <a:solidFill>
                <a:schemeClr val="bg1"/>
              </a:solidFill>
              <a:latin typeface="Arial Narrow" panose="020B0606020202030204" pitchFamily="34" charset="0"/>
            </a:endParaRPr>
          </a:p>
          <a:p>
            <a:pPr algn="l"/>
            <a:r>
              <a:rPr lang="fr-FR" dirty="0">
                <a:solidFill>
                  <a:schemeClr val="bg1"/>
                </a:solidFill>
                <a:latin typeface="Arial Narrow" panose="020B0606020202030204" pitchFamily="34" charset="0"/>
                <a:sym typeface="Wingdings" panose="05000000000000000000" pitchFamily="2" charset="2"/>
              </a:rPr>
              <a:t> introduction à la psychologie de la créativité selon </a:t>
            </a:r>
            <a:r>
              <a:rPr lang="fr-FR" dirty="0" err="1">
                <a:solidFill>
                  <a:schemeClr val="bg1"/>
                </a:solidFill>
                <a:latin typeface="Arial Narrow" panose="020B0606020202030204" pitchFamily="34" charset="0"/>
                <a:sym typeface="Wingdings" panose="05000000000000000000" pitchFamily="2" charset="2"/>
              </a:rPr>
              <a:t>Lubart</a:t>
            </a:r>
            <a:endParaRPr lang="fr-FR" dirty="0">
              <a:solidFill>
                <a:schemeClr val="bg1"/>
              </a:solidFill>
              <a:latin typeface="Arial Narrow" panose="020B0606020202030204" pitchFamily="34" charset="0"/>
              <a:sym typeface="Wingdings" panose="05000000000000000000" pitchFamily="2" charset="2"/>
            </a:endParaRPr>
          </a:p>
          <a:p>
            <a:pPr algn="l"/>
            <a:r>
              <a:rPr lang="fr-FR" dirty="0">
                <a:solidFill>
                  <a:schemeClr val="bg1"/>
                </a:solidFill>
                <a:latin typeface="Arial Narrow" panose="020B0606020202030204" pitchFamily="34" charset="0"/>
                <a:sym typeface="Wingdings" panose="05000000000000000000" pitchFamily="2" charset="2"/>
              </a:rPr>
              <a:t> Introduction au processus créatif selon Wallace</a:t>
            </a:r>
          </a:p>
          <a:p>
            <a:pPr marL="342900" indent="-342900" algn="l">
              <a:buFont typeface="Wingdings" panose="05000000000000000000" pitchFamily="2" charset="2"/>
              <a:buChar char="à"/>
            </a:pPr>
            <a:r>
              <a:rPr lang="fr-FR" dirty="0">
                <a:solidFill>
                  <a:schemeClr val="bg1"/>
                </a:solidFill>
                <a:latin typeface="Arial Narrow" panose="020B0606020202030204" pitchFamily="34" charset="0"/>
                <a:sym typeface="Wingdings" panose="05000000000000000000" pitchFamily="2" charset="2"/>
              </a:rPr>
              <a:t>Présentation du dispositif utilisant l’album </a:t>
            </a:r>
          </a:p>
          <a:p>
            <a:pPr algn="l"/>
            <a:endParaRPr lang="fr-FR" dirty="0">
              <a:solidFill>
                <a:schemeClr val="bg1"/>
              </a:solidFill>
              <a:latin typeface="Arial Narrow" panose="020B0606020202030204" pitchFamily="34" charset="0"/>
              <a:sym typeface="Wingdings" panose="05000000000000000000" pitchFamily="2" charset="2"/>
            </a:endParaRPr>
          </a:p>
          <a:p>
            <a:pPr algn="l"/>
            <a:endParaRPr lang="fr-CH" dirty="0">
              <a:solidFill>
                <a:schemeClr val="bg1"/>
              </a:solidFill>
              <a:latin typeface="Arial Narrow" panose="020B0606020202030204" pitchFamily="34" charset="0"/>
            </a:endParaRPr>
          </a:p>
        </p:txBody>
      </p:sp>
      <p:pic>
        <p:nvPicPr>
          <p:cNvPr id="7170" name="Picture 2" descr="Ingénieuse Eugénie | La Joie de lire">
            <a:extLst>
              <a:ext uri="{FF2B5EF4-FFF2-40B4-BE49-F238E27FC236}">
                <a16:creationId xmlns:a16="http://schemas.microsoft.com/office/drawing/2014/main" id="{8BE5F67F-B1E0-4BC4-8AD3-0E8DFF98273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98192" y="1691640"/>
            <a:ext cx="3469018" cy="485775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7" name="Diagramme 6">
            <a:extLst>
              <a:ext uri="{FF2B5EF4-FFF2-40B4-BE49-F238E27FC236}">
                <a16:creationId xmlns:a16="http://schemas.microsoft.com/office/drawing/2014/main" id="{54169EBC-72B9-1248-8B44-0729635CF72E}"/>
              </a:ext>
            </a:extLst>
          </p:cNvPr>
          <p:cNvGraphicFramePr/>
          <p:nvPr>
            <p:extLst>
              <p:ext uri="{D42A27DB-BD31-4B8C-83A1-F6EECF244321}">
                <p14:modId xmlns:p14="http://schemas.microsoft.com/office/powerpoint/2010/main" val="185512860"/>
              </p:ext>
            </p:extLst>
          </p:nvPr>
        </p:nvGraphicFramePr>
        <p:xfrm>
          <a:off x="224790" y="3681298"/>
          <a:ext cx="8067197" cy="347304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84245491"/>
      </p:ext>
    </p:extLst>
  </p:cSld>
  <p:clrMapOvr>
    <a:masterClrMapping/>
  </p:clrMapOvr>
  <mc:AlternateContent xmlns:mc="http://schemas.openxmlformats.org/markup-compatibility/2006" xmlns:p14="http://schemas.microsoft.com/office/powerpoint/2010/main">
    <mc:Choice Requires="p14">
      <p:transition spd="slow" p14:dur="2000" advTm="81950"/>
    </mc:Choice>
    <mc:Fallback xmlns="">
      <p:transition spd="slow" advTm="8195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rgbClr val="327182"/>
            </a:gs>
            <a:gs pos="23000">
              <a:srgbClr val="327182"/>
            </a:gs>
            <a:gs pos="32000">
              <a:srgbClr val="327182"/>
            </a:gs>
            <a:gs pos="97000">
              <a:srgbClr val="265460"/>
            </a:gs>
          </a:gsLst>
          <a:path path="circle">
            <a:fillToRect l="50000" t="50000" r="50000" b="50000"/>
          </a:path>
        </a:gradFill>
        <a:effectLst/>
      </p:bgPr>
    </p:bg>
    <p:spTree>
      <p:nvGrpSpPr>
        <p:cNvPr id="1" name=""/>
        <p:cNvGrpSpPr/>
        <p:nvPr/>
      </p:nvGrpSpPr>
      <p:grpSpPr>
        <a:xfrm>
          <a:off x="0" y="0"/>
          <a:ext cx="0" cy="0"/>
          <a:chOff x="0" y="0"/>
          <a:chExt cx="0" cy="0"/>
        </a:xfrm>
      </p:grpSpPr>
      <p:graphicFrame>
        <p:nvGraphicFramePr>
          <p:cNvPr id="11" name="Graphique 10">
            <a:extLst>
              <a:ext uri="{FF2B5EF4-FFF2-40B4-BE49-F238E27FC236}">
                <a16:creationId xmlns:a16="http://schemas.microsoft.com/office/drawing/2014/main" id="{C036D0C3-75E1-4457-9DFB-459A673E2ED1}"/>
              </a:ext>
            </a:extLst>
          </p:cNvPr>
          <p:cNvGraphicFramePr/>
          <p:nvPr>
            <p:extLst>
              <p:ext uri="{D42A27DB-BD31-4B8C-83A1-F6EECF244321}">
                <p14:modId xmlns:p14="http://schemas.microsoft.com/office/powerpoint/2010/main" val="3524146567"/>
              </p:ext>
            </p:extLst>
          </p:nvPr>
        </p:nvGraphicFramePr>
        <p:xfrm>
          <a:off x="4112170" y="2077571"/>
          <a:ext cx="7855040" cy="5057747"/>
        </p:xfrm>
        <a:graphic>
          <a:graphicData uri="http://schemas.openxmlformats.org/drawingml/2006/chart">
            <c:chart xmlns:c="http://schemas.openxmlformats.org/drawingml/2006/chart" xmlns:r="http://schemas.openxmlformats.org/officeDocument/2006/relationships" r:id="rId3"/>
          </a:graphicData>
        </a:graphic>
      </p:graphicFrame>
      <p:sp>
        <p:nvSpPr>
          <p:cNvPr id="4" name="Sous-titre 2">
            <a:extLst>
              <a:ext uri="{FF2B5EF4-FFF2-40B4-BE49-F238E27FC236}">
                <a16:creationId xmlns:a16="http://schemas.microsoft.com/office/drawing/2014/main" id="{47401682-E160-4A95-8BBC-EE173F393282}"/>
              </a:ext>
            </a:extLst>
          </p:cNvPr>
          <p:cNvSpPr>
            <a:spLocks noGrp="1"/>
          </p:cNvSpPr>
          <p:nvPr>
            <p:ph type="subTitle" idx="1"/>
          </p:nvPr>
        </p:nvSpPr>
        <p:spPr>
          <a:xfrm>
            <a:off x="717212" y="188029"/>
            <a:ext cx="9144000" cy="612071"/>
          </a:xfrm>
        </p:spPr>
        <p:txBody>
          <a:bodyPr/>
          <a:lstStyle/>
          <a:p>
            <a:pPr algn="l"/>
            <a:r>
              <a:rPr lang="fr-FR" dirty="0">
                <a:solidFill>
                  <a:srgbClr val="33CCCC"/>
                </a:solidFill>
                <a:latin typeface="Arial Narrow" panose="020B0606020202030204" pitchFamily="34" charset="0"/>
              </a:rPr>
              <a:t>METHODOLOGIE &amp; RESULTATS</a:t>
            </a:r>
            <a:endParaRPr lang="fr-CH" dirty="0">
              <a:solidFill>
                <a:srgbClr val="33CCCC"/>
              </a:solidFill>
              <a:latin typeface="Arial Narrow" panose="020B0606020202030204" pitchFamily="34" charset="0"/>
            </a:endParaRPr>
          </a:p>
        </p:txBody>
      </p:sp>
      <p:sp>
        <p:nvSpPr>
          <p:cNvPr id="5" name="Sous-titre 2">
            <a:extLst>
              <a:ext uri="{FF2B5EF4-FFF2-40B4-BE49-F238E27FC236}">
                <a16:creationId xmlns:a16="http://schemas.microsoft.com/office/drawing/2014/main" id="{F4AC1D40-527D-43BA-8AEA-5DA99CF6DB86}"/>
              </a:ext>
            </a:extLst>
          </p:cNvPr>
          <p:cNvSpPr txBox="1">
            <a:spLocks/>
          </p:cNvSpPr>
          <p:nvPr/>
        </p:nvSpPr>
        <p:spPr>
          <a:xfrm>
            <a:off x="717212" y="988129"/>
            <a:ext cx="11249998" cy="135033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fr-FR" dirty="0">
                <a:solidFill>
                  <a:schemeClr val="bg1"/>
                </a:solidFill>
                <a:latin typeface="Arial Narrow" panose="020B0606020202030204" pitchFamily="34" charset="0"/>
              </a:rPr>
              <a:t>Questionnaire 		</a:t>
            </a:r>
            <a:r>
              <a:rPr lang="fr-FR" dirty="0">
                <a:solidFill>
                  <a:schemeClr val="bg1"/>
                </a:solidFill>
                <a:latin typeface="Arial Narrow" panose="020B0606020202030204" pitchFamily="34" charset="0"/>
                <a:sym typeface="Wingdings" panose="05000000000000000000" pitchFamily="2" charset="2"/>
              </a:rPr>
              <a:t> Consigner toutes les convocations de l’album au cours du processus</a:t>
            </a:r>
            <a:endParaRPr lang="fr-FR" dirty="0">
              <a:solidFill>
                <a:schemeClr val="bg1"/>
              </a:solidFill>
              <a:latin typeface="Arial Narrow" panose="020B0606020202030204" pitchFamily="34" charset="0"/>
            </a:endParaRPr>
          </a:p>
          <a:p>
            <a:pPr algn="l"/>
            <a:r>
              <a:rPr lang="fr-FR" dirty="0">
                <a:solidFill>
                  <a:schemeClr val="bg1"/>
                </a:solidFill>
                <a:latin typeface="Arial Narrow" panose="020B0606020202030204" pitchFamily="34" charset="0"/>
                <a:sym typeface="Wingdings" panose="05000000000000000000" pitchFamily="2" charset="2"/>
              </a:rPr>
              <a:t>But			 Identifier le rôle de la narration multimodale dans l’acte créatif</a:t>
            </a:r>
          </a:p>
          <a:p>
            <a:pPr algn="l"/>
            <a:r>
              <a:rPr lang="fr-FR" dirty="0">
                <a:solidFill>
                  <a:schemeClr val="bg1"/>
                </a:solidFill>
                <a:latin typeface="Arial Narrow" panose="020B0606020202030204" pitchFamily="34" charset="0"/>
                <a:sym typeface="Wingdings" panose="05000000000000000000" pitchFamily="2" charset="2"/>
              </a:rPr>
              <a:t>Résultats		</a:t>
            </a:r>
          </a:p>
        </p:txBody>
      </p:sp>
    </p:spTree>
    <p:extLst>
      <p:ext uri="{BB962C8B-B14F-4D97-AF65-F5344CB8AC3E}">
        <p14:creationId xmlns:p14="http://schemas.microsoft.com/office/powerpoint/2010/main" val="2562677971"/>
      </p:ext>
    </p:extLst>
  </p:cSld>
  <p:clrMapOvr>
    <a:masterClrMapping/>
  </p:clrMapOvr>
  <mc:AlternateContent xmlns:mc="http://schemas.openxmlformats.org/markup-compatibility/2006" xmlns:p14="http://schemas.microsoft.com/office/powerpoint/2010/main">
    <mc:Choice Requires="p14">
      <p:transition spd="slow" p14:dur="2000" advTm="113943"/>
    </mc:Choice>
    <mc:Fallback xmlns="">
      <p:transition spd="slow" advTm="11394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rgbClr val="327182"/>
            </a:gs>
            <a:gs pos="23000">
              <a:srgbClr val="327182"/>
            </a:gs>
            <a:gs pos="32000">
              <a:srgbClr val="327182"/>
            </a:gs>
            <a:gs pos="97000">
              <a:srgbClr val="265460"/>
            </a:gs>
          </a:gsLst>
          <a:path path="circle">
            <a:fillToRect l="50000" t="50000" r="50000" b="50000"/>
          </a:path>
        </a:gradFill>
        <a:effectLst/>
      </p:bgPr>
    </p:bg>
    <p:spTree>
      <p:nvGrpSpPr>
        <p:cNvPr id="1" name=""/>
        <p:cNvGrpSpPr/>
        <p:nvPr/>
      </p:nvGrpSpPr>
      <p:grpSpPr>
        <a:xfrm>
          <a:off x="0" y="0"/>
          <a:ext cx="0" cy="0"/>
          <a:chOff x="0" y="0"/>
          <a:chExt cx="0" cy="0"/>
        </a:xfrm>
      </p:grpSpPr>
      <p:graphicFrame>
        <p:nvGraphicFramePr>
          <p:cNvPr id="13" name="Diagramme 12">
            <a:extLst>
              <a:ext uri="{FF2B5EF4-FFF2-40B4-BE49-F238E27FC236}">
                <a16:creationId xmlns:a16="http://schemas.microsoft.com/office/drawing/2014/main" id="{A883FFBA-7524-4725-8F74-150C36879B8B}"/>
              </a:ext>
            </a:extLst>
          </p:cNvPr>
          <p:cNvGraphicFramePr/>
          <p:nvPr>
            <p:extLst>
              <p:ext uri="{D42A27DB-BD31-4B8C-83A1-F6EECF244321}">
                <p14:modId xmlns:p14="http://schemas.microsoft.com/office/powerpoint/2010/main" val="4190397886"/>
              </p:ext>
            </p:extLst>
          </p:nvPr>
        </p:nvGraphicFramePr>
        <p:xfrm>
          <a:off x="363019" y="-441429"/>
          <a:ext cx="8067197" cy="34730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 name="Diagramme 2">
            <a:extLst>
              <a:ext uri="{FF2B5EF4-FFF2-40B4-BE49-F238E27FC236}">
                <a16:creationId xmlns:a16="http://schemas.microsoft.com/office/drawing/2014/main" id="{C90EDB5B-A62E-4E5A-86AE-442C0B108BCE}"/>
              </a:ext>
            </a:extLst>
          </p:cNvPr>
          <p:cNvGraphicFramePr/>
          <p:nvPr>
            <p:extLst>
              <p:ext uri="{D42A27DB-BD31-4B8C-83A1-F6EECF244321}">
                <p14:modId xmlns:p14="http://schemas.microsoft.com/office/powerpoint/2010/main" val="2951371516"/>
              </p:ext>
            </p:extLst>
          </p:nvPr>
        </p:nvGraphicFramePr>
        <p:xfrm>
          <a:off x="363019" y="767510"/>
          <a:ext cx="11465960" cy="493625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4" name="Sous-titre 2">
            <a:extLst>
              <a:ext uri="{FF2B5EF4-FFF2-40B4-BE49-F238E27FC236}">
                <a16:creationId xmlns:a16="http://schemas.microsoft.com/office/drawing/2014/main" id="{4B5A0458-3256-4015-9B25-815D1D98D466}"/>
              </a:ext>
            </a:extLst>
          </p:cNvPr>
          <p:cNvSpPr>
            <a:spLocks noGrp="1"/>
          </p:cNvSpPr>
          <p:nvPr>
            <p:ph type="subTitle" idx="1"/>
          </p:nvPr>
        </p:nvSpPr>
        <p:spPr>
          <a:xfrm>
            <a:off x="559541" y="233712"/>
            <a:ext cx="9144000" cy="612071"/>
          </a:xfrm>
        </p:spPr>
        <p:txBody>
          <a:bodyPr>
            <a:normAutofit/>
          </a:bodyPr>
          <a:lstStyle/>
          <a:p>
            <a:pPr algn="l"/>
            <a:r>
              <a:rPr lang="fr-FR" dirty="0">
                <a:solidFill>
                  <a:srgbClr val="33CCCC"/>
                </a:solidFill>
                <a:latin typeface="Arial Narrow" panose="020B0606020202030204" pitchFamily="34" charset="0"/>
              </a:rPr>
              <a:t>PERSPECTIVES ET CONCLUSION</a:t>
            </a:r>
            <a:endParaRPr lang="fr-CH" dirty="0">
              <a:solidFill>
                <a:srgbClr val="33CCCC"/>
              </a:solidFill>
              <a:latin typeface="Arial Narrow" panose="020B0606020202030204" pitchFamily="34" charset="0"/>
            </a:endParaRPr>
          </a:p>
        </p:txBody>
      </p:sp>
      <p:sp>
        <p:nvSpPr>
          <p:cNvPr id="6" name="Flèche : bas 9">
            <a:extLst>
              <a:ext uri="{FF2B5EF4-FFF2-40B4-BE49-F238E27FC236}">
                <a16:creationId xmlns:a16="http://schemas.microsoft.com/office/drawing/2014/main" id="{9D68A844-A9AA-FF49-BA63-3804427A39E1}"/>
              </a:ext>
            </a:extLst>
          </p:cNvPr>
          <p:cNvSpPr/>
          <p:nvPr/>
        </p:nvSpPr>
        <p:spPr>
          <a:xfrm>
            <a:off x="749808" y="1990076"/>
            <a:ext cx="347472" cy="816694"/>
          </a:xfrm>
          <a:prstGeom prst="downArrow">
            <a:avLst/>
          </a:prstGeom>
          <a:solidFill>
            <a:srgbClr val="33CCCC"/>
          </a:solidFill>
          <a:ln>
            <a:solidFill>
              <a:srgbClr val="33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7" name="Flèche : bas 9">
            <a:extLst>
              <a:ext uri="{FF2B5EF4-FFF2-40B4-BE49-F238E27FC236}">
                <a16:creationId xmlns:a16="http://schemas.microsoft.com/office/drawing/2014/main" id="{4B2433EE-230E-4C49-931C-BB77B37C01E4}"/>
              </a:ext>
            </a:extLst>
          </p:cNvPr>
          <p:cNvSpPr/>
          <p:nvPr/>
        </p:nvSpPr>
        <p:spPr>
          <a:xfrm>
            <a:off x="1962912" y="1990076"/>
            <a:ext cx="347472" cy="816694"/>
          </a:xfrm>
          <a:prstGeom prst="downArrow">
            <a:avLst/>
          </a:prstGeom>
          <a:solidFill>
            <a:srgbClr val="33CCCC"/>
          </a:solidFill>
          <a:ln>
            <a:solidFill>
              <a:srgbClr val="33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8" name="Flèche : bas 9">
            <a:extLst>
              <a:ext uri="{FF2B5EF4-FFF2-40B4-BE49-F238E27FC236}">
                <a16:creationId xmlns:a16="http://schemas.microsoft.com/office/drawing/2014/main" id="{20291847-5CFF-6848-9EE7-4CDF6AA02313}"/>
              </a:ext>
            </a:extLst>
          </p:cNvPr>
          <p:cNvSpPr/>
          <p:nvPr/>
        </p:nvSpPr>
        <p:spPr>
          <a:xfrm>
            <a:off x="3139440" y="1990076"/>
            <a:ext cx="347472" cy="816694"/>
          </a:xfrm>
          <a:prstGeom prst="downArrow">
            <a:avLst/>
          </a:prstGeom>
          <a:solidFill>
            <a:srgbClr val="33CCCC"/>
          </a:solidFill>
          <a:ln>
            <a:solidFill>
              <a:srgbClr val="33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9" name="Flèche : bas 9">
            <a:extLst>
              <a:ext uri="{FF2B5EF4-FFF2-40B4-BE49-F238E27FC236}">
                <a16:creationId xmlns:a16="http://schemas.microsoft.com/office/drawing/2014/main" id="{C7236412-B003-224B-B6EF-F8D55EC0B1C7}"/>
              </a:ext>
            </a:extLst>
          </p:cNvPr>
          <p:cNvSpPr/>
          <p:nvPr/>
        </p:nvSpPr>
        <p:spPr>
          <a:xfrm>
            <a:off x="4222881" y="1990076"/>
            <a:ext cx="347472" cy="816694"/>
          </a:xfrm>
          <a:prstGeom prst="downArrow">
            <a:avLst/>
          </a:prstGeom>
          <a:solidFill>
            <a:srgbClr val="33CCCC"/>
          </a:solidFill>
          <a:ln>
            <a:solidFill>
              <a:srgbClr val="33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0" name="Flèche : bas 9">
            <a:extLst>
              <a:ext uri="{FF2B5EF4-FFF2-40B4-BE49-F238E27FC236}">
                <a16:creationId xmlns:a16="http://schemas.microsoft.com/office/drawing/2014/main" id="{569A50F5-3680-1345-ADD0-B8364AE9E1C1}"/>
              </a:ext>
            </a:extLst>
          </p:cNvPr>
          <p:cNvSpPr/>
          <p:nvPr/>
        </p:nvSpPr>
        <p:spPr>
          <a:xfrm>
            <a:off x="5342898" y="1994860"/>
            <a:ext cx="347472" cy="816694"/>
          </a:xfrm>
          <a:prstGeom prst="downArrow">
            <a:avLst/>
          </a:prstGeom>
          <a:solidFill>
            <a:srgbClr val="33CCCC"/>
          </a:solidFill>
          <a:ln>
            <a:solidFill>
              <a:srgbClr val="33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1" name="Flèche : bas 9">
            <a:extLst>
              <a:ext uri="{FF2B5EF4-FFF2-40B4-BE49-F238E27FC236}">
                <a16:creationId xmlns:a16="http://schemas.microsoft.com/office/drawing/2014/main" id="{27CD56B5-F8C9-1F49-AE63-DC2BC1978DF7}"/>
              </a:ext>
            </a:extLst>
          </p:cNvPr>
          <p:cNvSpPr/>
          <p:nvPr/>
        </p:nvSpPr>
        <p:spPr>
          <a:xfrm>
            <a:off x="6426339" y="2013148"/>
            <a:ext cx="347472" cy="816694"/>
          </a:xfrm>
          <a:prstGeom prst="downArrow">
            <a:avLst/>
          </a:prstGeom>
          <a:solidFill>
            <a:srgbClr val="33CCCC"/>
          </a:solidFill>
          <a:ln>
            <a:solidFill>
              <a:srgbClr val="33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2" name="Flèche : bas 9">
            <a:extLst>
              <a:ext uri="{FF2B5EF4-FFF2-40B4-BE49-F238E27FC236}">
                <a16:creationId xmlns:a16="http://schemas.microsoft.com/office/drawing/2014/main" id="{219B1E72-A927-9F4C-B804-F79D9FAA57BC}"/>
              </a:ext>
            </a:extLst>
          </p:cNvPr>
          <p:cNvSpPr/>
          <p:nvPr/>
        </p:nvSpPr>
        <p:spPr>
          <a:xfrm>
            <a:off x="7546356" y="2013148"/>
            <a:ext cx="347472" cy="816694"/>
          </a:xfrm>
          <a:prstGeom prst="downArrow">
            <a:avLst/>
          </a:prstGeom>
          <a:solidFill>
            <a:srgbClr val="33CCCC"/>
          </a:solidFill>
          <a:ln>
            <a:solidFill>
              <a:srgbClr val="33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4" name="Flèche : bas 9">
            <a:extLst>
              <a:ext uri="{FF2B5EF4-FFF2-40B4-BE49-F238E27FC236}">
                <a16:creationId xmlns:a16="http://schemas.microsoft.com/office/drawing/2014/main" id="{4EFB4559-F9C5-7E44-8B3D-804D16D99BD5}"/>
              </a:ext>
            </a:extLst>
          </p:cNvPr>
          <p:cNvSpPr/>
          <p:nvPr/>
        </p:nvSpPr>
        <p:spPr>
          <a:xfrm>
            <a:off x="8722884" y="2036220"/>
            <a:ext cx="347472" cy="816694"/>
          </a:xfrm>
          <a:prstGeom prst="downArrow">
            <a:avLst/>
          </a:prstGeom>
          <a:solidFill>
            <a:srgbClr val="33CCCC"/>
          </a:solidFill>
          <a:ln>
            <a:solidFill>
              <a:srgbClr val="33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5" name="Flèche : bas 9">
            <a:extLst>
              <a:ext uri="{FF2B5EF4-FFF2-40B4-BE49-F238E27FC236}">
                <a16:creationId xmlns:a16="http://schemas.microsoft.com/office/drawing/2014/main" id="{2B61D651-285E-5644-B872-CF35C435A45F}"/>
              </a:ext>
            </a:extLst>
          </p:cNvPr>
          <p:cNvSpPr/>
          <p:nvPr/>
        </p:nvSpPr>
        <p:spPr>
          <a:xfrm>
            <a:off x="9842901" y="2036220"/>
            <a:ext cx="347472" cy="816694"/>
          </a:xfrm>
          <a:prstGeom prst="downArrow">
            <a:avLst/>
          </a:prstGeom>
          <a:solidFill>
            <a:srgbClr val="33CCCC"/>
          </a:solidFill>
          <a:ln>
            <a:solidFill>
              <a:srgbClr val="33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6" name="Flèche : bas 9">
            <a:extLst>
              <a:ext uri="{FF2B5EF4-FFF2-40B4-BE49-F238E27FC236}">
                <a16:creationId xmlns:a16="http://schemas.microsoft.com/office/drawing/2014/main" id="{E23319B9-38F8-2F46-9020-BDBE848ED4A8}"/>
              </a:ext>
            </a:extLst>
          </p:cNvPr>
          <p:cNvSpPr/>
          <p:nvPr/>
        </p:nvSpPr>
        <p:spPr>
          <a:xfrm>
            <a:off x="10962918" y="2041004"/>
            <a:ext cx="347472" cy="816694"/>
          </a:xfrm>
          <a:prstGeom prst="downArrow">
            <a:avLst/>
          </a:prstGeom>
          <a:solidFill>
            <a:srgbClr val="33CCCC"/>
          </a:solidFill>
          <a:ln>
            <a:solidFill>
              <a:srgbClr val="33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5" name="Image 4">
            <a:extLst>
              <a:ext uri="{FF2B5EF4-FFF2-40B4-BE49-F238E27FC236}">
                <a16:creationId xmlns:a16="http://schemas.microsoft.com/office/drawing/2014/main" id="{20B42CD8-84D7-4A99-958F-7681906E0727}"/>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04132" y="3706753"/>
            <a:ext cx="3388312" cy="2427754"/>
          </a:xfrm>
          <a:prstGeom prst="rect">
            <a:avLst/>
          </a:prstGeom>
        </p:spPr>
      </p:pic>
      <p:pic>
        <p:nvPicPr>
          <p:cNvPr id="18" name="Image 17" descr="Une image contenant carte&#10;&#10;Description générée automatiquement">
            <a:extLst>
              <a:ext uri="{FF2B5EF4-FFF2-40B4-BE49-F238E27FC236}">
                <a16:creationId xmlns:a16="http://schemas.microsoft.com/office/drawing/2014/main" id="{4E273D42-D77F-43FC-AE46-F448E5E2D3DF}"/>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903595" y="3714258"/>
            <a:ext cx="3392960" cy="2427754"/>
          </a:xfrm>
          <a:prstGeom prst="rect">
            <a:avLst/>
          </a:prstGeom>
        </p:spPr>
      </p:pic>
      <p:pic>
        <p:nvPicPr>
          <p:cNvPr id="20" name="Image 19">
            <a:extLst>
              <a:ext uri="{FF2B5EF4-FFF2-40B4-BE49-F238E27FC236}">
                <a16:creationId xmlns:a16="http://schemas.microsoft.com/office/drawing/2014/main" id="{5F543032-856A-45F3-8D12-74FC418C882F}"/>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2184077" y="4381894"/>
            <a:ext cx="3375894" cy="2427754"/>
          </a:xfrm>
          <a:prstGeom prst="rect">
            <a:avLst/>
          </a:prstGeom>
        </p:spPr>
      </p:pic>
      <p:pic>
        <p:nvPicPr>
          <p:cNvPr id="22" name="Image 21" descr="Une image contenant carte&#10;&#10;Description générée automatiquement">
            <a:extLst>
              <a:ext uri="{FF2B5EF4-FFF2-40B4-BE49-F238E27FC236}">
                <a16:creationId xmlns:a16="http://schemas.microsoft.com/office/drawing/2014/main" id="{23615C03-B2FA-489B-9B8C-6501F6428934}"/>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8692904" y="4381894"/>
            <a:ext cx="3445553" cy="2427754"/>
          </a:xfrm>
          <a:prstGeom prst="rect">
            <a:avLst/>
          </a:prstGeom>
        </p:spPr>
      </p:pic>
    </p:spTree>
    <p:extLst>
      <p:ext uri="{BB962C8B-B14F-4D97-AF65-F5344CB8AC3E}">
        <p14:creationId xmlns:p14="http://schemas.microsoft.com/office/powerpoint/2010/main" val="1604906388"/>
      </p:ext>
    </p:extLst>
  </p:cSld>
  <p:clrMapOvr>
    <a:masterClrMapping/>
  </p:clrMapOvr>
  <mc:AlternateContent xmlns:mc="http://schemas.openxmlformats.org/markup-compatibility/2006" xmlns:p14="http://schemas.microsoft.com/office/powerpoint/2010/main">
    <mc:Choice Requires="p14">
      <p:transition spd="slow" p14:dur="2000" advTm="135140"/>
    </mc:Choice>
    <mc:Fallback xmlns="">
      <p:transition spd="slow" advTm="13514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4" grpId="0" animBg="1"/>
      <p:bldP spid="15" grpId="0" animBg="1"/>
      <p:bldP spid="1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rgbClr val="327182"/>
            </a:gs>
            <a:gs pos="23000">
              <a:srgbClr val="327182"/>
            </a:gs>
            <a:gs pos="32000">
              <a:srgbClr val="327182"/>
            </a:gs>
            <a:gs pos="97000">
              <a:srgbClr val="265460"/>
            </a:gs>
          </a:gsLst>
          <a:path path="circle">
            <a:fillToRect l="50000" t="50000" r="50000" b="50000"/>
          </a:path>
        </a:gradFill>
        <a:effectLst/>
      </p:bgPr>
    </p:bg>
    <p:spTree>
      <p:nvGrpSpPr>
        <p:cNvPr id="1" name=""/>
        <p:cNvGrpSpPr/>
        <p:nvPr/>
      </p:nvGrpSpPr>
      <p:grpSpPr>
        <a:xfrm>
          <a:off x="0" y="0"/>
          <a:ext cx="0" cy="0"/>
          <a:chOff x="0" y="0"/>
          <a:chExt cx="0" cy="0"/>
        </a:xfrm>
      </p:grpSpPr>
      <p:sp>
        <p:nvSpPr>
          <p:cNvPr id="4" name="Sous-titre 2">
            <a:extLst>
              <a:ext uri="{FF2B5EF4-FFF2-40B4-BE49-F238E27FC236}">
                <a16:creationId xmlns:a16="http://schemas.microsoft.com/office/drawing/2014/main" id="{4B5A0458-3256-4015-9B25-815D1D98D466}"/>
              </a:ext>
            </a:extLst>
          </p:cNvPr>
          <p:cNvSpPr>
            <a:spLocks noGrp="1"/>
          </p:cNvSpPr>
          <p:nvPr>
            <p:ph type="subTitle" idx="1"/>
          </p:nvPr>
        </p:nvSpPr>
        <p:spPr>
          <a:xfrm>
            <a:off x="559541" y="233712"/>
            <a:ext cx="9144000" cy="612071"/>
          </a:xfrm>
        </p:spPr>
        <p:txBody>
          <a:bodyPr/>
          <a:lstStyle/>
          <a:p>
            <a:pPr algn="l"/>
            <a:r>
              <a:rPr lang="fr-FR" dirty="0">
                <a:solidFill>
                  <a:srgbClr val="33CCCC"/>
                </a:solidFill>
                <a:latin typeface="Arial Narrow" panose="020B0606020202030204" pitchFamily="34" charset="0"/>
              </a:rPr>
              <a:t>BIBLIOGRAPHIE</a:t>
            </a:r>
            <a:endParaRPr lang="fr-CH" dirty="0">
              <a:solidFill>
                <a:srgbClr val="33CCCC"/>
              </a:solidFill>
              <a:latin typeface="Arial Narrow" panose="020B0606020202030204" pitchFamily="34" charset="0"/>
            </a:endParaRPr>
          </a:p>
        </p:txBody>
      </p:sp>
      <p:sp>
        <p:nvSpPr>
          <p:cNvPr id="6" name="ZoneTexte 5">
            <a:extLst>
              <a:ext uri="{FF2B5EF4-FFF2-40B4-BE49-F238E27FC236}">
                <a16:creationId xmlns:a16="http://schemas.microsoft.com/office/drawing/2014/main" id="{88ABBF99-018F-4C11-BD5D-0CA10E158197}"/>
              </a:ext>
            </a:extLst>
          </p:cNvPr>
          <p:cNvSpPr txBox="1"/>
          <p:nvPr/>
        </p:nvSpPr>
        <p:spPr>
          <a:xfrm>
            <a:off x="559541" y="1090226"/>
            <a:ext cx="11247649" cy="4194931"/>
          </a:xfrm>
          <a:prstGeom prst="rect">
            <a:avLst/>
          </a:prstGeom>
          <a:noFill/>
        </p:spPr>
        <p:txBody>
          <a:bodyPr wrap="square">
            <a:spAutoFit/>
          </a:bodyPr>
          <a:lstStyle/>
          <a:p>
            <a:pPr rtl="0">
              <a:lnSpc>
                <a:spcPct val="150000"/>
              </a:lnSpc>
              <a:spcBef>
                <a:spcPts val="0"/>
              </a:spcBef>
              <a:spcAft>
                <a:spcPts val="0"/>
              </a:spcAft>
            </a:pPr>
            <a:r>
              <a:rPr lang="fr-CH" sz="1800" b="0" i="0" u="none" strike="noStrike" dirty="0">
                <a:solidFill>
                  <a:schemeClr val="bg1"/>
                </a:solidFill>
                <a:effectLst/>
                <a:latin typeface="Arial Narrow" panose="020B0606020202030204" pitchFamily="34" charset="0"/>
              </a:rPr>
              <a:t>Dewey, J., Deledalle, G. (1993) </a:t>
            </a:r>
            <a:r>
              <a:rPr lang="fr-CH" sz="1800" b="0" i="1" u="none" strike="noStrike" dirty="0">
                <a:solidFill>
                  <a:schemeClr val="bg1"/>
                </a:solidFill>
                <a:effectLst/>
                <a:latin typeface="Arial Narrow" panose="020B0606020202030204" pitchFamily="34" charset="0"/>
              </a:rPr>
              <a:t>Logique : La Théorie De L'enquête</a:t>
            </a:r>
            <a:r>
              <a:rPr lang="fr-CH" sz="1800" b="0" i="0" u="none" strike="noStrike" dirty="0">
                <a:solidFill>
                  <a:schemeClr val="bg1"/>
                </a:solidFill>
                <a:effectLst/>
                <a:latin typeface="Arial Narrow" panose="020B0606020202030204" pitchFamily="34" charset="0"/>
              </a:rPr>
              <a:t>. 2e éd. Paris : PUF.</a:t>
            </a:r>
            <a:endParaRPr lang="fr-CH" b="0" dirty="0">
              <a:solidFill>
                <a:schemeClr val="bg1"/>
              </a:solidFill>
              <a:effectLst/>
              <a:latin typeface="Arial Narrow" panose="020B0606020202030204" pitchFamily="34" charset="0"/>
            </a:endParaRPr>
          </a:p>
          <a:p>
            <a:pPr rtl="0">
              <a:lnSpc>
                <a:spcPct val="150000"/>
              </a:lnSpc>
              <a:spcBef>
                <a:spcPts val="0"/>
              </a:spcBef>
              <a:spcAft>
                <a:spcPts val="0"/>
              </a:spcAft>
            </a:pPr>
            <a:r>
              <a:rPr lang="fr-CH" sz="1800" b="0" i="0" u="none" strike="noStrike" dirty="0" err="1">
                <a:solidFill>
                  <a:schemeClr val="bg1"/>
                </a:solidFill>
                <a:effectLst/>
                <a:latin typeface="Arial Narrow" panose="020B0606020202030204" pitchFamily="34" charset="0"/>
              </a:rPr>
              <a:t>Eraly</a:t>
            </a:r>
            <a:r>
              <a:rPr lang="fr-CH" sz="1800" b="0" i="0" u="none" strike="noStrike" dirty="0">
                <a:solidFill>
                  <a:schemeClr val="bg1"/>
                </a:solidFill>
                <a:effectLst/>
                <a:latin typeface="Arial Narrow" panose="020B0606020202030204" pitchFamily="34" charset="0"/>
              </a:rPr>
              <a:t>, A. (2011). « Quelle sémiotique pour quelle théorie sociale ? », </a:t>
            </a:r>
            <a:r>
              <a:rPr lang="fr-CH" sz="1800" b="0" i="0" u="none" strike="noStrike" dirty="0" err="1">
                <a:solidFill>
                  <a:schemeClr val="bg1"/>
                </a:solidFill>
                <a:effectLst/>
                <a:latin typeface="Arial Narrow" panose="020B0606020202030204" pitchFamily="34" charset="0"/>
              </a:rPr>
              <a:t>Signata</a:t>
            </a:r>
            <a:r>
              <a:rPr lang="fr-CH" sz="1800" b="0" i="0" u="none" strike="noStrike" dirty="0">
                <a:solidFill>
                  <a:schemeClr val="bg1"/>
                </a:solidFill>
                <a:effectLst/>
                <a:latin typeface="Arial Narrow" panose="020B0606020202030204" pitchFamily="34" charset="0"/>
              </a:rPr>
              <a:t> [En ligne], 2 | 2011, mis en ligne le 30 septembre 2016, consulté le 03 mars 2021. URL : http://journals.openedition.org/signata/655 ; DOI : </a:t>
            </a:r>
            <a:r>
              <a:rPr lang="fr-CH" sz="1800" b="0" i="0" u="sng" strike="noStrike" dirty="0">
                <a:solidFill>
                  <a:schemeClr val="bg1"/>
                </a:solidFill>
                <a:effectLst/>
                <a:latin typeface="Arial Narrow" panose="020B0606020202030204" pitchFamily="34" charset="0"/>
                <a:hlinkClick r:id="rId3">
                  <a:extLst>
                    <a:ext uri="{A12FA001-AC4F-418D-AE19-62706E023703}">
                      <ahyp:hlinkClr xmlns:ahyp="http://schemas.microsoft.com/office/drawing/2018/hyperlinkcolor" val="tx"/>
                    </a:ext>
                  </a:extLst>
                </a:hlinkClick>
              </a:rPr>
              <a:t>https://doi.org/10.4000/signata.655</a:t>
            </a:r>
            <a:endParaRPr lang="fr-CH" b="0" dirty="0">
              <a:solidFill>
                <a:schemeClr val="bg1"/>
              </a:solidFill>
              <a:effectLst/>
              <a:latin typeface="Arial Narrow" panose="020B0606020202030204" pitchFamily="34" charset="0"/>
            </a:endParaRPr>
          </a:p>
          <a:p>
            <a:pPr rtl="0">
              <a:lnSpc>
                <a:spcPct val="150000"/>
              </a:lnSpc>
              <a:spcBef>
                <a:spcPts val="0"/>
              </a:spcBef>
              <a:spcAft>
                <a:spcPts val="0"/>
              </a:spcAft>
            </a:pPr>
            <a:r>
              <a:rPr lang="fr-CH" sz="1800" b="0" i="0" u="none" strike="noStrike" dirty="0">
                <a:solidFill>
                  <a:schemeClr val="bg1"/>
                </a:solidFill>
                <a:effectLst/>
                <a:latin typeface="Arial Narrow" panose="020B0606020202030204" pitchFamily="34" charset="0"/>
              </a:rPr>
              <a:t>Kress, G. (2010). </a:t>
            </a:r>
            <a:r>
              <a:rPr lang="fr-CH" sz="1800" b="0" i="0" u="none" strike="noStrike" dirty="0" err="1">
                <a:solidFill>
                  <a:schemeClr val="bg1"/>
                </a:solidFill>
                <a:effectLst/>
                <a:latin typeface="Arial Narrow" panose="020B0606020202030204" pitchFamily="34" charset="0"/>
              </a:rPr>
              <a:t>Multimodality</a:t>
            </a:r>
            <a:r>
              <a:rPr lang="fr-CH" sz="1800" b="0" i="0" u="none" strike="noStrike" dirty="0">
                <a:solidFill>
                  <a:schemeClr val="bg1"/>
                </a:solidFill>
                <a:effectLst/>
                <a:latin typeface="Arial Narrow" panose="020B0606020202030204" pitchFamily="34" charset="0"/>
              </a:rPr>
              <a:t>: A Social </a:t>
            </a:r>
            <a:r>
              <a:rPr lang="fr-CH" sz="1800" b="0" i="0" u="none" strike="noStrike" dirty="0" err="1">
                <a:solidFill>
                  <a:schemeClr val="bg1"/>
                </a:solidFill>
                <a:effectLst/>
                <a:latin typeface="Arial Narrow" panose="020B0606020202030204" pitchFamily="34" charset="0"/>
              </a:rPr>
              <a:t>Semiotic</a:t>
            </a:r>
            <a:r>
              <a:rPr lang="fr-CH" sz="1800" b="0" i="0" u="none" strike="noStrike" dirty="0">
                <a:solidFill>
                  <a:schemeClr val="bg1"/>
                </a:solidFill>
                <a:effectLst/>
                <a:latin typeface="Arial Narrow" panose="020B0606020202030204" pitchFamily="34" charset="0"/>
              </a:rPr>
              <a:t> </a:t>
            </a:r>
            <a:r>
              <a:rPr lang="fr-CH" sz="1800" b="0" i="0" u="none" strike="noStrike" dirty="0" err="1">
                <a:solidFill>
                  <a:schemeClr val="bg1"/>
                </a:solidFill>
                <a:effectLst/>
                <a:latin typeface="Arial Narrow" panose="020B0606020202030204" pitchFamily="34" charset="0"/>
              </a:rPr>
              <a:t>Approach</a:t>
            </a:r>
            <a:r>
              <a:rPr lang="fr-CH" sz="1800" b="0" i="0" u="none" strike="noStrike" dirty="0">
                <a:solidFill>
                  <a:schemeClr val="bg1"/>
                </a:solidFill>
                <a:effectLst/>
                <a:latin typeface="Arial Narrow" panose="020B0606020202030204" pitchFamily="34" charset="0"/>
              </a:rPr>
              <a:t> to </a:t>
            </a:r>
            <a:r>
              <a:rPr lang="fr-CH" sz="1800" b="0" i="0" u="none" strike="noStrike" dirty="0" err="1">
                <a:solidFill>
                  <a:schemeClr val="bg1"/>
                </a:solidFill>
                <a:effectLst/>
                <a:latin typeface="Arial Narrow" panose="020B0606020202030204" pitchFamily="34" charset="0"/>
              </a:rPr>
              <a:t>Contemporary</a:t>
            </a:r>
            <a:r>
              <a:rPr lang="fr-CH" sz="1800" b="0" i="0" u="none" strike="noStrike" dirty="0">
                <a:solidFill>
                  <a:schemeClr val="bg1"/>
                </a:solidFill>
                <a:effectLst/>
                <a:latin typeface="Arial Narrow" panose="020B0606020202030204" pitchFamily="34" charset="0"/>
              </a:rPr>
              <a:t> Communication. New York : </a:t>
            </a:r>
            <a:r>
              <a:rPr lang="fr-CH" sz="1800" b="0" i="0" u="none" strike="noStrike" dirty="0" err="1">
                <a:solidFill>
                  <a:schemeClr val="bg1"/>
                </a:solidFill>
                <a:effectLst/>
                <a:latin typeface="Arial Narrow" panose="020B0606020202030204" pitchFamily="34" charset="0"/>
              </a:rPr>
              <a:t>Routhledge</a:t>
            </a:r>
            <a:r>
              <a:rPr lang="fr-CH" sz="1800" b="0" i="0" u="none" strike="noStrike" dirty="0">
                <a:solidFill>
                  <a:schemeClr val="bg1"/>
                </a:solidFill>
                <a:effectLst/>
                <a:latin typeface="Arial Narrow" panose="020B0606020202030204" pitchFamily="34" charset="0"/>
              </a:rPr>
              <a:t>.</a:t>
            </a:r>
            <a:endParaRPr lang="fr-CH" b="0" dirty="0">
              <a:solidFill>
                <a:schemeClr val="bg1"/>
              </a:solidFill>
              <a:effectLst/>
              <a:latin typeface="Arial Narrow" panose="020B0606020202030204" pitchFamily="34" charset="0"/>
            </a:endParaRPr>
          </a:p>
          <a:p>
            <a:pPr rtl="0">
              <a:lnSpc>
                <a:spcPct val="150000"/>
              </a:lnSpc>
              <a:spcBef>
                <a:spcPts val="0"/>
              </a:spcBef>
              <a:spcAft>
                <a:spcPts val="0"/>
              </a:spcAft>
            </a:pPr>
            <a:r>
              <a:rPr lang="fr-CH" sz="1800" b="0" i="0" u="none" strike="noStrike" dirty="0" err="1">
                <a:solidFill>
                  <a:schemeClr val="bg1"/>
                </a:solidFill>
                <a:effectLst/>
                <a:latin typeface="Arial Narrow" panose="020B0606020202030204" pitchFamily="34" charset="0"/>
              </a:rPr>
              <a:t>Lubart</a:t>
            </a:r>
            <a:r>
              <a:rPr lang="fr-CH" sz="1800" b="0" i="0" u="none" strike="noStrike" dirty="0">
                <a:solidFill>
                  <a:schemeClr val="bg1"/>
                </a:solidFill>
                <a:effectLst/>
                <a:latin typeface="Arial Narrow" panose="020B0606020202030204" pitchFamily="34" charset="0"/>
              </a:rPr>
              <a:t>, T., </a:t>
            </a:r>
            <a:r>
              <a:rPr lang="fr-CH" sz="1800" b="0" i="0" u="none" strike="noStrike" dirty="0" err="1">
                <a:solidFill>
                  <a:schemeClr val="bg1"/>
                </a:solidFill>
                <a:effectLst/>
                <a:latin typeface="Arial Narrow" panose="020B0606020202030204" pitchFamily="34" charset="0"/>
              </a:rPr>
              <a:t>Mouchiroud</a:t>
            </a:r>
            <a:r>
              <a:rPr lang="fr-CH" sz="1800" b="0" i="0" u="none" strike="noStrike" dirty="0">
                <a:solidFill>
                  <a:schemeClr val="bg1"/>
                </a:solidFill>
                <a:effectLst/>
                <a:latin typeface="Arial Narrow" panose="020B0606020202030204" pitchFamily="34" charset="0"/>
              </a:rPr>
              <a:t>, C., Tordjman, S., &amp; </a:t>
            </a:r>
            <a:r>
              <a:rPr lang="fr-CH" sz="1800" b="0" i="0" u="none" strike="noStrike" dirty="0" err="1">
                <a:solidFill>
                  <a:schemeClr val="bg1"/>
                </a:solidFill>
                <a:effectLst/>
                <a:latin typeface="Arial Narrow" panose="020B0606020202030204" pitchFamily="34" charset="0"/>
              </a:rPr>
              <a:t>Zenasni</a:t>
            </a:r>
            <a:r>
              <a:rPr lang="fr-CH" sz="1800" b="0" i="0" u="none" strike="noStrike" dirty="0">
                <a:solidFill>
                  <a:schemeClr val="bg1"/>
                </a:solidFill>
                <a:effectLst/>
                <a:latin typeface="Arial Narrow" panose="020B0606020202030204" pitchFamily="34" charset="0"/>
              </a:rPr>
              <a:t>, F. (2015). </a:t>
            </a:r>
            <a:r>
              <a:rPr lang="fr-CH" sz="1800" b="0" i="1" u="none" strike="noStrike" dirty="0">
                <a:solidFill>
                  <a:schemeClr val="bg1"/>
                </a:solidFill>
                <a:effectLst/>
                <a:latin typeface="Arial Narrow" panose="020B0606020202030204" pitchFamily="34" charset="0"/>
              </a:rPr>
              <a:t>Psychologie de la créativité-2e édition</a:t>
            </a:r>
            <a:r>
              <a:rPr lang="fr-CH" sz="1800" b="0" i="0" u="none" strike="noStrike" dirty="0">
                <a:solidFill>
                  <a:schemeClr val="bg1"/>
                </a:solidFill>
                <a:effectLst/>
                <a:latin typeface="Arial Narrow" panose="020B0606020202030204" pitchFamily="34" charset="0"/>
              </a:rPr>
              <a:t>. Armand Colin.</a:t>
            </a:r>
            <a:endParaRPr lang="fr-CH" b="0" dirty="0">
              <a:solidFill>
                <a:schemeClr val="bg1"/>
              </a:solidFill>
              <a:effectLst/>
              <a:latin typeface="Arial Narrow" panose="020B0606020202030204" pitchFamily="34" charset="0"/>
            </a:endParaRPr>
          </a:p>
          <a:p>
            <a:pPr rtl="0">
              <a:lnSpc>
                <a:spcPct val="150000"/>
              </a:lnSpc>
              <a:spcBef>
                <a:spcPts val="0"/>
              </a:spcBef>
              <a:spcAft>
                <a:spcPts val="0"/>
              </a:spcAft>
            </a:pPr>
            <a:r>
              <a:rPr lang="fr-CH" sz="1800" b="0" i="0" u="none" strike="noStrike" dirty="0">
                <a:solidFill>
                  <a:schemeClr val="bg1"/>
                </a:solidFill>
                <a:effectLst/>
                <a:latin typeface="Arial Narrow" panose="020B0606020202030204" pitchFamily="34" charset="0"/>
              </a:rPr>
              <a:t>Maggi, B. (2016). </a:t>
            </a:r>
            <a:r>
              <a:rPr lang="fr-CH" sz="1800" b="0" i="1" u="none" strike="noStrike" dirty="0">
                <a:solidFill>
                  <a:schemeClr val="bg1"/>
                </a:solidFill>
                <a:effectLst/>
                <a:latin typeface="Arial Narrow" panose="020B0606020202030204" pitchFamily="34" charset="0"/>
              </a:rPr>
              <a:t>De l’agir organisationnel. Un point de vue sur le travail, le bien-être, l’apprentissage</a:t>
            </a:r>
            <a:r>
              <a:rPr lang="fr-CH" sz="1800" b="0" i="0" u="none" strike="noStrike" dirty="0">
                <a:solidFill>
                  <a:schemeClr val="bg1"/>
                </a:solidFill>
                <a:effectLst/>
                <a:latin typeface="Arial Narrow" panose="020B0606020202030204" pitchFamily="34" charset="0"/>
              </a:rPr>
              <a:t>. TAO Digital Library.</a:t>
            </a:r>
            <a:endParaRPr lang="fr-CH" b="0" dirty="0">
              <a:solidFill>
                <a:schemeClr val="bg1"/>
              </a:solidFill>
              <a:effectLst/>
              <a:latin typeface="Arial Narrow" panose="020B0606020202030204" pitchFamily="34" charset="0"/>
            </a:endParaRPr>
          </a:p>
          <a:p>
            <a:pPr rtl="0">
              <a:lnSpc>
                <a:spcPct val="150000"/>
              </a:lnSpc>
              <a:spcBef>
                <a:spcPts val="0"/>
              </a:spcBef>
              <a:spcAft>
                <a:spcPts val="0"/>
              </a:spcAft>
            </a:pPr>
            <a:r>
              <a:rPr lang="fr-CH" sz="1800" b="0" i="0" u="none" strike="noStrike" dirty="0">
                <a:solidFill>
                  <a:schemeClr val="bg1"/>
                </a:solidFill>
                <a:effectLst/>
                <a:latin typeface="Arial Narrow" panose="020B0606020202030204" pitchFamily="34" charset="0"/>
              </a:rPr>
              <a:t>Pastré, P. (2006). Apprendre à faire. </a:t>
            </a:r>
            <a:r>
              <a:rPr lang="fr-CH" sz="1800" b="0" i="1" u="none" strike="noStrike" dirty="0">
                <a:solidFill>
                  <a:schemeClr val="bg1"/>
                </a:solidFill>
                <a:effectLst/>
                <a:latin typeface="Arial Narrow" panose="020B0606020202030204" pitchFamily="34" charset="0"/>
              </a:rPr>
              <a:t>Apprendre et faire apprendre</a:t>
            </a:r>
            <a:r>
              <a:rPr lang="fr-CH" sz="1800" b="0" i="0" u="none" strike="noStrike" dirty="0">
                <a:solidFill>
                  <a:schemeClr val="bg1"/>
                </a:solidFill>
                <a:effectLst/>
                <a:latin typeface="Arial Narrow" panose="020B0606020202030204" pitchFamily="34" charset="0"/>
              </a:rPr>
              <a:t>, 109-121.</a:t>
            </a:r>
            <a:endParaRPr lang="fr-CH" b="0" dirty="0">
              <a:solidFill>
                <a:schemeClr val="bg1"/>
              </a:solidFill>
              <a:effectLst/>
              <a:latin typeface="Arial Narrow" panose="020B0606020202030204" pitchFamily="34" charset="0"/>
            </a:endParaRPr>
          </a:p>
          <a:p>
            <a:pPr rtl="0">
              <a:lnSpc>
                <a:spcPct val="150000"/>
              </a:lnSpc>
              <a:spcBef>
                <a:spcPts val="0"/>
              </a:spcBef>
              <a:spcAft>
                <a:spcPts val="0"/>
              </a:spcAft>
            </a:pPr>
            <a:r>
              <a:rPr lang="fr-CH" sz="1800" b="0" i="0" u="none" strike="noStrike" dirty="0">
                <a:solidFill>
                  <a:schemeClr val="bg1"/>
                </a:solidFill>
                <a:effectLst/>
                <a:latin typeface="Arial Narrow" panose="020B0606020202030204" pitchFamily="34" charset="0"/>
              </a:rPr>
              <a:t>Sullivan, F. R. (2017). </a:t>
            </a:r>
            <a:r>
              <a:rPr lang="fr-CH" sz="1800" b="0" i="1" u="none" strike="noStrike" dirty="0" err="1">
                <a:solidFill>
                  <a:schemeClr val="bg1"/>
                </a:solidFill>
                <a:effectLst/>
                <a:latin typeface="Arial Narrow" panose="020B0606020202030204" pitchFamily="34" charset="0"/>
              </a:rPr>
              <a:t>Creativity</a:t>
            </a:r>
            <a:r>
              <a:rPr lang="fr-CH" sz="1800" b="0" i="1" u="none" strike="noStrike" dirty="0">
                <a:solidFill>
                  <a:schemeClr val="bg1"/>
                </a:solidFill>
                <a:effectLst/>
                <a:latin typeface="Arial Narrow" panose="020B0606020202030204" pitchFamily="34" charset="0"/>
              </a:rPr>
              <a:t>, </a:t>
            </a:r>
            <a:r>
              <a:rPr lang="fr-CH" sz="1800" b="0" i="1" u="none" strike="noStrike" dirty="0" err="1">
                <a:solidFill>
                  <a:schemeClr val="bg1"/>
                </a:solidFill>
                <a:effectLst/>
                <a:latin typeface="Arial Narrow" panose="020B0606020202030204" pitchFamily="34" charset="0"/>
              </a:rPr>
              <a:t>technology</a:t>
            </a:r>
            <a:r>
              <a:rPr lang="fr-CH" sz="1800" b="0" i="1" u="none" strike="noStrike" dirty="0">
                <a:solidFill>
                  <a:schemeClr val="bg1"/>
                </a:solidFill>
                <a:effectLst/>
                <a:latin typeface="Arial Narrow" panose="020B0606020202030204" pitchFamily="34" charset="0"/>
              </a:rPr>
              <a:t>, and </a:t>
            </a:r>
            <a:r>
              <a:rPr lang="fr-CH" sz="1800" b="0" i="1" u="none" strike="noStrike" dirty="0" err="1">
                <a:solidFill>
                  <a:schemeClr val="bg1"/>
                </a:solidFill>
                <a:effectLst/>
                <a:latin typeface="Arial Narrow" panose="020B0606020202030204" pitchFamily="34" charset="0"/>
              </a:rPr>
              <a:t>learning</a:t>
            </a:r>
            <a:r>
              <a:rPr lang="fr-CH" sz="1800" b="0" i="1" u="none" strike="noStrike" dirty="0">
                <a:solidFill>
                  <a:schemeClr val="bg1"/>
                </a:solidFill>
                <a:effectLst/>
                <a:latin typeface="Arial Narrow" panose="020B0606020202030204" pitchFamily="34" charset="0"/>
              </a:rPr>
              <a:t>: Theory for </a:t>
            </a:r>
            <a:r>
              <a:rPr lang="fr-CH" sz="1800" b="0" i="1" u="none" strike="noStrike" dirty="0" err="1">
                <a:solidFill>
                  <a:schemeClr val="bg1"/>
                </a:solidFill>
                <a:effectLst/>
                <a:latin typeface="Arial Narrow" panose="020B0606020202030204" pitchFamily="34" charset="0"/>
              </a:rPr>
              <a:t>classroom</a:t>
            </a:r>
            <a:r>
              <a:rPr lang="fr-CH" sz="1800" b="0" i="1" u="none" strike="noStrike" dirty="0">
                <a:solidFill>
                  <a:schemeClr val="bg1"/>
                </a:solidFill>
                <a:effectLst/>
                <a:latin typeface="Arial Narrow" panose="020B0606020202030204" pitchFamily="34" charset="0"/>
              </a:rPr>
              <a:t> practice</a:t>
            </a:r>
            <a:r>
              <a:rPr lang="fr-CH" sz="1800" b="0" i="0" u="none" strike="noStrike" dirty="0">
                <a:solidFill>
                  <a:schemeClr val="bg1"/>
                </a:solidFill>
                <a:effectLst/>
                <a:latin typeface="Arial Narrow" panose="020B0606020202030204" pitchFamily="34" charset="0"/>
              </a:rPr>
              <a:t>. Taylor &amp; Francis.</a:t>
            </a:r>
            <a:endParaRPr lang="fr-CH" b="0" dirty="0">
              <a:solidFill>
                <a:schemeClr val="bg1"/>
              </a:solidFill>
              <a:effectLst/>
              <a:latin typeface="Arial Narrow" panose="020B0606020202030204" pitchFamily="34" charset="0"/>
            </a:endParaRPr>
          </a:p>
          <a:p>
            <a:pPr>
              <a:lnSpc>
                <a:spcPct val="150000"/>
              </a:lnSpc>
            </a:pPr>
            <a:r>
              <a:rPr lang="fr-CH" sz="1800" b="0" i="0" u="none" strike="noStrike" dirty="0" err="1">
                <a:solidFill>
                  <a:schemeClr val="bg1"/>
                </a:solidFill>
                <a:effectLst/>
                <a:latin typeface="Arial Narrow" panose="020B0606020202030204" pitchFamily="34" charset="0"/>
              </a:rPr>
              <a:t>Thievenaz</a:t>
            </a:r>
            <a:r>
              <a:rPr lang="fr-CH" sz="1800" b="0" i="0" u="none" strike="noStrike" dirty="0">
                <a:solidFill>
                  <a:schemeClr val="bg1"/>
                </a:solidFill>
                <a:effectLst/>
                <a:latin typeface="Arial Narrow" panose="020B0606020202030204" pitchFamily="34" charset="0"/>
              </a:rPr>
              <a:t>, J. (2017). </a:t>
            </a:r>
            <a:r>
              <a:rPr lang="fr-CH" sz="1800" b="0" i="1" u="none" strike="noStrike" dirty="0">
                <a:solidFill>
                  <a:schemeClr val="bg1"/>
                </a:solidFill>
                <a:effectLst/>
                <a:latin typeface="Arial Narrow" panose="020B0606020202030204" pitchFamily="34" charset="0"/>
              </a:rPr>
              <a:t>De l'étonnement à l'apprentissage: enquêter pour mieux comprendre</a:t>
            </a:r>
            <a:r>
              <a:rPr lang="fr-CH" sz="1800" b="0" i="0" u="none" strike="noStrike" dirty="0">
                <a:solidFill>
                  <a:schemeClr val="bg1"/>
                </a:solidFill>
                <a:effectLst/>
                <a:latin typeface="Arial Narrow" panose="020B0606020202030204" pitchFamily="34" charset="0"/>
              </a:rPr>
              <a:t>. De Boeck Supérieur.</a:t>
            </a:r>
          </a:p>
          <a:p>
            <a:pPr>
              <a:lnSpc>
                <a:spcPct val="150000"/>
              </a:lnSpc>
            </a:pPr>
            <a:r>
              <a:rPr lang="fr-CH" dirty="0" err="1">
                <a:solidFill>
                  <a:schemeClr val="bg1"/>
                </a:solidFill>
                <a:latin typeface="Arial Narrow" panose="020B0606020202030204" pitchFamily="34" charset="0"/>
              </a:rPr>
              <a:t>Wilsdorf</a:t>
            </a:r>
            <a:r>
              <a:rPr lang="fr-CH" dirty="0">
                <a:solidFill>
                  <a:schemeClr val="bg1"/>
                </a:solidFill>
                <a:latin typeface="Arial Narrow" panose="020B0606020202030204" pitchFamily="34" charset="0"/>
              </a:rPr>
              <a:t> , A. (2015). </a:t>
            </a:r>
            <a:r>
              <a:rPr lang="fr-CH" i="1" dirty="0">
                <a:solidFill>
                  <a:schemeClr val="bg1"/>
                </a:solidFill>
                <a:latin typeface="Arial Narrow" panose="020B0606020202030204" pitchFamily="34" charset="0"/>
              </a:rPr>
              <a:t>Ingénieuse Eugénie</a:t>
            </a:r>
            <a:r>
              <a:rPr lang="fr-CH" dirty="0">
                <a:solidFill>
                  <a:schemeClr val="bg1"/>
                </a:solidFill>
                <a:latin typeface="Arial Narrow" panose="020B0606020202030204" pitchFamily="34" charset="0"/>
              </a:rPr>
              <a:t>. La joie de Lire.</a:t>
            </a:r>
          </a:p>
        </p:txBody>
      </p:sp>
    </p:spTree>
    <p:extLst>
      <p:ext uri="{BB962C8B-B14F-4D97-AF65-F5344CB8AC3E}">
        <p14:creationId xmlns:p14="http://schemas.microsoft.com/office/powerpoint/2010/main" val="3774515776"/>
      </p:ext>
    </p:extLst>
  </p:cSld>
  <p:clrMapOvr>
    <a:masterClrMapping/>
  </p:clrMapOvr>
  <mc:AlternateContent xmlns:mc="http://schemas.openxmlformats.org/markup-compatibility/2006" xmlns:p14="http://schemas.microsoft.com/office/powerpoint/2010/main">
    <mc:Choice Requires="p14">
      <p:transition spd="slow" p14:dur="2000" advTm="6735"/>
    </mc:Choice>
    <mc:Fallback xmlns="">
      <p:transition spd="slow" advTm="6735"/>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327182"/>
            </a:gs>
            <a:gs pos="23000">
              <a:srgbClr val="327182"/>
            </a:gs>
            <a:gs pos="32000">
              <a:srgbClr val="327182"/>
            </a:gs>
            <a:gs pos="97000">
              <a:srgbClr val="265460"/>
            </a:gs>
          </a:gsLst>
          <a:path path="circle">
            <a:fillToRect l="50000" t="50000" r="50000" b="50000"/>
          </a:path>
        </a:gradFill>
        <a:effectLst/>
      </p:bgPr>
    </p:bg>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A54816F0-9D86-45DB-BDD9-D5D6B88B8612}"/>
              </a:ext>
            </a:extLst>
          </p:cNvPr>
          <p:cNvSpPr>
            <a:spLocks noGrp="1"/>
          </p:cNvSpPr>
          <p:nvPr>
            <p:ph type="subTitle" idx="1"/>
          </p:nvPr>
        </p:nvSpPr>
        <p:spPr>
          <a:xfrm>
            <a:off x="671026" y="217535"/>
            <a:ext cx="9144000" cy="960274"/>
          </a:xfrm>
        </p:spPr>
        <p:txBody>
          <a:bodyPr/>
          <a:lstStyle/>
          <a:p>
            <a:pPr algn="l"/>
            <a:r>
              <a:rPr lang="fr-FR" dirty="0">
                <a:solidFill>
                  <a:srgbClr val="33CCCC"/>
                </a:solidFill>
                <a:latin typeface="Arial Narrow" panose="020B0606020202030204" pitchFamily="34" charset="0"/>
              </a:rPr>
              <a:t>INTRODUCTION</a:t>
            </a:r>
            <a:endParaRPr lang="fr-CH" dirty="0">
              <a:solidFill>
                <a:srgbClr val="33CCCC"/>
              </a:solidFill>
              <a:latin typeface="Arial Narrow" panose="020B0606020202030204" pitchFamily="34" charset="0"/>
            </a:endParaRPr>
          </a:p>
        </p:txBody>
      </p:sp>
      <p:sp>
        <p:nvSpPr>
          <p:cNvPr id="4" name="Sous-titre 2">
            <a:extLst>
              <a:ext uri="{FF2B5EF4-FFF2-40B4-BE49-F238E27FC236}">
                <a16:creationId xmlns:a16="http://schemas.microsoft.com/office/drawing/2014/main" id="{3D4B0F4C-023A-4F67-816B-05D523CF4866}"/>
              </a:ext>
            </a:extLst>
          </p:cNvPr>
          <p:cNvSpPr txBox="1">
            <a:spLocks/>
          </p:cNvSpPr>
          <p:nvPr/>
        </p:nvSpPr>
        <p:spPr>
          <a:xfrm>
            <a:off x="671026" y="865801"/>
            <a:ext cx="3954780" cy="158429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fr-FR" dirty="0">
                <a:solidFill>
                  <a:schemeClr val="bg1"/>
                </a:solidFill>
                <a:latin typeface="Arial Narrow" panose="020B0606020202030204" pitchFamily="34" charset="0"/>
              </a:rPr>
              <a:t>La discipline </a:t>
            </a:r>
          </a:p>
          <a:p>
            <a:pPr algn="l"/>
            <a:r>
              <a:rPr lang="fr-FR" i="1" dirty="0">
                <a:solidFill>
                  <a:schemeClr val="bg1"/>
                </a:solidFill>
                <a:latin typeface="Arial Narrow" panose="020B0606020202030204" pitchFamily="34" charset="0"/>
              </a:rPr>
              <a:t>Activités créatrices et manuelles</a:t>
            </a:r>
          </a:p>
          <a:p>
            <a:pPr algn="l"/>
            <a:r>
              <a:rPr lang="fr-FR" dirty="0">
                <a:solidFill>
                  <a:schemeClr val="bg1"/>
                </a:solidFill>
                <a:latin typeface="Arial Narrow" panose="020B0606020202030204" pitchFamily="34" charset="0"/>
              </a:rPr>
              <a:t>en Suisse romande</a:t>
            </a:r>
            <a:endParaRPr lang="fr-CH" dirty="0">
              <a:solidFill>
                <a:schemeClr val="bg1"/>
              </a:solidFill>
              <a:latin typeface="Arial Narrow" panose="020B0606020202030204" pitchFamily="34" charset="0"/>
            </a:endParaRPr>
          </a:p>
        </p:txBody>
      </p:sp>
      <p:pic>
        <p:nvPicPr>
          <p:cNvPr id="7" name="Image 6" descr="Une image contenant texte, carte de visite&#10;&#10;Description générée automatiquement">
            <a:extLst>
              <a:ext uri="{FF2B5EF4-FFF2-40B4-BE49-F238E27FC236}">
                <a16:creationId xmlns:a16="http://schemas.microsoft.com/office/drawing/2014/main" id="{3C1D7449-2429-4038-930E-FEBC34BEA86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25806" y="174656"/>
            <a:ext cx="7387590" cy="5462655"/>
          </a:xfrm>
          <a:prstGeom prst="rect">
            <a:avLst/>
          </a:prstGeom>
        </p:spPr>
      </p:pic>
      <p:sp>
        <p:nvSpPr>
          <p:cNvPr id="10" name="Flèche : bas 9">
            <a:extLst>
              <a:ext uri="{FF2B5EF4-FFF2-40B4-BE49-F238E27FC236}">
                <a16:creationId xmlns:a16="http://schemas.microsoft.com/office/drawing/2014/main" id="{40D41DF6-BA53-4316-85DE-05AE5DC832CD}"/>
              </a:ext>
            </a:extLst>
          </p:cNvPr>
          <p:cNvSpPr/>
          <p:nvPr/>
        </p:nvSpPr>
        <p:spPr>
          <a:xfrm rot="17598474">
            <a:off x="5590524" y="666873"/>
            <a:ext cx="175264" cy="3650586"/>
          </a:xfrm>
          <a:prstGeom prst="downArrow">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12" name="Picture 2">
            <a:extLst>
              <a:ext uri="{FF2B5EF4-FFF2-40B4-BE49-F238E27FC236}">
                <a16:creationId xmlns:a16="http://schemas.microsoft.com/office/drawing/2014/main" id="{A6363F9E-3FF8-4B67-89A1-42194C1F466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8604" y="4246132"/>
            <a:ext cx="7833633" cy="2394333"/>
          </a:xfrm>
          <a:prstGeom prst="rect">
            <a:avLst/>
          </a:prstGeom>
          <a:noFill/>
          <a:extLst>
            <a:ext uri="{909E8E84-426E-40DD-AFC4-6F175D3DCCD1}">
              <a14:hiddenFill xmlns:a14="http://schemas.microsoft.com/office/drawing/2010/main">
                <a:solidFill>
                  <a:srgbClr val="FFFFFF"/>
                </a:solidFill>
              </a14:hiddenFill>
            </a:ext>
          </a:extLst>
        </p:spPr>
      </p:pic>
      <p:sp>
        <p:nvSpPr>
          <p:cNvPr id="13" name="Sous-titre 2">
            <a:extLst>
              <a:ext uri="{FF2B5EF4-FFF2-40B4-BE49-F238E27FC236}">
                <a16:creationId xmlns:a16="http://schemas.microsoft.com/office/drawing/2014/main" id="{FB0C23E4-153F-41E6-919E-D985CB5B4FB9}"/>
              </a:ext>
            </a:extLst>
          </p:cNvPr>
          <p:cNvSpPr txBox="1">
            <a:spLocks/>
          </p:cNvSpPr>
          <p:nvPr/>
        </p:nvSpPr>
        <p:spPr>
          <a:xfrm>
            <a:off x="5027761" y="386234"/>
            <a:ext cx="2767499" cy="600157"/>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fr-FR" sz="1600" i="1" dirty="0">
                <a:latin typeface="Arial Narrow" panose="020B0606020202030204" pitchFamily="34" charset="0"/>
              </a:rPr>
              <a:t>Plan d’études romand</a:t>
            </a:r>
            <a:endParaRPr lang="fr-CH" sz="1600" i="1" dirty="0">
              <a:latin typeface="Arial Narrow" panose="020B0606020202030204" pitchFamily="34" charset="0"/>
            </a:endParaRPr>
          </a:p>
        </p:txBody>
      </p:sp>
      <p:sp>
        <p:nvSpPr>
          <p:cNvPr id="8" name="Rectangle 7">
            <a:extLst>
              <a:ext uri="{FF2B5EF4-FFF2-40B4-BE49-F238E27FC236}">
                <a16:creationId xmlns:a16="http://schemas.microsoft.com/office/drawing/2014/main" id="{3E79A681-5764-B245-9C56-C0DEC7E9A1B9}"/>
              </a:ext>
            </a:extLst>
          </p:cNvPr>
          <p:cNvSpPr/>
          <p:nvPr/>
        </p:nvSpPr>
        <p:spPr>
          <a:xfrm>
            <a:off x="-1" y="4527030"/>
            <a:ext cx="8012237" cy="563876"/>
          </a:xfrm>
          <a:prstGeom prst="rect">
            <a:avLst/>
          </a:prstGeom>
          <a:solidFill>
            <a:srgbClr val="FFFFFF">
              <a:alpha val="54902"/>
            </a:srgbClr>
          </a:solid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dirty="0">
              <a:highlight>
                <a:srgbClr val="00FFFF"/>
              </a:highlight>
            </a:endParaRPr>
          </a:p>
        </p:txBody>
      </p:sp>
    </p:spTree>
    <p:custDataLst>
      <p:tags r:id="rId1"/>
    </p:custDataLst>
    <p:extLst>
      <p:ext uri="{BB962C8B-B14F-4D97-AF65-F5344CB8AC3E}">
        <p14:creationId xmlns:p14="http://schemas.microsoft.com/office/powerpoint/2010/main" val="3883263545"/>
      </p:ext>
    </p:extLst>
  </p:cSld>
  <p:clrMapOvr>
    <a:masterClrMapping/>
  </p:clrMapOvr>
  <mc:AlternateContent xmlns:mc="http://schemas.openxmlformats.org/markup-compatibility/2006" xmlns:p14="http://schemas.microsoft.com/office/powerpoint/2010/main">
    <mc:Choice Requires="p14">
      <p:transition spd="slow" p14:dur="2000" advTm="39135"/>
    </mc:Choice>
    <mc:Fallback xmlns="">
      <p:transition spd="slow" advTm="391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p:bldP spid="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327182"/>
            </a:gs>
            <a:gs pos="23000">
              <a:srgbClr val="327182"/>
            </a:gs>
            <a:gs pos="32000">
              <a:srgbClr val="327182"/>
            </a:gs>
            <a:gs pos="97000">
              <a:srgbClr val="265460"/>
            </a:gs>
          </a:gsLst>
          <a:path path="circle">
            <a:fillToRect l="50000" t="50000" r="50000" b="50000"/>
          </a:path>
        </a:gradFill>
        <a:effectLst/>
      </p:bgPr>
    </p:bg>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A54816F0-9D86-45DB-BDD9-D5D6B88B8612}"/>
              </a:ext>
            </a:extLst>
          </p:cNvPr>
          <p:cNvSpPr>
            <a:spLocks noGrp="1"/>
          </p:cNvSpPr>
          <p:nvPr>
            <p:ph type="subTitle" idx="1"/>
          </p:nvPr>
        </p:nvSpPr>
        <p:spPr>
          <a:xfrm>
            <a:off x="671026" y="217535"/>
            <a:ext cx="9144000" cy="960274"/>
          </a:xfrm>
        </p:spPr>
        <p:txBody>
          <a:bodyPr/>
          <a:lstStyle/>
          <a:p>
            <a:pPr algn="l"/>
            <a:r>
              <a:rPr lang="fr-FR" dirty="0">
                <a:solidFill>
                  <a:srgbClr val="33CCCC"/>
                </a:solidFill>
                <a:latin typeface="Arial Narrow" panose="020B0606020202030204" pitchFamily="34" charset="0"/>
              </a:rPr>
              <a:t>INTRODUCTION</a:t>
            </a:r>
            <a:endParaRPr lang="fr-CH" dirty="0">
              <a:solidFill>
                <a:srgbClr val="33CCCC"/>
              </a:solidFill>
              <a:latin typeface="Arial Narrow" panose="020B0606020202030204" pitchFamily="34" charset="0"/>
            </a:endParaRPr>
          </a:p>
        </p:txBody>
      </p:sp>
      <p:sp>
        <p:nvSpPr>
          <p:cNvPr id="4" name="Sous-titre 2">
            <a:extLst>
              <a:ext uri="{FF2B5EF4-FFF2-40B4-BE49-F238E27FC236}">
                <a16:creationId xmlns:a16="http://schemas.microsoft.com/office/drawing/2014/main" id="{3D4B0F4C-023A-4F67-816B-05D523CF4866}"/>
              </a:ext>
            </a:extLst>
          </p:cNvPr>
          <p:cNvSpPr txBox="1">
            <a:spLocks/>
          </p:cNvSpPr>
          <p:nvPr/>
        </p:nvSpPr>
        <p:spPr>
          <a:xfrm>
            <a:off x="671026" y="865800"/>
            <a:ext cx="3954780" cy="404909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fr-FR" dirty="0">
                <a:solidFill>
                  <a:schemeClr val="bg1"/>
                </a:solidFill>
                <a:latin typeface="Arial Narrow" panose="020B0606020202030204" pitchFamily="34" charset="0"/>
              </a:rPr>
              <a:t>La discipline </a:t>
            </a:r>
          </a:p>
          <a:p>
            <a:pPr algn="l"/>
            <a:r>
              <a:rPr lang="fr-FR" i="1" dirty="0">
                <a:solidFill>
                  <a:schemeClr val="bg1"/>
                </a:solidFill>
                <a:latin typeface="Arial Narrow" panose="020B0606020202030204" pitchFamily="34" charset="0"/>
              </a:rPr>
              <a:t>Activités créatrices et manuelles</a:t>
            </a:r>
          </a:p>
          <a:p>
            <a:pPr algn="l"/>
            <a:r>
              <a:rPr lang="fr-FR" dirty="0">
                <a:solidFill>
                  <a:schemeClr val="bg1"/>
                </a:solidFill>
                <a:latin typeface="Arial Narrow" panose="020B0606020202030204" pitchFamily="34" charset="0"/>
              </a:rPr>
              <a:t>en Suisse romande</a:t>
            </a:r>
          </a:p>
          <a:p>
            <a:pPr algn="l"/>
            <a:endParaRPr lang="fr-FR" dirty="0">
              <a:solidFill>
                <a:schemeClr val="bg1"/>
              </a:solidFill>
              <a:latin typeface="Arial Narrow" panose="020B0606020202030204" pitchFamily="34" charset="0"/>
            </a:endParaRPr>
          </a:p>
          <a:p>
            <a:pPr algn="l"/>
            <a:r>
              <a:rPr lang="fr-FR" dirty="0">
                <a:solidFill>
                  <a:schemeClr val="bg1"/>
                </a:solidFill>
                <a:latin typeface="Arial Narrow" panose="020B0606020202030204" pitchFamily="34" charset="0"/>
              </a:rPr>
              <a:t>Les capacités transversales</a:t>
            </a:r>
            <a:endParaRPr lang="fr-CH" dirty="0">
              <a:solidFill>
                <a:schemeClr val="bg1"/>
              </a:solidFill>
              <a:latin typeface="Arial Narrow" panose="020B0606020202030204" pitchFamily="34" charset="0"/>
            </a:endParaRPr>
          </a:p>
        </p:txBody>
      </p:sp>
      <p:grpSp>
        <p:nvGrpSpPr>
          <p:cNvPr id="5" name="Groupe 4">
            <a:extLst>
              <a:ext uri="{FF2B5EF4-FFF2-40B4-BE49-F238E27FC236}">
                <a16:creationId xmlns:a16="http://schemas.microsoft.com/office/drawing/2014/main" id="{E5EFEEE5-0185-024C-B0C7-A161C9004080}"/>
              </a:ext>
            </a:extLst>
          </p:cNvPr>
          <p:cNvGrpSpPr/>
          <p:nvPr/>
        </p:nvGrpSpPr>
        <p:grpSpPr>
          <a:xfrm>
            <a:off x="4625806" y="217535"/>
            <a:ext cx="7387590" cy="5462655"/>
            <a:chOff x="4625806" y="174656"/>
            <a:chExt cx="7387590" cy="5462655"/>
          </a:xfrm>
        </p:grpSpPr>
        <p:pic>
          <p:nvPicPr>
            <p:cNvPr id="7" name="Image 6" descr="Une image contenant texte, carte de visite&#10;&#10;Description générée automatiquement">
              <a:extLst>
                <a:ext uri="{FF2B5EF4-FFF2-40B4-BE49-F238E27FC236}">
                  <a16:creationId xmlns:a16="http://schemas.microsoft.com/office/drawing/2014/main" id="{3C1D7449-2429-4038-930E-FEBC34BEA86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25806" y="174656"/>
              <a:ext cx="7387590" cy="5462655"/>
            </a:xfrm>
            <a:prstGeom prst="rect">
              <a:avLst/>
            </a:prstGeom>
          </p:spPr>
        </p:pic>
        <p:sp>
          <p:nvSpPr>
            <p:cNvPr id="8" name="Sous-titre 2">
              <a:extLst>
                <a:ext uri="{FF2B5EF4-FFF2-40B4-BE49-F238E27FC236}">
                  <a16:creationId xmlns:a16="http://schemas.microsoft.com/office/drawing/2014/main" id="{340E1294-71C5-4D8E-BBAA-BEE11DFE6A64}"/>
                </a:ext>
              </a:extLst>
            </p:cNvPr>
            <p:cNvSpPr txBox="1">
              <a:spLocks/>
            </p:cNvSpPr>
            <p:nvPr/>
          </p:nvSpPr>
          <p:spPr>
            <a:xfrm>
              <a:off x="5027761" y="386234"/>
              <a:ext cx="2767499" cy="600157"/>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fr-FR" sz="1600" i="1" dirty="0">
                  <a:latin typeface="Arial Narrow" panose="020B0606020202030204" pitchFamily="34" charset="0"/>
                </a:rPr>
                <a:t>Plan d’études romand</a:t>
              </a:r>
              <a:endParaRPr lang="fr-CH" sz="1600" i="1" dirty="0">
                <a:latin typeface="Arial Narrow" panose="020B0606020202030204" pitchFamily="34" charset="0"/>
              </a:endParaRPr>
            </a:p>
          </p:txBody>
        </p:sp>
      </p:grpSp>
      <p:sp>
        <p:nvSpPr>
          <p:cNvPr id="10" name="Flèche : bas 9">
            <a:extLst>
              <a:ext uri="{FF2B5EF4-FFF2-40B4-BE49-F238E27FC236}">
                <a16:creationId xmlns:a16="http://schemas.microsoft.com/office/drawing/2014/main" id="{40D41DF6-BA53-4316-85DE-05AE5DC832CD}"/>
              </a:ext>
            </a:extLst>
          </p:cNvPr>
          <p:cNvSpPr/>
          <p:nvPr/>
        </p:nvSpPr>
        <p:spPr>
          <a:xfrm rot="17023115">
            <a:off x="5532998" y="982637"/>
            <a:ext cx="258467" cy="5811106"/>
          </a:xfrm>
          <a:prstGeom prst="downArrow">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Tree>
    <p:custDataLst>
      <p:tags r:id="rId1"/>
    </p:custDataLst>
    <p:extLst>
      <p:ext uri="{BB962C8B-B14F-4D97-AF65-F5344CB8AC3E}">
        <p14:creationId xmlns:p14="http://schemas.microsoft.com/office/powerpoint/2010/main" val="4144143613"/>
      </p:ext>
    </p:extLst>
  </p:cSld>
  <p:clrMapOvr>
    <a:masterClrMapping/>
  </p:clrMapOvr>
  <mc:AlternateContent xmlns:mc="http://schemas.openxmlformats.org/markup-compatibility/2006" xmlns:p14="http://schemas.microsoft.com/office/powerpoint/2010/main">
    <mc:Choice Requires="p14">
      <p:transition spd="slow" p14:dur="2000" advTm="68208"/>
    </mc:Choice>
    <mc:Fallback xmlns="">
      <p:transition spd="slow" advTm="68208"/>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327182"/>
            </a:gs>
            <a:gs pos="23000">
              <a:srgbClr val="327182"/>
            </a:gs>
            <a:gs pos="32000">
              <a:srgbClr val="327182"/>
            </a:gs>
            <a:gs pos="97000">
              <a:srgbClr val="265460"/>
            </a:gs>
          </a:gsLst>
          <a:path path="circle">
            <a:fillToRect l="50000" t="50000" r="50000" b="50000"/>
          </a:path>
        </a:gradFill>
        <a:effectLst/>
      </p:bgPr>
    </p:bg>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A54816F0-9D86-45DB-BDD9-D5D6B88B8612}"/>
              </a:ext>
            </a:extLst>
          </p:cNvPr>
          <p:cNvSpPr>
            <a:spLocks noGrp="1"/>
          </p:cNvSpPr>
          <p:nvPr>
            <p:ph type="subTitle" idx="1"/>
          </p:nvPr>
        </p:nvSpPr>
        <p:spPr>
          <a:xfrm>
            <a:off x="717212" y="188029"/>
            <a:ext cx="9144000" cy="960274"/>
          </a:xfrm>
        </p:spPr>
        <p:txBody>
          <a:bodyPr/>
          <a:lstStyle/>
          <a:p>
            <a:pPr algn="l"/>
            <a:r>
              <a:rPr lang="fr-FR" dirty="0">
                <a:solidFill>
                  <a:srgbClr val="33CCCC"/>
                </a:solidFill>
                <a:latin typeface="Arial Narrow" panose="020B0606020202030204" pitchFamily="34" charset="0"/>
              </a:rPr>
              <a:t>INTRODUCTION</a:t>
            </a:r>
            <a:endParaRPr lang="fr-CH" dirty="0">
              <a:solidFill>
                <a:srgbClr val="33CCCC"/>
              </a:solidFill>
              <a:latin typeface="Arial Narrow" panose="020B0606020202030204" pitchFamily="34" charset="0"/>
            </a:endParaRPr>
          </a:p>
        </p:txBody>
      </p:sp>
      <p:sp>
        <p:nvSpPr>
          <p:cNvPr id="4" name="Sous-titre 2">
            <a:extLst>
              <a:ext uri="{FF2B5EF4-FFF2-40B4-BE49-F238E27FC236}">
                <a16:creationId xmlns:a16="http://schemas.microsoft.com/office/drawing/2014/main" id="{3D4B0F4C-023A-4F67-816B-05D523CF4866}"/>
              </a:ext>
            </a:extLst>
          </p:cNvPr>
          <p:cNvSpPr txBox="1">
            <a:spLocks/>
          </p:cNvSpPr>
          <p:nvPr/>
        </p:nvSpPr>
        <p:spPr>
          <a:xfrm>
            <a:off x="717212" y="1078900"/>
            <a:ext cx="9144000" cy="4524374"/>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fr-FR" dirty="0">
                <a:solidFill>
                  <a:schemeClr val="bg1"/>
                </a:solidFill>
                <a:latin typeface="Arial Narrow" panose="020B0606020202030204" pitchFamily="34" charset="0"/>
              </a:rPr>
              <a:t>La discipline </a:t>
            </a:r>
            <a:r>
              <a:rPr lang="fr-FR" i="1" dirty="0">
                <a:solidFill>
                  <a:schemeClr val="bg1"/>
                </a:solidFill>
                <a:latin typeface="Arial Narrow" panose="020B0606020202030204" pitchFamily="34" charset="0"/>
              </a:rPr>
              <a:t>Activités créatrices</a:t>
            </a:r>
            <a:r>
              <a:rPr lang="fr-FR" dirty="0">
                <a:solidFill>
                  <a:schemeClr val="bg1"/>
                </a:solidFill>
                <a:latin typeface="Arial Narrow" panose="020B0606020202030204" pitchFamily="34" charset="0"/>
              </a:rPr>
              <a:t>… </a:t>
            </a:r>
          </a:p>
          <a:p>
            <a:pPr algn="l"/>
            <a:endParaRPr lang="fr-FR" dirty="0">
              <a:solidFill>
                <a:schemeClr val="bg1"/>
              </a:solidFill>
              <a:latin typeface="Arial Narrow" panose="020B0606020202030204" pitchFamily="34" charset="0"/>
            </a:endParaRPr>
          </a:p>
          <a:p>
            <a:pPr algn="l"/>
            <a:r>
              <a:rPr lang="fr-FR" dirty="0">
                <a:solidFill>
                  <a:schemeClr val="bg1"/>
                </a:solidFill>
                <a:latin typeface="Arial Narrow" panose="020B0606020202030204" pitchFamily="34" charset="0"/>
              </a:rPr>
              <a:t>et la sémiotique</a:t>
            </a:r>
            <a:endParaRPr lang="fr-CH" i="1" dirty="0">
              <a:solidFill>
                <a:schemeClr val="bg1"/>
              </a:solidFill>
              <a:latin typeface="Arial Narrow" panose="020B0606020202030204" pitchFamily="34" charset="0"/>
            </a:endParaRPr>
          </a:p>
        </p:txBody>
      </p:sp>
      <p:pic>
        <p:nvPicPr>
          <p:cNvPr id="5" name="Image 4" descr="Une image contenant texte&#10;&#10;Description générée automatiquement">
            <a:extLst>
              <a:ext uri="{FF2B5EF4-FFF2-40B4-BE49-F238E27FC236}">
                <a16:creationId xmlns:a16="http://schemas.microsoft.com/office/drawing/2014/main" id="{84187B8F-6817-4274-B16A-CD68160D8AB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11822" y="2254551"/>
            <a:ext cx="3954780" cy="3954780"/>
          </a:xfrm>
          <a:prstGeom prst="rect">
            <a:avLst/>
          </a:prstGeom>
        </p:spPr>
      </p:pic>
      <p:pic>
        <p:nvPicPr>
          <p:cNvPr id="6" name="Picture 2" descr="Ingénieuse Eugénie | La Joie de lire">
            <a:extLst>
              <a:ext uri="{FF2B5EF4-FFF2-40B4-BE49-F238E27FC236}">
                <a16:creationId xmlns:a16="http://schemas.microsoft.com/office/drawing/2014/main" id="{7079AD29-B1DE-B24B-85EC-D70EF0BC5BF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60509" y="886132"/>
            <a:ext cx="3801405" cy="5323199"/>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2467544651"/>
      </p:ext>
    </p:extLst>
  </p:cSld>
  <p:clrMapOvr>
    <a:masterClrMapping/>
  </p:clrMapOvr>
  <mc:AlternateContent xmlns:mc="http://schemas.openxmlformats.org/markup-compatibility/2006" xmlns:p14="http://schemas.microsoft.com/office/powerpoint/2010/main">
    <mc:Choice Requires="p14">
      <p:transition spd="slow" p14:dur="2000" advTm="78246"/>
    </mc:Choice>
    <mc:Fallback xmlns="">
      <p:transition spd="slow" advTm="7824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327182"/>
            </a:gs>
            <a:gs pos="23000">
              <a:srgbClr val="327182"/>
            </a:gs>
            <a:gs pos="32000">
              <a:srgbClr val="327182"/>
            </a:gs>
            <a:gs pos="97000">
              <a:srgbClr val="265460"/>
            </a:gs>
          </a:gsLst>
          <a:path path="circle">
            <a:fillToRect l="50000" t="50000" r="50000" b="50000"/>
          </a:path>
        </a:gradFill>
        <a:effectLst/>
      </p:bgPr>
    </p:bg>
    <p:spTree>
      <p:nvGrpSpPr>
        <p:cNvPr id="1" name=""/>
        <p:cNvGrpSpPr/>
        <p:nvPr/>
      </p:nvGrpSpPr>
      <p:grpSpPr>
        <a:xfrm>
          <a:off x="0" y="0"/>
          <a:ext cx="0" cy="0"/>
          <a:chOff x="0" y="0"/>
          <a:chExt cx="0" cy="0"/>
        </a:xfrm>
      </p:grpSpPr>
      <p:graphicFrame>
        <p:nvGraphicFramePr>
          <p:cNvPr id="13" name="Diagramme 12">
            <a:extLst>
              <a:ext uri="{FF2B5EF4-FFF2-40B4-BE49-F238E27FC236}">
                <a16:creationId xmlns:a16="http://schemas.microsoft.com/office/drawing/2014/main" id="{A883FFBA-7524-4725-8F74-150C36879B8B}"/>
              </a:ext>
            </a:extLst>
          </p:cNvPr>
          <p:cNvGraphicFramePr/>
          <p:nvPr>
            <p:extLst>
              <p:ext uri="{D42A27DB-BD31-4B8C-83A1-F6EECF244321}">
                <p14:modId xmlns:p14="http://schemas.microsoft.com/office/powerpoint/2010/main" val="2245616483"/>
              </p:ext>
            </p:extLst>
          </p:nvPr>
        </p:nvGraphicFramePr>
        <p:xfrm>
          <a:off x="717212" y="770959"/>
          <a:ext cx="11112923" cy="47777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ous-titre 2">
            <a:extLst>
              <a:ext uri="{FF2B5EF4-FFF2-40B4-BE49-F238E27FC236}">
                <a16:creationId xmlns:a16="http://schemas.microsoft.com/office/drawing/2014/main" id="{F591B582-4FCC-4405-BC77-95A98F1BE4B2}"/>
              </a:ext>
            </a:extLst>
          </p:cNvPr>
          <p:cNvSpPr>
            <a:spLocks noGrp="1"/>
          </p:cNvSpPr>
          <p:nvPr>
            <p:ph type="subTitle" idx="1"/>
          </p:nvPr>
        </p:nvSpPr>
        <p:spPr>
          <a:xfrm>
            <a:off x="717212" y="188029"/>
            <a:ext cx="9144000" cy="612071"/>
          </a:xfrm>
        </p:spPr>
        <p:txBody>
          <a:bodyPr/>
          <a:lstStyle/>
          <a:p>
            <a:pPr algn="l"/>
            <a:r>
              <a:rPr lang="fr-FR" dirty="0">
                <a:solidFill>
                  <a:srgbClr val="33CCCC"/>
                </a:solidFill>
                <a:latin typeface="Arial Narrow" panose="020B0606020202030204" pitchFamily="34" charset="0"/>
              </a:rPr>
              <a:t>CADRE EPISTEMOLOGIQUE</a:t>
            </a:r>
            <a:endParaRPr lang="fr-CH" dirty="0">
              <a:solidFill>
                <a:srgbClr val="33CCCC"/>
              </a:solidFill>
              <a:latin typeface="Arial Narrow" panose="020B0606020202030204" pitchFamily="34" charset="0"/>
            </a:endParaRPr>
          </a:p>
        </p:txBody>
      </p:sp>
      <p:sp>
        <p:nvSpPr>
          <p:cNvPr id="4" name="Sous-titre 2">
            <a:extLst>
              <a:ext uri="{FF2B5EF4-FFF2-40B4-BE49-F238E27FC236}">
                <a16:creationId xmlns:a16="http://schemas.microsoft.com/office/drawing/2014/main" id="{973EF4FE-0326-49FC-9EB5-B1903783F6D3}"/>
              </a:ext>
            </a:extLst>
          </p:cNvPr>
          <p:cNvSpPr txBox="1">
            <a:spLocks/>
          </p:cNvSpPr>
          <p:nvPr/>
        </p:nvSpPr>
        <p:spPr>
          <a:xfrm>
            <a:off x="717212" y="1078900"/>
            <a:ext cx="10324168" cy="61207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fr-FR" dirty="0">
                <a:solidFill>
                  <a:schemeClr val="bg1"/>
                </a:solidFill>
                <a:latin typeface="Arial Narrow" panose="020B0606020202030204" pitchFamily="34" charset="0"/>
              </a:rPr>
              <a:t>Le processus créatif de Wallace (1926)</a:t>
            </a:r>
            <a:endParaRPr lang="fr-CH" i="1" dirty="0">
              <a:solidFill>
                <a:schemeClr val="bg1"/>
              </a:solidFill>
              <a:latin typeface="Arial Narrow" panose="020B0606020202030204" pitchFamily="34" charset="0"/>
            </a:endParaRPr>
          </a:p>
        </p:txBody>
      </p:sp>
      <p:sp>
        <p:nvSpPr>
          <p:cNvPr id="5" name="Sous-titre 2">
            <a:extLst>
              <a:ext uri="{FF2B5EF4-FFF2-40B4-BE49-F238E27FC236}">
                <a16:creationId xmlns:a16="http://schemas.microsoft.com/office/drawing/2014/main" id="{077FCEAE-7EAA-40DE-98C2-1280AD715FC3}"/>
              </a:ext>
            </a:extLst>
          </p:cNvPr>
          <p:cNvSpPr txBox="1">
            <a:spLocks/>
          </p:cNvSpPr>
          <p:nvPr/>
        </p:nvSpPr>
        <p:spPr>
          <a:xfrm>
            <a:off x="7841446" y="4799134"/>
            <a:ext cx="4831546" cy="61207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fr-FR" dirty="0">
                <a:solidFill>
                  <a:schemeClr val="bg1"/>
                </a:solidFill>
                <a:latin typeface="Arial Narrow" panose="020B0606020202030204" pitchFamily="34" charset="0"/>
              </a:rPr>
              <a:t>La CREATION comme résultat</a:t>
            </a:r>
            <a:endParaRPr lang="fr-CH" i="1" dirty="0">
              <a:solidFill>
                <a:schemeClr val="bg1"/>
              </a:solidFill>
              <a:latin typeface="Arial Narrow" panose="020B0606020202030204" pitchFamily="34" charset="0"/>
            </a:endParaRPr>
          </a:p>
        </p:txBody>
      </p:sp>
    </p:spTree>
    <p:extLst>
      <p:ext uri="{BB962C8B-B14F-4D97-AF65-F5344CB8AC3E}">
        <p14:creationId xmlns:p14="http://schemas.microsoft.com/office/powerpoint/2010/main" val="3383491610"/>
      </p:ext>
    </p:extLst>
  </p:cSld>
  <p:clrMapOvr>
    <a:masterClrMapping/>
  </p:clrMapOvr>
  <mc:AlternateContent xmlns:mc="http://schemas.openxmlformats.org/markup-compatibility/2006" xmlns:p14="http://schemas.microsoft.com/office/powerpoint/2010/main">
    <mc:Choice Requires="p14">
      <p:transition spd="slow" p14:dur="2000" advTm="39683"/>
    </mc:Choice>
    <mc:Fallback xmlns="">
      <p:transition spd="slow" advTm="39683"/>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327182"/>
            </a:gs>
            <a:gs pos="23000">
              <a:srgbClr val="327182"/>
            </a:gs>
            <a:gs pos="32000">
              <a:srgbClr val="327182"/>
            </a:gs>
            <a:gs pos="97000">
              <a:srgbClr val="265460"/>
            </a:gs>
          </a:gsLst>
          <a:path path="circle">
            <a:fillToRect l="50000" t="50000" r="50000" b="50000"/>
          </a:path>
        </a:gradFill>
        <a:effectLst/>
      </p:bgPr>
    </p:bg>
    <p:spTree>
      <p:nvGrpSpPr>
        <p:cNvPr id="1" name=""/>
        <p:cNvGrpSpPr/>
        <p:nvPr/>
      </p:nvGrpSpPr>
      <p:grpSpPr>
        <a:xfrm>
          <a:off x="0" y="0"/>
          <a:ext cx="0" cy="0"/>
          <a:chOff x="0" y="0"/>
          <a:chExt cx="0" cy="0"/>
        </a:xfrm>
      </p:grpSpPr>
      <p:graphicFrame>
        <p:nvGraphicFramePr>
          <p:cNvPr id="2" name="Diagramme 1">
            <a:extLst>
              <a:ext uri="{FF2B5EF4-FFF2-40B4-BE49-F238E27FC236}">
                <a16:creationId xmlns:a16="http://schemas.microsoft.com/office/drawing/2014/main" id="{AC9D1C02-E78A-4EDB-9793-51229AF67648}"/>
              </a:ext>
            </a:extLst>
          </p:cNvPr>
          <p:cNvGraphicFramePr/>
          <p:nvPr>
            <p:extLst>
              <p:ext uri="{D42A27DB-BD31-4B8C-83A1-F6EECF244321}">
                <p14:modId xmlns:p14="http://schemas.microsoft.com/office/powerpoint/2010/main" val="966745732"/>
              </p:ext>
            </p:extLst>
          </p:nvPr>
        </p:nvGraphicFramePr>
        <p:xfrm>
          <a:off x="4316029" y="1078900"/>
          <a:ext cx="8007347" cy="533823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Sous-titre 2">
            <a:extLst>
              <a:ext uri="{FF2B5EF4-FFF2-40B4-BE49-F238E27FC236}">
                <a16:creationId xmlns:a16="http://schemas.microsoft.com/office/drawing/2014/main" id="{1F19FAB7-429B-49FF-AB84-39B2A8D4F3C3}"/>
              </a:ext>
            </a:extLst>
          </p:cNvPr>
          <p:cNvSpPr>
            <a:spLocks noGrp="1"/>
          </p:cNvSpPr>
          <p:nvPr>
            <p:ph type="subTitle" idx="1"/>
          </p:nvPr>
        </p:nvSpPr>
        <p:spPr>
          <a:xfrm>
            <a:off x="717212" y="188029"/>
            <a:ext cx="9144000" cy="612071"/>
          </a:xfrm>
        </p:spPr>
        <p:txBody>
          <a:bodyPr/>
          <a:lstStyle/>
          <a:p>
            <a:pPr algn="l"/>
            <a:r>
              <a:rPr lang="fr-FR" dirty="0">
                <a:solidFill>
                  <a:srgbClr val="33CCCC"/>
                </a:solidFill>
                <a:latin typeface="Arial Narrow" panose="020B0606020202030204" pitchFamily="34" charset="0"/>
              </a:rPr>
              <a:t>CADRE EPISTEMOLOGIQUE</a:t>
            </a:r>
            <a:endParaRPr lang="fr-CH" dirty="0">
              <a:solidFill>
                <a:srgbClr val="33CCCC"/>
              </a:solidFill>
              <a:latin typeface="Arial Narrow" panose="020B0606020202030204" pitchFamily="34" charset="0"/>
            </a:endParaRPr>
          </a:p>
        </p:txBody>
      </p:sp>
      <p:sp>
        <p:nvSpPr>
          <p:cNvPr id="4" name="Sous-titre 2">
            <a:extLst>
              <a:ext uri="{FF2B5EF4-FFF2-40B4-BE49-F238E27FC236}">
                <a16:creationId xmlns:a16="http://schemas.microsoft.com/office/drawing/2014/main" id="{4187290F-51EE-4C28-83EE-C9EC828A9845}"/>
              </a:ext>
            </a:extLst>
          </p:cNvPr>
          <p:cNvSpPr txBox="1">
            <a:spLocks/>
          </p:cNvSpPr>
          <p:nvPr/>
        </p:nvSpPr>
        <p:spPr>
          <a:xfrm>
            <a:off x="717212" y="860964"/>
            <a:ext cx="10324168" cy="61207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fr-FR" dirty="0">
                <a:solidFill>
                  <a:schemeClr val="bg1"/>
                </a:solidFill>
                <a:latin typeface="Arial Narrow" panose="020B0606020202030204" pitchFamily="34" charset="0"/>
              </a:rPr>
              <a:t>La créativité selon Sullivan (2017)</a:t>
            </a:r>
            <a:endParaRPr lang="fr-CH" i="1" dirty="0">
              <a:solidFill>
                <a:schemeClr val="bg1"/>
              </a:solidFill>
              <a:latin typeface="Arial Narrow" panose="020B0606020202030204" pitchFamily="34" charset="0"/>
            </a:endParaRPr>
          </a:p>
        </p:txBody>
      </p:sp>
      <p:sp>
        <p:nvSpPr>
          <p:cNvPr id="5" name="Flèche : bas 9">
            <a:extLst>
              <a:ext uri="{FF2B5EF4-FFF2-40B4-BE49-F238E27FC236}">
                <a16:creationId xmlns:a16="http://schemas.microsoft.com/office/drawing/2014/main" id="{14BE4CB3-7D6A-C345-BF07-C3019D04221D}"/>
              </a:ext>
            </a:extLst>
          </p:cNvPr>
          <p:cNvSpPr/>
          <p:nvPr/>
        </p:nvSpPr>
        <p:spPr>
          <a:xfrm rot="16200000">
            <a:off x="5607458" y="3037540"/>
            <a:ext cx="175264" cy="3650586"/>
          </a:xfrm>
          <a:prstGeom prst="downArrow">
            <a:avLst/>
          </a:prstGeom>
          <a:solidFill>
            <a:srgbClr val="33CCCC"/>
          </a:solidFill>
          <a:ln>
            <a:solidFill>
              <a:srgbClr val="33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6" name="Flèche : bas 9">
            <a:extLst>
              <a:ext uri="{FF2B5EF4-FFF2-40B4-BE49-F238E27FC236}">
                <a16:creationId xmlns:a16="http://schemas.microsoft.com/office/drawing/2014/main" id="{07F29F80-B6BD-9A4C-B192-E9BE28BD031F}"/>
              </a:ext>
            </a:extLst>
          </p:cNvPr>
          <p:cNvSpPr/>
          <p:nvPr/>
        </p:nvSpPr>
        <p:spPr>
          <a:xfrm rot="16200000">
            <a:off x="5607458" y="1005540"/>
            <a:ext cx="175264" cy="3650586"/>
          </a:xfrm>
          <a:prstGeom prst="downArrow">
            <a:avLst/>
          </a:prstGeom>
          <a:solidFill>
            <a:srgbClr val="33CCCC"/>
          </a:solidFill>
          <a:ln>
            <a:solidFill>
              <a:srgbClr val="33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7" name="Flèche : bas 9">
            <a:extLst>
              <a:ext uri="{FF2B5EF4-FFF2-40B4-BE49-F238E27FC236}">
                <a16:creationId xmlns:a16="http://schemas.microsoft.com/office/drawing/2014/main" id="{F4918D45-6B38-794D-A766-49501C01AEED}"/>
              </a:ext>
            </a:extLst>
          </p:cNvPr>
          <p:cNvSpPr/>
          <p:nvPr/>
        </p:nvSpPr>
        <p:spPr>
          <a:xfrm rot="16200000">
            <a:off x="5607458" y="-291860"/>
            <a:ext cx="175264" cy="3650586"/>
          </a:xfrm>
          <a:prstGeom prst="downArrow">
            <a:avLst/>
          </a:prstGeom>
          <a:solidFill>
            <a:srgbClr val="33CCCC"/>
          </a:solidFill>
          <a:ln>
            <a:solidFill>
              <a:srgbClr val="33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Tree>
    <p:custDataLst>
      <p:tags r:id="rId1"/>
    </p:custDataLst>
    <p:extLst>
      <p:ext uri="{BB962C8B-B14F-4D97-AF65-F5344CB8AC3E}">
        <p14:creationId xmlns:p14="http://schemas.microsoft.com/office/powerpoint/2010/main" val="20082263"/>
      </p:ext>
    </p:extLst>
  </p:cSld>
  <p:clrMapOvr>
    <a:masterClrMapping/>
  </p:clrMapOvr>
  <mc:AlternateContent xmlns:mc="http://schemas.openxmlformats.org/markup-compatibility/2006" xmlns:p14="http://schemas.microsoft.com/office/powerpoint/2010/main">
    <mc:Choice Requires="p14">
      <p:transition spd="slow" p14:dur="2000" advTm="91478"/>
    </mc:Choice>
    <mc:Fallback xmlns="">
      <p:transition spd="slow" advTm="91478"/>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327182"/>
            </a:gs>
            <a:gs pos="23000">
              <a:srgbClr val="327182"/>
            </a:gs>
            <a:gs pos="32000">
              <a:srgbClr val="327182"/>
            </a:gs>
            <a:gs pos="97000">
              <a:srgbClr val="265460"/>
            </a:gs>
          </a:gsLst>
          <a:path path="circle">
            <a:fillToRect l="50000" t="50000" r="50000" b="50000"/>
          </a:path>
        </a:gradFill>
        <a:effectLst/>
      </p:bgPr>
    </p:bg>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1F19FAB7-429B-49FF-AB84-39B2A8D4F3C3}"/>
              </a:ext>
            </a:extLst>
          </p:cNvPr>
          <p:cNvSpPr>
            <a:spLocks noGrp="1"/>
          </p:cNvSpPr>
          <p:nvPr>
            <p:ph type="subTitle" idx="1"/>
          </p:nvPr>
        </p:nvSpPr>
        <p:spPr>
          <a:xfrm>
            <a:off x="717212" y="188029"/>
            <a:ext cx="9144000" cy="612071"/>
          </a:xfrm>
        </p:spPr>
        <p:txBody>
          <a:bodyPr/>
          <a:lstStyle/>
          <a:p>
            <a:pPr algn="l"/>
            <a:r>
              <a:rPr lang="fr-FR" dirty="0">
                <a:solidFill>
                  <a:srgbClr val="33CCCC"/>
                </a:solidFill>
                <a:latin typeface="Arial Narrow" panose="020B0606020202030204" pitchFamily="34" charset="0"/>
              </a:rPr>
              <a:t>CADRE EPISTEMOLOGIQUE</a:t>
            </a:r>
            <a:endParaRPr lang="fr-CH" dirty="0">
              <a:solidFill>
                <a:srgbClr val="33CCCC"/>
              </a:solidFill>
              <a:latin typeface="Arial Narrow" panose="020B0606020202030204" pitchFamily="34" charset="0"/>
            </a:endParaRPr>
          </a:p>
        </p:txBody>
      </p:sp>
      <p:sp>
        <p:nvSpPr>
          <p:cNvPr id="4" name="Sous-titre 2">
            <a:extLst>
              <a:ext uri="{FF2B5EF4-FFF2-40B4-BE49-F238E27FC236}">
                <a16:creationId xmlns:a16="http://schemas.microsoft.com/office/drawing/2014/main" id="{4187290F-51EE-4C28-83EE-C9EC828A9845}"/>
              </a:ext>
            </a:extLst>
          </p:cNvPr>
          <p:cNvSpPr txBox="1">
            <a:spLocks/>
          </p:cNvSpPr>
          <p:nvPr/>
        </p:nvSpPr>
        <p:spPr>
          <a:xfrm>
            <a:off x="717212" y="1078900"/>
            <a:ext cx="10324168" cy="61207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fr-FR" dirty="0">
                <a:solidFill>
                  <a:schemeClr val="bg1"/>
                </a:solidFill>
                <a:latin typeface="Arial Narrow" panose="020B0606020202030204" pitchFamily="34" charset="0"/>
              </a:rPr>
              <a:t>L’activité et les apprentissages de Pastré (2006)</a:t>
            </a:r>
            <a:endParaRPr lang="fr-CH" i="1" dirty="0">
              <a:solidFill>
                <a:schemeClr val="bg1"/>
              </a:solidFill>
              <a:latin typeface="Arial Narrow" panose="020B0606020202030204" pitchFamily="34" charset="0"/>
            </a:endParaRPr>
          </a:p>
        </p:txBody>
      </p:sp>
      <p:sp>
        <p:nvSpPr>
          <p:cNvPr id="6" name="Organigramme : Terminateur 5">
            <a:extLst>
              <a:ext uri="{FF2B5EF4-FFF2-40B4-BE49-F238E27FC236}">
                <a16:creationId xmlns:a16="http://schemas.microsoft.com/office/drawing/2014/main" id="{2CB65A57-B334-45F6-A3D0-CB8828DB11C0}"/>
              </a:ext>
            </a:extLst>
          </p:cNvPr>
          <p:cNvSpPr/>
          <p:nvPr/>
        </p:nvSpPr>
        <p:spPr>
          <a:xfrm>
            <a:off x="2640330" y="2766060"/>
            <a:ext cx="3303270" cy="1531620"/>
          </a:xfrm>
          <a:prstGeom prst="flowChartTerminator">
            <a:avLst/>
          </a:prstGeom>
          <a:solidFill>
            <a:schemeClr val="accent2">
              <a:lumMod val="40000"/>
              <a:lumOff val="6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a:solidFill>
                  <a:srgbClr val="327182"/>
                </a:solidFill>
                <a:latin typeface="Arial Narrow" panose="020B0606020202030204" pitchFamily="34" charset="0"/>
              </a:rPr>
              <a:t>Activité productive</a:t>
            </a:r>
            <a:endParaRPr lang="fr-CH" sz="2800" dirty="0">
              <a:solidFill>
                <a:srgbClr val="327182"/>
              </a:solidFill>
              <a:latin typeface="Arial Narrow" panose="020B0606020202030204" pitchFamily="34" charset="0"/>
            </a:endParaRPr>
          </a:p>
        </p:txBody>
      </p:sp>
      <p:sp>
        <p:nvSpPr>
          <p:cNvPr id="7" name="Organigramme : Terminateur 6">
            <a:extLst>
              <a:ext uri="{FF2B5EF4-FFF2-40B4-BE49-F238E27FC236}">
                <a16:creationId xmlns:a16="http://schemas.microsoft.com/office/drawing/2014/main" id="{2F31473A-79D2-4FC9-B91C-78C05F7BCF0A}"/>
              </a:ext>
            </a:extLst>
          </p:cNvPr>
          <p:cNvSpPr/>
          <p:nvPr/>
        </p:nvSpPr>
        <p:spPr>
          <a:xfrm>
            <a:off x="6096000" y="2766060"/>
            <a:ext cx="3303270" cy="1531620"/>
          </a:xfrm>
          <a:prstGeom prst="flowChartTerminator">
            <a:avLst/>
          </a:prstGeom>
          <a:solidFill>
            <a:schemeClr val="accent2">
              <a:lumMod val="40000"/>
              <a:lumOff val="6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a:solidFill>
                  <a:srgbClr val="327182"/>
                </a:solidFill>
                <a:latin typeface="Arial Narrow" panose="020B0606020202030204" pitchFamily="34" charset="0"/>
              </a:rPr>
              <a:t>Activité constructive</a:t>
            </a:r>
            <a:endParaRPr lang="fr-CH" sz="2800" dirty="0">
              <a:solidFill>
                <a:srgbClr val="327182"/>
              </a:solidFill>
              <a:latin typeface="Arial Narrow" panose="020B0606020202030204" pitchFamily="34" charset="0"/>
            </a:endParaRPr>
          </a:p>
        </p:txBody>
      </p:sp>
    </p:spTree>
    <p:extLst>
      <p:ext uri="{BB962C8B-B14F-4D97-AF65-F5344CB8AC3E}">
        <p14:creationId xmlns:p14="http://schemas.microsoft.com/office/powerpoint/2010/main" val="1900439510"/>
      </p:ext>
    </p:extLst>
  </p:cSld>
  <p:clrMapOvr>
    <a:masterClrMapping/>
  </p:clrMapOvr>
  <mc:AlternateContent xmlns:mc="http://schemas.openxmlformats.org/markup-compatibility/2006" xmlns:p14="http://schemas.microsoft.com/office/powerpoint/2010/main">
    <mc:Choice Requires="p14">
      <p:transition spd="slow" p14:dur="2000" advTm="59891"/>
    </mc:Choice>
    <mc:Fallback xmlns="">
      <p:transition spd="slow" advTm="59891"/>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327182"/>
            </a:gs>
            <a:gs pos="23000">
              <a:srgbClr val="327182"/>
            </a:gs>
            <a:gs pos="32000">
              <a:srgbClr val="327182"/>
            </a:gs>
            <a:gs pos="97000">
              <a:srgbClr val="265460"/>
            </a:gs>
          </a:gsLst>
          <a:path path="circle">
            <a:fillToRect l="50000" t="50000" r="50000" b="50000"/>
          </a:path>
        </a:gradFill>
        <a:effectLst/>
      </p:bgPr>
    </p:bg>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1F19FAB7-429B-49FF-AB84-39B2A8D4F3C3}"/>
              </a:ext>
            </a:extLst>
          </p:cNvPr>
          <p:cNvSpPr>
            <a:spLocks noGrp="1"/>
          </p:cNvSpPr>
          <p:nvPr>
            <p:ph type="subTitle" idx="1"/>
          </p:nvPr>
        </p:nvSpPr>
        <p:spPr>
          <a:xfrm>
            <a:off x="717212" y="188029"/>
            <a:ext cx="9144000" cy="612071"/>
          </a:xfrm>
        </p:spPr>
        <p:txBody>
          <a:bodyPr/>
          <a:lstStyle/>
          <a:p>
            <a:pPr algn="l"/>
            <a:r>
              <a:rPr lang="fr-FR" dirty="0">
                <a:solidFill>
                  <a:srgbClr val="33CCCC"/>
                </a:solidFill>
                <a:latin typeface="Arial Narrow" panose="020B0606020202030204" pitchFamily="34" charset="0"/>
              </a:rPr>
              <a:t>CADRE EPISTEMOLOGIQUE</a:t>
            </a:r>
            <a:endParaRPr lang="fr-CH" dirty="0">
              <a:solidFill>
                <a:srgbClr val="33CCCC"/>
              </a:solidFill>
              <a:latin typeface="Arial Narrow" panose="020B0606020202030204" pitchFamily="34" charset="0"/>
            </a:endParaRPr>
          </a:p>
        </p:txBody>
      </p:sp>
      <p:sp>
        <p:nvSpPr>
          <p:cNvPr id="4" name="Sous-titre 2">
            <a:extLst>
              <a:ext uri="{FF2B5EF4-FFF2-40B4-BE49-F238E27FC236}">
                <a16:creationId xmlns:a16="http://schemas.microsoft.com/office/drawing/2014/main" id="{4187290F-51EE-4C28-83EE-C9EC828A9845}"/>
              </a:ext>
            </a:extLst>
          </p:cNvPr>
          <p:cNvSpPr txBox="1">
            <a:spLocks/>
          </p:cNvSpPr>
          <p:nvPr/>
        </p:nvSpPr>
        <p:spPr>
          <a:xfrm>
            <a:off x="717212" y="1078900"/>
            <a:ext cx="10324168" cy="61207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fr-FR" dirty="0">
                <a:solidFill>
                  <a:schemeClr val="bg1"/>
                </a:solidFill>
                <a:latin typeface="Arial Narrow" panose="020B0606020202030204" pitchFamily="34" charset="0"/>
              </a:rPr>
              <a:t>L’expérience : Dewey (1993) et </a:t>
            </a:r>
            <a:r>
              <a:rPr lang="fr-FR" dirty="0" err="1">
                <a:solidFill>
                  <a:schemeClr val="bg1"/>
                </a:solidFill>
                <a:latin typeface="Arial Narrow" panose="020B0606020202030204" pitchFamily="34" charset="0"/>
              </a:rPr>
              <a:t>Thiévenaz</a:t>
            </a:r>
            <a:r>
              <a:rPr lang="fr-FR" dirty="0">
                <a:solidFill>
                  <a:schemeClr val="bg1"/>
                </a:solidFill>
                <a:latin typeface="Arial Narrow" panose="020B0606020202030204" pitchFamily="34" charset="0"/>
              </a:rPr>
              <a:t> (2017)</a:t>
            </a:r>
            <a:endParaRPr lang="fr-CH" i="1" dirty="0">
              <a:solidFill>
                <a:schemeClr val="bg1"/>
              </a:solidFill>
              <a:latin typeface="Arial Narrow" panose="020B0606020202030204" pitchFamily="34" charset="0"/>
            </a:endParaRPr>
          </a:p>
        </p:txBody>
      </p:sp>
      <p:sp>
        <p:nvSpPr>
          <p:cNvPr id="6" name="Organigramme : Terminateur 5">
            <a:extLst>
              <a:ext uri="{FF2B5EF4-FFF2-40B4-BE49-F238E27FC236}">
                <a16:creationId xmlns:a16="http://schemas.microsoft.com/office/drawing/2014/main" id="{2CB65A57-B334-45F6-A3D0-CB8828DB11C0}"/>
              </a:ext>
            </a:extLst>
          </p:cNvPr>
          <p:cNvSpPr/>
          <p:nvPr/>
        </p:nvSpPr>
        <p:spPr>
          <a:xfrm>
            <a:off x="508120" y="1755739"/>
            <a:ext cx="2834640" cy="995079"/>
          </a:xfrm>
          <a:prstGeom prst="flowChartTerminator">
            <a:avLst/>
          </a:prstGeom>
          <a:solidFill>
            <a:schemeClr val="bg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accent2">
                    <a:lumMod val="75000"/>
                  </a:schemeClr>
                </a:solidFill>
                <a:latin typeface="Arial Narrow" panose="020B0606020202030204" pitchFamily="34" charset="0"/>
              </a:rPr>
              <a:t>Réalité de l’individu</a:t>
            </a:r>
            <a:endParaRPr lang="fr-CH" sz="2400" dirty="0">
              <a:solidFill>
                <a:schemeClr val="accent2">
                  <a:lumMod val="75000"/>
                </a:schemeClr>
              </a:solidFill>
              <a:latin typeface="Arial Narrow" panose="020B0606020202030204" pitchFamily="34" charset="0"/>
            </a:endParaRPr>
          </a:p>
        </p:txBody>
      </p:sp>
      <p:sp>
        <p:nvSpPr>
          <p:cNvPr id="8" name="Organigramme : Terminateur 7">
            <a:extLst>
              <a:ext uri="{FF2B5EF4-FFF2-40B4-BE49-F238E27FC236}">
                <a16:creationId xmlns:a16="http://schemas.microsoft.com/office/drawing/2014/main" id="{E1D982C0-34C1-4D1B-A2E6-B4FA78F3EC92}"/>
              </a:ext>
            </a:extLst>
          </p:cNvPr>
          <p:cNvSpPr/>
          <p:nvPr/>
        </p:nvSpPr>
        <p:spPr>
          <a:xfrm>
            <a:off x="3261360" y="2363766"/>
            <a:ext cx="2834640" cy="995079"/>
          </a:xfrm>
          <a:prstGeom prst="flowChartTerminator">
            <a:avLst/>
          </a:prstGeom>
          <a:solidFill>
            <a:schemeClr val="bg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accent2">
                    <a:lumMod val="75000"/>
                  </a:schemeClr>
                </a:solidFill>
                <a:latin typeface="Arial Narrow" panose="020B0606020202030204" pitchFamily="34" charset="0"/>
              </a:rPr>
              <a:t>Elément perturbateur</a:t>
            </a:r>
            <a:endParaRPr lang="fr-CH" sz="2400" dirty="0">
              <a:solidFill>
                <a:schemeClr val="accent2">
                  <a:lumMod val="75000"/>
                </a:schemeClr>
              </a:solidFill>
              <a:latin typeface="Arial Narrow" panose="020B0606020202030204" pitchFamily="34" charset="0"/>
            </a:endParaRPr>
          </a:p>
        </p:txBody>
      </p:sp>
      <p:sp>
        <p:nvSpPr>
          <p:cNvPr id="9" name="Organigramme : Terminateur 8">
            <a:extLst>
              <a:ext uri="{FF2B5EF4-FFF2-40B4-BE49-F238E27FC236}">
                <a16:creationId xmlns:a16="http://schemas.microsoft.com/office/drawing/2014/main" id="{939C8B35-6FE1-48F1-995C-B5D93F8BCD31}"/>
              </a:ext>
            </a:extLst>
          </p:cNvPr>
          <p:cNvSpPr/>
          <p:nvPr/>
        </p:nvSpPr>
        <p:spPr>
          <a:xfrm>
            <a:off x="6014600" y="2971793"/>
            <a:ext cx="2834640" cy="995079"/>
          </a:xfrm>
          <a:prstGeom prst="flowChartTerminator">
            <a:avLst/>
          </a:prstGeom>
          <a:solidFill>
            <a:schemeClr val="bg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accent2">
                    <a:lumMod val="75000"/>
                  </a:schemeClr>
                </a:solidFill>
                <a:latin typeface="Arial Narrow" panose="020B0606020202030204" pitchFamily="34" charset="0"/>
              </a:rPr>
              <a:t>Etonnement</a:t>
            </a:r>
            <a:endParaRPr lang="fr-CH" sz="2400" dirty="0">
              <a:solidFill>
                <a:schemeClr val="accent2">
                  <a:lumMod val="75000"/>
                </a:schemeClr>
              </a:solidFill>
              <a:latin typeface="Arial Narrow" panose="020B0606020202030204" pitchFamily="34" charset="0"/>
            </a:endParaRPr>
          </a:p>
        </p:txBody>
      </p:sp>
      <p:sp>
        <p:nvSpPr>
          <p:cNvPr id="10" name="Organigramme : Terminateur 9">
            <a:extLst>
              <a:ext uri="{FF2B5EF4-FFF2-40B4-BE49-F238E27FC236}">
                <a16:creationId xmlns:a16="http://schemas.microsoft.com/office/drawing/2014/main" id="{69E79FEF-2D5E-45B3-B2CF-B2C0AC3FA2D2}"/>
              </a:ext>
            </a:extLst>
          </p:cNvPr>
          <p:cNvSpPr/>
          <p:nvPr/>
        </p:nvSpPr>
        <p:spPr>
          <a:xfrm>
            <a:off x="8767840" y="3579820"/>
            <a:ext cx="2834640" cy="995079"/>
          </a:xfrm>
          <a:prstGeom prst="flowChartTerminator">
            <a:avLst/>
          </a:prstGeom>
          <a:solidFill>
            <a:schemeClr val="bg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accent2">
                    <a:lumMod val="75000"/>
                  </a:schemeClr>
                </a:solidFill>
                <a:latin typeface="Arial Narrow" panose="020B0606020202030204" pitchFamily="34" charset="0"/>
              </a:rPr>
              <a:t>Enquête</a:t>
            </a:r>
            <a:endParaRPr lang="fr-CH" sz="2400" dirty="0">
              <a:solidFill>
                <a:schemeClr val="accent2">
                  <a:lumMod val="75000"/>
                </a:schemeClr>
              </a:solidFill>
              <a:latin typeface="Arial Narrow" panose="020B0606020202030204" pitchFamily="34" charset="0"/>
            </a:endParaRPr>
          </a:p>
        </p:txBody>
      </p:sp>
      <p:sp>
        <p:nvSpPr>
          <p:cNvPr id="12" name="ZoneTexte 11">
            <a:extLst>
              <a:ext uri="{FF2B5EF4-FFF2-40B4-BE49-F238E27FC236}">
                <a16:creationId xmlns:a16="http://schemas.microsoft.com/office/drawing/2014/main" id="{DADE275C-3188-4EA4-A68C-F0E7D4F53CAD}"/>
              </a:ext>
            </a:extLst>
          </p:cNvPr>
          <p:cNvSpPr txBox="1"/>
          <p:nvPr/>
        </p:nvSpPr>
        <p:spPr>
          <a:xfrm>
            <a:off x="6658928" y="4077359"/>
            <a:ext cx="2667952" cy="646331"/>
          </a:xfrm>
          <a:prstGeom prst="rect">
            <a:avLst/>
          </a:prstGeom>
          <a:noFill/>
        </p:spPr>
        <p:txBody>
          <a:bodyPr wrap="square">
            <a:spAutoFit/>
          </a:bodyPr>
          <a:lstStyle/>
          <a:p>
            <a:r>
              <a:rPr lang="fr-FR" dirty="0">
                <a:solidFill>
                  <a:schemeClr val="bg1"/>
                </a:solidFill>
                <a:latin typeface="Arial Narrow" panose="020B0606020202030204" pitchFamily="34" charset="0"/>
              </a:rPr>
              <a:t>Rôle de l’enseignant</a:t>
            </a:r>
          </a:p>
          <a:p>
            <a:r>
              <a:rPr lang="fr-FR" dirty="0">
                <a:solidFill>
                  <a:schemeClr val="bg1"/>
                </a:solidFill>
                <a:latin typeface="Arial Narrow" panose="020B0606020202030204" pitchFamily="34" charset="0"/>
              </a:rPr>
              <a:t>Contexte de l’élève</a:t>
            </a:r>
            <a:endParaRPr lang="fr-CH" dirty="0">
              <a:solidFill>
                <a:schemeClr val="bg1"/>
              </a:solidFill>
              <a:latin typeface="Arial Narrow" panose="020B0606020202030204" pitchFamily="34" charset="0"/>
            </a:endParaRPr>
          </a:p>
        </p:txBody>
      </p:sp>
      <p:sp>
        <p:nvSpPr>
          <p:cNvPr id="13" name="ZoneTexte 12">
            <a:extLst>
              <a:ext uri="{FF2B5EF4-FFF2-40B4-BE49-F238E27FC236}">
                <a16:creationId xmlns:a16="http://schemas.microsoft.com/office/drawing/2014/main" id="{D0CD12CF-7188-49A7-A58E-6083193938F4}"/>
              </a:ext>
            </a:extLst>
          </p:cNvPr>
          <p:cNvSpPr txBox="1"/>
          <p:nvPr/>
        </p:nvSpPr>
        <p:spPr>
          <a:xfrm>
            <a:off x="9670810" y="4723690"/>
            <a:ext cx="2102090" cy="1477328"/>
          </a:xfrm>
          <a:prstGeom prst="rect">
            <a:avLst/>
          </a:prstGeom>
          <a:noFill/>
        </p:spPr>
        <p:txBody>
          <a:bodyPr wrap="square">
            <a:spAutoFit/>
          </a:bodyPr>
          <a:lstStyle/>
          <a:p>
            <a:r>
              <a:rPr lang="fr-FR" dirty="0">
                <a:solidFill>
                  <a:schemeClr val="bg1"/>
                </a:solidFill>
                <a:latin typeface="Arial Narrow" panose="020B0606020202030204" pitchFamily="34" charset="0"/>
              </a:rPr>
              <a:t>Déséquilibre</a:t>
            </a:r>
          </a:p>
          <a:p>
            <a:r>
              <a:rPr lang="fr-FR" dirty="0">
                <a:solidFill>
                  <a:schemeClr val="bg1"/>
                </a:solidFill>
                <a:latin typeface="Arial Narrow" panose="020B0606020202030204" pitchFamily="34" charset="0"/>
              </a:rPr>
              <a:t>Difficulté</a:t>
            </a:r>
          </a:p>
          <a:p>
            <a:r>
              <a:rPr lang="fr-FR" dirty="0">
                <a:solidFill>
                  <a:schemeClr val="bg1"/>
                </a:solidFill>
                <a:latin typeface="Arial Narrow" panose="020B0606020202030204" pitchFamily="34" charset="0"/>
              </a:rPr>
              <a:t>Détermination</a:t>
            </a:r>
          </a:p>
          <a:p>
            <a:r>
              <a:rPr lang="fr-FR" dirty="0">
                <a:solidFill>
                  <a:schemeClr val="bg1"/>
                </a:solidFill>
                <a:latin typeface="Arial Narrow" panose="020B0606020202030204" pitchFamily="34" charset="0"/>
              </a:rPr>
              <a:t>Raisonnement</a:t>
            </a:r>
          </a:p>
          <a:p>
            <a:r>
              <a:rPr lang="fr-FR" dirty="0">
                <a:solidFill>
                  <a:schemeClr val="bg1"/>
                </a:solidFill>
                <a:latin typeface="Arial Narrow" panose="020B0606020202030204" pitchFamily="34" charset="0"/>
              </a:rPr>
              <a:t>Jugement</a:t>
            </a:r>
            <a:endParaRPr lang="fr-CH" dirty="0">
              <a:solidFill>
                <a:schemeClr val="bg1"/>
              </a:solidFill>
              <a:latin typeface="Arial Narrow" panose="020B0606020202030204" pitchFamily="34" charset="0"/>
            </a:endParaRPr>
          </a:p>
        </p:txBody>
      </p:sp>
    </p:spTree>
    <p:extLst>
      <p:ext uri="{BB962C8B-B14F-4D97-AF65-F5344CB8AC3E}">
        <p14:creationId xmlns:p14="http://schemas.microsoft.com/office/powerpoint/2010/main" val="581839233"/>
      </p:ext>
    </p:extLst>
  </p:cSld>
  <p:clrMapOvr>
    <a:masterClrMapping/>
  </p:clrMapOvr>
  <mc:AlternateContent xmlns:mc="http://schemas.openxmlformats.org/markup-compatibility/2006" xmlns:p14="http://schemas.microsoft.com/office/powerpoint/2010/main">
    <mc:Choice Requires="p14">
      <p:transition spd="slow" p14:dur="2000" advTm="148981"/>
    </mc:Choice>
    <mc:Fallback xmlns="">
      <p:transition spd="slow" advTm="148981"/>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327182"/>
            </a:gs>
            <a:gs pos="23000">
              <a:srgbClr val="327182"/>
            </a:gs>
            <a:gs pos="32000">
              <a:srgbClr val="327182"/>
            </a:gs>
            <a:gs pos="97000">
              <a:srgbClr val="265460"/>
            </a:gs>
          </a:gsLst>
          <a:path path="circle">
            <a:fillToRect l="50000" t="50000" r="50000" b="50000"/>
          </a:path>
        </a:gradFill>
        <a:effectLst/>
      </p:bgPr>
    </p:bg>
    <p:spTree>
      <p:nvGrpSpPr>
        <p:cNvPr id="1" name=""/>
        <p:cNvGrpSpPr/>
        <p:nvPr/>
      </p:nvGrpSpPr>
      <p:grpSpPr>
        <a:xfrm>
          <a:off x="0" y="0"/>
          <a:ext cx="0" cy="0"/>
          <a:chOff x="0" y="0"/>
          <a:chExt cx="0" cy="0"/>
        </a:xfrm>
      </p:grpSpPr>
      <p:sp>
        <p:nvSpPr>
          <p:cNvPr id="4" name="Sous-titre 2">
            <a:extLst>
              <a:ext uri="{FF2B5EF4-FFF2-40B4-BE49-F238E27FC236}">
                <a16:creationId xmlns:a16="http://schemas.microsoft.com/office/drawing/2014/main" id="{D6A45D3F-52C3-4804-9710-DF5DCA2E8E62}"/>
              </a:ext>
            </a:extLst>
          </p:cNvPr>
          <p:cNvSpPr>
            <a:spLocks noGrp="1"/>
          </p:cNvSpPr>
          <p:nvPr>
            <p:ph type="subTitle" idx="1"/>
          </p:nvPr>
        </p:nvSpPr>
        <p:spPr>
          <a:xfrm>
            <a:off x="717212" y="188029"/>
            <a:ext cx="9144000" cy="612071"/>
          </a:xfrm>
        </p:spPr>
        <p:txBody>
          <a:bodyPr/>
          <a:lstStyle/>
          <a:p>
            <a:pPr algn="l"/>
            <a:r>
              <a:rPr lang="fr-FR" dirty="0">
                <a:solidFill>
                  <a:srgbClr val="33CCCC"/>
                </a:solidFill>
                <a:latin typeface="Arial Narrow" panose="020B0606020202030204" pitchFamily="34" charset="0"/>
              </a:rPr>
              <a:t>CADRE EPISTEMOLOGIQUE</a:t>
            </a:r>
            <a:endParaRPr lang="fr-CH" dirty="0">
              <a:solidFill>
                <a:srgbClr val="33CCCC"/>
              </a:solidFill>
              <a:latin typeface="Arial Narrow" panose="020B0606020202030204" pitchFamily="34" charset="0"/>
            </a:endParaRPr>
          </a:p>
        </p:txBody>
      </p:sp>
      <p:sp>
        <p:nvSpPr>
          <p:cNvPr id="5" name="Sous-titre 2">
            <a:extLst>
              <a:ext uri="{FF2B5EF4-FFF2-40B4-BE49-F238E27FC236}">
                <a16:creationId xmlns:a16="http://schemas.microsoft.com/office/drawing/2014/main" id="{38779D1B-3D09-433F-86A2-A7B68511BCDD}"/>
              </a:ext>
            </a:extLst>
          </p:cNvPr>
          <p:cNvSpPr txBox="1">
            <a:spLocks/>
          </p:cNvSpPr>
          <p:nvPr/>
        </p:nvSpPr>
        <p:spPr>
          <a:xfrm>
            <a:off x="717212" y="1078900"/>
            <a:ext cx="10324168" cy="612071"/>
          </a:xfrm>
          <a:prstGeom prst="rect">
            <a:avLst/>
          </a:prstGeom>
        </p:spPr>
        <p:txBody>
          <a:bodyPr vert="horz" lIns="91440" tIns="45720" rIns="91440" bIns="45720" rtlCol="0">
            <a:normAutofit fontScale="925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fr-FR" dirty="0">
                <a:solidFill>
                  <a:schemeClr val="bg1"/>
                </a:solidFill>
                <a:latin typeface="Arial Narrow" panose="020B0606020202030204" pitchFamily="34" charset="0"/>
              </a:rPr>
              <a:t>La sémiotique </a:t>
            </a:r>
            <a:r>
              <a:rPr lang="fr-FR" dirty="0" err="1">
                <a:solidFill>
                  <a:schemeClr val="bg1"/>
                </a:solidFill>
                <a:latin typeface="Arial Narrow" panose="020B0606020202030204" pitchFamily="34" charset="0"/>
              </a:rPr>
              <a:t>piercienne</a:t>
            </a:r>
            <a:r>
              <a:rPr lang="fr-FR" dirty="0">
                <a:solidFill>
                  <a:schemeClr val="bg1"/>
                </a:solidFill>
                <a:latin typeface="Arial Narrow" panose="020B0606020202030204" pitchFamily="34" charset="0"/>
              </a:rPr>
              <a:t> et la sémiotique sociale de Kress et Van Leeuwen (2001) et </a:t>
            </a:r>
            <a:r>
              <a:rPr lang="fr-FR" dirty="0" err="1">
                <a:solidFill>
                  <a:schemeClr val="bg1"/>
                </a:solidFill>
                <a:latin typeface="Arial Narrow" panose="020B0606020202030204" pitchFamily="34" charset="0"/>
              </a:rPr>
              <a:t>Eraly</a:t>
            </a:r>
            <a:r>
              <a:rPr lang="fr-FR" dirty="0">
                <a:solidFill>
                  <a:schemeClr val="bg1"/>
                </a:solidFill>
                <a:latin typeface="Arial Narrow" panose="020B0606020202030204" pitchFamily="34" charset="0"/>
              </a:rPr>
              <a:t> (2011)</a:t>
            </a:r>
            <a:endParaRPr lang="fr-CH" i="1" dirty="0">
              <a:solidFill>
                <a:schemeClr val="bg1"/>
              </a:solidFill>
              <a:latin typeface="Arial Narrow" panose="020B0606020202030204" pitchFamily="34" charset="0"/>
            </a:endParaRPr>
          </a:p>
        </p:txBody>
      </p:sp>
      <p:pic>
        <p:nvPicPr>
          <p:cNvPr id="5122" name="Picture 2" descr="Le signe selon Charles S. Peirce – Quentin Gille">
            <a:extLst>
              <a:ext uri="{FF2B5EF4-FFF2-40B4-BE49-F238E27FC236}">
                <a16:creationId xmlns:a16="http://schemas.microsoft.com/office/drawing/2014/main" id="{E54E984E-AAED-4826-B96B-C9027BF11B9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666" y="1547652"/>
            <a:ext cx="2944664" cy="2357386"/>
          </a:xfrm>
          <a:prstGeom prst="rect">
            <a:avLst/>
          </a:prstGeom>
          <a:noFill/>
          <a:extLst>
            <a:ext uri="{909E8E84-426E-40DD-AFC4-6F175D3DCCD1}">
              <a14:hiddenFill xmlns:a14="http://schemas.microsoft.com/office/drawing/2010/main">
                <a:solidFill>
                  <a:srgbClr val="FFFFFF"/>
                </a:solidFill>
              </a14:hiddenFill>
            </a:ext>
          </a:extLst>
        </p:spPr>
      </p:pic>
      <p:sp>
        <p:nvSpPr>
          <p:cNvPr id="2" name="Flèche : courbe vers la droite 1">
            <a:extLst>
              <a:ext uri="{FF2B5EF4-FFF2-40B4-BE49-F238E27FC236}">
                <a16:creationId xmlns:a16="http://schemas.microsoft.com/office/drawing/2014/main" id="{C7598D2A-5B1E-4E50-8C92-7D92E4B33F4B}"/>
              </a:ext>
            </a:extLst>
          </p:cNvPr>
          <p:cNvSpPr/>
          <p:nvPr/>
        </p:nvSpPr>
        <p:spPr>
          <a:xfrm rot="18929775">
            <a:off x="445771" y="4339355"/>
            <a:ext cx="1748790" cy="2240280"/>
          </a:xfrm>
          <a:prstGeom prst="curved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pic>
        <p:nvPicPr>
          <p:cNvPr id="1026" name="Picture 2" descr="Les 10 ponts les plus longs du monde - Bilan">
            <a:extLst>
              <a:ext uri="{FF2B5EF4-FFF2-40B4-BE49-F238E27FC236}">
                <a16:creationId xmlns:a16="http://schemas.microsoft.com/office/drawing/2014/main" id="{8EF4D460-F577-40DB-83E9-26400537893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83670" y="4171616"/>
            <a:ext cx="3095626" cy="1938338"/>
          </a:xfrm>
          <a:prstGeom prst="rect">
            <a:avLst/>
          </a:prstGeom>
          <a:noFill/>
          <a:extLst>
            <a:ext uri="{909E8E84-426E-40DD-AFC4-6F175D3DCCD1}">
              <a14:hiddenFill xmlns:a14="http://schemas.microsoft.com/office/drawing/2010/main">
                <a:solidFill>
                  <a:srgbClr val="FFFFFF"/>
                </a:solidFill>
              </a14:hiddenFill>
            </a:ext>
          </a:extLst>
        </p:spPr>
      </p:pic>
      <p:sp>
        <p:nvSpPr>
          <p:cNvPr id="3" name="ZoneTexte 2">
            <a:extLst>
              <a:ext uri="{FF2B5EF4-FFF2-40B4-BE49-F238E27FC236}">
                <a16:creationId xmlns:a16="http://schemas.microsoft.com/office/drawing/2014/main" id="{0D4BB74B-14B2-488C-A98D-EF3AAD927906}"/>
              </a:ext>
            </a:extLst>
          </p:cNvPr>
          <p:cNvSpPr txBox="1"/>
          <p:nvPr/>
        </p:nvSpPr>
        <p:spPr>
          <a:xfrm>
            <a:off x="10230511" y="6166380"/>
            <a:ext cx="2038663" cy="523220"/>
          </a:xfrm>
          <a:prstGeom prst="rect">
            <a:avLst/>
          </a:prstGeom>
          <a:noFill/>
        </p:spPr>
        <p:txBody>
          <a:bodyPr wrap="square" rtlCol="0">
            <a:spAutoFit/>
          </a:bodyPr>
          <a:lstStyle/>
          <a:p>
            <a:r>
              <a:rPr lang="fr-FR" sz="2800" dirty="0">
                <a:solidFill>
                  <a:schemeClr val="bg1"/>
                </a:solidFill>
                <a:latin typeface="Arial Narrow" panose="020B0606020202030204" pitchFamily="34" charset="0"/>
              </a:rPr>
              <a:t>Symbole</a:t>
            </a:r>
            <a:endParaRPr lang="fr-CH" sz="2800" dirty="0">
              <a:solidFill>
                <a:schemeClr val="bg1"/>
              </a:solidFill>
              <a:latin typeface="Arial Narrow" panose="020B0606020202030204" pitchFamily="34" charset="0"/>
            </a:endParaRPr>
          </a:p>
        </p:txBody>
      </p:sp>
      <p:pic>
        <p:nvPicPr>
          <p:cNvPr id="1028" name="Picture 4" descr="Panneau de signalisation de pont mobile en France — Wikipédia">
            <a:extLst>
              <a:ext uri="{FF2B5EF4-FFF2-40B4-BE49-F238E27FC236}">
                <a16:creationId xmlns:a16="http://schemas.microsoft.com/office/drawing/2014/main" id="{41644965-4223-47B2-B8F7-3807EC6BE74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736097" y="4171616"/>
            <a:ext cx="2202616" cy="1938338"/>
          </a:xfrm>
          <a:prstGeom prst="rect">
            <a:avLst/>
          </a:prstGeom>
          <a:noFill/>
          <a:extLst>
            <a:ext uri="{909E8E84-426E-40DD-AFC4-6F175D3DCCD1}">
              <a14:hiddenFill xmlns:a14="http://schemas.microsoft.com/office/drawing/2010/main">
                <a:solidFill>
                  <a:srgbClr val="FFFFFF"/>
                </a:solidFill>
              </a14:hiddenFill>
            </a:ext>
          </a:extLst>
        </p:spPr>
      </p:pic>
      <p:sp>
        <p:nvSpPr>
          <p:cNvPr id="10" name="ZoneTexte 9">
            <a:extLst>
              <a:ext uri="{FF2B5EF4-FFF2-40B4-BE49-F238E27FC236}">
                <a16:creationId xmlns:a16="http://schemas.microsoft.com/office/drawing/2014/main" id="{0FCC60B2-A6A2-40DB-AF79-12B18C983A51}"/>
              </a:ext>
            </a:extLst>
          </p:cNvPr>
          <p:cNvSpPr txBox="1"/>
          <p:nvPr/>
        </p:nvSpPr>
        <p:spPr>
          <a:xfrm>
            <a:off x="4000148" y="6146751"/>
            <a:ext cx="2038663" cy="523220"/>
          </a:xfrm>
          <a:prstGeom prst="rect">
            <a:avLst/>
          </a:prstGeom>
          <a:noFill/>
        </p:spPr>
        <p:txBody>
          <a:bodyPr wrap="square" rtlCol="0">
            <a:spAutoFit/>
          </a:bodyPr>
          <a:lstStyle/>
          <a:p>
            <a:r>
              <a:rPr lang="fr-FR" sz="2800" dirty="0">
                <a:solidFill>
                  <a:schemeClr val="bg1"/>
                </a:solidFill>
                <a:latin typeface="Arial Narrow" panose="020B0606020202030204" pitchFamily="34" charset="0"/>
              </a:rPr>
              <a:t>Icône</a:t>
            </a:r>
            <a:endParaRPr lang="fr-CH" sz="2800" dirty="0">
              <a:solidFill>
                <a:schemeClr val="bg1"/>
              </a:solidFill>
              <a:latin typeface="Arial Narrow" panose="020B0606020202030204" pitchFamily="34" charset="0"/>
            </a:endParaRPr>
          </a:p>
        </p:txBody>
      </p:sp>
      <p:pic>
        <p:nvPicPr>
          <p:cNvPr id="1030" name="Picture 6" descr="Ces îles de Méditerranée qui n'en étaient pas il y a 20 000 ans - UP'  Magazine">
            <a:extLst>
              <a:ext uri="{FF2B5EF4-FFF2-40B4-BE49-F238E27FC236}">
                <a16:creationId xmlns:a16="http://schemas.microsoft.com/office/drawing/2014/main" id="{FA3DBE4D-0456-418E-B65F-815D690FA02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31696" y="4171616"/>
            <a:ext cx="3552001" cy="1938338"/>
          </a:xfrm>
          <a:prstGeom prst="rect">
            <a:avLst/>
          </a:prstGeom>
          <a:noFill/>
          <a:extLst>
            <a:ext uri="{909E8E84-426E-40DD-AFC4-6F175D3DCCD1}">
              <a14:hiddenFill xmlns:a14="http://schemas.microsoft.com/office/drawing/2010/main">
                <a:solidFill>
                  <a:srgbClr val="FFFFFF"/>
                </a:solidFill>
              </a14:hiddenFill>
            </a:ext>
          </a:extLst>
        </p:spPr>
      </p:pic>
      <p:sp>
        <p:nvSpPr>
          <p:cNvPr id="12" name="ZoneTexte 11">
            <a:extLst>
              <a:ext uri="{FF2B5EF4-FFF2-40B4-BE49-F238E27FC236}">
                <a16:creationId xmlns:a16="http://schemas.microsoft.com/office/drawing/2014/main" id="{8ECC25CA-AB37-49C0-9B82-53E03114C60A}"/>
              </a:ext>
            </a:extLst>
          </p:cNvPr>
          <p:cNvSpPr txBox="1"/>
          <p:nvPr/>
        </p:nvSpPr>
        <p:spPr>
          <a:xfrm>
            <a:off x="7172521" y="6146751"/>
            <a:ext cx="2038663" cy="523220"/>
          </a:xfrm>
          <a:prstGeom prst="rect">
            <a:avLst/>
          </a:prstGeom>
          <a:noFill/>
        </p:spPr>
        <p:txBody>
          <a:bodyPr wrap="square" rtlCol="0">
            <a:spAutoFit/>
          </a:bodyPr>
          <a:lstStyle/>
          <a:p>
            <a:r>
              <a:rPr lang="fr-FR" sz="2800" dirty="0">
                <a:solidFill>
                  <a:schemeClr val="bg1"/>
                </a:solidFill>
                <a:latin typeface="Arial Narrow" panose="020B0606020202030204" pitchFamily="34" charset="0"/>
              </a:rPr>
              <a:t>Indice</a:t>
            </a:r>
            <a:endParaRPr lang="fr-CH" sz="2800" dirty="0">
              <a:solidFill>
                <a:schemeClr val="bg1"/>
              </a:solidFill>
              <a:latin typeface="Arial Narrow" panose="020B0606020202030204" pitchFamily="34" charset="0"/>
            </a:endParaRPr>
          </a:p>
        </p:txBody>
      </p:sp>
      <p:sp>
        <p:nvSpPr>
          <p:cNvPr id="6" name="Triangle isocèle 5">
            <a:extLst>
              <a:ext uri="{FF2B5EF4-FFF2-40B4-BE49-F238E27FC236}">
                <a16:creationId xmlns:a16="http://schemas.microsoft.com/office/drawing/2014/main" id="{D88E5210-237B-40BF-9635-8AAA4AAA40CC}"/>
              </a:ext>
            </a:extLst>
          </p:cNvPr>
          <p:cNvSpPr/>
          <p:nvPr/>
        </p:nvSpPr>
        <p:spPr>
          <a:xfrm>
            <a:off x="1319134" y="2233534"/>
            <a:ext cx="1887567" cy="1107171"/>
          </a:xfrm>
          <a:prstGeom prst="triangle">
            <a:avLst/>
          </a:prstGeom>
          <a:solidFill>
            <a:srgbClr val="33CCCC"/>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Tree>
    <p:custDataLst>
      <p:tags r:id="rId1"/>
    </p:custDataLst>
    <p:extLst>
      <p:ext uri="{BB962C8B-B14F-4D97-AF65-F5344CB8AC3E}">
        <p14:creationId xmlns:p14="http://schemas.microsoft.com/office/powerpoint/2010/main" val="651643055"/>
      </p:ext>
    </p:extLst>
  </p:cSld>
  <p:clrMapOvr>
    <a:masterClrMapping/>
  </p:clrMapOvr>
  <mc:AlternateContent xmlns:mc="http://schemas.openxmlformats.org/markup-compatibility/2006" xmlns:p14="http://schemas.microsoft.com/office/powerpoint/2010/main">
    <mc:Choice Requires="p14">
      <p:transition spd="slow" p14:dur="2000" advTm="111567"/>
    </mc:Choice>
    <mc:Fallback xmlns="">
      <p:transition spd="slow" advTm="111567"/>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3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2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12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10" grpId="0"/>
      <p:bldP spid="12" grpId="0"/>
      <p:bldP spid="6"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19.4|7.4|5.3|2.8"/>
</p:tagLst>
</file>

<file path=ppt/tags/tag2.xml><?xml version="1.0" encoding="utf-8"?>
<p:tagLst xmlns:a="http://schemas.openxmlformats.org/drawingml/2006/main" xmlns:r="http://schemas.openxmlformats.org/officeDocument/2006/relationships" xmlns:p="http://schemas.openxmlformats.org/presentationml/2006/main">
  <p:tag name="TIMING" val="|2.5|7.7"/>
</p:tagLst>
</file>

<file path=ppt/tags/tag3.xml><?xml version="1.0" encoding="utf-8"?>
<p:tagLst xmlns:a="http://schemas.openxmlformats.org/drawingml/2006/main" xmlns:r="http://schemas.openxmlformats.org/officeDocument/2006/relationships" xmlns:p="http://schemas.openxmlformats.org/presentationml/2006/main">
  <p:tag name="TIMING" val="|14.5|10.7|10.9"/>
</p:tagLst>
</file>

<file path=ppt/tags/tag4.xml><?xml version="1.0" encoding="utf-8"?>
<p:tagLst xmlns:a="http://schemas.openxmlformats.org/drawingml/2006/main" xmlns:r="http://schemas.openxmlformats.org/officeDocument/2006/relationships" xmlns:p="http://schemas.openxmlformats.org/presentationml/2006/main">
  <p:tag name="TIMING" val="|12.3|28.3|19.4"/>
</p:tagLst>
</file>

<file path=ppt/tags/tag5.xml><?xml version="1.0" encoding="utf-8"?>
<p:tagLst xmlns:a="http://schemas.openxmlformats.org/drawingml/2006/main" xmlns:r="http://schemas.openxmlformats.org/officeDocument/2006/relationships" xmlns:p="http://schemas.openxmlformats.org/presentationml/2006/main">
  <p:tag name="TIMING" val="|8|31.9|2.7"/>
</p:tagLst>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155</TotalTime>
  <Words>3563</Words>
  <Application>Microsoft Macintosh PowerPoint</Application>
  <PresentationFormat>Grand écran</PresentationFormat>
  <Paragraphs>342</Paragraphs>
  <Slides>16</Slides>
  <Notes>16</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16</vt:i4>
      </vt:variant>
    </vt:vector>
  </HeadingPairs>
  <TitlesOfParts>
    <vt:vector size="22" baseType="lpstr">
      <vt:lpstr>Arial</vt:lpstr>
      <vt:lpstr>Arial Narrow</vt:lpstr>
      <vt:lpstr>Calibri</vt:lpstr>
      <vt:lpstr>Calibri Light</vt:lpstr>
      <vt:lpstr>Wingdings</vt:lpstr>
      <vt:lpstr>Thème Office</vt:lpstr>
      <vt:lpstr>Entrer dans la conception en Activités créatrices et manuelles aux cycles 1 et 2 par la narration multimodale :  quels enjeux sémiotiques et didactiques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Entrer dans la conception en Activités créatrices et manuelles aux cycles 1 et 2 par la narration multimodale :  quels enjeux sémiotiques et didactiques ?</dc:title>
  <dc:creator>Lebreton-Reinhard Maud</dc:creator>
  <cp:lastModifiedBy>Rachel Attanasio</cp:lastModifiedBy>
  <cp:revision>72</cp:revision>
  <cp:lastPrinted>2021-03-19T09:55:11Z</cp:lastPrinted>
  <dcterms:created xsi:type="dcterms:W3CDTF">2021-02-16T07:10:33Z</dcterms:created>
  <dcterms:modified xsi:type="dcterms:W3CDTF">2021-03-19T10:27:52Z</dcterms:modified>
</cp:coreProperties>
</file>