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7" r:id="rId4"/>
    <p:sldId id="300" r:id="rId5"/>
    <p:sldId id="261" r:id="rId6"/>
    <p:sldId id="268" r:id="rId7"/>
    <p:sldId id="269" r:id="rId8"/>
    <p:sldId id="270" r:id="rId9"/>
    <p:sldId id="272" r:id="rId10"/>
    <p:sldId id="271" r:id="rId11"/>
    <p:sldId id="273" r:id="rId12"/>
    <p:sldId id="301" r:id="rId13"/>
    <p:sldId id="263" r:id="rId14"/>
    <p:sldId id="275" r:id="rId15"/>
    <p:sldId id="302" r:id="rId16"/>
    <p:sldId id="277" r:id="rId17"/>
    <p:sldId id="278" r:id="rId18"/>
    <p:sldId id="303" r:id="rId19"/>
    <p:sldId id="264" r:id="rId20"/>
    <p:sldId id="289" r:id="rId21"/>
    <p:sldId id="290" r:id="rId22"/>
    <p:sldId id="291" r:id="rId23"/>
    <p:sldId id="304" r:id="rId24"/>
    <p:sldId id="266" r:id="rId25"/>
    <p:sldId id="292" r:id="rId26"/>
    <p:sldId id="293" r:id="rId27"/>
    <p:sldId id="294" r:id="rId28"/>
    <p:sldId id="295" r:id="rId29"/>
    <p:sldId id="297" r:id="rId30"/>
    <p:sldId id="299" r:id="rId31"/>
    <p:sldId id="298" r:id="rId32"/>
    <p:sldId id="305" r:id="rId33"/>
    <p:sldId id="265" r:id="rId34"/>
    <p:sldId id="279" r:id="rId35"/>
    <p:sldId id="280" r:id="rId36"/>
    <p:sldId id="281" r:id="rId37"/>
    <p:sldId id="282" r:id="rId38"/>
    <p:sldId id="283" r:id="rId39"/>
    <p:sldId id="284" r:id="rId40"/>
    <p:sldId id="286" r:id="rId41"/>
    <p:sldId id="306" r:id="rId42"/>
    <p:sldId id="285" r:id="rId43"/>
    <p:sldId id="287" r:id="rId44"/>
    <p:sldId id="288" r:id="rId45"/>
    <p:sldId id="307" r:id="rId46"/>
    <p:sldId id="308" r:id="rId4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07"/>
    <p:restoredTop sz="94718"/>
  </p:normalViewPr>
  <p:slideViewPr>
    <p:cSldViewPr snapToGrid="0">
      <p:cViewPr varScale="1">
        <p:scale>
          <a:sx n="75" d="100"/>
          <a:sy n="75" d="100"/>
        </p:scale>
        <p:origin x="160" y="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810B67-300A-412B-9774-6437578C9569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1430B5A-5C2C-40A5-802F-425AD3F6BDC0}">
      <dgm:prSet/>
      <dgm:spPr/>
      <dgm:t>
        <a:bodyPr/>
        <a:lstStyle/>
        <a:p>
          <a:r>
            <a:rPr lang="fr-CH" dirty="0"/>
            <a:t>1. Une manière de faire de la politique</a:t>
          </a:r>
          <a:endParaRPr lang="en-US" dirty="0"/>
        </a:p>
      </dgm:t>
    </dgm:pt>
    <dgm:pt modelId="{E5F3107C-86CD-4472-90E1-80A8C7FC8BD9}" type="parTrans" cxnId="{286C62E2-E5A6-4854-979B-CC827F9E532B}">
      <dgm:prSet/>
      <dgm:spPr/>
      <dgm:t>
        <a:bodyPr/>
        <a:lstStyle/>
        <a:p>
          <a:endParaRPr lang="en-US"/>
        </a:p>
      </dgm:t>
    </dgm:pt>
    <dgm:pt modelId="{DE6DC958-C6C1-47AE-AD3E-64B14503673E}" type="sibTrans" cxnId="{286C62E2-E5A6-4854-979B-CC827F9E532B}">
      <dgm:prSet/>
      <dgm:spPr/>
      <dgm:t>
        <a:bodyPr/>
        <a:lstStyle/>
        <a:p>
          <a:endParaRPr lang="en-US"/>
        </a:p>
      </dgm:t>
    </dgm:pt>
    <dgm:pt modelId="{E27BE935-7EB0-41C3-95F8-4C932D818979}">
      <dgm:prSet/>
      <dgm:spPr/>
      <dgm:t>
        <a:bodyPr/>
        <a:lstStyle/>
        <a:p>
          <a:r>
            <a:rPr lang="fr-CH" dirty="0"/>
            <a:t>2. Le lexique de l’inclusion : la diversité contre l’égalité</a:t>
          </a:r>
          <a:endParaRPr lang="en-US" dirty="0"/>
        </a:p>
      </dgm:t>
    </dgm:pt>
    <dgm:pt modelId="{E1A1739A-6F6B-4EE2-8C17-A452F2D2EC84}" type="parTrans" cxnId="{0CDB9AD1-D206-4060-9525-23A4B7660C44}">
      <dgm:prSet/>
      <dgm:spPr/>
      <dgm:t>
        <a:bodyPr/>
        <a:lstStyle/>
        <a:p>
          <a:endParaRPr lang="en-US"/>
        </a:p>
      </dgm:t>
    </dgm:pt>
    <dgm:pt modelId="{21A9DB68-8EE5-4F79-A5A1-E547F9A51A21}" type="sibTrans" cxnId="{0CDB9AD1-D206-4060-9525-23A4B7660C44}">
      <dgm:prSet/>
      <dgm:spPr/>
      <dgm:t>
        <a:bodyPr/>
        <a:lstStyle/>
        <a:p>
          <a:endParaRPr lang="en-US"/>
        </a:p>
      </dgm:t>
    </dgm:pt>
    <dgm:pt modelId="{1DC6F7E2-75E5-461E-864B-C73DD8FDAB22}">
      <dgm:prSet/>
      <dgm:spPr/>
      <dgm:t>
        <a:bodyPr/>
        <a:lstStyle/>
        <a:p>
          <a:r>
            <a:rPr lang="fr-CH" dirty="0"/>
            <a:t>3. Le déplacement des marges de l’école</a:t>
          </a:r>
          <a:endParaRPr lang="en-US" dirty="0"/>
        </a:p>
      </dgm:t>
    </dgm:pt>
    <dgm:pt modelId="{3A329F33-AFAC-4427-8359-C6F5B390489C}" type="parTrans" cxnId="{31724399-5D3F-4F1F-AD07-D209340CBD28}">
      <dgm:prSet/>
      <dgm:spPr/>
      <dgm:t>
        <a:bodyPr/>
        <a:lstStyle/>
        <a:p>
          <a:endParaRPr lang="en-US"/>
        </a:p>
      </dgm:t>
    </dgm:pt>
    <dgm:pt modelId="{032795A3-743B-42E2-8868-1608BBEC702F}" type="sibTrans" cxnId="{31724399-5D3F-4F1F-AD07-D209340CBD28}">
      <dgm:prSet/>
      <dgm:spPr/>
      <dgm:t>
        <a:bodyPr/>
        <a:lstStyle/>
        <a:p>
          <a:endParaRPr lang="en-US"/>
        </a:p>
      </dgm:t>
    </dgm:pt>
    <dgm:pt modelId="{5EACC453-50AB-425B-B641-BADF50AFD186}">
      <dgm:prSet/>
      <dgm:spPr/>
      <dgm:t>
        <a:bodyPr/>
        <a:lstStyle/>
        <a:p>
          <a:r>
            <a:rPr lang="fr-CH" dirty="0"/>
            <a:t>5. Du scolaire au clinique : l’intensification du travail pédagogique</a:t>
          </a:r>
          <a:endParaRPr lang="en-US" dirty="0"/>
        </a:p>
      </dgm:t>
    </dgm:pt>
    <dgm:pt modelId="{741A416F-56A7-4DE1-AF4A-6443D4762125}" type="parTrans" cxnId="{4635999D-9921-4C88-88E5-4CF9321FAA44}">
      <dgm:prSet/>
      <dgm:spPr/>
      <dgm:t>
        <a:bodyPr/>
        <a:lstStyle/>
        <a:p>
          <a:endParaRPr lang="en-US"/>
        </a:p>
      </dgm:t>
    </dgm:pt>
    <dgm:pt modelId="{ABEB7BDC-38F3-4A35-A845-25B52530A52D}" type="sibTrans" cxnId="{4635999D-9921-4C88-88E5-4CF9321FAA44}">
      <dgm:prSet/>
      <dgm:spPr/>
      <dgm:t>
        <a:bodyPr/>
        <a:lstStyle/>
        <a:p>
          <a:endParaRPr lang="en-US"/>
        </a:p>
      </dgm:t>
    </dgm:pt>
    <dgm:pt modelId="{35A7FCD7-EF9A-EA47-A5EF-170530C0415A}">
      <dgm:prSet/>
      <dgm:spPr/>
      <dgm:t>
        <a:bodyPr/>
        <a:lstStyle/>
        <a:p>
          <a:r>
            <a:rPr lang="fr-CH" dirty="0"/>
            <a:t>4. La particularisation des familles</a:t>
          </a:r>
          <a:endParaRPr lang="en-US" dirty="0"/>
        </a:p>
      </dgm:t>
    </dgm:pt>
    <dgm:pt modelId="{743DF1D2-2A20-924A-9763-F07B223425C4}" type="parTrans" cxnId="{869EC288-C992-4349-B3CF-76FFDCA9FCCA}">
      <dgm:prSet/>
      <dgm:spPr/>
      <dgm:t>
        <a:bodyPr/>
        <a:lstStyle/>
        <a:p>
          <a:endParaRPr lang="fr-FR"/>
        </a:p>
      </dgm:t>
    </dgm:pt>
    <dgm:pt modelId="{B3E1B4E1-DFC6-C240-A2BA-AFC36FC77EEF}" type="sibTrans" cxnId="{869EC288-C992-4349-B3CF-76FFDCA9FCCA}">
      <dgm:prSet/>
      <dgm:spPr/>
      <dgm:t>
        <a:bodyPr/>
        <a:lstStyle/>
        <a:p>
          <a:endParaRPr lang="fr-FR"/>
        </a:p>
      </dgm:t>
    </dgm:pt>
    <dgm:pt modelId="{82D5DE4E-E7B0-6147-B080-4ADF4FD85929}" type="pres">
      <dgm:prSet presAssocID="{C6810B67-300A-412B-9774-6437578C9569}" presName="linear" presStyleCnt="0">
        <dgm:presLayoutVars>
          <dgm:animLvl val="lvl"/>
          <dgm:resizeHandles val="exact"/>
        </dgm:presLayoutVars>
      </dgm:prSet>
      <dgm:spPr/>
    </dgm:pt>
    <dgm:pt modelId="{279BFABB-3E96-144F-8EB9-28989D12C366}" type="pres">
      <dgm:prSet presAssocID="{E1430B5A-5C2C-40A5-802F-425AD3F6BDC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D2F3BAC-C334-C045-9396-B5CCBE91BE1A}" type="pres">
      <dgm:prSet presAssocID="{DE6DC958-C6C1-47AE-AD3E-64B14503673E}" presName="spacer" presStyleCnt="0"/>
      <dgm:spPr/>
    </dgm:pt>
    <dgm:pt modelId="{4B35364F-40A9-3B49-987F-E298D965B70A}" type="pres">
      <dgm:prSet presAssocID="{E27BE935-7EB0-41C3-95F8-4C932D81897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BF9A134-3B55-0940-847E-A7BDD0F2A088}" type="pres">
      <dgm:prSet presAssocID="{21A9DB68-8EE5-4F79-A5A1-E547F9A51A21}" presName="spacer" presStyleCnt="0"/>
      <dgm:spPr/>
    </dgm:pt>
    <dgm:pt modelId="{D57EF2F5-71D3-A745-84D3-0F68CB7A0D93}" type="pres">
      <dgm:prSet presAssocID="{1DC6F7E2-75E5-461E-864B-C73DD8FDAB2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CCD659C-0147-D149-9311-AB2C1BE571A6}" type="pres">
      <dgm:prSet presAssocID="{032795A3-743B-42E2-8868-1608BBEC702F}" presName="spacer" presStyleCnt="0"/>
      <dgm:spPr/>
    </dgm:pt>
    <dgm:pt modelId="{9B78D355-C3F3-F14D-8DF1-40C5647A2A81}" type="pres">
      <dgm:prSet presAssocID="{5EACC453-50AB-425B-B641-BADF50AFD186}" presName="parentText" presStyleLbl="node1" presStyleIdx="3" presStyleCnt="5" custLinFactY="94857" custLinFactNeighborX="541" custLinFactNeighborY="100000">
        <dgm:presLayoutVars>
          <dgm:chMax val="0"/>
          <dgm:bulletEnabled val="1"/>
        </dgm:presLayoutVars>
      </dgm:prSet>
      <dgm:spPr/>
    </dgm:pt>
    <dgm:pt modelId="{2842C14E-A108-694D-9838-545A02B74634}" type="pres">
      <dgm:prSet presAssocID="{ABEB7BDC-38F3-4A35-A845-25B52530A52D}" presName="spacer" presStyleCnt="0"/>
      <dgm:spPr/>
    </dgm:pt>
    <dgm:pt modelId="{CA11B433-458D-AD42-8821-50F5A0FEE434}" type="pres">
      <dgm:prSet presAssocID="{35A7FCD7-EF9A-EA47-A5EF-170530C0415A}" presName="parentText" presStyleLbl="node1" presStyleIdx="4" presStyleCnt="5" custLinFactY="-100000" custLinFactNeighborX="180" custLinFactNeighborY="-160943">
        <dgm:presLayoutVars>
          <dgm:chMax val="0"/>
          <dgm:bulletEnabled val="1"/>
        </dgm:presLayoutVars>
      </dgm:prSet>
      <dgm:spPr/>
    </dgm:pt>
  </dgm:ptLst>
  <dgm:cxnLst>
    <dgm:cxn modelId="{98E08507-874B-5342-8395-044D8F390D5D}" type="presOf" srcId="{E1430B5A-5C2C-40A5-802F-425AD3F6BDC0}" destId="{279BFABB-3E96-144F-8EB9-28989D12C366}" srcOrd="0" destOrd="0" presId="urn:microsoft.com/office/officeart/2005/8/layout/vList2"/>
    <dgm:cxn modelId="{CBC4BC15-3A59-E34D-9A86-B0B357D232EE}" type="presOf" srcId="{35A7FCD7-EF9A-EA47-A5EF-170530C0415A}" destId="{CA11B433-458D-AD42-8821-50F5A0FEE434}" srcOrd="0" destOrd="0" presId="urn:microsoft.com/office/officeart/2005/8/layout/vList2"/>
    <dgm:cxn modelId="{FF07F12E-971F-E740-91BD-BCCD230DA11E}" type="presOf" srcId="{C6810B67-300A-412B-9774-6437578C9569}" destId="{82D5DE4E-E7B0-6147-B080-4ADF4FD85929}" srcOrd="0" destOrd="0" presId="urn:microsoft.com/office/officeart/2005/8/layout/vList2"/>
    <dgm:cxn modelId="{4A854752-18C3-9143-8A17-E313E38475ED}" type="presOf" srcId="{1DC6F7E2-75E5-461E-864B-C73DD8FDAB22}" destId="{D57EF2F5-71D3-A745-84D3-0F68CB7A0D93}" srcOrd="0" destOrd="0" presId="urn:microsoft.com/office/officeart/2005/8/layout/vList2"/>
    <dgm:cxn modelId="{869EC288-C992-4349-B3CF-76FFDCA9FCCA}" srcId="{C6810B67-300A-412B-9774-6437578C9569}" destId="{35A7FCD7-EF9A-EA47-A5EF-170530C0415A}" srcOrd="4" destOrd="0" parTransId="{743DF1D2-2A20-924A-9763-F07B223425C4}" sibTransId="{B3E1B4E1-DFC6-C240-A2BA-AFC36FC77EEF}"/>
    <dgm:cxn modelId="{31724399-5D3F-4F1F-AD07-D209340CBD28}" srcId="{C6810B67-300A-412B-9774-6437578C9569}" destId="{1DC6F7E2-75E5-461E-864B-C73DD8FDAB22}" srcOrd="2" destOrd="0" parTransId="{3A329F33-AFAC-4427-8359-C6F5B390489C}" sibTransId="{032795A3-743B-42E2-8868-1608BBEC702F}"/>
    <dgm:cxn modelId="{4635999D-9921-4C88-88E5-4CF9321FAA44}" srcId="{C6810B67-300A-412B-9774-6437578C9569}" destId="{5EACC453-50AB-425B-B641-BADF50AFD186}" srcOrd="3" destOrd="0" parTransId="{741A416F-56A7-4DE1-AF4A-6443D4762125}" sibTransId="{ABEB7BDC-38F3-4A35-A845-25B52530A52D}"/>
    <dgm:cxn modelId="{F7F2A0B9-E778-C24C-8A12-9E7B7ABA9154}" type="presOf" srcId="{E27BE935-7EB0-41C3-95F8-4C932D818979}" destId="{4B35364F-40A9-3B49-987F-E298D965B70A}" srcOrd="0" destOrd="0" presId="urn:microsoft.com/office/officeart/2005/8/layout/vList2"/>
    <dgm:cxn modelId="{810E9EBA-EC60-EE47-BCC3-3C335BBB3CC9}" type="presOf" srcId="{5EACC453-50AB-425B-B641-BADF50AFD186}" destId="{9B78D355-C3F3-F14D-8DF1-40C5647A2A81}" srcOrd="0" destOrd="0" presId="urn:microsoft.com/office/officeart/2005/8/layout/vList2"/>
    <dgm:cxn modelId="{0CDB9AD1-D206-4060-9525-23A4B7660C44}" srcId="{C6810B67-300A-412B-9774-6437578C9569}" destId="{E27BE935-7EB0-41C3-95F8-4C932D818979}" srcOrd="1" destOrd="0" parTransId="{E1A1739A-6F6B-4EE2-8C17-A452F2D2EC84}" sibTransId="{21A9DB68-8EE5-4F79-A5A1-E547F9A51A21}"/>
    <dgm:cxn modelId="{286C62E2-E5A6-4854-979B-CC827F9E532B}" srcId="{C6810B67-300A-412B-9774-6437578C9569}" destId="{E1430B5A-5C2C-40A5-802F-425AD3F6BDC0}" srcOrd="0" destOrd="0" parTransId="{E5F3107C-86CD-4472-90E1-80A8C7FC8BD9}" sibTransId="{DE6DC958-C6C1-47AE-AD3E-64B14503673E}"/>
    <dgm:cxn modelId="{81C45B9F-1436-554B-814E-634EF08A7E7F}" type="presParOf" srcId="{82D5DE4E-E7B0-6147-B080-4ADF4FD85929}" destId="{279BFABB-3E96-144F-8EB9-28989D12C366}" srcOrd="0" destOrd="0" presId="urn:microsoft.com/office/officeart/2005/8/layout/vList2"/>
    <dgm:cxn modelId="{55509E90-D263-BE4C-BEA4-3FC1FFDB44FB}" type="presParOf" srcId="{82D5DE4E-E7B0-6147-B080-4ADF4FD85929}" destId="{4D2F3BAC-C334-C045-9396-B5CCBE91BE1A}" srcOrd="1" destOrd="0" presId="urn:microsoft.com/office/officeart/2005/8/layout/vList2"/>
    <dgm:cxn modelId="{010AFC21-4F8F-224E-AFC2-282253C1FECA}" type="presParOf" srcId="{82D5DE4E-E7B0-6147-B080-4ADF4FD85929}" destId="{4B35364F-40A9-3B49-987F-E298D965B70A}" srcOrd="2" destOrd="0" presId="urn:microsoft.com/office/officeart/2005/8/layout/vList2"/>
    <dgm:cxn modelId="{BAF97D02-5788-AB41-A1B3-BFADC75A3217}" type="presParOf" srcId="{82D5DE4E-E7B0-6147-B080-4ADF4FD85929}" destId="{DBF9A134-3B55-0940-847E-A7BDD0F2A088}" srcOrd="3" destOrd="0" presId="urn:microsoft.com/office/officeart/2005/8/layout/vList2"/>
    <dgm:cxn modelId="{C589D7E5-4E8E-144E-B93E-FE3905278846}" type="presParOf" srcId="{82D5DE4E-E7B0-6147-B080-4ADF4FD85929}" destId="{D57EF2F5-71D3-A745-84D3-0F68CB7A0D93}" srcOrd="4" destOrd="0" presId="urn:microsoft.com/office/officeart/2005/8/layout/vList2"/>
    <dgm:cxn modelId="{391EF810-5591-3741-8AF5-EB9DD0F22E6F}" type="presParOf" srcId="{82D5DE4E-E7B0-6147-B080-4ADF4FD85929}" destId="{6CCD659C-0147-D149-9311-AB2C1BE571A6}" srcOrd="5" destOrd="0" presId="urn:microsoft.com/office/officeart/2005/8/layout/vList2"/>
    <dgm:cxn modelId="{84AA95C9-8535-D64E-9752-BDBE4F807891}" type="presParOf" srcId="{82D5DE4E-E7B0-6147-B080-4ADF4FD85929}" destId="{9B78D355-C3F3-F14D-8DF1-40C5647A2A81}" srcOrd="6" destOrd="0" presId="urn:microsoft.com/office/officeart/2005/8/layout/vList2"/>
    <dgm:cxn modelId="{36495748-AA95-324E-ADBA-130841802632}" type="presParOf" srcId="{82D5DE4E-E7B0-6147-B080-4ADF4FD85929}" destId="{2842C14E-A108-694D-9838-545A02B74634}" srcOrd="7" destOrd="0" presId="urn:microsoft.com/office/officeart/2005/8/layout/vList2"/>
    <dgm:cxn modelId="{26A5D077-6A57-E646-901F-0FEA004D4E1F}" type="presParOf" srcId="{82D5DE4E-E7B0-6147-B080-4ADF4FD85929}" destId="{CA11B433-458D-AD42-8821-50F5A0FEE43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27BDF6-7192-4579-9F28-E049D10CAB98}" type="doc">
      <dgm:prSet loTypeId="urn:microsoft.com/office/officeart/2008/layout/Lin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56EA9B3-0955-4E2B-8112-3C09FCAD385C}">
      <dgm:prSet/>
      <dgm:spPr/>
      <dgm:t>
        <a:bodyPr/>
        <a:lstStyle/>
        <a:p>
          <a:r>
            <a:rPr lang="fr-FR" dirty="0"/>
            <a:t>Un caractère « client-centré »</a:t>
          </a:r>
          <a:endParaRPr lang="en-US" dirty="0"/>
        </a:p>
      </dgm:t>
    </dgm:pt>
    <dgm:pt modelId="{3F55D7F1-BD1C-4962-8894-1EFC4522F1A2}" type="parTrans" cxnId="{1382650D-231A-4613-A1C1-6E98FA8768CF}">
      <dgm:prSet/>
      <dgm:spPr/>
      <dgm:t>
        <a:bodyPr/>
        <a:lstStyle/>
        <a:p>
          <a:endParaRPr lang="en-US"/>
        </a:p>
      </dgm:t>
    </dgm:pt>
    <dgm:pt modelId="{1EADB09B-7725-47C3-85FD-21CF3482E2A2}" type="sibTrans" cxnId="{1382650D-231A-4613-A1C1-6E98FA8768CF}">
      <dgm:prSet/>
      <dgm:spPr/>
      <dgm:t>
        <a:bodyPr/>
        <a:lstStyle/>
        <a:p>
          <a:endParaRPr lang="en-US"/>
        </a:p>
      </dgm:t>
    </dgm:pt>
    <dgm:pt modelId="{6B9AF390-0EF4-47B4-9A7A-109829FB739F}">
      <dgm:prSet/>
      <dgm:spPr/>
      <dgm:t>
        <a:bodyPr/>
        <a:lstStyle/>
        <a:p>
          <a:r>
            <a:rPr lang="fr-FR" dirty="0"/>
            <a:t>Un passage par le niveau transnational pour décider</a:t>
          </a:r>
          <a:endParaRPr lang="en-US" dirty="0"/>
        </a:p>
      </dgm:t>
    </dgm:pt>
    <dgm:pt modelId="{3CBC2703-1D20-48A9-AD7D-37417FA37466}" type="parTrans" cxnId="{CF456AFC-2084-4785-AE19-EEFE20AE5C24}">
      <dgm:prSet/>
      <dgm:spPr/>
      <dgm:t>
        <a:bodyPr/>
        <a:lstStyle/>
        <a:p>
          <a:endParaRPr lang="en-US"/>
        </a:p>
      </dgm:t>
    </dgm:pt>
    <dgm:pt modelId="{D95318E9-D38C-4D15-828C-20E8F03C8333}" type="sibTrans" cxnId="{CF456AFC-2084-4785-AE19-EEFE20AE5C24}">
      <dgm:prSet/>
      <dgm:spPr/>
      <dgm:t>
        <a:bodyPr/>
        <a:lstStyle/>
        <a:p>
          <a:endParaRPr lang="en-US"/>
        </a:p>
      </dgm:t>
    </dgm:pt>
    <dgm:pt modelId="{4133774C-80AE-4470-84B0-823C0D9A1150}">
      <dgm:prSet/>
      <dgm:spPr/>
      <dgm:t>
        <a:bodyPr/>
        <a:lstStyle/>
        <a:p>
          <a:r>
            <a:rPr lang="fr-FR" dirty="0"/>
            <a:t>Une posture morale</a:t>
          </a:r>
          <a:endParaRPr lang="en-US" dirty="0"/>
        </a:p>
      </dgm:t>
    </dgm:pt>
    <dgm:pt modelId="{00DD4023-71C0-485C-BCF3-FF0E4ABCC3A1}" type="parTrans" cxnId="{010312AC-4034-490F-8AAC-F16FDB6336A5}">
      <dgm:prSet/>
      <dgm:spPr/>
      <dgm:t>
        <a:bodyPr/>
        <a:lstStyle/>
        <a:p>
          <a:endParaRPr lang="en-US"/>
        </a:p>
      </dgm:t>
    </dgm:pt>
    <dgm:pt modelId="{C5641DAB-B645-418F-9558-186BAD266600}" type="sibTrans" cxnId="{010312AC-4034-490F-8AAC-F16FDB6336A5}">
      <dgm:prSet/>
      <dgm:spPr/>
      <dgm:t>
        <a:bodyPr/>
        <a:lstStyle/>
        <a:p>
          <a:endParaRPr lang="en-US"/>
        </a:p>
      </dgm:t>
    </dgm:pt>
    <dgm:pt modelId="{055AF732-B93B-4CFB-97E5-8B9D55828055}">
      <dgm:prSet/>
      <dgm:spPr/>
      <dgm:t>
        <a:bodyPr/>
        <a:lstStyle/>
        <a:p>
          <a:r>
            <a:rPr lang="fr-FR" dirty="0"/>
            <a:t>La brutalité de l’action</a:t>
          </a:r>
          <a:endParaRPr lang="en-US" dirty="0"/>
        </a:p>
      </dgm:t>
    </dgm:pt>
    <dgm:pt modelId="{6B735E07-A8B7-4635-BA76-E3951A3E49E0}" type="parTrans" cxnId="{DC13250D-639D-4CAA-939F-5AA058BD3FA5}">
      <dgm:prSet/>
      <dgm:spPr/>
      <dgm:t>
        <a:bodyPr/>
        <a:lstStyle/>
        <a:p>
          <a:endParaRPr lang="en-US"/>
        </a:p>
      </dgm:t>
    </dgm:pt>
    <dgm:pt modelId="{B7798BBB-F7A7-47DA-86B6-EF1B2FA16109}" type="sibTrans" cxnId="{DC13250D-639D-4CAA-939F-5AA058BD3FA5}">
      <dgm:prSet/>
      <dgm:spPr/>
      <dgm:t>
        <a:bodyPr/>
        <a:lstStyle/>
        <a:p>
          <a:endParaRPr lang="en-US"/>
        </a:p>
      </dgm:t>
    </dgm:pt>
    <dgm:pt modelId="{2D376BF1-A0F8-44E3-A0A4-B13B767C2CD1}">
      <dgm:prSet/>
      <dgm:spPr/>
      <dgm:t>
        <a:bodyPr/>
        <a:lstStyle/>
        <a:p>
          <a:r>
            <a:rPr lang="fr-FR" dirty="0"/>
            <a:t>Une stratégie antisyndicale</a:t>
          </a:r>
          <a:endParaRPr lang="en-US" dirty="0"/>
        </a:p>
      </dgm:t>
    </dgm:pt>
    <dgm:pt modelId="{14739B6C-3ECD-41EB-87AC-066E50ABF24E}" type="parTrans" cxnId="{7ECCC697-EE51-4ED1-B6DD-F4822EF91E89}">
      <dgm:prSet/>
      <dgm:spPr/>
      <dgm:t>
        <a:bodyPr/>
        <a:lstStyle/>
        <a:p>
          <a:endParaRPr lang="en-US"/>
        </a:p>
      </dgm:t>
    </dgm:pt>
    <dgm:pt modelId="{0E385631-C4C3-4814-B287-846B06A34564}" type="sibTrans" cxnId="{7ECCC697-EE51-4ED1-B6DD-F4822EF91E89}">
      <dgm:prSet/>
      <dgm:spPr/>
      <dgm:t>
        <a:bodyPr/>
        <a:lstStyle/>
        <a:p>
          <a:endParaRPr lang="en-US"/>
        </a:p>
      </dgm:t>
    </dgm:pt>
    <dgm:pt modelId="{5353BE08-0AF2-FF45-9462-B830E4336DCB}" type="pres">
      <dgm:prSet presAssocID="{E427BDF6-7192-4579-9F28-E049D10CAB98}" presName="vert0" presStyleCnt="0">
        <dgm:presLayoutVars>
          <dgm:dir/>
          <dgm:animOne val="branch"/>
          <dgm:animLvl val="lvl"/>
        </dgm:presLayoutVars>
      </dgm:prSet>
      <dgm:spPr/>
    </dgm:pt>
    <dgm:pt modelId="{7A667250-E851-6F4F-BFB5-B08890BD0319}" type="pres">
      <dgm:prSet presAssocID="{656EA9B3-0955-4E2B-8112-3C09FCAD385C}" presName="thickLine" presStyleLbl="alignNode1" presStyleIdx="0" presStyleCnt="5"/>
      <dgm:spPr/>
    </dgm:pt>
    <dgm:pt modelId="{C65F4C09-B576-5942-B9FC-B8B45E8DA8DB}" type="pres">
      <dgm:prSet presAssocID="{656EA9B3-0955-4E2B-8112-3C09FCAD385C}" presName="horz1" presStyleCnt="0"/>
      <dgm:spPr/>
    </dgm:pt>
    <dgm:pt modelId="{B63EFA21-D54D-8B4A-A987-2E1B4D8C456B}" type="pres">
      <dgm:prSet presAssocID="{656EA9B3-0955-4E2B-8112-3C09FCAD385C}" presName="tx1" presStyleLbl="revTx" presStyleIdx="0" presStyleCnt="5"/>
      <dgm:spPr/>
    </dgm:pt>
    <dgm:pt modelId="{0D7E4FC5-BC97-E249-A77F-828D256487C8}" type="pres">
      <dgm:prSet presAssocID="{656EA9B3-0955-4E2B-8112-3C09FCAD385C}" presName="vert1" presStyleCnt="0"/>
      <dgm:spPr/>
    </dgm:pt>
    <dgm:pt modelId="{BA353329-FCDB-8C4A-81F3-13C9BD423F6C}" type="pres">
      <dgm:prSet presAssocID="{6B9AF390-0EF4-47B4-9A7A-109829FB739F}" presName="thickLine" presStyleLbl="alignNode1" presStyleIdx="1" presStyleCnt="5"/>
      <dgm:spPr/>
    </dgm:pt>
    <dgm:pt modelId="{83990D67-08BC-CA46-A462-59FB701C32CE}" type="pres">
      <dgm:prSet presAssocID="{6B9AF390-0EF4-47B4-9A7A-109829FB739F}" presName="horz1" presStyleCnt="0"/>
      <dgm:spPr/>
    </dgm:pt>
    <dgm:pt modelId="{881E106F-20A6-5E42-B511-E2A944CE5B4E}" type="pres">
      <dgm:prSet presAssocID="{6B9AF390-0EF4-47B4-9A7A-109829FB739F}" presName="tx1" presStyleLbl="revTx" presStyleIdx="1" presStyleCnt="5"/>
      <dgm:spPr/>
    </dgm:pt>
    <dgm:pt modelId="{2CC3E4D6-A52E-1649-9AD1-ADBC188833DD}" type="pres">
      <dgm:prSet presAssocID="{6B9AF390-0EF4-47B4-9A7A-109829FB739F}" presName="vert1" presStyleCnt="0"/>
      <dgm:spPr/>
    </dgm:pt>
    <dgm:pt modelId="{3282CC56-207A-F042-BD68-95E26323B0EB}" type="pres">
      <dgm:prSet presAssocID="{4133774C-80AE-4470-84B0-823C0D9A1150}" presName="thickLine" presStyleLbl="alignNode1" presStyleIdx="2" presStyleCnt="5"/>
      <dgm:spPr/>
    </dgm:pt>
    <dgm:pt modelId="{BA3F211D-4B7F-4645-86E6-67E7D1805648}" type="pres">
      <dgm:prSet presAssocID="{4133774C-80AE-4470-84B0-823C0D9A1150}" presName="horz1" presStyleCnt="0"/>
      <dgm:spPr/>
    </dgm:pt>
    <dgm:pt modelId="{D6ADC478-4DFD-4E42-8B00-386487C36BE4}" type="pres">
      <dgm:prSet presAssocID="{4133774C-80AE-4470-84B0-823C0D9A1150}" presName="tx1" presStyleLbl="revTx" presStyleIdx="2" presStyleCnt="5"/>
      <dgm:spPr/>
    </dgm:pt>
    <dgm:pt modelId="{DF2B4C52-B7DB-5849-954A-8F28FCD5A73E}" type="pres">
      <dgm:prSet presAssocID="{4133774C-80AE-4470-84B0-823C0D9A1150}" presName="vert1" presStyleCnt="0"/>
      <dgm:spPr/>
    </dgm:pt>
    <dgm:pt modelId="{0DEF5035-8B63-EA42-BD1F-02410C1AFE7B}" type="pres">
      <dgm:prSet presAssocID="{055AF732-B93B-4CFB-97E5-8B9D55828055}" presName="thickLine" presStyleLbl="alignNode1" presStyleIdx="3" presStyleCnt="5"/>
      <dgm:spPr/>
    </dgm:pt>
    <dgm:pt modelId="{F2AE965A-72B2-C842-9293-6C03E50191CD}" type="pres">
      <dgm:prSet presAssocID="{055AF732-B93B-4CFB-97E5-8B9D55828055}" presName="horz1" presStyleCnt="0"/>
      <dgm:spPr/>
    </dgm:pt>
    <dgm:pt modelId="{45B5BAB7-7E5A-2A4C-8EA7-47919CB86A3E}" type="pres">
      <dgm:prSet presAssocID="{055AF732-B93B-4CFB-97E5-8B9D55828055}" presName="tx1" presStyleLbl="revTx" presStyleIdx="3" presStyleCnt="5"/>
      <dgm:spPr/>
    </dgm:pt>
    <dgm:pt modelId="{08DCAF58-F7C2-A842-8907-6B2E7E892AF7}" type="pres">
      <dgm:prSet presAssocID="{055AF732-B93B-4CFB-97E5-8B9D55828055}" presName="vert1" presStyleCnt="0"/>
      <dgm:spPr/>
    </dgm:pt>
    <dgm:pt modelId="{336BA3E9-9314-DB40-8CD2-F17E2298EC0B}" type="pres">
      <dgm:prSet presAssocID="{2D376BF1-A0F8-44E3-A0A4-B13B767C2CD1}" presName="thickLine" presStyleLbl="alignNode1" presStyleIdx="4" presStyleCnt="5"/>
      <dgm:spPr/>
    </dgm:pt>
    <dgm:pt modelId="{050E8F58-208E-1642-884F-D74CF61F04E4}" type="pres">
      <dgm:prSet presAssocID="{2D376BF1-A0F8-44E3-A0A4-B13B767C2CD1}" presName="horz1" presStyleCnt="0"/>
      <dgm:spPr/>
    </dgm:pt>
    <dgm:pt modelId="{6F1342A6-B40E-6246-953A-FEDF522A5F0D}" type="pres">
      <dgm:prSet presAssocID="{2D376BF1-A0F8-44E3-A0A4-B13B767C2CD1}" presName="tx1" presStyleLbl="revTx" presStyleIdx="4" presStyleCnt="5"/>
      <dgm:spPr/>
    </dgm:pt>
    <dgm:pt modelId="{5D2F2D2D-775B-544B-9DF5-2A515D69FBF2}" type="pres">
      <dgm:prSet presAssocID="{2D376BF1-A0F8-44E3-A0A4-B13B767C2CD1}" presName="vert1" presStyleCnt="0"/>
      <dgm:spPr/>
    </dgm:pt>
  </dgm:ptLst>
  <dgm:cxnLst>
    <dgm:cxn modelId="{DC13250D-639D-4CAA-939F-5AA058BD3FA5}" srcId="{E427BDF6-7192-4579-9F28-E049D10CAB98}" destId="{055AF732-B93B-4CFB-97E5-8B9D55828055}" srcOrd="3" destOrd="0" parTransId="{6B735E07-A8B7-4635-BA76-E3951A3E49E0}" sibTransId="{B7798BBB-F7A7-47DA-86B6-EF1B2FA16109}"/>
    <dgm:cxn modelId="{1382650D-231A-4613-A1C1-6E98FA8768CF}" srcId="{E427BDF6-7192-4579-9F28-E049D10CAB98}" destId="{656EA9B3-0955-4E2B-8112-3C09FCAD385C}" srcOrd="0" destOrd="0" parTransId="{3F55D7F1-BD1C-4962-8894-1EFC4522F1A2}" sibTransId="{1EADB09B-7725-47C3-85FD-21CF3482E2A2}"/>
    <dgm:cxn modelId="{09BB271B-B84F-8E48-8EC2-21EF22B1A7EA}" type="presOf" srcId="{6B9AF390-0EF4-47B4-9A7A-109829FB739F}" destId="{881E106F-20A6-5E42-B511-E2A944CE5B4E}" srcOrd="0" destOrd="0" presId="urn:microsoft.com/office/officeart/2008/layout/LinedList"/>
    <dgm:cxn modelId="{E351D62E-2742-1941-AA3D-04477B5047ED}" type="presOf" srcId="{4133774C-80AE-4470-84B0-823C0D9A1150}" destId="{D6ADC478-4DFD-4E42-8B00-386487C36BE4}" srcOrd="0" destOrd="0" presId="urn:microsoft.com/office/officeart/2008/layout/LinedList"/>
    <dgm:cxn modelId="{14184244-897D-154C-8C35-7B4F9B81E583}" type="presOf" srcId="{656EA9B3-0955-4E2B-8112-3C09FCAD385C}" destId="{B63EFA21-D54D-8B4A-A987-2E1B4D8C456B}" srcOrd="0" destOrd="0" presId="urn:microsoft.com/office/officeart/2008/layout/LinedList"/>
    <dgm:cxn modelId="{055E2066-5E50-174B-B21C-75297F086945}" type="presOf" srcId="{E427BDF6-7192-4579-9F28-E049D10CAB98}" destId="{5353BE08-0AF2-FF45-9462-B830E4336DCB}" srcOrd="0" destOrd="0" presId="urn:microsoft.com/office/officeart/2008/layout/LinedList"/>
    <dgm:cxn modelId="{B157C871-A2F1-0E41-9186-160743ED0E12}" type="presOf" srcId="{2D376BF1-A0F8-44E3-A0A4-B13B767C2CD1}" destId="{6F1342A6-B40E-6246-953A-FEDF522A5F0D}" srcOrd="0" destOrd="0" presId="urn:microsoft.com/office/officeart/2008/layout/LinedList"/>
    <dgm:cxn modelId="{7ECCC697-EE51-4ED1-B6DD-F4822EF91E89}" srcId="{E427BDF6-7192-4579-9F28-E049D10CAB98}" destId="{2D376BF1-A0F8-44E3-A0A4-B13B767C2CD1}" srcOrd="4" destOrd="0" parTransId="{14739B6C-3ECD-41EB-87AC-066E50ABF24E}" sibTransId="{0E385631-C4C3-4814-B287-846B06A34564}"/>
    <dgm:cxn modelId="{F52E3498-529E-6843-AC4F-51622D0C2305}" type="presOf" srcId="{055AF732-B93B-4CFB-97E5-8B9D55828055}" destId="{45B5BAB7-7E5A-2A4C-8EA7-47919CB86A3E}" srcOrd="0" destOrd="0" presId="urn:microsoft.com/office/officeart/2008/layout/LinedList"/>
    <dgm:cxn modelId="{010312AC-4034-490F-8AAC-F16FDB6336A5}" srcId="{E427BDF6-7192-4579-9F28-E049D10CAB98}" destId="{4133774C-80AE-4470-84B0-823C0D9A1150}" srcOrd="2" destOrd="0" parTransId="{00DD4023-71C0-485C-BCF3-FF0E4ABCC3A1}" sibTransId="{C5641DAB-B645-418F-9558-186BAD266600}"/>
    <dgm:cxn modelId="{CF456AFC-2084-4785-AE19-EEFE20AE5C24}" srcId="{E427BDF6-7192-4579-9F28-E049D10CAB98}" destId="{6B9AF390-0EF4-47B4-9A7A-109829FB739F}" srcOrd="1" destOrd="0" parTransId="{3CBC2703-1D20-48A9-AD7D-37417FA37466}" sibTransId="{D95318E9-D38C-4D15-828C-20E8F03C8333}"/>
    <dgm:cxn modelId="{71BA6506-515E-9049-BFD5-14AD32B25EE1}" type="presParOf" srcId="{5353BE08-0AF2-FF45-9462-B830E4336DCB}" destId="{7A667250-E851-6F4F-BFB5-B08890BD0319}" srcOrd="0" destOrd="0" presId="urn:microsoft.com/office/officeart/2008/layout/LinedList"/>
    <dgm:cxn modelId="{CB7D503A-DA1E-F14E-AB87-460B0F076CF9}" type="presParOf" srcId="{5353BE08-0AF2-FF45-9462-B830E4336DCB}" destId="{C65F4C09-B576-5942-B9FC-B8B45E8DA8DB}" srcOrd="1" destOrd="0" presId="urn:microsoft.com/office/officeart/2008/layout/LinedList"/>
    <dgm:cxn modelId="{1A17E6D4-33AB-6843-8B54-9EF5CBD2D944}" type="presParOf" srcId="{C65F4C09-B576-5942-B9FC-B8B45E8DA8DB}" destId="{B63EFA21-D54D-8B4A-A987-2E1B4D8C456B}" srcOrd="0" destOrd="0" presId="urn:microsoft.com/office/officeart/2008/layout/LinedList"/>
    <dgm:cxn modelId="{3408132D-E3DB-A344-B273-B8A0064CADD1}" type="presParOf" srcId="{C65F4C09-B576-5942-B9FC-B8B45E8DA8DB}" destId="{0D7E4FC5-BC97-E249-A77F-828D256487C8}" srcOrd="1" destOrd="0" presId="urn:microsoft.com/office/officeart/2008/layout/LinedList"/>
    <dgm:cxn modelId="{1CF32E09-3BE7-D442-9961-34C0C4C4C1CF}" type="presParOf" srcId="{5353BE08-0AF2-FF45-9462-B830E4336DCB}" destId="{BA353329-FCDB-8C4A-81F3-13C9BD423F6C}" srcOrd="2" destOrd="0" presId="urn:microsoft.com/office/officeart/2008/layout/LinedList"/>
    <dgm:cxn modelId="{9E35264F-CD5B-E045-95E2-5646D8BF3C56}" type="presParOf" srcId="{5353BE08-0AF2-FF45-9462-B830E4336DCB}" destId="{83990D67-08BC-CA46-A462-59FB701C32CE}" srcOrd="3" destOrd="0" presId="urn:microsoft.com/office/officeart/2008/layout/LinedList"/>
    <dgm:cxn modelId="{735675DA-CC72-9C46-953D-F71B80FA6260}" type="presParOf" srcId="{83990D67-08BC-CA46-A462-59FB701C32CE}" destId="{881E106F-20A6-5E42-B511-E2A944CE5B4E}" srcOrd="0" destOrd="0" presId="urn:microsoft.com/office/officeart/2008/layout/LinedList"/>
    <dgm:cxn modelId="{417958D3-F08A-924A-A4E3-3713CAF8B13C}" type="presParOf" srcId="{83990D67-08BC-CA46-A462-59FB701C32CE}" destId="{2CC3E4D6-A52E-1649-9AD1-ADBC188833DD}" srcOrd="1" destOrd="0" presId="urn:microsoft.com/office/officeart/2008/layout/LinedList"/>
    <dgm:cxn modelId="{FB41C8F7-0EB8-6B48-8B58-E42EB7E26ABF}" type="presParOf" srcId="{5353BE08-0AF2-FF45-9462-B830E4336DCB}" destId="{3282CC56-207A-F042-BD68-95E26323B0EB}" srcOrd="4" destOrd="0" presId="urn:microsoft.com/office/officeart/2008/layout/LinedList"/>
    <dgm:cxn modelId="{D1A96676-EBC1-CB4C-8E60-DA5BA6604ECB}" type="presParOf" srcId="{5353BE08-0AF2-FF45-9462-B830E4336DCB}" destId="{BA3F211D-4B7F-4645-86E6-67E7D1805648}" srcOrd="5" destOrd="0" presId="urn:microsoft.com/office/officeart/2008/layout/LinedList"/>
    <dgm:cxn modelId="{910718A7-E766-5A4F-B418-37D80086A447}" type="presParOf" srcId="{BA3F211D-4B7F-4645-86E6-67E7D1805648}" destId="{D6ADC478-4DFD-4E42-8B00-386487C36BE4}" srcOrd="0" destOrd="0" presId="urn:microsoft.com/office/officeart/2008/layout/LinedList"/>
    <dgm:cxn modelId="{E4B36707-9929-C944-BD88-1C9A31378344}" type="presParOf" srcId="{BA3F211D-4B7F-4645-86E6-67E7D1805648}" destId="{DF2B4C52-B7DB-5849-954A-8F28FCD5A73E}" srcOrd="1" destOrd="0" presId="urn:microsoft.com/office/officeart/2008/layout/LinedList"/>
    <dgm:cxn modelId="{AC6EF1F8-1FC6-1A40-ABB3-7701A1798BA2}" type="presParOf" srcId="{5353BE08-0AF2-FF45-9462-B830E4336DCB}" destId="{0DEF5035-8B63-EA42-BD1F-02410C1AFE7B}" srcOrd="6" destOrd="0" presId="urn:microsoft.com/office/officeart/2008/layout/LinedList"/>
    <dgm:cxn modelId="{0AEB0754-4D85-5845-BDDE-0A8489E61D0B}" type="presParOf" srcId="{5353BE08-0AF2-FF45-9462-B830E4336DCB}" destId="{F2AE965A-72B2-C842-9293-6C03E50191CD}" srcOrd="7" destOrd="0" presId="urn:microsoft.com/office/officeart/2008/layout/LinedList"/>
    <dgm:cxn modelId="{CDD92E07-855E-1040-AD16-89ECA91D96A2}" type="presParOf" srcId="{F2AE965A-72B2-C842-9293-6C03E50191CD}" destId="{45B5BAB7-7E5A-2A4C-8EA7-47919CB86A3E}" srcOrd="0" destOrd="0" presId="urn:microsoft.com/office/officeart/2008/layout/LinedList"/>
    <dgm:cxn modelId="{B6FBD970-EFF7-5A44-8CD5-0195EBDCC980}" type="presParOf" srcId="{F2AE965A-72B2-C842-9293-6C03E50191CD}" destId="{08DCAF58-F7C2-A842-8907-6B2E7E892AF7}" srcOrd="1" destOrd="0" presId="urn:microsoft.com/office/officeart/2008/layout/LinedList"/>
    <dgm:cxn modelId="{CF62736B-DCFE-E14C-BFC6-F1EE66D4CD27}" type="presParOf" srcId="{5353BE08-0AF2-FF45-9462-B830E4336DCB}" destId="{336BA3E9-9314-DB40-8CD2-F17E2298EC0B}" srcOrd="8" destOrd="0" presId="urn:microsoft.com/office/officeart/2008/layout/LinedList"/>
    <dgm:cxn modelId="{254C9641-9424-3846-AABF-8AD13C5FF116}" type="presParOf" srcId="{5353BE08-0AF2-FF45-9462-B830E4336DCB}" destId="{050E8F58-208E-1642-884F-D74CF61F04E4}" srcOrd="9" destOrd="0" presId="urn:microsoft.com/office/officeart/2008/layout/LinedList"/>
    <dgm:cxn modelId="{71B4E18D-498E-CF4D-981A-0A66D769A9DA}" type="presParOf" srcId="{050E8F58-208E-1642-884F-D74CF61F04E4}" destId="{6F1342A6-B40E-6246-953A-FEDF522A5F0D}" srcOrd="0" destOrd="0" presId="urn:microsoft.com/office/officeart/2008/layout/LinedList"/>
    <dgm:cxn modelId="{725DF162-BA98-4B49-967D-36635454072A}" type="presParOf" srcId="{050E8F58-208E-1642-884F-D74CF61F04E4}" destId="{5D2F2D2D-775B-544B-9DF5-2A515D69FBF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9D30F5-EBA4-4879-A811-05467BDCB01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A06172B-194D-4951-86B2-86EA0E22A346}">
      <dgm:prSet/>
      <dgm:spPr/>
      <dgm:t>
        <a:bodyPr/>
        <a:lstStyle/>
        <a:p>
          <a:r>
            <a:rPr lang="fr-FR"/>
            <a:t>La place des enseignants dans les politiques inclusives est paradoxale.</a:t>
          </a:r>
          <a:endParaRPr lang="en-US"/>
        </a:p>
      </dgm:t>
    </dgm:pt>
    <dgm:pt modelId="{71110ECD-B123-4478-A5BD-A46813601285}" type="parTrans" cxnId="{1F48E88E-FA4D-4422-97B9-0156A000356C}">
      <dgm:prSet/>
      <dgm:spPr/>
      <dgm:t>
        <a:bodyPr/>
        <a:lstStyle/>
        <a:p>
          <a:endParaRPr lang="en-US"/>
        </a:p>
      </dgm:t>
    </dgm:pt>
    <dgm:pt modelId="{97E0735A-008D-40F6-86DC-DD0EB330CA23}" type="sibTrans" cxnId="{1F48E88E-FA4D-4422-97B9-0156A000356C}">
      <dgm:prSet/>
      <dgm:spPr/>
      <dgm:t>
        <a:bodyPr/>
        <a:lstStyle/>
        <a:p>
          <a:endParaRPr lang="en-US"/>
        </a:p>
      </dgm:t>
    </dgm:pt>
    <dgm:pt modelId="{D2342CB0-9897-4574-BC09-CC84DAE018E7}">
      <dgm:prSet/>
      <dgm:spPr/>
      <dgm:t>
        <a:bodyPr/>
        <a:lstStyle/>
        <a:p>
          <a:r>
            <a:rPr lang="fr-FR" dirty="0"/>
            <a:t>On les considère comme les acteurs centraux de l’inclusion mais on tend à les traiter comme une masse inerte (qui « résiste ») qu’il faut sans cesse enrôler, motiver, etc. </a:t>
          </a:r>
          <a:endParaRPr lang="en-US" dirty="0"/>
        </a:p>
      </dgm:t>
    </dgm:pt>
    <dgm:pt modelId="{9F5C9F14-609B-4DB8-9FFB-DFF9057A2BE0}" type="parTrans" cxnId="{1ECBEBA9-579C-47EC-8D50-2AA1C5A6C4B9}">
      <dgm:prSet/>
      <dgm:spPr/>
      <dgm:t>
        <a:bodyPr/>
        <a:lstStyle/>
        <a:p>
          <a:endParaRPr lang="en-US"/>
        </a:p>
      </dgm:t>
    </dgm:pt>
    <dgm:pt modelId="{1B8C057E-B2B0-4020-B0AD-5060221C8387}" type="sibTrans" cxnId="{1ECBEBA9-579C-47EC-8D50-2AA1C5A6C4B9}">
      <dgm:prSet/>
      <dgm:spPr/>
      <dgm:t>
        <a:bodyPr/>
        <a:lstStyle/>
        <a:p>
          <a:endParaRPr lang="en-US"/>
        </a:p>
      </dgm:t>
    </dgm:pt>
    <dgm:pt modelId="{2833E0A8-252A-4053-B0EE-180EC7A78DE5}">
      <dgm:prSet/>
      <dgm:spPr/>
      <dgm:t>
        <a:bodyPr/>
        <a:lstStyle/>
        <a:p>
          <a:r>
            <a:rPr lang="fr-FR" dirty="0"/>
            <a:t>De fait, ce sont les enseignants qui paient le coût de l’individualisation de la politique inclusive. Leur travail s’est nettement intensifié.</a:t>
          </a:r>
          <a:endParaRPr lang="en-US" dirty="0"/>
        </a:p>
      </dgm:t>
    </dgm:pt>
    <dgm:pt modelId="{DC6EFFF9-705F-4B09-BB31-064BC7FD7768}" type="parTrans" cxnId="{C04EE08D-23C5-40DB-841C-84FA95C7AF0C}">
      <dgm:prSet/>
      <dgm:spPr/>
      <dgm:t>
        <a:bodyPr/>
        <a:lstStyle/>
        <a:p>
          <a:endParaRPr lang="en-US"/>
        </a:p>
      </dgm:t>
    </dgm:pt>
    <dgm:pt modelId="{F690F912-33FC-4FA3-82CB-72C42AD24384}" type="sibTrans" cxnId="{C04EE08D-23C5-40DB-841C-84FA95C7AF0C}">
      <dgm:prSet/>
      <dgm:spPr/>
      <dgm:t>
        <a:bodyPr/>
        <a:lstStyle/>
        <a:p>
          <a:endParaRPr lang="en-US"/>
        </a:p>
      </dgm:t>
    </dgm:pt>
    <dgm:pt modelId="{B24D5AA0-EE7E-F241-8A7E-BAD29237808F}" type="pres">
      <dgm:prSet presAssocID="{069D30F5-EBA4-4879-A811-05467BDCB016}" presName="linear" presStyleCnt="0">
        <dgm:presLayoutVars>
          <dgm:animLvl val="lvl"/>
          <dgm:resizeHandles val="exact"/>
        </dgm:presLayoutVars>
      </dgm:prSet>
      <dgm:spPr/>
    </dgm:pt>
    <dgm:pt modelId="{ABC57439-89CC-4849-AA4C-C82BE89068E6}" type="pres">
      <dgm:prSet presAssocID="{8A06172B-194D-4951-86B2-86EA0E22A34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610B74D-538F-8B4D-8E0D-206FFEBCD443}" type="pres">
      <dgm:prSet presAssocID="{97E0735A-008D-40F6-86DC-DD0EB330CA23}" presName="spacer" presStyleCnt="0"/>
      <dgm:spPr/>
    </dgm:pt>
    <dgm:pt modelId="{4DDC1C08-2CDE-1E40-8971-545EBA960EED}" type="pres">
      <dgm:prSet presAssocID="{D2342CB0-9897-4574-BC09-CC84DAE018E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13E251-83F7-F84B-A52E-7A01AA0111EA}" type="pres">
      <dgm:prSet presAssocID="{1B8C057E-B2B0-4020-B0AD-5060221C8387}" presName="spacer" presStyleCnt="0"/>
      <dgm:spPr/>
    </dgm:pt>
    <dgm:pt modelId="{CD64B0FB-7A9B-0740-AA82-8D97976C2986}" type="pres">
      <dgm:prSet presAssocID="{2833E0A8-252A-4053-B0EE-180EC7A78DE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2272A05-9382-5849-A840-A233E6F7DED7}" type="presOf" srcId="{D2342CB0-9897-4574-BC09-CC84DAE018E7}" destId="{4DDC1C08-2CDE-1E40-8971-545EBA960EED}" srcOrd="0" destOrd="0" presId="urn:microsoft.com/office/officeart/2005/8/layout/vList2"/>
    <dgm:cxn modelId="{620EA050-0B1E-C047-8449-8DB0B5956C74}" type="presOf" srcId="{069D30F5-EBA4-4879-A811-05467BDCB016}" destId="{B24D5AA0-EE7E-F241-8A7E-BAD29237808F}" srcOrd="0" destOrd="0" presId="urn:microsoft.com/office/officeart/2005/8/layout/vList2"/>
    <dgm:cxn modelId="{8BF6B37D-0AA8-304E-BBE1-D832ED32881A}" type="presOf" srcId="{2833E0A8-252A-4053-B0EE-180EC7A78DE5}" destId="{CD64B0FB-7A9B-0740-AA82-8D97976C2986}" srcOrd="0" destOrd="0" presId="urn:microsoft.com/office/officeart/2005/8/layout/vList2"/>
    <dgm:cxn modelId="{C04EE08D-23C5-40DB-841C-84FA95C7AF0C}" srcId="{069D30F5-EBA4-4879-A811-05467BDCB016}" destId="{2833E0A8-252A-4053-B0EE-180EC7A78DE5}" srcOrd="2" destOrd="0" parTransId="{DC6EFFF9-705F-4B09-BB31-064BC7FD7768}" sibTransId="{F690F912-33FC-4FA3-82CB-72C42AD24384}"/>
    <dgm:cxn modelId="{1F48E88E-FA4D-4422-97B9-0156A000356C}" srcId="{069D30F5-EBA4-4879-A811-05467BDCB016}" destId="{8A06172B-194D-4951-86B2-86EA0E22A346}" srcOrd="0" destOrd="0" parTransId="{71110ECD-B123-4478-A5BD-A46813601285}" sibTransId="{97E0735A-008D-40F6-86DC-DD0EB330CA23}"/>
    <dgm:cxn modelId="{1ECBEBA9-579C-47EC-8D50-2AA1C5A6C4B9}" srcId="{069D30F5-EBA4-4879-A811-05467BDCB016}" destId="{D2342CB0-9897-4574-BC09-CC84DAE018E7}" srcOrd="1" destOrd="0" parTransId="{9F5C9F14-609B-4DB8-9FFB-DFF9057A2BE0}" sibTransId="{1B8C057E-B2B0-4020-B0AD-5060221C8387}"/>
    <dgm:cxn modelId="{44313FB6-7138-E940-806A-AB79F776D2E5}" type="presOf" srcId="{8A06172B-194D-4951-86B2-86EA0E22A346}" destId="{ABC57439-89CC-4849-AA4C-C82BE89068E6}" srcOrd="0" destOrd="0" presId="urn:microsoft.com/office/officeart/2005/8/layout/vList2"/>
    <dgm:cxn modelId="{5D845EFC-8237-0940-8ED9-437C9D30152B}" type="presParOf" srcId="{B24D5AA0-EE7E-F241-8A7E-BAD29237808F}" destId="{ABC57439-89CC-4849-AA4C-C82BE89068E6}" srcOrd="0" destOrd="0" presId="urn:microsoft.com/office/officeart/2005/8/layout/vList2"/>
    <dgm:cxn modelId="{314FE949-6FF9-1042-B93C-828951EDAD03}" type="presParOf" srcId="{B24D5AA0-EE7E-F241-8A7E-BAD29237808F}" destId="{0610B74D-538F-8B4D-8E0D-206FFEBCD443}" srcOrd="1" destOrd="0" presId="urn:microsoft.com/office/officeart/2005/8/layout/vList2"/>
    <dgm:cxn modelId="{EA7A63F3-B751-4348-9014-FB12FA191F01}" type="presParOf" srcId="{B24D5AA0-EE7E-F241-8A7E-BAD29237808F}" destId="{4DDC1C08-2CDE-1E40-8971-545EBA960EED}" srcOrd="2" destOrd="0" presId="urn:microsoft.com/office/officeart/2005/8/layout/vList2"/>
    <dgm:cxn modelId="{879F87FC-6CDE-7A49-8E83-4BEA561935F3}" type="presParOf" srcId="{B24D5AA0-EE7E-F241-8A7E-BAD29237808F}" destId="{7613E251-83F7-F84B-A52E-7A01AA0111EA}" srcOrd="3" destOrd="0" presId="urn:microsoft.com/office/officeart/2005/8/layout/vList2"/>
    <dgm:cxn modelId="{2376EB0B-CAC1-544F-A219-82E1C3C0E37E}" type="presParOf" srcId="{B24D5AA0-EE7E-F241-8A7E-BAD29237808F}" destId="{CD64B0FB-7A9B-0740-AA82-8D97976C298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9D30F5-EBA4-4879-A811-05467BDCB01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A06172B-194D-4951-86B2-86EA0E22A346}">
      <dgm:prSet/>
      <dgm:spPr/>
      <dgm:t>
        <a:bodyPr/>
        <a:lstStyle/>
        <a:p>
          <a:r>
            <a:rPr lang="en-US" dirty="0"/>
            <a:t>La collaboration</a:t>
          </a:r>
        </a:p>
      </dgm:t>
    </dgm:pt>
    <dgm:pt modelId="{71110ECD-B123-4478-A5BD-A46813601285}" type="parTrans" cxnId="{1F48E88E-FA4D-4422-97B9-0156A000356C}">
      <dgm:prSet/>
      <dgm:spPr/>
      <dgm:t>
        <a:bodyPr/>
        <a:lstStyle/>
        <a:p>
          <a:endParaRPr lang="en-US"/>
        </a:p>
      </dgm:t>
    </dgm:pt>
    <dgm:pt modelId="{97E0735A-008D-40F6-86DC-DD0EB330CA23}" type="sibTrans" cxnId="{1F48E88E-FA4D-4422-97B9-0156A000356C}">
      <dgm:prSet/>
      <dgm:spPr/>
      <dgm:t>
        <a:bodyPr/>
        <a:lstStyle/>
        <a:p>
          <a:endParaRPr lang="en-US"/>
        </a:p>
      </dgm:t>
    </dgm:pt>
    <dgm:pt modelId="{D2342CB0-9897-4574-BC09-CC84DAE018E7}">
      <dgm:prSet/>
      <dgm:spPr/>
      <dgm:t>
        <a:bodyPr/>
        <a:lstStyle/>
        <a:p>
          <a:r>
            <a:rPr lang="en-US" dirty="0"/>
            <a:t>La </a:t>
          </a:r>
          <a:r>
            <a:rPr lang="en-US" dirty="0" err="1"/>
            <a:t>personnalisation</a:t>
          </a:r>
          <a:endParaRPr lang="en-US" dirty="0"/>
        </a:p>
      </dgm:t>
    </dgm:pt>
    <dgm:pt modelId="{9F5C9F14-609B-4DB8-9FFB-DFF9057A2BE0}" type="parTrans" cxnId="{1ECBEBA9-579C-47EC-8D50-2AA1C5A6C4B9}">
      <dgm:prSet/>
      <dgm:spPr/>
      <dgm:t>
        <a:bodyPr/>
        <a:lstStyle/>
        <a:p>
          <a:endParaRPr lang="en-US"/>
        </a:p>
      </dgm:t>
    </dgm:pt>
    <dgm:pt modelId="{1B8C057E-B2B0-4020-B0AD-5060221C8387}" type="sibTrans" cxnId="{1ECBEBA9-579C-47EC-8D50-2AA1C5A6C4B9}">
      <dgm:prSet/>
      <dgm:spPr/>
      <dgm:t>
        <a:bodyPr/>
        <a:lstStyle/>
        <a:p>
          <a:endParaRPr lang="en-US"/>
        </a:p>
      </dgm:t>
    </dgm:pt>
    <dgm:pt modelId="{2833E0A8-252A-4053-B0EE-180EC7A78DE5}">
      <dgm:prSet/>
      <dgm:spPr/>
      <dgm:t>
        <a:bodyPr/>
        <a:lstStyle/>
        <a:p>
          <a:r>
            <a:rPr lang="en-US" dirty="0"/>
            <a:t>La </a:t>
          </a:r>
          <a:r>
            <a:rPr lang="en-US" dirty="0" err="1"/>
            <a:t>différenciation</a:t>
          </a:r>
          <a:endParaRPr lang="en-US" dirty="0"/>
        </a:p>
      </dgm:t>
    </dgm:pt>
    <dgm:pt modelId="{DC6EFFF9-705F-4B09-BB31-064BC7FD7768}" type="parTrans" cxnId="{C04EE08D-23C5-40DB-841C-84FA95C7AF0C}">
      <dgm:prSet/>
      <dgm:spPr/>
      <dgm:t>
        <a:bodyPr/>
        <a:lstStyle/>
        <a:p>
          <a:endParaRPr lang="en-US"/>
        </a:p>
      </dgm:t>
    </dgm:pt>
    <dgm:pt modelId="{F690F912-33FC-4FA3-82CB-72C42AD24384}" type="sibTrans" cxnId="{C04EE08D-23C5-40DB-841C-84FA95C7AF0C}">
      <dgm:prSet/>
      <dgm:spPr/>
      <dgm:t>
        <a:bodyPr/>
        <a:lstStyle/>
        <a:p>
          <a:endParaRPr lang="en-US"/>
        </a:p>
      </dgm:t>
    </dgm:pt>
    <dgm:pt modelId="{B24D5AA0-EE7E-F241-8A7E-BAD29237808F}" type="pres">
      <dgm:prSet presAssocID="{069D30F5-EBA4-4879-A811-05467BDCB016}" presName="linear" presStyleCnt="0">
        <dgm:presLayoutVars>
          <dgm:animLvl val="lvl"/>
          <dgm:resizeHandles val="exact"/>
        </dgm:presLayoutVars>
      </dgm:prSet>
      <dgm:spPr/>
    </dgm:pt>
    <dgm:pt modelId="{ABC57439-89CC-4849-AA4C-C82BE89068E6}" type="pres">
      <dgm:prSet presAssocID="{8A06172B-194D-4951-86B2-86EA0E22A34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610B74D-538F-8B4D-8E0D-206FFEBCD443}" type="pres">
      <dgm:prSet presAssocID="{97E0735A-008D-40F6-86DC-DD0EB330CA23}" presName="spacer" presStyleCnt="0"/>
      <dgm:spPr/>
    </dgm:pt>
    <dgm:pt modelId="{4DDC1C08-2CDE-1E40-8971-545EBA960EED}" type="pres">
      <dgm:prSet presAssocID="{D2342CB0-9897-4574-BC09-CC84DAE018E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13E251-83F7-F84B-A52E-7A01AA0111EA}" type="pres">
      <dgm:prSet presAssocID="{1B8C057E-B2B0-4020-B0AD-5060221C8387}" presName="spacer" presStyleCnt="0"/>
      <dgm:spPr/>
    </dgm:pt>
    <dgm:pt modelId="{CD64B0FB-7A9B-0740-AA82-8D97976C2986}" type="pres">
      <dgm:prSet presAssocID="{2833E0A8-252A-4053-B0EE-180EC7A78DE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2272A05-9382-5849-A840-A233E6F7DED7}" type="presOf" srcId="{D2342CB0-9897-4574-BC09-CC84DAE018E7}" destId="{4DDC1C08-2CDE-1E40-8971-545EBA960EED}" srcOrd="0" destOrd="0" presId="urn:microsoft.com/office/officeart/2005/8/layout/vList2"/>
    <dgm:cxn modelId="{620EA050-0B1E-C047-8449-8DB0B5956C74}" type="presOf" srcId="{069D30F5-EBA4-4879-A811-05467BDCB016}" destId="{B24D5AA0-EE7E-F241-8A7E-BAD29237808F}" srcOrd="0" destOrd="0" presId="urn:microsoft.com/office/officeart/2005/8/layout/vList2"/>
    <dgm:cxn modelId="{8BF6B37D-0AA8-304E-BBE1-D832ED32881A}" type="presOf" srcId="{2833E0A8-252A-4053-B0EE-180EC7A78DE5}" destId="{CD64B0FB-7A9B-0740-AA82-8D97976C2986}" srcOrd="0" destOrd="0" presId="urn:microsoft.com/office/officeart/2005/8/layout/vList2"/>
    <dgm:cxn modelId="{C04EE08D-23C5-40DB-841C-84FA95C7AF0C}" srcId="{069D30F5-EBA4-4879-A811-05467BDCB016}" destId="{2833E0A8-252A-4053-B0EE-180EC7A78DE5}" srcOrd="2" destOrd="0" parTransId="{DC6EFFF9-705F-4B09-BB31-064BC7FD7768}" sibTransId="{F690F912-33FC-4FA3-82CB-72C42AD24384}"/>
    <dgm:cxn modelId="{1F48E88E-FA4D-4422-97B9-0156A000356C}" srcId="{069D30F5-EBA4-4879-A811-05467BDCB016}" destId="{8A06172B-194D-4951-86B2-86EA0E22A346}" srcOrd="0" destOrd="0" parTransId="{71110ECD-B123-4478-A5BD-A46813601285}" sibTransId="{97E0735A-008D-40F6-86DC-DD0EB330CA23}"/>
    <dgm:cxn modelId="{1ECBEBA9-579C-47EC-8D50-2AA1C5A6C4B9}" srcId="{069D30F5-EBA4-4879-A811-05467BDCB016}" destId="{D2342CB0-9897-4574-BC09-CC84DAE018E7}" srcOrd="1" destOrd="0" parTransId="{9F5C9F14-609B-4DB8-9FFB-DFF9057A2BE0}" sibTransId="{1B8C057E-B2B0-4020-B0AD-5060221C8387}"/>
    <dgm:cxn modelId="{44313FB6-7138-E940-806A-AB79F776D2E5}" type="presOf" srcId="{8A06172B-194D-4951-86B2-86EA0E22A346}" destId="{ABC57439-89CC-4849-AA4C-C82BE89068E6}" srcOrd="0" destOrd="0" presId="urn:microsoft.com/office/officeart/2005/8/layout/vList2"/>
    <dgm:cxn modelId="{5D845EFC-8237-0940-8ED9-437C9D30152B}" type="presParOf" srcId="{B24D5AA0-EE7E-F241-8A7E-BAD29237808F}" destId="{ABC57439-89CC-4849-AA4C-C82BE89068E6}" srcOrd="0" destOrd="0" presId="urn:microsoft.com/office/officeart/2005/8/layout/vList2"/>
    <dgm:cxn modelId="{314FE949-6FF9-1042-B93C-828951EDAD03}" type="presParOf" srcId="{B24D5AA0-EE7E-F241-8A7E-BAD29237808F}" destId="{0610B74D-538F-8B4D-8E0D-206FFEBCD443}" srcOrd="1" destOrd="0" presId="urn:microsoft.com/office/officeart/2005/8/layout/vList2"/>
    <dgm:cxn modelId="{EA7A63F3-B751-4348-9014-FB12FA191F01}" type="presParOf" srcId="{B24D5AA0-EE7E-F241-8A7E-BAD29237808F}" destId="{4DDC1C08-2CDE-1E40-8971-545EBA960EED}" srcOrd="2" destOrd="0" presId="urn:microsoft.com/office/officeart/2005/8/layout/vList2"/>
    <dgm:cxn modelId="{879F87FC-6CDE-7A49-8E83-4BEA561935F3}" type="presParOf" srcId="{B24D5AA0-EE7E-F241-8A7E-BAD29237808F}" destId="{7613E251-83F7-F84B-A52E-7A01AA0111EA}" srcOrd="3" destOrd="0" presId="urn:microsoft.com/office/officeart/2005/8/layout/vList2"/>
    <dgm:cxn modelId="{2376EB0B-CAC1-544F-A219-82E1C3C0E37E}" type="presParOf" srcId="{B24D5AA0-EE7E-F241-8A7E-BAD29237808F}" destId="{CD64B0FB-7A9B-0740-AA82-8D97976C298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BFABB-3E96-144F-8EB9-28989D12C366}">
      <dsp:nvSpPr>
        <dsp:cNvPr id="0" name=""/>
        <dsp:cNvSpPr/>
      </dsp:nvSpPr>
      <dsp:spPr>
        <a:xfrm>
          <a:off x="0" y="64875"/>
          <a:ext cx="6666833" cy="107800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700" kern="1200" dirty="0"/>
            <a:t>1. Une manière de faire de la politique</a:t>
          </a:r>
          <a:endParaRPr lang="en-US" sz="2700" kern="1200" dirty="0"/>
        </a:p>
      </dsp:txBody>
      <dsp:txXfrm>
        <a:off x="52624" y="117499"/>
        <a:ext cx="6561585" cy="972760"/>
      </dsp:txXfrm>
    </dsp:sp>
    <dsp:sp modelId="{4B35364F-40A9-3B49-987F-E298D965B70A}">
      <dsp:nvSpPr>
        <dsp:cNvPr id="0" name=""/>
        <dsp:cNvSpPr/>
      </dsp:nvSpPr>
      <dsp:spPr>
        <a:xfrm>
          <a:off x="0" y="1220643"/>
          <a:ext cx="6666833" cy="1078008"/>
        </a:xfrm>
        <a:prstGeom prst="roundRect">
          <a:avLst/>
        </a:prstGeom>
        <a:gradFill rotWithShape="0">
          <a:gsLst>
            <a:gs pos="0">
              <a:schemeClr val="accent5">
                <a:hueOff val="-3038037"/>
                <a:satOff val="-207"/>
                <a:lumOff val="4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38037"/>
                <a:satOff val="-207"/>
                <a:lumOff val="4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38037"/>
                <a:satOff val="-207"/>
                <a:lumOff val="4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700" kern="1200" dirty="0"/>
            <a:t>2. Le lexique de l’inclusion : la diversité contre l’égalité</a:t>
          </a:r>
          <a:endParaRPr lang="en-US" sz="2700" kern="1200" dirty="0"/>
        </a:p>
      </dsp:txBody>
      <dsp:txXfrm>
        <a:off x="52624" y="1273267"/>
        <a:ext cx="6561585" cy="972760"/>
      </dsp:txXfrm>
    </dsp:sp>
    <dsp:sp modelId="{D57EF2F5-71D3-A745-84D3-0F68CB7A0D93}">
      <dsp:nvSpPr>
        <dsp:cNvPr id="0" name=""/>
        <dsp:cNvSpPr/>
      </dsp:nvSpPr>
      <dsp:spPr>
        <a:xfrm>
          <a:off x="0" y="2376412"/>
          <a:ext cx="6666833" cy="1078008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700" kern="1200" dirty="0"/>
            <a:t>3. Le déplacement des marges de l’école</a:t>
          </a:r>
          <a:endParaRPr lang="en-US" sz="2700" kern="1200" dirty="0"/>
        </a:p>
      </dsp:txBody>
      <dsp:txXfrm>
        <a:off x="52624" y="2429036"/>
        <a:ext cx="6561585" cy="972760"/>
      </dsp:txXfrm>
    </dsp:sp>
    <dsp:sp modelId="{9B78D355-C3F3-F14D-8DF1-40C5647A2A81}">
      <dsp:nvSpPr>
        <dsp:cNvPr id="0" name=""/>
        <dsp:cNvSpPr/>
      </dsp:nvSpPr>
      <dsp:spPr>
        <a:xfrm>
          <a:off x="0" y="4632508"/>
          <a:ext cx="6666833" cy="1078008"/>
        </a:xfrm>
        <a:prstGeom prst="roundRect">
          <a:avLst/>
        </a:prstGeom>
        <a:gradFill rotWithShape="0">
          <a:gsLst>
            <a:gs pos="0">
              <a:schemeClr val="accent5">
                <a:hueOff val="-9114112"/>
                <a:satOff val="-620"/>
                <a:lumOff val="14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114112"/>
                <a:satOff val="-620"/>
                <a:lumOff val="14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114112"/>
                <a:satOff val="-620"/>
                <a:lumOff val="14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700" kern="1200" dirty="0"/>
            <a:t>5. Du scolaire au clinique : l’intensification du travail pédagogique</a:t>
          </a:r>
          <a:endParaRPr lang="en-US" sz="2700" kern="1200" dirty="0"/>
        </a:p>
      </dsp:txBody>
      <dsp:txXfrm>
        <a:off x="52624" y="4685132"/>
        <a:ext cx="6561585" cy="972760"/>
      </dsp:txXfrm>
    </dsp:sp>
    <dsp:sp modelId="{CA11B433-458D-AD42-8821-50F5A0FEE434}">
      <dsp:nvSpPr>
        <dsp:cNvPr id="0" name=""/>
        <dsp:cNvSpPr/>
      </dsp:nvSpPr>
      <dsp:spPr>
        <a:xfrm>
          <a:off x="0" y="3484792"/>
          <a:ext cx="6666833" cy="1078008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700" kern="1200" dirty="0"/>
            <a:t>4. La particularisation des familles</a:t>
          </a:r>
          <a:endParaRPr lang="en-US" sz="2700" kern="1200" dirty="0"/>
        </a:p>
      </dsp:txBody>
      <dsp:txXfrm>
        <a:off x="52624" y="3537416"/>
        <a:ext cx="6561585" cy="972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67250-E851-6F4F-BFB5-B08890BD0319}">
      <dsp:nvSpPr>
        <dsp:cNvPr id="0" name=""/>
        <dsp:cNvSpPr/>
      </dsp:nvSpPr>
      <dsp:spPr>
        <a:xfrm>
          <a:off x="0" y="665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3EFA21-D54D-8B4A-A987-2E1B4D8C456B}">
      <dsp:nvSpPr>
        <dsp:cNvPr id="0" name=""/>
        <dsp:cNvSpPr/>
      </dsp:nvSpPr>
      <dsp:spPr>
        <a:xfrm>
          <a:off x="0" y="665"/>
          <a:ext cx="6666833" cy="109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/>
            <a:t>Un caractère « client-centré »</a:t>
          </a:r>
          <a:endParaRPr lang="en-US" sz="3000" kern="1200" dirty="0"/>
        </a:p>
      </dsp:txBody>
      <dsp:txXfrm>
        <a:off x="0" y="665"/>
        <a:ext cx="6666833" cy="1090517"/>
      </dsp:txXfrm>
    </dsp:sp>
    <dsp:sp modelId="{BA353329-FCDB-8C4A-81F3-13C9BD423F6C}">
      <dsp:nvSpPr>
        <dsp:cNvPr id="0" name=""/>
        <dsp:cNvSpPr/>
      </dsp:nvSpPr>
      <dsp:spPr>
        <a:xfrm>
          <a:off x="0" y="1091183"/>
          <a:ext cx="6666833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1E106F-20A6-5E42-B511-E2A944CE5B4E}">
      <dsp:nvSpPr>
        <dsp:cNvPr id="0" name=""/>
        <dsp:cNvSpPr/>
      </dsp:nvSpPr>
      <dsp:spPr>
        <a:xfrm>
          <a:off x="0" y="1091183"/>
          <a:ext cx="6666833" cy="109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/>
            <a:t>Un passage par le niveau transnational pour décider</a:t>
          </a:r>
          <a:endParaRPr lang="en-US" sz="3000" kern="1200" dirty="0"/>
        </a:p>
      </dsp:txBody>
      <dsp:txXfrm>
        <a:off x="0" y="1091183"/>
        <a:ext cx="6666833" cy="1090517"/>
      </dsp:txXfrm>
    </dsp:sp>
    <dsp:sp modelId="{3282CC56-207A-F042-BD68-95E26323B0EB}">
      <dsp:nvSpPr>
        <dsp:cNvPr id="0" name=""/>
        <dsp:cNvSpPr/>
      </dsp:nvSpPr>
      <dsp:spPr>
        <a:xfrm>
          <a:off x="0" y="2181701"/>
          <a:ext cx="6666833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ADC478-4DFD-4E42-8B00-386487C36BE4}">
      <dsp:nvSpPr>
        <dsp:cNvPr id="0" name=""/>
        <dsp:cNvSpPr/>
      </dsp:nvSpPr>
      <dsp:spPr>
        <a:xfrm>
          <a:off x="0" y="2181701"/>
          <a:ext cx="6666833" cy="109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/>
            <a:t>Une posture morale</a:t>
          </a:r>
          <a:endParaRPr lang="en-US" sz="3000" kern="1200" dirty="0"/>
        </a:p>
      </dsp:txBody>
      <dsp:txXfrm>
        <a:off x="0" y="2181701"/>
        <a:ext cx="6666833" cy="1090517"/>
      </dsp:txXfrm>
    </dsp:sp>
    <dsp:sp modelId="{0DEF5035-8B63-EA42-BD1F-02410C1AFE7B}">
      <dsp:nvSpPr>
        <dsp:cNvPr id="0" name=""/>
        <dsp:cNvSpPr/>
      </dsp:nvSpPr>
      <dsp:spPr>
        <a:xfrm>
          <a:off x="0" y="3272218"/>
          <a:ext cx="6666833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B5BAB7-7E5A-2A4C-8EA7-47919CB86A3E}">
      <dsp:nvSpPr>
        <dsp:cNvPr id="0" name=""/>
        <dsp:cNvSpPr/>
      </dsp:nvSpPr>
      <dsp:spPr>
        <a:xfrm>
          <a:off x="0" y="3272218"/>
          <a:ext cx="6666833" cy="109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/>
            <a:t>La brutalité de l’action</a:t>
          </a:r>
          <a:endParaRPr lang="en-US" sz="3000" kern="1200" dirty="0"/>
        </a:p>
      </dsp:txBody>
      <dsp:txXfrm>
        <a:off x="0" y="3272218"/>
        <a:ext cx="6666833" cy="1090517"/>
      </dsp:txXfrm>
    </dsp:sp>
    <dsp:sp modelId="{336BA3E9-9314-DB40-8CD2-F17E2298EC0B}">
      <dsp:nvSpPr>
        <dsp:cNvPr id="0" name=""/>
        <dsp:cNvSpPr/>
      </dsp:nvSpPr>
      <dsp:spPr>
        <a:xfrm>
          <a:off x="0" y="4362736"/>
          <a:ext cx="6666833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1342A6-B40E-6246-953A-FEDF522A5F0D}">
      <dsp:nvSpPr>
        <dsp:cNvPr id="0" name=""/>
        <dsp:cNvSpPr/>
      </dsp:nvSpPr>
      <dsp:spPr>
        <a:xfrm>
          <a:off x="0" y="4362736"/>
          <a:ext cx="6666833" cy="109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000" kern="1200" dirty="0"/>
            <a:t>Une stratégie antisyndicale</a:t>
          </a:r>
          <a:endParaRPr lang="en-US" sz="3000" kern="1200" dirty="0"/>
        </a:p>
      </dsp:txBody>
      <dsp:txXfrm>
        <a:off x="0" y="4362736"/>
        <a:ext cx="6666833" cy="1090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57439-89CC-4849-AA4C-C82BE89068E6}">
      <dsp:nvSpPr>
        <dsp:cNvPr id="0" name=""/>
        <dsp:cNvSpPr/>
      </dsp:nvSpPr>
      <dsp:spPr>
        <a:xfrm>
          <a:off x="0" y="106947"/>
          <a:ext cx="6666833" cy="17005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/>
            <a:t>La place des enseignants dans les politiques inclusives est paradoxale.</a:t>
          </a:r>
          <a:endParaRPr lang="en-US" sz="2400" kern="1200"/>
        </a:p>
      </dsp:txBody>
      <dsp:txXfrm>
        <a:off x="83016" y="189963"/>
        <a:ext cx="6500801" cy="1534563"/>
      </dsp:txXfrm>
    </dsp:sp>
    <dsp:sp modelId="{4DDC1C08-2CDE-1E40-8971-545EBA960EED}">
      <dsp:nvSpPr>
        <dsp:cNvPr id="0" name=""/>
        <dsp:cNvSpPr/>
      </dsp:nvSpPr>
      <dsp:spPr>
        <a:xfrm>
          <a:off x="0" y="1876662"/>
          <a:ext cx="6666833" cy="1700595"/>
        </a:xfrm>
        <a:prstGeom prst="roundRect">
          <a:avLst/>
        </a:prstGeom>
        <a:gradFill rotWithShape="0">
          <a:gsLst>
            <a:gs pos="0">
              <a:schemeClr val="accent2">
                <a:hueOff val="3221806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6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6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On les considère comme les acteurs centraux de l’inclusion mais on tend à les traiter comme une masse inerte (qui « résiste ») qu’il faut sans cesse enrôler, motiver, etc. </a:t>
          </a:r>
          <a:endParaRPr lang="en-US" sz="2400" kern="1200" dirty="0"/>
        </a:p>
      </dsp:txBody>
      <dsp:txXfrm>
        <a:off x="83016" y="1959678"/>
        <a:ext cx="6500801" cy="1534563"/>
      </dsp:txXfrm>
    </dsp:sp>
    <dsp:sp modelId="{CD64B0FB-7A9B-0740-AA82-8D97976C2986}">
      <dsp:nvSpPr>
        <dsp:cNvPr id="0" name=""/>
        <dsp:cNvSpPr/>
      </dsp:nvSpPr>
      <dsp:spPr>
        <a:xfrm>
          <a:off x="0" y="3646377"/>
          <a:ext cx="6666833" cy="1700595"/>
        </a:xfrm>
        <a:prstGeom prst="roundRect">
          <a:avLst/>
        </a:prstGeom>
        <a:gradFill rotWithShape="0">
          <a:gsLst>
            <a:gs pos="0">
              <a:schemeClr val="accent2">
                <a:hueOff val="6443612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2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2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De fait, ce sont les enseignants qui paient le coût de l’individualisation de la politique inclusive. Leur travail s’est nettement intensifié.</a:t>
          </a:r>
          <a:endParaRPr lang="en-US" sz="2400" kern="1200" dirty="0"/>
        </a:p>
      </dsp:txBody>
      <dsp:txXfrm>
        <a:off x="83016" y="3729393"/>
        <a:ext cx="6500801" cy="1534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57439-89CC-4849-AA4C-C82BE89068E6}">
      <dsp:nvSpPr>
        <dsp:cNvPr id="0" name=""/>
        <dsp:cNvSpPr/>
      </dsp:nvSpPr>
      <dsp:spPr>
        <a:xfrm>
          <a:off x="0" y="501799"/>
          <a:ext cx="6666833" cy="1375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kern="1200" dirty="0"/>
            <a:t>La collaboration</a:t>
          </a:r>
        </a:p>
      </dsp:txBody>
      <dsp:txXfrm>
        <a:off x="67167" y="568966"/>
        <a:ext cx="6532499" cy="1241586"/>
      </dsp:txXfrm>
    </dsp:sp>
    <dsp:sp modelId="{4DDC1C08-2CDE-1E40-8971-545EBA960EED}">
      <dsp:nvSpPr>
        <dsp:cNvPr id="0" name=""/>
        <dsp:cNvSpPr/>
      </dsp:nvSpPr>
      <dsp:spPr>
        <a:xfrm>
          <a:off x="0" y="2039000"/>
          <a:ext cx="6666833" cy="1375920"/>
        </a:xfrm>
        <a:prstGeom prst="roundRect">
          <a:avLst/>
        </a:prstGeom>
        <a:gradFill rotWithShape="0">
          <a:gsLst>
            <a:gs pos="0">
              <a:schemeClr val="accent2">
                <a:hueOff val="3221806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6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6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kern="1200" dirty="0"/>
            <a:t>La </a:t>
          </a:r>
          <a:r>
            <a:rPr lang="en-US" sz="5600" kern="1200" dirty="0" err="1"/>
            <a:t>personnalisation</a:t>
          </a:r>
          <a:endParaRPr lang="en-US" sz="5600" kern="1200" dirty="0"/>
        </a:p>
      </dsp:txBody>
      <dsp:txXfrm>
        <a:off x="67167" y="2106167"/>
        <a:ext cx="6532499" cy="1241586"/>
      </dsp:txXfrm>
    </dsp:sp>
    <dsp:sp modelId="{CD64B0FB-7A9B-0740-AA82-8D97976C2986}">
      <dsp:nvSpPr>
        <dsp:cNvPr id="0" name=""/>
        <dsp:cNvSpPr/>
      </dsp:nvSpPr>
      <dsp:spPr>
        <a:xfrm>
          <a:off x="0" y="3576200"/>
          <a:ext cx="6666833" cy="1375920"/>
        </a:xfrm>
        <a:prstGeom prst="roundRect">
          <a:avLst/>
        </a:prstGeom>
        <a:gradFill rotWithShape="0">
          <a:gsLst>
            <a:gs pos="0">
              <a:schemeClr val="accent2">
                <a:hueOff val="6443612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2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2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600" kern="1200" dirty="0"/>
            <a:t>La </a:t>
          </a:r>
          <a:r>
            <a:rPr lang="en-US" sz="5600" kern="1200" dirty="0" err="1"/>
            <a:t>différenciation</a:t>
          </a:r>
          <a:endParaRPr lang="en-US" sz="5600" kern="1200" dirty="0"/>
        </a:p>
      </dsp:txBody>
      <dsp:txXfrm>
        <a:off x="67167" y="3643367"/>
        <a:ext cx="6532499" cy="1241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73E2-9474-603F-2830-59E187866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B35C99D-A96A-03AD-5778-25A36A6BD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316922-630D-EC9E-4BC1-AF18E222E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F26BA0-A2CA-7D7A-EDF1-DCAB6087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FF799A-1D32-3B86-7B23-23322FA4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212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881BCE-58A6-F4AD-384E-03285371A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1D12B4-3479-1228-1C9E-92713CFCA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B86A01-77BF-2C75-8F2A-148D3566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EA3454-B1C2-02E1-DFAA-7238FB48C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57E3A7-80CF-A705-4906-B61AEB0B6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76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1BAD12-3DC6-90D4-AFCB-EA85ED9CB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E69955-BC50-F6E7-9245-992A7964E0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9CD6FB-3315-765F-7B64-2B873DACF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F12E45-B42C-8CDB-0601-16A1E31A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DF30A-13C6-BF21-51CB-E1146FE9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69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16BD0A-B7DC-753B-D105-7757D11CE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C798BF-9D0B-D5C6-D09B-92193646B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DB09C0-06DD-56AA-957C-030A03B4F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5ED966-1CC7-BE50-A69A-A2998CCB8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08CD7-B3DD-B8F2-4F60-113AE57E8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78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E7E2D-A25C-76F6-F6B7-E37EFC3C6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515455-5343-91FE-75A8-20580F1C9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6AAB0A-96E7-DBDF-569E-B4CCE6F58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3E877D-EF47-3537-04F5-02D25FA0E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B51D88-6B9E-25B2-98F1-79E633AD5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54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30AEEE-9782-A778-DDE1-51CEAEC6E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423788-ACE8-975D-017E-A30F9D044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43C4A9-667D-B953-234E-123A1D471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C8D1CC-9F32-AF0B-991D-9A9AF25E8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223BCD2-8ACB-307B-9C51-E2801699C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0DAC80-9F66-C8E9-1D56-7B36F9C85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0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A5C664-BCD3-10AF-393A-90D709B97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570C20-43C0-5736-AFAD-FEA9B2300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43B4DFF-60E6-16BD-8737-CC1F3E054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DB3EAFD-4F94-4929-0013-60D532FBC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EF3E62E-BDCE-CC4E-175A-404D554FB6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C4A730-436E-7E6F-232B-CD16ECF69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56E9F4-06AB-9D1D-EBFF-38FD22F3A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32050D7-2D6C-ED7D-2123-9A9825C71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18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A9DDE2-5901-1ED4-3FE2-3330BD3D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10E51E-E445-55AF-9757-17FFE155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C79EDD-78EB-8908-3943-1783B1E00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366C67-4103-AC1E-16D4-EC97761A6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11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B15D452-0B3A-DAF6-B3DB-EEC347AE9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F11D40-0979-1016-7C4E-28FFBDC6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1E24DA-5876-441F-F720-7867443E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10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A95312-BBD8-CFB9-2B67-E937C8E68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51BA23-7E2A-F6F2-20D8-45982341E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A6B282-AFCC-8400-F751-F9B7A9618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B1D123-7C5E-6388-25B8-57C94BFE2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86B03C-CE7F-0545-D64B-92333689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C0833F-69A3-62F9-3A7A-569FCCD74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40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8DEE9C-C6DA-576A-C0CB-60CB484C4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7442AC9-807C-416C-3D74-A520516ACB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7A85CC-7724-FCF5-01FF-11FE2C2C4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0F2116D-29CB-BF79-B467-B7726EF68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4B32A4-6C2E-62D5-3F3A-0A82AD8E8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9B93A4-BDC8-0DB6-C511-FF808F15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82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3DD8066-CA11-8384-55B8-D2DCF6281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626324-BFBC-91B4-C219-1A530314B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BAD044-6D1E-FFB0-85B8-91F0F45E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ACA510-D1DA-324E-9338-ED402AB82AD1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9CE83B-F44F-59A8-6946-E66AC4BA9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EF8336-01CC-FC79-06A8-6560F7136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9D38A9-0800-2F45-95F5-D92CCB4430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4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4F759BB1-AE35-F395-5D9F-2BD62C832857}"/>
              </a:ext>
            </a:extLst>
          </p:cNvPr>
          <p:cNvSpPr txBox="1"/>
          <p:nvPr/>
        </p:nvSpPr>
        <p:spPr>
          <a:xfrm>
            <a:off x="3046956" y="3108966"/>
            <a:ext cx="6093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CH" dirty="0">
                <a:effectLst/>
                <a:latin typeface="Times New Roman" panose="02020603050405020304" pitchFamily="18" charset="0"/>
              </a:rPr>
            </a:br>
            <a:endParaRPr lang="fr-CH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C5C2CB0-485F-9C7E-1E95-140CADE6F0E6}"/>
              </a:ext>
            </a:extLst>
          </p:cNvPr>
          <p:cNvSpPr txBox="1"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CH" dirty="0">
                <a:effectLst/>
                <a:latin typeface="Times New Roman" panose="02020603050405020304" pitchFamily="18" charset="0"/>
              </a:rPr>
            </a:br>
            <a:endParaRPr lang="fr-CH" dirty="0">
              <a:effectLst/>
              <a:latin typeface="Times New Roman" panose="02020603050405020304" pitchFamily="18" charset="0"/>
            </a:endParaRPr>
          </a:p>
        </p:txBody>
      </p:sp>
      <p:pic>
        <p:nvPicPr>
          <p:cNvPr id="10" name="Image 9" descr="Une image contenant texte, capture d’écran, Visage humain, conception&#10;&#10;Le contenu généré par l’IA peut être incorrect.">
            <a:extLst>
              <a:ext uri="{FF2B5EF4-FFF2-40B4-BE49-F238E27FC236}">
                <a16:creationId xmlns:a16="http://schemas.microsoft.com/office/drawing/2014/main" id="{FC09C903-B9BE-A61D-1D01-7FEFFE8945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2694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11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92E1562-928C-12BF-2946-281D18C6C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ED9E905-6B3E-1BBA-2B06-4E654C26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371D5249-3676-CCCB-8957-F59DD2D31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7A9D1A-B1A1-08F4-EB4A-403160E31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AC1B56C-D203-7A5C-C3BC-0EBFC57FC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6375839-2EFA-A011-216A-D7D54EAA2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E051C17-E2C9-804C-56EB-E1CAF185F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A0AC5E-0D3F-241C-222F-183EE831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B34B699-2326-EA4D-2CAE-CE2EC2A3F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lvl="0"/>
            <a:r>
              <a:rPr lang="fr-FR" dirty="0">
                <a:solidFill>
                  <a:schemeClr val="bg1"/>
                </a:solidFill>
              </a:rPr>
              <a:t>La brutalité de l’action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65E0D4-A573-5E3B-B2F5-7B0BF4FE4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fr-FR" sz="2000" dirty="0"/>
              <a:t>La conviction de défendre une posture morale donne aux politiques le sentiment qu’ils peuvent agir vite et fort.</a:t>
            </a:r>
          </a:p>
          <a:p>
            <a:pPr marL="0" indent="0" algn="just">
              <a:buNone/>
            </a:pPr>
            <a:r>
              <a:rPr lang="fr-FR" sz="2000" dirty="0"/>
              <a:t>C’est ce que le sociologue Xavier Pons appelle la « </a:t>
            </a:r>
            <a:r>
              <a:rPr lang="fr-FR" sz="2000" i="1" dirty="0"/>
              <a:t>fast </a:t>
            </a:r>
            <a:r>
              <a:rPr lang="fr-FR" sz="2000" i="1" dirty="0" err="1"/>
              <a:t>policy</a:t>
            </a:r>
            <a:r>
              <a:rPr lang="fr-FR" sz="2000" i="1" dirty="0"/>
              <a:t> </a:t>
            </a:r>
            <a:r>
              <a:rPr lang="fr-FR" sz="2000" dirty="0"/>
              <a:t>». </a:t>
            </a:r>
          </a:p>
          <a:p>
            <a:pPr marL="0" indent="0" algn="just">
              <a:buNone/>
            </a:pPr>
            <a:r>
              <a:rPr lang="fr-FR" sz="2000" dirty="0"/>
              <a:t>On agit vite pour surprendre les acteurs (ici, les syndicats). On emploi des mots exprimant volontairement la brutalité pour donner l’impression d’efficacité et de volonté de briser les résistances.</a:t>
            </a:r>
          </a:p>
          <a:p>
            <a:pPr marL="0" indent="0" algn="just">
              <a:buNone/>
            </a:pPr>
            <a:r>
              <a:rPr lang="fr-FR" sz="2000" dirty="0"/>
              <a:t>En France, on pense au « </a:t>
            </a:r>
            <a:r>
              <a:rPr lang="fr-FR" sz="2000" b="1" dirty="0"/>
              <a:t>choc de simplification </a:t>
            </a:r>
            <a:r>
              <a:rPr lang="fr-FR" sz="2000" dirty="0"/>
              <a:t>», au « </a:t>
            </a:r>
            <a:r>
              <a:rPr lang="fr-FR" sz="2000" b="1" dirty="0"/>
              <a:t>choc des savoirs </a:t>
            </a:r>
            <a:r>
              <a:rPr lang="fr-FR" sz="2000" dirty="0"/>
              <a:t>», à « </a:t>
            </a:r>
            <a:r>
              <a:rPr lang="fr-FR" sz="2000" b="1" dirty="0"/>
              <a:t>l’opération place nette </a:t>
            </a:r>
            <a:r>
              <a:rPr lang="fr-FR" sz="2000" dirty="0"/>
              <a:t>», etc.</a:t>
            </a:r>
          </a:p>
          <a:p>
            <a:pPr marL="0" indent="0" algn="just">
              <a:buNone/>
            </a:pPr>
            <a:r>
              <a:rPr lang="fr-FR" sz="2000" dirty="0"/>
              <a:t>La plupart des analystes des politiques inclusives insistent sur le caractère top-down et rapide de leur mise en œuvre.</a:t>
            </a:r>
          </a:p>
          <a:p>
            <a:pPr marL="0" indent="0" algn="just">
              <a:buNone/>
            </a:pPr>
            <a:r>
              <a:rPr lang="fr-FR" sz="2000" dirty="0"/>
              <a:t>C’est le cas dans le canton de Vaud où la cheffe de département (socialiste) a instauré le « </a:t>
            </a:r>
            <a:r>
              <a:rPr lang="fr-FR" sz="2000" b="1" dirty="0"/>
              <a:t>Concept 360 </a:t>
            </a:r>
            <a:r>
              <a:rPr lang="fr-FR" sz="2000" dirty="0"/>
              <a:t>» en faisant campagne sur le thème de sa capacité à vaincre rapidement les « </a:t>
            </a:r>
            <a:r>
              <a:rPr lang="fr-FR" sz="2000" b="1" dirty="0"/>
              <a:t>résistances</a:t>
            </a:r>
            <a:r>
              <a:rPr lang="fr-FR" sz="2000" dirty="0"/>
              <a:t> ». </a:t>
            </a:r>
          </a:p>
        </p:txBody>
      </p:sp>
    </p:spTree>
    <p:extLst>
      <p:ext uri="{BB962C8B-B14F-4D97-AF65-F5344CB8AC3E}">
        <p14:creationId xmlns:p14="http://schemas.microsoft.com/office/powerpoint/2010/main" val="1567403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414BBB-C3AB-5F7E-F846-282C84081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180063E9-806E-D156-987E-77447B4B9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E1DE2653-7A82-64D7-7D2A-D68934B57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FEF01B0-63CA-379E-4183-9E264C657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0CF47EE-03DD-3EFF-8473-230ACA930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EAAF426-FF65-901F-92B0-409DCC19A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37F927A-87C6-4C0F-2124-E62A5CA92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D26D3A-0B6E-68E9-CD43-AD3C46DB9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A4FBF4D-141A-D387-C4FF-49598C498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lvl="0"/>
            <a:r>
              <a:rPr lang="fr-FR" dirty="0">
                <a:solidFill>
                  <a:schemeClr val="bg1"/>
                </a:solidFill>
              </a:rPr>
              <a:t>La brutalité de l’action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1A4E3B-EAE3-58DF-3202-2231522DD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fr-FR" sz="2000" dirty="0"/>
              <a:t>Elle a même prétendu que les</a:t>
            </a:r>
            <a:r>
              <a:rPr lang="fr-FR" sz="2000" b="1" dirty="0"/>
              <a:t> évaluations étaient très positives </a:t>
            </a:r>
            <a:r>
              <a:rPr lang="fr-FR" sz="2000" dirty="0"/>
              <a:t>avant même que le « concept » soit réellement mis en marche.</a:t>
            </a:r>
          </a:p>
          <a:p>
            <a:pPr marL="0" indent="0" algn="just">
              <a:buNone/>
            </a:pPr>
            <a:r>
              <a:rPr lang="fr-FR" sz="2000" dirty="0"/>
              <a:t>En revanche cette politique </a:t>
            </a:r>
            <a:r>
              <a:rPr lang="fr-FR" sz="2000" b="1" dirty="0"/>
              <a:t>à marche forcée </a:t>
            </a:r>
            <a:r>
              <a:rPr lang="fr-FR" sz="2000" dirty="0"/>
              <a:t>a épuisé les enseignants et lui a fait </a:t>
            </a:r>
            <a:r>
              <a:rPr lang="fr-FR" sz="2000" b="1" dirty="0"/>
              <a:t>perdre les élections </a:t>
            </a:r>
            <a:r>
              <a:rPr lang="fr-FR" sz="2000" dirty="0"/>
              <a:t>pour le mandat suivant.</a:t>
            </a:r>
          </a:p>
          <a:p>
            <a:pPr marL="0" indent="0" algn="just">
              <a:buNone/>
            </a:pPr>
            <a:r>
              <a:rPr lang="fr-FR" sz="2000" dirty="0"/>
              <a:t>Aujourd’hui, le nouveau chef de département, de droite, cherche à revenir en arrière sur l’inclusion, appuyé sur une </a:t>
            </a:r>
            <a:r>
              <a:rPr lang="fr-FR" sz="2000" b="1" dirty="0"/>
              <a:t>campagne anti-inclusion </a:t>
            </a:r>
            <a:r>
              <a:rPr lang="fr-FR" sz="2000" dirty="0"/>
              <a:t>de son parti mais aussi sur les protestations des syndicats enseignants.</a:t>
            </a:r>
          </a:p>
          <a:p>
            <a:pPr marL="0" indent="0" algn="just">
              <a:buNone/>
            </a:pPr>
            <a:r>
              <a:rPr lang="fr-FR" sz="2000" dirty="0"/>
              <a:t>On a là en miniature au niveau cantonal ce qui se passe au niveau politique en général.</a:t>
            </a:r>
          </a:p>
          <a:p>
            <a:pPr marL="0" indent="0" algn="just">
              <a:buNone/>
            </a:pPr>
            <a:r>
              <a:rPr lang="fr-FR" sz="2000" dirty="0"/>
              <a:t>Une gauche qui fait de la politique contre ses clientèles traditionnelles (ici les enseignants) et une droite qui abandonne aujourd’hui le libéralisme pour des positions plus dures.</a:t>
            </a:r>
          </a:p>
          <a:p>
            <a:pPr marL="0" indent="0" algn="just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7690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BFCA9F-AE33-5A34-4445-0830882CE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D33C1624-BC7B-6166-8F6A-C0125A4E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2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Le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lexique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l’inclusion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: la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diversité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contre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l’égalité</a:t>
            </a:r>
            <a:endParaRPr lang="en-US" sz="5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E440961-FC05-2C82-7020-A5EA2A9D5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9943" y="5171093"/>
            <a:ext cx="9078628" cy="8606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296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780D79D-A7F6-967A-6177-D340B7A3B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lexique de l’inclusion : la diversité contre l’égalité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7DB022-824C-DB19-8182-84C976D1D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 fontScale="92500" lnSpcReduction="10000"/>
          </a:bodyPr>
          <a:lstStyle/>
          <a:p>
            <a:r>
              <a:rPr lang="fr-FR" sz="2000" dirty="0"/>
              <a:t>Il y aurait une différence conceptuelle fondamentale entre l’intégration et l’inclusion.</a:t>
            </a:r>
          </a:p>
          <a:p>
            <a:r>
              <a:rPr lang="fr-FR" sz="2000" dirty="0"/>
              <a:t> L’intégration daterait des années 1960-70 et aurait obligé les élèves à s’adapter.</a:t>
            </a:r>
          </a:p>
          <a:p>
            <a:endParaRPr lang="fr-FR" sz="2000" dirty="0"/>
          </a:p>
          <a:p>
            <a:r>
              <a:rPr lang="fr-FR" sz="2000" dirty="0"/>
              <a:t>L’inclusion obligerait l’école à s’adapter aux élèves.</a:t>
            </a:r>
          </a:p>
          <a:p>
            <a:r>
              <a:rPr lang="fr-FR" sz="2000" dirty="0"/>
              <a:t>En fait, la Déclaration de Salamanque (1994) dit « inclusion » en anglais et « intégration » en langues latines.</a:t>
            </a:r>
          </a:p>
          <a:p>
            <a:r>
              <a:rPr lang="fr-FR" sz="2000" dirty="0"/>
              <a:t>Le terme « inclusion » en français est donc simplement un anglicisme.</a:t>
            </a:r>
          </a:p>
          <a:p>
            <a:r>
              <a:rPr lang="fr-FR" sz="2000" dirty="0"/>
              <a:t>On voit bien en pratique que l’école continue de plus en plus à adapter les élèves plutôt qu’à s’adapter.</a:t>
            </a:r>
          </a:p>
          <a:p>
            <a:endParaRPr lang="fr-FR" sz="2000" dirty="0"/>
          </a:p>
          <a:p>
            <a:r>
              <a:rPr lang="fr-FR" sz="2000" dirty="0"/>
              <a:t>Les logiques d’évaluation de plus en plus dures conduisent simplement les élèves à déroger (adaptations, aménagements, etc.)</a:t>
            </a:r>
          </a:p>
          <a:p>
            <a:r>
              <a:rPr lang="fr-FR" sz="2000" dirty="0"/>
              <a:t>L’école ne change pas foncièrement en fonction d’eux.</a:t>
            </a:r>
          </a:p>
        </p:txBody>
      </p:sp>
    </p:spTree>
    <p:extLst>
      <p:ext uri="{BB962C8B-B14F-4D97-AF65-F5344CB8AC3E}">
        <p14:creationId xmlns:p14="http://schemas.microsoft.com/office/powerpoint/2010/main" val="3546027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60D937-B5E0-B565-C377-2B71A1A48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AF6FCD3-E16A-94E5-88DB-5493E9FC4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E608845-8377-B9EA-93F8-04A56FD11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5601D2-36B6-580F-23AD-93F595DE7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766A36-CC9B-90DD-0C9F-A8F5C90B1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438E1B-5B05-3F7A-4D40-89899C412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3F9EB58-2382-290C-B0D9-827257C4A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CD8E42-27F9-5711-AD29-0A94FCAFF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7E0F06E-639C-53CE-B956-686B12EB7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lexique de l’inclusion : la diversité contre l’égalité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92273-5FAD-6868-4BF5-5ADA96C1C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b="1" dirty="0"/>
              <a:t>L’équité contre l’égalité</a:t>
            </a:r>
            <a:r>
              <a:rPr lang="fr-FR" sz="2000" dirty="0"/>
              <a:t>. L’équité consisterait à donner à chacun selon ses besoins au lieu de la même chose à tout le monde. </a:t>
            </a:r>
          </a:p>
          <a:p>
            <a:r>
              <a:rPr lang="fr-FR" sz="2000" dirty="0"/>
              <a:t>En pratique, l’équité permet de justifier des parcours, voire des pratiques différenciatrices au prétexte que chacun à des  »besoins » différents.</a:t>
            </a:r>
          </a:p>
          <a:p>
            <a:r>
              <a:rPr lang="fr-FR" sz="2000" dirty="0"/>
              <a:t>L’inclusion n’est pas une révolution de l’école vers plus d’égalité.</a:t>
            </a:r>
          </a:p>
          <a:p>
            <a:r>
              <a:rPr lang="fr-FR" sz="2000" dirty="0"/>
              <a:t>En Suisse cohabitation de la ségrégation (filières), des classes spéciales et de l’inclusion en classe ordinaire.</a:t>
            </a:r>
          </a:p>
          <a:p>
            <a:r>
              <a:rPr lang="fr-FR" sz="2000" dirty="0"/>
              <a:t>L’école inclusive s’ajoute au reste. C’est plus un aménagement qu’une révolution scolaire.</a:t>
            </a:r>
          </a:p>
        </p:txBody>
      </p:sp>
    </p:spTree>
    <p:extLst>
      <p:ext uri="{BB962C8B-B14F-4D97-AF65-F5344CB8AC3E}">
        <p14:creationId xmlns:p14="http://schemas.microsoft.com/office/powerpoint/2010/main" val="1113237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D2348E-9DD3-B1B2-8B7B-5047F4881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CA5AAE8-1D69-728A-B658-ACD6F8A0A6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C2A1A-08CE-1012-A822-9CEE87F77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04E02A-D4E8-687D-4832-52284CAE1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83F32F-2466-2736-55C2-C836EE541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33B584-CC5C-91D6-F53C-761E87B0D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743190D-58AC-7DE5-AA33-AE4566842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02B297-7913-655C-29FA-E356B525C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9E07C2B-5A8E-DCF2-3E42-E8FEF4597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lexique de l’inclusion : la diversité contre l’égalité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3F43EE-7585-43F8-8130-FB4BED780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b="1" dirty="0"/>
              <a:t>L’individualisation du traitement </a:t>
            </a:r>
            <a:r>
              <a:rPr lang="fr-FR" sz="2000" dirty="0"/>
              <a:t>(notamment par la différenciation pédagogique) serait la meilleure manière de traiter les élèves. </a:t>
            </a:r>
          </a:p>
          <a:p>
            <a:r>
              <a:rPr lang="fr-FR" sz="2000" dirty="0"/>
              <a:t>Mais la différenciation pédagogique </a:t>
            </a:r>
            <a:r>
              <a:rPr lang="fr-FR" sz="2000" b="1" dirty="0"/>
              <a:t>a changé de sens </a:t>
            </a:r>
            <a:r>
              <a:rPr lang="fr-FR" sz="2000" dirty="0"/>
              <a:t>depuis ses origines (début des années 1980). </a:t>
            </a:r>
          </a:p>
          <a:p>
            <a:r>
              <a:rPr lang="fr-FR" sz="2000" dirty="0"/>
              <a:t>Elle visait à égaliser les niveaux en fonction des différences de niveaux. </a:t>
            </a:r>
          </a:p>
          <a:p>
            <a:r>
              <a:rPr lang="fr-FR" sz="2000" dirty="0"/>
              <a:t>Elle a pris un sens beaucoup plus vague aujourd’hui consistant à « célébrer » la diversité des individus.</a:t>
            </a:r>
          </a:p>
          <a:p>
            <a:r>
              <a:rPr lang="fr-FR" sz="2000" dirty="0"/>
              <a:t>L’objectif de réduction des inégalités d’apprentissage n’est plus explicitement annoncé.</a:t>
            </a:r>
          </a:p>
        </p:txBody>
      </p:sp>
    </p:spTree>
    <p:extLst>
      <p:ext uri="{BB962C8B-B14F-4D97-AF65-F5344CB8AC3E}">
        <p14:creationId xmlns:p14="http://schemas.microsoft.com/office/powerpoint/2010/main" val="1373233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B48722-3BAC-FF46-F8FC-667836E5B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6DC3E46-0CB9-FC88-016E-760D95FC6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189A56B-FFBE-DED8-9DF9-27D4FAEA1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E8A6C1-2515-13C7-EAF2-862ACC681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D64D1E-37AF-5284-A2BB-6A54EEE5E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C8E25D-029F-D6E9-F7E8-5F6BAAC5D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651E5A7-79DB-AA31-4CDC-8EB9822C8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BF6F2B4-3EB5-12AD-3107-27D72B5383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6A9C5A-DACC-34FF-F0D5-E8A57204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lexique de l’inclusion : la diversité contre l’égalité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9C01AC-1237-BDF8-CFE1-1B3B48EE6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CH" sz="2000" dirty="0"/>
              <a:t>L’analyse du </a:t>
            </a:r>
            <a:r>
              <a:rPr lang="fr-CH" sz="2000" b="1" dirty="0"/>
              <a:t>Concept 360 </a:t>
            </a:r>
            <a:r>
              <a:rPr lang="fr-CH" sz="2000" dirty="0"/>
              <a:t>du canton de Vaud (2019)</a:t>
            </a:r>
          </a:p>
          <a:p>
            <a:r>
              <a:rPr lang="fr-CH" sz="2000" dirty="0"/>
              <a:t>Tout s’articule autour de la notion de «</a:t>
            </a:r>
            <a:r>
              <a:rPr lang="fr-CH" sz="2000" b="1" dirty="0"/>
              <a:t>besoin</a:t>
            </a:r>
            <a:r>
              <a:rPr lang="fr-CH" sz="2000" dirty="0"/>
              <a:t>» et de «</a:t>
            </a:r>
            <a:r>
              <a:rPr lang="fr-CH" sz="2000" b="1" dirty="0"/>
              <a:t>trouble</a:t>
            </a:r>
            <a:r>
              <a:rPr lang="fr-CH" sz="2000" dirty="0"/>
              <a:t>». </a:t>
            </a:r>
          </a:p>
          <a:p>
            <a:r>
              <a:rPr lang="fr-CH" sz="2000" dirty="0"/>
              <a:t>Dans ce «concept» la diversité est plutôt un objet inquiétant, à «gérer». </a:t>
            </a:r>
          </a:p>
          <a:p>
            <a:pPr algn="just"/>
            <a:r>
              <a:rPr lang="fr-CH" sz="2000" dirty="0"/>
              <a:t>Le terme handicap est peu utilisé.</a:t>
            </a:r>
          </a:p>
          <a:p>
            <a:pPr algn="just"/>
            <a:r>
              <a:rPr lang="fr-CH" sz="2000" dirty="0"/>
              <a:t>La notion de besoin éducatif particulier (ou «spécifique») est au contre des politiques inclusives.</a:t>
            </a:r>
          </a:p>
          <a:p>
            <a:r>
              <a:rPr lang="fr-CH" sz="1800" dirty="0"/>
              <a:t> </a:t>
            </a:r>
            <a:r>
              <a:rPr lang="fr-CH" sz="2000" dirty="0"/>
              <a:t>Contrairement aux conceptions du rapport </a:t>
            </a:r>
            <a:r>
              <a:rPr lang="fr-CH" sz="2000" dirty="0" err="1"/>
              <a:t>Warnock</a:t>
            </a:r>
            <a:r>
              <a:rPr lang="fr-CH" sz="2000" dirty="0"/>
              <a:t> (1978) en Angleterre, </a:t>
            </a:r>
            <a:r>
              <a:rPr lang="fr-CH" sz="2000" dirty="0">
                <a:effectLst/>
              </a:rPr>
              <a:t>remplacer le</a:t>
            </a:r>
            <a:r>
              <a:rPr lang="fr-CH" sz="2000" dirty="0"/>
              <a:t> </a:t>
            </a:r>
            <a:r>
              <a:rPr lang="fr-CH" sz="2000" dirty="0">
                <a:effectLst/>
              </a:rPr>
              <a:t>« handicap » par le « besoin éducatif spécifique » ne protège pas des tendances à la naturalisation des difficultés scolaires, au contraire. </a:t>
            </a:r>
          </a:p>
          <a:p>
            <a:r>
              <a:rPr lang="fr-CH" sz="2000" dirty="0">
                <a:effectLst/>
              </a:rPr>
              <a:t>Cela tend à l’étendre à un ensemble hétéroclite de difficultés.</a:t>
            </a:r>
            <a:endParaRPr lang="fr-CH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28005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4E0E4A-E13D-7EC5-7C02-8A1ED2721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1D81747-BB3B-80C3-C97B-8360F6A93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D6D04B6-6746-E2F6-511A-1AA837FBC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73B6EB-0A17-4408-77F3-797BAB4CC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771640-8EEB-4159-5BE7-AB390272F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5730D9-5D8B-A615-5FD5-434EF61D3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E2BB167-BA48-1679-18CD-BED7A5206D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E83B2A-2C8A-699C-672F-8CA892933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B908331-E2B7-8A83-340B-091687020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Le lexique de l’inclusion : la diversité contre l’égalité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04D6F9-8E62-2211-B06E-A8EF8C353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fr-FR" sz="2000" dirty="0"/>
              <a:t>Le problème du caractère hétéroclite du « BEP » (BES) est qu’il tende à faire de l’inclusion une politique « </a:t>
            </a:r>
            <a:r>
              <a:rPr lang="fr-FR" sz="2000" b="1" dirty="0"/>
              <a:t>totale</a:t>
            </a:r>
            <a:r>
              <a:rPr lang="fr-FR" sz="2000" dirty="0"/>
              <a:t> » chargée d’aborder l’école par </a:t>
            </a:r>
            <a:r>
              <a:rPr lang="fr-FR" sz="2000" b="1" dirty="0"/>
              <a:t>tous ses problèmes</a:t>
            </a:r>
            <a:r>
              <a:rPr lang="fr-FR" sz="2000" dirty="0"/>
              <a:t>.</a:t>
            </a:r>
          </a:p>
          <a:p>
            <a:pPr marL="0" indent="0" algn="just">
              <a:buNone/>
            </a:pPr>
            <a:endParaRPr lang="fr-FR" sz="2000" dirty="0"/>
          </a:p>
          <a:p>
            <a:pPr algn="just"/>
            <a:r>
              <a:rPr lang="fr-FR" sz="2000" dirty="0"/>
              <a:t>Or, l’analyse du concept 360 montre l’absence des termes « savoirs » et « connaissances ». </a:t>
            </a:r>
          </a:p>
          <a:p>
            <a:pPr algn="just"/>
            <a:r>
              <a:rPr lang="fr-FR" sz="2000" dirty="0"/>
              <a:t>On ne parle de réduire les inégalités d’apprentissages, pas d’élever le niveau global des connaissances ou de socle commun. </a:t>
            </a:r>
          </a:p>
          <a:p>
            <a:pPr algn="just"/>
            <a:r>
              <a:rPr lang="fr-FR" sz="2000" dirty="0"/>
              <a:t>Le terme d’inégalités sociales a disparu du vocabulaire.</a:t>
            </a:r>
          </a:p>
          <a:p>
            <a:pPr marL="0" indent="0" algn="just">
              <a:buNone/>
            </a:pPr>
            <a:endParaRPr lang="fr-CH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688145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0FCC64-29FA-53E7-37BF-DD0E60B39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B70EBAE-0D15-3E49-E114-B03F44A9E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dirty="0">
                <a:solidFill>
                  <a:srgbClr val="FFFFFF"/>
                </a:solidFill>
              </a:rPr>
              <a:t>3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“</a:t>
            </a:r>
            <a:r>
              <a:rPr lang="en-US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Mesurer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” </a:t>
            </a:r>
            <a:r>
              <a:rPr lang="en-US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l’inclusion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4102294-8783-E931-0108-5E9A8D143E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9943" y="5171093"/>
            <a:ext cx="9078628" cy="8606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590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17F304B-1DB0-6972-1C5D-E279690C8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3. «Mesurer» l’inclusion</a:t>
            </a:r>
            <a:endParaRPr lang="fr-FR" sz="4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EBBE55-7754-FC5E-99B4-AD78FFCBA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695" y="270933"/>
            <a:ext cx="7485638" cy="6299199"/>
          </a:xfrm>
        </p:spPr>
        <p:txBody>
          <a:bodyPr anchor="ctr">
            <a:normAutofit/>
          </a:bodyPr>
          <a:lstStyle/>
          <a:p>
            <a:pPr algn="just"/>
            <a:r>
              <a:rPr lang="fr-FR" sz="2000" b="1" dirty="0"/>
              <a:t>Statistiquement</a:t>
            </a:r>
            <a:r>
              <a:rPr lang="fr-FR" sz="2000" dirty="0"/>
              <a:t>, l’inclusion à </a:t>
            </a:r>
            <a:r>
              <a:rPr lang="fr-FR" sz="2000" b="1" dirty="0"/>
              <a:t>diminuer la fréquentation des diverses institutions spécialisées </a:t>
            </a:r>
            <a:r>
              <a:rPr lang="fr-FR" sz="2000" dirty="0"/>
              <a:t>qui accueillent des élèves handicapés, inadaptés, à besoins particuliers, etc.</a:t>
            </a:r>
          </a:p>
          <a:p>
            <a:pPr algn="just"/>
            <a:r>
              <a:rPr lang="fr-FR" sz="2000" dirty="0"/>
              <a:t>Cela consiste aussi à </a:t>
            </a:r>
            <a:r>
              <a:rPr lang="fr-FR" sz="2000" b="1" dirty="0"/>
              <a:t>supprimer</a:t>
            </a:r>
            <a:r>
              <a:rPr lang="fr-FR" sz="2000" dirty="0"/>
              <a:t> les « </a:t>
            </a:r>
            <a:r>
              <a:rPr lang="fr-FR" sz="2000" b="1" dirty="0"/>
              <a:t>classes spéciales </a:t>
            </a:r>
            <a:r>
              <a:rPr lang="fr-FR" sz="2000" dirty="0"/>
              <a:t>» des écoles ordinaires qui accueillent des effectifs réduits d’élèves à besoins particuliers.</a:t>
            </a:r>
          </a:p>
          <a:p>
            <a:pPr algn="just"/>
            <a:r>
              <a:rPr lang="fr-FR" sz="2000" dirty="0"/>
              <a:t>L’inclusion se mesure par un indicateur inverse, </a:t>
            </a:r>
            <a:r>
              <a:rPr lang="fr-FR" sz="2000" b="1" dirty="0"/>
              <a:t>le « taux de séparation </a:t>
            </a:r>
            <a:r>
              <a:rPr lang="fr-FR" sz="2000" dirty="0"/>
              <a:t>». </a:t>
            </a:r>
          </a:p>
          <a:p>
            <a:pPr algn="just"/>
            <a:r>
              <a:rPr lang="fr-FR" sz="2000" dirty="0"/>
              <a:t>C’est le taux d’élèves séparés de l’enseignement ordinaire (enseignement spécialisé, classes spéciales ou classes d’accueil pour allophones).</a:t>
            </a:r>
          </a:p>
          <a:p>
            <a:pPr algn="just"/>
            <a:r>
              <a:rPr lang="fr-FR" sz="2000" dirty="0"/>
              <a:t>Ce taux de séparation permet de </a:t>
            </a:r>
            <a:r>
              <a:rPr lang="fr-FR" sz="2000" b="1" dirty="0"/>
              <a:t>comparer les cantons suisses </a:t>
            </a:r>
            <a:r>
              <a:rPr lang="fr-FR" sz="2000" dirty="0"/>
              <a:t>du point de vue de l’inclusion. </a:t>
            </a:r>
          </a:p>
          <a:p>
            <a:pPr algn="just"/>
            <a:r>
              <a:rPr lang="fr-FR" sz="2000" dirty="0"/>
              <a:t>Mais ce taux cache une situation plus complexe que les apparences.</a:t>
            </a:r>
          </a:p>
        </p:txBody>
      </p:sp>
    </p:spTree>
    <p:extLst>
      <p:ext uri="{BB962C8B-B14F-4D97-AF65-F5344CB8AC3E}">
        <p14:creationId xmlns:p14="http://schemas.microsoft.com/office/powerpoint/2010/main" val="145528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30FEC-885B-B2E7-3DC0-AF805EC7D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" name="Rectangle 1043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u nom de l'inclusion  - Laurent Bovey, Héloïse Durler, Philippe Losego, Valérie Angelucci, Alexandre Sotirov - Épistémé">
            <a:extLst>
              <a:ext uri="{FF2B5EF4-FFF2-40B4-BE49-F238E27FC236}">
                <a16:creationId xmlns:a16="http://schemas.microsoft.com/office/drawing/2014/main" id="{D3B3E2B1-9A37-ABA9-5682-F75E7F361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7928" y="965199"/>
            <a:ext cx="3363088" cy="492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15109354-9C5D-4F8C-B0E6-D1043C7BF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48" name="sketch line">
            <a:extLst>
              <a:ext uri="{FF2B5EF4-FFF2-40B4-BE49-F238E27FC236}">
                <a16:creationId xmlns:a16="http://schemas.microsoft.com/office/drawing/2014/main" id="{49B530FE-A87D-41A0-A920-ADC6539EA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59353" y="2560829"/>
            <a:ext cx="5029200" cy="18288"/>
          </a:xfrm>
          <a:custGeom>
            <a:avLst/>
            <a:gdLst>
              <a:gd name="connsiteX0" fmla="*/ 0 w 5029200"/>
              <a:gd name="connsiteY0" fmla="*/ 0 h 18288"/>
              <a:gd name="connsiteX1" fmla="*/ 528066 w 5029200"/>
              <a:gd name="connsiteY1" fmla="*/ 0 h 18288"/>
              <a:gd name="connsiteX2" fmla="*/ 1207008 w 5029200"/>
              <a:gd name="connsiteY2" fmla="*/ 0 h 18288"/>
              <a:gd name="connsiteX3" fmla="*/ 1785366 w 5029200"/>
              <a:gd name="connsiteY3" fmla="*/ 0 h 18288"/>
              <a:gd name="connsiteX4" fmla="*/ 2313432 w 5029200"/>
              <a:gd name="connsiteY4" fmla="*/ 0 h 18288"/>
              <a:gd name="connsiteX5" fmla="*/ 2992374 w 5029200"/>
              <a:gd name="connsiteY5" fmla="*/ 0 h 18288"/>
              <a:gd name="connsiteX6" fmla="*/ 3621024 w 5029200"/>
              <a:gd name="connsiteY6" fmla="*/ 0 h 18288"/>
              <a:gd name="connsiteX7" fmla="*/ 4249674 w 5029200"/>
              <a:gd name="connsiteY7" fmla="*/ 0 h 18288"/>
              <a:gd name="connsiteX8" fmla="*/ 5029200 w 5029200"/>
              <a:gd name="connsiteY8" fmla="*/ 0 h 18288"/>
              <a:gd name="connsiteX9" fmla="*/ 5029200 w 5029200"/>
              <a:gd name="connsiteY9" fmla="*/ 18288 h 18288"/>
              <a:gd name="connsiteX10" fmla="*/ 4501134 w 5029200"/>
              <a:gd name="connsiteY10" fmla="*/ 18288 h 18288"/>
              <a:gd name="connsiteX11" fmla="*/ 4023360 w 5029200"/>
              <a:gd name="connsiteY11" fmla="*/ 18288 h 18288"/>
              <a:gd name="connsiteX12" fmla="*/ 3344418 w 5029200"/>
              <a:gd name="connsiteY12" fmla="*/ 18288 h 18288"/>
              <a:gd name="connsiteX13" fmla="*/ 2816352 w 5029200"/>
              <a:gd name="connsiteY13" fmla="*/ 18288 h 18288"/>
              <a:gd name="connsiteX14" fmla="*/ 2137410 w 5029200"/>
              <a:gd name="connsiteY14" fmla="*/ 18288 h 18288"/>
              <a:gd name="connsiteX15" fmla="*/ 1408176 w 5029200"/>
              <a:gd name="connsiteY15" fmla="*/ 18288 h 18288"/>
              <a:gd name="connsiteX16" fmla="*/ 829818 w 5029200"/>
              <a:gd name="connsiteY16" fmla="*/ 18288 h 18288"/>
              <a:gd name="connsiteX17" fmla="*/ 0 w 5029200"/>
              <a:gd name="connsiteY17" fmla="*/ 18288 h 18288"/>
              <a:gd name="connsiteX18" fmla="*/ 0 w 5029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029200" h="18288" fill="none" extrusionOk="0">
                <a:moveTo>
                  <a:pt x="0" y="0"/>
                </a:moveTo>
                <a:cubicBezTo>
                  <a:pt x="142937" y="1696"/>
                  <a:pt x="371859" y="12840"/>
                  <a:pt x="528066" y="0"/>
                </a:cubicBezTo>
                <a:cubicBezTo>
                  <a:pt x="684273" y="-12840"/>
                  <a:pt x="928949" y="-5725"/>
                  <a:pt x="1207008" y="0"/>
                </a:cubicBezTo>
                <a:cubicBezTo>
                  <a:pt x="1485067" y="5725"/>
                  <a:pt x="1562886" y="-21331"/>
                  <a:pt x="1785366" y="0"/>
                </a:cubicBezTo>
                <a:cubicBezTo>
                  <a:pt x="2007846" y="21331"/>
                  <a:pt x="2056226" y="25221"/>
                  <a:pt x="2313432" y="0"/>
                </a:cubicBezTo>
                <a:cubicBezTo>
                  <a:pt x="2570638" y="-25221"/>
                  <a:pt x="2732455" y="16294"/>
                  <a:pt x="2992374" y="0"/>
                </a:cubicBezTo>
                <a:cubicBezTo>
                  <a:pt x="3252293" y="-16294"/>
                  <a:pt x="3319267" y="-29774"/>
                  <a:pt x="3621024" y="0"/>
                </a:cubicBezTo>
                <a:cubicBezTo>
                  <a:pt x="3922781" y="29774"/>
                  <a:pt x="3998107" y="-1004"/>
                  <a:pt x="4249674" y="0"/>
                </a:cubicBezTo>
                <a:cubicBezTo>
                  <a:pt x="4501241" y="1004"/>
                  <a:pt x="4792523" y="-4510"/>
                  <a:pt x="5029200" y="0"/>
                </a:cubicBezTo>
                <a:cubicBezTo>
                  <a:pt x="5029730" y="6954"/>
                  <a:pt x="5029934" y="12839"/>
                  <a:pt x="5029200" y="18288"/>
                </a:cubicBezTo>
                <a:cubicBezTo>
                  <a:pt x="4805432" y="23154"/>
                  <a:pt x="4715801" y="17034"/>
                  <a:pt x="4501134" y="18288"/>
                </a:cubicBezTo>
                <a:cubicBezTo>
                  <a:pt x="4286467" y="19542"/>
                  <a:pt x="4193719" y="41701"/>
                  <a:pt x="4023360" y="18288"/>
                </a:cubicBezTo>
                <a:cubicBezTo>
                  <a:pt x="3853001" y="-5125"/>
                  <a:pt x="3676466" y="16909"/>
                  <a:pt x="3344418" y="18288"/>
                </a:cubicBezTo>
                <a:cubicBezTo>
                  <a:pt x="3012370" y="19667"/>
                  <a:pt x="2945824" y="14410"/>
                  <a:pt x="2816352" y="18288"/>
                </a:cubicBezTo>
                <a:cubicBezTo>
                  <a:pt x="2686880" y="22166"/>
                  <a:pt x="2438351" y="13507"/>
                  <a:pt x="2137410" y="18288"/>
                </a:cubicBezTo>
                <a:cubicBezTo>
                  <a:pt x="1836469" y="23069"/>
                  <a:pt x="1581391" y="46111"/>
                  <a:pt x="1408176" y="18288"/>
                </a:cubicBezTo>
                <a:cubicBezTo>
                  <a:pt x="1234961" y="-9535"/>
                  <a:pt x="1040489" y="-7495"/>
                  <a:pt x="829818" y="18288"/>
                </a:cubicBezTo>
                <a:cubicBezTo>
                  <a:pt x="619147" y="44071"/>
                  <a:pt x="238626" y="37568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029200" h="18288" stroke="0" extrusionOk="0">
                <a:moveTo>
                  <a:pt x="0" y="0"/>
                </a:moveTo>
                <a:cubicBezTo>
                  <a:pt x="165412" y="-21137"/>
                  <a:pt x="322344" y="-21985"/>
                  <a:pt x="578358" y="0"/>
                </a:cubicBezTo>
                <a:cubicBezTo>
                  <a:pt x="834372" y="21985"/>
                  <a:pt x="907099" y="-19195"/>
                  <a:pt x="1056132" y="0"/>
                </a:cubicBezTo>
                <a:cubicBezTo>
                  <a:pt x="1205165" y="19195"/>
                  <a:pt x="1612834" y="-24928"/>
                  <a:pt x="1785366" y="0"/>
                </a:cubicBezTo>
                <a:cubicBezTo>
                  <a:pt x="1957898" y="24928"/>
                  <a:pt x="2149044" y="19108"/>
                  <a:pt x="2363724" y="0"/>
                </a:cubicBezTo>
                <a:cubicBezTo>
                  <a:pt x="2578404" y="-19108"/>
                  <a:pt x="2759981" y="-21788"/>
                  <a:pt x="2942082" y="0"/>
                </a:cubicBezTo>
                <a:cubicBezTo>
                  <a:pt x="3124183" y="21788"/>
                  <a:pt x="3482217" y="8836"/>
                  <a:pt x="3671316" y="0"/>
                </a:cubicBezTo>
                <a:cubicBezTo>
                  <a:pt x="3860415" y="-8836"/>
                  <a:pt x="4058665" y="-25048"/>
                  <a:pt x="4199382" y="0"/>
                </a:cubicBezTo>
                <a:cubicBezTo>
                  <a:pt x="4340099" y="25048"/>
                  <a:pt x="4735096" y="-22088"/>
                  <a:pt x="5029200" y="0"/>
                </a:cubicBezTo>
                <a:cubicBezTo>
                  <a:pt x="5028517" y="5414"/>
                  <a:pt x="5028480" y="12510"/>
                  <a:pt x="5029200" y="18288"/>
                </a:cubicBezTo>
                <a:cubicBezTo>
                  <a:pt x="4891577" y="31493"/>
                  <a:pt x="4684146" y="-2509"/>
                  <a:pt x="4501134" y="18288"/>
                </a:cubicBezTo>
                <a:cubicBezTo>
                  <a:pt x="4318122" y="39085"/>
                  <a:pt x="4030703" y="3672"/>
                  <a:pt x="3872484" y="18288"/>
                </a:cubicBezTo>
                <a:cubicBezTo>
                  <a:pt x="3714265" y="32905"/>
                  <a:pt x="3546134" y="7501"/>
                  <a:pt x="3294126" y="18288"/>
                </a:cubicBezTo>
                <a:cubicBezTo>
                  <a:pt x="3042118" y="29075"/>
                  <a:pt x="2912116" y="11153"/>
                  <a:pt x="2564892" y="18288"/>
                </a:cubicBezTo>
                <a:cubicBezTo>
                  <a:pt x="2217668" y="25423"/>
                  <a:pt x="2095118" y="11659"/>
                  <a:pt x="1835658" y="18288"/>
                </a:cubicBezTo>
                <a:cubicBezTo>
                  <a:pt x="1576198" y="24917"/>
                  <a:pt x="1500897" y="19889"/>
                  <a:pt x="1307592" y="18288"/>
                </a:cubicBezTo>
                <a:cubicBezTo>
                  <a:pt x="1114287" y="16687"/>
                  <a:pt x="961527" y="47453"/>
                  <a:pt x="678942" y="18288"/>
                </a:cubicBezTo>
                <a:cubicBezTo>
                  <a:pt x="396357" y="-10877"/>
                  <a:pt x="271066" y="23005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2D70CC-A628-E331-1822-91E1020B0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354" y="543222"/>
            <a:ext cx="6158560" cy="5672453"/>
          </a:xfrm>
        </p:spPr>
        <p:txBody>
          <a:bodyPr anchor="t">
            <a:normAutofit fontScale="92500" lnSpcReduction="20000"/>
          </a:bodyPr>
          <a:lstStyle/>
          <a:p>
            <a:r>
              <a:rPr lang="fr-FR" sz="2000" dirty="0">
                <a:solidFill>
                  <a:srgbClr val="FFFFFF"/>
                </a:solidFill>
              </a:rPr>
              <a:t>Cette conférence repose essentiellement sur cet ouvrage collectif sur les politiques inclusives en éducation dans le canton de Vaud (Suisse).</a:t>
            </a:r>
          </a:p>
          <a:p>
            <a:r>
              <a:rPr lang="fr-FR" sz="2000" dirty="0">
                <a:solidFill>
                  <a:srgbClr val="FFFFFF"/>
                </a:solidFill>
              </a:rPr>
              <a:t>Il s’inspire toutefois d’une littérature internationale, notamment française.</a:t>
            </a:r>
          </a:p>
          <a:p>
            <a:r>
              <a:rPr lang="fr-FR" sz="2000" dirty="0">
                <a:solidFill>
                  <a:srgbClr val="FFFFFF"/>
                </a:solidFill>
              </a:rPr>
              <a:t>Le but de l’ouvrage est d’apporter un point de vue à la fois </a:t>
            </a:r>
            <a:r>
              <a:rPr lang="fr-FR" sz="2000" b="1" dirty="0">
                <a:solidFill>
                  <a:srgbClr val="FFFFFF"/>
                </a:solidFill>
              </a:rPr>
              <a:t>favorable </a:t>
            </a:r>
            <a:r>
              <a:rPr lang="fr-FR" sz="2000" dirty="0">
                <a:solidFill>
                  <a:srgbClr val="FFFFFF"/>
                </a:solidFill>
              </a:rPr>
              <a:t>et</a:t>
            </a:r>
            <a:r>
              <a:rPr lang="fr-FR" sz="2000" b="1" dirty="0">
                <a:solidFill>
                  <a:srgbClr val="FFFFFF"/>
                </a:solidFill>
              </a:rPr>
              <a:t> critique </a:t>
            </a:r>
            <a:r>
              <a:rPr lang="fr-FR" sz="2000" dirty="0">
                <a:solidFill>
                  <a:srgbClr val="FFFFFF"/>
                </a:solidFill>
              </a:rPr>
              <a:t>sur les politiques inclusives.</a:t>
            </a:r>
          </a:p>
          <a:p>
            <a:endParaRPr lang="fr-FR" sz="2000" dirty="0">
              <a:solidFill>
                <a:srgbClr val="FFFFFF"/>
              </a:solidFill>
            </a:endParaRPr>
          </a:p>
          <a:p>
            <a:r>
              <a:rPr lang="fr-FR" sz="2000" b="1" dirty="0">
                <a:solidFill>
                  <a:srgbClr val="FFFFFF"/>
                </a:solidFill>
              </a:rPr>
              <a:t>Favorable</a:t>
            </a:r>
            <a:r>
              <a:rPr lang="fr-FR" sz="2000" dirty="0">
                <a:solidFill>
                  <a:srgbClr val="FFFFFF"/>
                </a:solidFill>
              </a:rPr>
              <a:t> car on ne s’inscrit évidemment pas dans le </a:t>
            </a:r>
            <a:r>
              <a:rPr lang="fr-FR" sz="2000" i="1" dirty="0" err="1">
                <a:solidFill>
                  <a:srgbClr val="FFFFFF"/>
                </a:solidFill>
              </a:rPr>
              <a:t>backlash</a:t>
            </a:r>
            <a:r>
              <a:rPr lang="fr-FR" sz="2000" dirty="0">
                <a:solidFill>
                  <a:srgbClr val="FFFFFF"/>
                </a:solidFill>
              </a:rPr>
              <a:t> actuel contre l’inclusion un peu partout dans le monde (et pas seulement aux USA).</a:t>
            </a:r>
          </a:p>
          <a:p>
            <a:endParaRPr lang="fr-FR" sz="2000" dirty="0">
              <a:solidFill>
                <a:srgbClr val="FFFFFF"/>
              </a:solidFill>
            </a:endParaRPr>
          </a:p>
          <a:p>
            <a:r>
              <a:rPr lang="fr-FR" sz="2000" dirty="0">
                <a:solidFill>
                  <a:srgbClr val="FFFFFF"/>
                </a:solidFill>
              </a:rPr>
              <a:t>Mais </a:t>
            </a:r>
            <a:r>
              <a:rPr lang="fr-FR" sz="2000" b="1" dirty="0">
                <a:solidFill>
                  <a:srgbClr val="FFFFFF"/>
                </a:solidFill>
              </a:rPr>
              <a:t>critique</a:t>
            </a:r>
            <a:r>
              <a:rPr lang="fr-FR" sz="2000" dirty="0">
                <a:solidFill>
                  <a:srgbClr val="FFFFFF"/>
                </a:solidFill>
              </a:rPr>
              <a:t> car :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FFFFFF"/>
                </a:solidFill>
              </a:rPr>
              <a:t>	1. Les politiques inclusives révèlent une manière problématique de faire de la politique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FFFFFF"/>
                </a:solidFill>
              </a:rPr>
              <a:t>	2. Elles font des promesses qu’elles ne tiennent pas</a:t>
            </a:r>
          </a:p>
          <a:p>
            <a:r>
              <a:rPr lang="fr-FR" sz="2000" dirty="0">
                <a:solidFill>
                  <a:srgbClr val="FFFFFF"/>
                </a:solidFill>
              </a:rPr>
              <a:t>	3. Elles individualisent les familles dans leurs rapports à l’école</a:t>
            </a:r>
          </a:p>
          <a:p>
            <a:pPr marL="914400" lvl="2" indent="0">
              <a:buNone/>
            </a:pPr>
            <a:r>
              <a:rPr lang="fr-FR" dirty="0">
                <a:solidFill>
                  <a:srgbClr val="FFFFFF"/>
                </a:solidFill>
              </a:rPr>
              <a:t>4. Elles tendent à transformer les perspectives scolaires en perspectives cliniques.</a:t>
            </a:r>
          </a:p>
          <a:p>
            <a:endParaRPr lang="fr-FR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96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526A3C-875D-5C17-E15B-D24ECCCF8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4A9404B2-D96C-971B-2D9A-2F9FA7A6F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B1923359-2EB4-C77D-137C-DACB2BC3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EC2F809-A4EA-0F80-8723-284AD161E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CE6FA7A-6BD9-1495-1082-8CAFB164D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3EB432B-BED8-929A-DB65-5FFE5005C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D6DB2E4-1C5E-479D-1277-37BD76A35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5319EFF-11A9-AAAC-36EA-B40CCCBDE0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4F96E3E-F177-4273-9CB0-6569ADF8C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«Mesurer» l’inclusion</a:t>
            </a:r>
            <a:endParaRPr lang="fr-FR" sz="4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C75B-8E61-70C6-99C9-56D9EBBE6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695" y="270933"/>
            <a:ext cx="7485638" cy="6299199"/>
          </a:xfrm>
        </p:spPr>
        <p:txBody>
          <a:bodyPr anchor="ctr">
            <a:normAutofit/>
          </a:bodyPr>
          <a:lstStyle/>
          <a:p>
            <a:r>
              <a:rPr lang="fr-CH" sz="2000" dirty="0">
                <a:effectLst/>
              </a:rPr>
              <a:t>Au début des années 2000, le canton de Vaud est l’un des plus «séparatifs» de Suisse. </a:t>
            </a:r>
          </a:p>
          <a:p>
            <a:r>
              <a:rPr lang="fr-CH" sz="2000" dirty="0">
                <a:effectLst/>
              </a:rPr>
              <a:t>Son taux de séparation est de </a:t>
            </a:r>
            <a:r>
              <a:rPr lang="fr-CH" sz="2000" b="1" dirty="0">
                <a:effectLst/>
              </a:rPr>
              <a:t>6.2%</a:t>
            </a:r>
            <a:r>
              <a:rPr lang="fr-CH" sz="2000" dirty="0">
                <a:effectLst/>
              </a:rPr>
              <a:t> en 2000. </a:t>
            </a:r>
          </a:p>
          <a:p>
            <a:r>
              <a:rPr lang="fr-CH" sz="2000" dirty="0">
                <a:effectLst/>
              </a:rPr>
              <a:t>Il est en 2022 de 2,4%.</a:t>
            </a:r>
          </a:p>
          <a:p>
            <a:endParaRPr lang="fr-CH" sz="2000" dirty="0"/>
          </a:p>
          <a:p>
            <a:r>
              <a:rPr lang="fr-CH" sz="2000" dirty="0">
                <a:effectLst/>
              </a:rPr>
              <a:t> Il y a des institutions privées et publiques d’enseignement spécialisé et des classes «spéciales» dans les écoles ordinaires.</a:t>
            </a:r>
          </a:p>
          <a:p>
            <a:r>
              <a:rPr lang="fr-CH" sz="2000" dirty="0"/>
              <a:t>En 2019, le «Concept 360» met en œuvre la politique inclusive. Les élèves sont classés en 4 niveaux de de prise en charge:</a:t>
            </a:r>
          </a:p>
          <a:p>
            <a:r>
              <a:rPr lang="fr-CH" sz="2000" dirty="0"/>
              <a:t>S</a:t>
            </a:r>
            <a:r>
              <a:rPr lang="fr-CH" sz="2000" dirty="0">
                <a:effectLst/>
              </a:rPr>
              <a:t>ocle universel</a:t>
            </a:r>
          </a:p>
          <a:p>
            <a:r>
              <a:rPr lang="fr-CH" sz="2000" dirty="0">
                <a:effectLst/>
              </a:rPr>
              <a:t>actions ciblées</a:t>
            </a:r>
          </a:p>
          <a:p>
            <a:r>
              <a:rPr lang="fr-CH" sz="2000" dirty="0">
                <a:effectLst/>
              </a:rPr>
              <a:t> Interventions spécifiques </a:t>
            </a:r>
          </a:p>
          <a:p>
            <a:r>
              <a:rPr lang="fr-CH" sz="2000" dirty="0">
                <a:effectLst/>
              </a:rPr>
              <a:t>interventions intensives</a:t>
            </a:r>
          </a:p>
          <a:p>
            <a:pPr algn="just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6068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1466E1-6D58-4448-3113-DCA47F354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3906E505-8A2B-20F0-4F62-885C04447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27FF869A-EBB5-67FE-3BF0-1411A303A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197D3D9-6487-CA14-8FED-88453A9C85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0BEB35F-25D7-4801-8F22-39A8600B29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C5EB73E-B21B-8FF3-5B6A-22111EFA36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83EF328-7879-3036-4AB5-4E872D68CB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AF95972-6753-7433-3433-EA2826FC8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EE2CA54-45CF-5C16-19F3-D79881A93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«Mesurer» l’inclusion</a:t>
            </a:r>
            <a:endParaRPr lang="fr-FR" sz="4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9EB52F-0DDF-36C0-45E3-A6D7D0EBD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695" y="270933"/>
            <a:ext cx="7485638" cy="6299199"/>
          </a:xfrm>
        </p:spPr>
        <p:txBody>
          <a:bodyPr anchor="ctr">
            <a:normAutofit/>
          </a:bodyPr>
          <a:lstStyle/>
          <a:p>
            <a:pPr algn="just"/>
            <a:endParaRPr lang="fr-FR" sz="2000" dirty="0"/>
          </a:p>
          <a:p>
            <a:pPr algn="just"/>
            <a:r>
              <a:rPr lang="fr-FR" sz="2000" dirty="0"/>
              <a:t>Le canton </a:t>
            </a:r>
            <a:r>
              <a:rPr lang="fr-FR" sz="2000" b="1" dirty="0"/>
              <a:t>gèle les places </a:t>
            </a:r>
            <a:r>
              <a:rPr lang="fr-FR" sz="2000" dirty="0"/>
              <a:t>en institutions spécialisées pour éviter les effets d’offre.</a:t>
            </a:r>
          </a:p>
          <a:p>
            <a:pPr algn="just"/>
            <a:r>
              <a:rPr lang="fr-FR" sz="2000" dirty="0"/>
              <a:t>Il encourage </a:t>
            </a:r>
            <a:r>
              <a:rPr lang="fr-FR" sz="2000" b="1" dirty="0"/>
              <a:t>financièrement</a:t>
            </a:r>
            <a:r>
              <a:rPr lang="fr-FR" sz="2000" dirty="0"/>
              <a:t> les établissements à fermer les classes spéciales.</a:t>
            </a:r>
          </a:p>
          <a:p>
            <a:pPr algn="just"/>
            <a:r>
              <a:rPr lang="fr-FR" sz="2000" dirty="0"/>
              <a:t>Cela fait baisser brutalement le taux de séparation en 2019-20. </a:t>
            </a:r>
          </a:p>
          <a:p>
            <a:pPr algn="just"/>
            <a:r>
              <a:rPr lang="fr-FR" sz="2000" dirty="0"/>
              <a:t>Les élèves  »à BEP » sont comptés en classe ordinaire mais sont aussi dans des dispositifs « interstitiels ».</a:t>
            </a:r>
          </a:p>
          <a:p>
            <a:pPr algn="just"/>
            <a:r>
              <a:rPr lang="fr-FR" sz="2000" dirty="0"/>
              <a:t>Classes ressources », « espaces pédagogiques », logopédie, appuis, </a:t>
            </a:r>
            <a:r>
              <a:rPr lang="fr-FR" sz="2000" i="1" dirty="0" err="1"/>
              <a:t>tutoring</a:t>
            </a:r>
            <a:r>
              <a:rPr lang="fr-FR" sz="2000" dirty="0"/>
              <a:t>, « classes arc-en-ciel », « classes trampoline », etc.</a:t>
            </a:r>
          </a:p>
          <a:p>
            <a:pPr algn="just"/>
            <a:r>
              <a:rPr lang="fr-FR" sz="2000" dirty="0"/>
              <a:t>Leur inclusion est relative. Ils sont souvent extraits de la classe et le retour est difficile pour eux et pour les enseignants. </a:t>
            </a:r>
          </a:p>
          <a:p>
            <a:pPr algn="just"/>
            <a:r>
              <a:rPr lang="fr-FR" sz="2000" dirty="0"/>
              <a:t>Lorsqu’ils sont dans la classe, ils ne participent pas nécessairement aux activités collectives.</a:t>
            </a:r>
          </a:p>
          <a:p>
            <a:pPr algn="just"/>
            <a:r>
              <a:rPr lang="fr-FR" sz="2000" dirty="0"/>
              <a:t>Les élèves disparaissent des statistiques de la séparation mais ne sont pas  vraiment inclus.</a:t>
            </a:r>
          </a:p>
          <a:p>
            <a:pPr algn="just"/>
            <a:endParaRPr lang="fr-FR" sz="2000" dirty="0"/>
          </a:p>
          <a:p>
            <a:pPr algn="just"/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70473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B42A38-486B-024A-F12F-07B4DC6149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CE5A9F87-1C33-A988-2F4B-CCB5C62815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9AF39278-90A8-DFFB-871B-E45F9E89BA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B244C1C-E050-1365-D28F-2001A1704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E64228B-3DC0-81C4-AF3B-FEF55623B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5FCC08-D077-23B4-15D8-920A10EFF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2030E2B-D12C-EA22-47B9-4B337C1EF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1D66427-4B7A-7406-8092-FE4C4656D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AE0DD3-F974-27B8-7B99-8F1ED244D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kern="1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«Mesurer» l’inclusion</a:t>
            </a:r>
            <a:endParaRPr lang="fr-FR" sz="4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2EFA8-A06B-5BC9-B9E6-BD321D9B4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695" y="270933"/>
            <a:ext cx="7485638" cy="6299199"/>
          </a:xfrm>
        </p:spPr>
        <p:txBody>
          <a:bodyPr anchor="ctr">
            <a:normAutofit/>
          </a:bodyPr>
          <a:lstStyle/>
          <a:p>
            <a:pPr algn="just"/>
            <a:endParaRPr lang="fr-FR" sz="2000" dirty="0"/>
          </a:p>
          <a:p>
            <a:pPr algn="just"/>
            <a:endParaRPr lang="fr-FR" sz="20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C040681-CD39-E40F-3DD6-E7A5D050AE48}"/>
              </a:ext>
            </a:extLst>
          </p:cNvPr>
          <p:cNvSpPr txBox="1"/>
          <p:nvPr/>
        </p:nvSpPr>
        <p:spPr>
          <a:xfrm>
            <a:off x="4834779" y="586855"/>
            <a:ext cx="655721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Il y a aujourd’hui 15 à 20% d’élèves dits «à besoins particuliers» dans les classes vaudoises. On est loin des 3,6% d’élèves autrefois séparés et aujourd’hui inclus.</a:t>
            </a:r>
          </a:p>
          <a:p>
            <a:endParaRPr lang="fr-CH" dirty="0"/>
          </a:p>
          <a:p>
            <a:r>
              <a:rPr lang="fr-CH" dirty="0"/>
              <a:t>On a supprimé l’effet d’offre de l’enseignement spécialisé séparé mais on a créé l’effet d’offre du diagnostic et de la prise en charge à disposition.</a:t>
            </a:r>
          </a:p>
          <a:p>
            <a:endParaRPr lang="fr-CH" dirty="0"/>
          </a:p>
          <a:p>
            <a:r>
              <a:rPr lang="fr-CH" dirty="0"/>
              <a:t>La catégorie «à besoin particulier» est devenue très hétéroclite, très variable selon les pays. On y mêle les élèves allophones, dyslexiques, autistes, mais aussi, dans certains pays, les jeunes filles enceintes, les élèves indisciplinés, etc. Il y a clairement une inflation des «besoins particuliers».</a:t>
            </a:r>
          </a:p>
          <a:p>
            <a:endParaRPr lang="fr-CH" dirty="0"/>
          </a:p>
          <a:p>
            <a:r>
              <a:rPr lang="fr-CH" dirty="0"/>
              <a:t>On constate dans le canton de Vaud une invisibilisation des caractéristiques du «besoin particulier». On sait de moins en moins ce qui conduit à diagnostiquer et à prendre en charge certains élèves en difficultés.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86185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CD8780-799D-E26F-DD9F-0882B9628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ABED350-B5E7-6492-03E8-AE222D908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6596245" cy="3268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>
                <a:solidFill>
                  <a:srgbClr val="FFFFFF"/>
                </a:solidFill>
              </a:rPr>
              <a:t>4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La </a:t>
            </a:r>
            <a:r>
              <a:rPr lang="en-US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particularisation</a:t>
            </a:r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des </a:t>
            </a:r>
            <a:r>
              <a:rPr lang="en-US" sz="48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familles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07A8A2D-9D25-921B-8BD6-82BC02CE5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1874" y="4797188"/>
            <a:ext cx="6051236" cy="1241828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03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255CC1-109E-0B72-0609-C04126450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E3E1D48-1F18-82D1-366D-2CE335B28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EE08A-49FD-75B0-0999-49A32A9FC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dirty="0"/>
              <a:t>La catégorisation en « besoins particuliers » tend à isoler les élèves et leurs familles dans leur catégorie: TSA, TDAH, </a:t>
            </a:r>
            <a:r>
              <a:rPr lang="fr-FR" sz="2000" dirty="0" err="1"/>
              <a:t>dys</a:t>
            </a:r>
            <a:r>
              <a:rPr lang="fr-FR" sz="2000" dirty="0"/>
              <a:t>, etc.</a:t>
            </a:r>
          </a:p>
          <a:p>
            <a:r>
              <a:rPr lang="fr-FR" sz="2000" dirty="0"/>
              <a:t>Les discours de l’inclusion parlent de « communauté éducative » mais celle-ci est inexistante. </a:t>
            </a:r>
          </a:p>
          <a:p>
            <a:r>
              <a:rPr lang="fr-FR" sz="2000" dirty="0"/>
              <a:t>Les écoles et les enseignants tendent à limiter les aspects collectifs : une seule réunion de parent par et vite expédiée.</a:t>
            </a:r>
          </a:p>
          <a:p>
            <a:r>
              <a:rPr lang="fr-FR" sz="2000" dirty="0"/>
              <a:t>On valorise massivement l’entretien individuel avec les parents.</a:t>
            </a:r>
          </a:p>
          <a:p>
            <a:r>
              <a:rPr lang="fr-FR" sz="2000" dirty="0"/>
              <a:t>On valorise aussi les « réseaux » autour d’un élève à besoin particulier.</a:t>
            </a:r>
          </a:p>
          <a:p>
            <a:r>
              <a:rPr lang="fr-FR" sz="2000" dirty="0"/>
              <a:t>C’est le mode privilégié pour traiter de la difficulté.</a:t>
            </a:r>
          </a:p>
        </p:txBody>
      </p:sp>
    </p:spTree>
    <p:extLst>
      <p:ext uri="{BB962C8B-B14F-4D97-AF65-F5344CB8AC3E}">
        <p14:creationId xmlns:p14="http://schemas.microsoft.com/office/powerpoint/2010/main" val="325010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54C65B-DD86-B7E6-25C0-2751AAD2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BC756BB-2C9C-7010-EEF0-9084A4473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184805A-3005-B312-0944-8C11B29F99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7DA93E-2C7D-E108-9002-4F1078BC55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16BDCE-486C-224D-7FA1-57530C2AC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0A43F4-9155-9C57-14A9-E1670CD94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9BD7551-0545-810E-3838-2C6187951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092C84-4D40-506D-D03C-9B84A38E5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487870E-B9C4-C283-2B35-511E212F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141434-F8C1-B33D-18E7-48859BACC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endParaRPr lang="fr-FR" sz="2000" dirty="0"/>
          </a:p>
          <a:p>
            <a:r>
              <a:rPr lang="fr-FR" sz="2000" dirty="0"/>
              <a:t>Pour les enseignants, la « difficulté » est presque toujours individuelle. </a:t>
            </a:r>
          </a:p>
          <a:p>
            <a:r>
              <a:rPr lang="fr-FR" sz="2000" dirty="0"/>
              <a:t>Les enseignants considèrent la difficulté comme provenant d’un élève en particulier. </a:t>
            </a:r>
          </a:p>
          <a:p>
            <a:r>
              <a:rPr lang="fr-FR" sz="2000" dirty="0"/>
              <a:t>Pas d’une dynamique de classe, par exemple. </a:t>
            </a:r>
          </a:p>
          <a:p>
            <a:r>
              <a:rPr lang="fr-FR" sz="2000" dirty="0"/>
              <a:t>Les relations avec les parents sont aussi toujours individuelles.</a:t>
            </a:r>
          </a:p>
          <a:p>
            <a:r>
              <a:rPr lang="fr-FR" sz="2000" dirty="0"/>
              <a:t>Dans notre enquête, les cas traités sont assez peu constitués de « handicaps » (10%) </a:t>
            </a:r>
          </a:p>
          <a:p>
            <a:r>
              <a:rPr lang="fr-FR" sz="2000" dirty="0"/>
              <a:t>…Ou de difficultés d’apprentissage (17%) </a:t>
            </a:r>
          </a:p>
          <a:p>
            <a:r>
              <a:rPr lang="fr-FR" sz="2000" dirty="0"/>
              <a:t> Il s’agit surtout de problèmes de comportement ou d’indiscipline (67%).</a:t>
            </a:r>
          </a:p>
          <a:p>
            <a:r>
              <a:rPr lang="fr-FR" sz="2000" dirty="0"/>
              <a:t>80% des élèves à traités sont des garçons.</a:t>
            </a:r>
          </a:p>
        </p:txBody>
      </p:sp>
    </p:spTree>
    <p:extLst>
      <p:ext uri="{BB962C8B-B14F-4D97-AF65-F5344CB8AC3E}">
        <p14:creationId xmlns:p14="http://schemas.microsoft.com/office/powerpoint/2010/main" val="260736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68826E-C322-08CF-1BEB-1119389E6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36B392D-98F3-0457-9D25-09DB2D412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8D3C8ED-F3F4-F389-90C0-E3C681C93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28A806-9259-6D49-40CC-A2F4BEDB4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BF8D27-D552-41E0-007A-9A8ACA65B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C049E6-7297-DD4E-E6CD-A65D9A1CA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757C1AC-9A7D-776E-5903-545538A0C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0CEDD64-38AE-37F6-1813-E78EFC7C7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E68945-E9EE-6127-DAFE-9B404E62B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CCFB5C-6B30-D681-E0CF-F7E2EE10F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dirty="0"/>
              <a:t>Les politiques inclusives s’accompagnent d’une rhétorique du « repérage précoce ». </a:t>
            </a:r>
          </a:p>
          <a:p>
            <a:r>
              <a:rPr lang="fr-FR" sz="2000" dirty="0"/>
              <a:t>L’enfant devrait être rapidement qualifié, parfois avant sa scolarité.</a:t>
            </a:r>
          </a:p>
          <a:p>
            <a:r>
              <a:rPr lang="fr-FR" sz="2000" dirty="0"/>
              <a:t>Au-delà des élèves dûment diagnostiqués, il y a des élèves désignés comme « suspicion de… » (de TSA, de TDAH, etc.).</a:t>
            </a:r>
          </a:p>
          <a:p>
            <a:r>
              <a:rPr lang="fr-FR" sz="2000" dirty="0"/>
              <a:t>Il y a enfin les élèves qui ne font pas l’objet de diagnostics ou de « suspicions » mais sont tout de même individualisés par des  »réseaux » de spécialistes (psychologue, logopédiste, etc.) autour d’eux.</a:t>
            </a:r>
          </a:p>
          <a:p>
            <a:r>
              <a:rPr lang="fr-FR" sz="2000" dirty="0"/>
              <a:t>L’allophonie ou l’origine étrangère sont souvent considérées comme un « trouble ».</a:t>
            </a:r>
          </a:p>
          <a:p>
            <a:pPr marL="0" indent="0">
              <a:buNone/>
            </a:pP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794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4B837C-B314-F2FA-EF3B-3B217CF50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A8C34D5-2EB5-BF69-B543-1527D9D30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28FD678-6C36-C12A-B1ED-F311032708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22EE38-1360-006C-6F84-805934152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6DFA22-AD11-28DB-03A6-B32ED90D8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850EC5-3032-DE7E-8BAE-3DF0FC4A3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D6D478D-F663-2B3E-7D40-0CB015FCB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606E9F-8A5B-83F2-0787-578A02FD1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80AA89C-2DDC-37BB-1A9F-5368C916A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328CA2-4853-87A7-4E5A-13BAA391B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dirty="0"/>
              <a:t>La médicalisation des problèmes scolaires conduit les enseignants à se déposséder de leur expertise pour s’en remettre aux spécialistes.</a:t>
            </a:r>
          </a:p>
          <a:p>
            <a:r>
              <a:rPr lang="fr-FR" sz="2000" dirty="0"/>
              <a:t>Ils renoncent parfois à trouver des solutions scolaires aux problèmes des élèves pour passer dans un registre </a:t>
            </a:r>
            <a:r>
              <a:rPr lang="fr-FR" sz="2000" dirty="0" err="1"/>
              <a:t>para-médical</a:t>
            </a:r>
            <a:r>
              <a:rPr lang="fr-FR" sz="2000" dirty="0"/>
              <a:t>.</a:t>
            </a:r>
          </a:p>
          <a:p>
            <a:endParaRPr lang="fr-FR" sz="2000" dirty="0"/>
          </a:p>
          <a:p>
            <a:r>
              <a:rPr lang="fr-FR" sz="2000" dirty="0"/>
              <a:t>Dans la classe, les élèves considérés comme « à BEP » sont souvent isolés physiquement des autres.</a:t>
            </a:r>
          </a:p>
          <a:p>
            <a:r>
              <a:rPr lang="fr-FR" sz="2000" dirty="0"/>
              <a:t>Exemple :le dos tourné au tableau, placé derrière un paravent, isolé par son AESH qui lui fait faire autre chose, etc.</a:t>
            </a:r>
          </a:p>
          <a:p>
            <a:r>
              <a:rPr lang="fr-FR" sz="2000" dirty="0"/>
              <a:t>De nombreux élèves « à BEP » sont sortis des classes régulièrement et donc ne participent plus de la dynamique de la classe car ils perdent le fil.</a:t>
            </a:r>
          </a:p>
        </p:txBody>
      </p:sp>
    </p:spTree>
    <p:extLst>
      <p:ext uri="{BB962C8B-B14F-4D97-AF65-F5344CB8AC3E}">
        <p14:creationId xmlns:p14="http://schemas.microsoft.com/office/powerpoint/2010/main" val="261454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B653EC-9DFC-23C0-EE23-257850B60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0A632E0-8155-3EF7-8203-0983B0890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E2828B-279E-09CC-C345-46B2A4160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632B8C-5408-6EB8-30CD-E2480D6B9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C399D3-BE26-503D-D65A-A2FBD8390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879650-F9A0-36A0-3DDD-62521E4B25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7826E14-D4B1-2460-5B3B-ED3DEA478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D28F8A-6269-82FD-5BC6-E952F06E6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46A07FE-EFEB-13BE-B9EA-B84E7C038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70D864-5AD1-768E-C1AF-A4A5D0B45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5369" y="890112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000" dirty="0"/>
              <a:t>La notion de communauté éducative n’existe pas. Il y a peu de réunions ou de regroupement des parents. </a:t>
            </a:r>
          </a:p>
          <a:p>
            <a:pPr marL="0" indent="0">
              <a:buNone/>
            </a:pPr>
            <a:r>
              <a:rPr lang="fr-FR" sz="2000" dirty="0"/>
              <a:t>Les associations de parents se plaignent que les directions d’établissement ne dialoguent pas avec elles notamment sur l’inclusion.</a:t>
            </a:r>
          </a:p>
          <a:p>
            <a:pPr marL="0" indent="0">
              <a:buNone/>
            </a:pPr>
            <a:r>
              <a:rPr lang="fr-FR" sz="2000" dirty="0"/>
              <a:t>Les parents sont reçus individuellement en entretien. </a:t>
            </a:r>
          </a:p>
          <a:p>
            <a:pPr marL="0" indent="0">
              <a:buNone/>
            </a:pPr>
            <a:r>
              <a:rPr lang="fr-FR" sz="2000" dirty="0"/>
              <a:t>Ils sont souvent sommés de raconter « comment ça se passe à la maison » car la source des problèmes est censée être là, alors que la classe est très peu décrite. </a:t>
            </a:r>
          </a:p>
          <a:p>
            <a:pPr marL="0" indent="0">
              <a:buNone/>
            </a:pPr>
            <a:r>
              <a:rPr lang="fr-FR" sz="2000" dirty="0"/>
              <a:t>Les familles sont renvoyées à leur particularités : divorce, maladie, éducation trop laxiste ou trop rigide, etc.</a:t>
            </a:r>
          </a:p>
          <a:p>
            <a:pPr marL="0" indent="0">
              <a:buNone/>
            </a:pPr>
            <a:r>
              <a:rPr lang="fr-FR" sz="2000" dirty="0"/>
              <a:t>Les parents sont jugés de manière psychologisante: mère intrusive, père absent, etc.</a:t>
            </a:r>
          </a:p>
        </p:txBody>
      </p:sp>
    </p:spTree>
    <p:extLst>
      <p:ext uri="{BB962C8B-B14F-4D97-AF65-F5344CB8AC3E}">
        <p14:creationId xmlns:p14="http://schemas.microsoft.com/office/powerpoint/2010/main" val="199166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C4B0CE-EB63-FB93-C546-9200D15B6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C1B4E2D-1799-1150-FB94-8BA657080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60ECF22-407D-29E0-854B-014219C0F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3918B9-785E-6AC7-1371-E9BE71DDA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E29794-21D5-A215-7483-6B4EBE3329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A9D9C2-B5C9-25D0-36AA-A86D8DB54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45CB2C-2BD8-8DA8-EAA4-6D2A0F47A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E48201-6B32-9533-E53F-5CC17C9CE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5784F4-955C-D9B9-2720-FDEF79EE7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ABE2FD-27E3-09AF-27DE-26B2A1C9F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CH" sz="1400" b="1" dirty="0">
                <a:effectLst/>
                <a:latin typeface="Helvetica" pitchFamily="2" charset="0"/>
              </a:rPr>
              <a:t>Fonction assignée aux entretiens dans les cas traités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Convaincre d’accepter diagnostic, aménagement ou adaptation 	40,0 %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Faire le point sur la mesure prise				13,8 %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Expliquer une décision prise par l’établissement 		10,8 %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Créer du lien 					  7,7 %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Signaler le comportement de l’élève 			  4,6 %</a:t>
            </a:r>
          </a:p>
          <a:p>
            <a:pPr marL="0" indent="0">
              <a:buNone/>
            </a:pPr>
            <a:r>
              <a:rPr lang="fr-CH" sz="1400" dirty="0">
                <a:effectLst/>
                <a:latin typeface="Helvetica" pitchFamily="2" charset="0"/>
              </a:rPr>
              <a:t>Entretiens remplacés par un réseau 			23,1 %</a:t>
            </a:r>
          </a:p>
          <a:p>
            <a:pPr marL="0" indent="0">
              <a:buNone/>
            </a:pPr>
            <a:r>
              <a:rPr lang="fr-CH" sz="1400" b="1" dirty="0">
                <a:effectLst/>
                <a:latin typeface="Helvetica" pitchFamily="2" charset="0"/>
              </a:rPr>
              <a:t>TOTAL 						100 %</a:t>
            </a:r>
          </a:p>
          <a:p>
            <a:pPr marL="0" indent="0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9613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B508EF-FF95-6037-E0DA-6C034F5A2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FR" sz="3100">
                <a:solidFill>
                  <a:srgbClr val="FFFFFF"/>
                </a:solidFill>
              </a:rPr>
              <a:t>L’individualisation des politiques éducatives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6431FE9B-711B-1C59-088E-6A7B1C43BF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8510906"/>
              </p:ext>
            </p:extLst>
          </p:nvPr>
        </p:nvGraphicFramePr>
        <p:xfrm>
          <a:off x="4905052" y="750440"/>
          <a:ext cx="6666833" cy="583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0050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E6A001-7D0B-F7F9-6BE1-80A4F3554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AD50CC-C2A3-2E7A-313A-D8680BEAC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7CCD0B4-4BC2-F3CA-02E3-8FC89E1A22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B44526-7FF8-09AC-0893-1468C9739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3A3E3D-13E1-DA2B-A28D-D61508AF4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977EB2-C538-ECAE-3C7A-4679997EB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1ED4E51-F3CB-1723-24B2-63A1DC0F8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39EFB0-A33B-F2C2-5AF9-24CF9A5033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D25C557-869D-E32A-672E-6BE0194BC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C45197-64CA-2451-1BB9-4EAC6969F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1400" dirty="0"/>
              <a:t>Les réseaux sont souvent effrayants pour les parents, notamment peu habitués à prendre la parole ou peu formés.</a:t>
            </a:r>
          </a:p>
          <a:p>
            <a:pPr marL="0" indent="0">
              <a:buNone/>
            </a:pPr>
            <a:r>
              <a:rPr lang="fr-FR" sz="1400" dirty="0"/>
              <a:t>Ils sont confrontés à des groupes importants (pédopsychiatre, infirmière, ergothérapeute, psychologue, éducateur, enseignant, directrice de l’école, etc.).</a:t>
            </a:r>
          </a:p>
          <a:p>
            <a:pPr marL="0" indent="0">
              <a:buNone/>
            </a:pPr>
            <a:r>
              <a:rPr lang="fr-FR" sz="1400" dirty="0"/>
              <a:t>Ces groupes se sont réunis avant pour se préparer. Lorsque les parents arrivent, le groupe fait bloc.</a:t>
            </a:r>
          </a:p>
          <a:p>
            <a:pPr marL="0" indent="0">
              <a:buNone/>
            </a:pPr>
            <a:r>
              <a:rPr lang="fr-FR" sz="1400" dirty="0"/>
              <a:t>Les parents acceptent souvent des choses qu’ils refuseront ensuite (diagnostic, traitement, adaptations curriculaires, etc.)</a:t>
            </a:r>
          </a:p>
          <a:p>
            <a:pPr marL="0" indent="0">
              <a:buNone/>
            </a:pPr>
            <a:r>
              <a:rPr lang="fr-FR" sz="1400" dirty="0"/>
              <a:t>Ils seront accusés de ne pas tenir leurs promesses.</a:t>
            </a:r>
          </a:p>
          <a:p>
            <a:pPr marL="0" indent="0">
              <a:buNone/>
            </a:pPr>
            <a:endParaRPr lang="fr-FR" sz="1400" dirty="0"/>
          </a:p>
          <a:p>
            <a:pPr marL="0" indent="0"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4722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7B905B-89B6-2D14-D083-16F382271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6898F8-021F-2765-80BB-10C1FE57C5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398B26-8B6A-3718-6B65-D2171689D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BFFF7-D2E9-D073-FDF3-1E84662F1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5329C0-63B8-01B7-E9A0-B0D6A0EDA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0EF635-9496-A7F2-ECC6-D7FA626A0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5159FDD-719B-ED0E-B410-1FBB3D0D5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B9DF1D-C631-8B11-8B78-0095DC3C0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0E53654-D90C-274E-86AA-71E6EB926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31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La particularisation des familles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BCF1D0-2F2F-BD16-23EE-AA3B0C2E7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400" dirty="0"/>
              <a:t>D’une manière générale donc, les parents sont isolés à la fois par la notion de « besoin éducatif particulier » et par les techniques de rencontres (entretiens et réseaux). </a:t>
            </a:r>
          </a:p>
          <a:p>
            <a:pPr marL="0" indent="0">
              <a:buNone/>
            </a:pPr>
            <a:r>
              <a:rPr lang="fr-FR" sz="2400" dirty="0"/>
              <a:t>Il y a de plus en plus d’associations de parents de dyslexiques, autistes, etc. </a:t>
            </a:r>
          </a:p>
          <a:p>
            <a:pPr marL="0" indent="0">
              <a:buNone/>
            </a:pPr>
            <a:r>
              <a:rPr lang="fr-FR" sz="2400" dirty="0"/>
              <a:t>Cela fragmente la communauté des parents.</a:t>
            </a:r>
          </a:p>
          <a:p>
            <a:pPr marL="0" indent="0">
              <a:buNone/>
            </a:pPr>
            <a:r>
              <a:rPr lang="fr-FR" sz="2400" dirty="0"/>
              <a:t>Ils ne peuvent construire une expérience commune de parents.</a:t>
            </a:r>
          </a:p>
          <a:p>
            <a:pPr marL="0" indent="0">
              <a:buNone/>
            </a:pPr>
            <a:r>
              <a:rPr lang="fr-FR" sz="2400" dirty="0"/>
              <a:t> Ils peuvent difficilement s’émanciper, développer un esprit critique, etc.</a:t>
            </a:r>
          </a:p>
          <a:p>
            <a:pPr marL="0" indent="0">
              <a:buNone/>
            </a:pPr>
            <a:r>
              <a:rPr lang="fr-FR" sz="2400" dirty="0"/>
              <a:t>La seule ressource est bien souvent de résister passivement en faisant trainer les procédures.</a:t>
            </a:r>
          </a:p>
        </p:txBody>
      </p:sp>
    </p:spTree>
    <p:extLst>
      <p:ext uri="{BB962C8B-B14F-4D97-AF65-F5344CB8AC3E}">
        <p14:creationId xmlns:p14="http://schemas.microsoft.com/office/powerpoint/2010/main" val="280948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D695DD7-B296-B342-395F-1CE254FF5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6596245" cy="3268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5. Le prix de </a:t>
            </a:r>
            <a:r>
              <a:rPr lang="en-US" sz="48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l’individualisation</a:t>
            </a:r>
            <a:r>
              <a:rPr lang="en-US" sz="48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: </a:t>
            </a:r>
            <a:r>
              <a:rPr lang="en-US" sz="48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l’intensification</a:t>
            </a:r>
            <a:r>
              <a:rPr lang="en-US" sz="48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du travail </a:t>
            </a:r>
            <a:r>
              <a:rPr lang="en-US" sz="48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enseignant</a:t>
            </a:r>
            <a:endParaRPr lang="en-US" sz="48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8416C91-866C-A29F-0F6A-940D2ECD3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1874" y="4797188"/>
            <a:ext cx="6051236" cy="1241828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75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32F3165-7839-C158-6222-A6012009D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FAD96FCF-1EB3-F19D-558C-A8D2CD828D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43522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61230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E12A96-79FC-EC13-8B29-5BAD8935A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2B827E-B3BE-4797-7CCA-E1EEF4B29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9392A1-F7E5-C8F3-0066-CE4840F10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10CCD4-2D77-C313-53BA-A88BF7461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A46A9C-4F32-8001-AFFF-548F936DB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8338B2-9994-3BC7-1493-DA630D876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3703BA-AE87-BCF0-0A4C-B1057CE064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715F743-C331-46C7-F0B9-F69D6C929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8CBA6FEC-BE6A-37ED-4438-128675D1CF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518244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31396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131AB1-E773-0C08-60AA-C049CB6B6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5F7137-4D16-3519-EFCC-987039E66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CF01DA-41D5-BC76-CBA4-BAB56CF4A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85CEF9-4197-111E-6F8D-01B0FCC08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DA2732-5752-3CF5-F05B-EBE045E631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44078C2-6E9C-45B0-564B-CD5D02FBA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BB521F-E1DC-6C9E-C8AD-8768CD6DE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F3792AE-3C73-86B9-A501-A2B9DE3EC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3F1325-AF5D-939E-2BDD-4D9764BD1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 fontScale="92500" lnSpcReduction="10000"/>
          </a:bodyPr>
          <a:lstStyle/>
          <a:p>
            <a:r>
              <a:rPr lang="fr-CH" dirty="0"/>
              <a:t>La collaboration</a:t>
            </a:r>
          </a:p>
          <a:p>
            <a:pPr marL="0" indent="0">
              <a:buNone/>
            </a:pPr>
            <a:r>
              <a:rPr lang="fr-CH" sz="2400" dirty="0"/>
              <a:t>Il est demandé aux enseignants de collaborer de plus en plus avec d’autres acteurs, autour de cas d’élèves.</a:t>
            </a:r>
          </a:p>
          <a:p>
            <a:endParaRPr lang="fr-CH" sz="2400" dirty="0"/>
          </a:p>
          <a:p>
            <a:r>
              <a:rPr lang="fr-CH" sz="2400" dirty="0"/>
              <a:t>Educateurs sociaux</a:t>
            </a:r>
            <a:endParaRPr lang="fr-CH" sz="2400" dirty="0">
              <a:effectLst/>
            </a:endParaRPr>
          </a:p>
          <a:p>
            <a:r>
              <a:rPr lang="fr-CH" sz="2400" dirty="0"/>
              <a:t>Educateurs de la petite enfance</a:t>
            </a:r>
            <a:endParaRPr lang="fr-CH" sz="2400" dirty="0">
              <a:effectLst/>
            </a:endParaRPr>
          </a:p>
          <a:p>
            <a:r>
              <a:rPr lang="fr-CH" sz="2400" dirty="0">
                <a:effectLst/>
              </a:rPr>
              <a:t> psychologues</a:t>
            </a:r>
          </a:p>
          <a:p>
            <a:r>
              <a:rPr lang="fr-CH" sz="2400" dirty="0">
                <a:effectLst/>
              </a:rPr>
              <a:t>psychomotriciennes</a:t>
            </a:r>
          </a:p>
          <a:p>
            <a:r>
              <a:rPr lang="fr-CH" sz="2400" dirty="0">
                <a:effectLst/>
              </a:rPr>
              <a:t>logopédistes</a:t>
            </a:r>
          </a:p>
          <a:p>
            <a:r>
              <a:rPr lang="fr-CH" sz="2400" dirty="0">
                <a:effectLst/>
              </a:rPr>
              <a:t>Module de scolarité alternative provisoire</a:t>
            </a:r>
          </a:p>
          <a:p>
            <a:r>
              <a:rPr lang="fr-CH" sz="2400" dirty="0" err="1">
                <a:effectLst/>
              </a:rPr>
              <a:t>Enseignant.e.s</a:t>
            </a:r>
            <a:r>
              <a:rPr lang="fr-CH" sz="2400" dirty="0">
                <a:effectLst/>
              </a:rPr>
              <a:t> FLE</a:t>
            </a:r>
          </a:p>
          <a:p>
            <a:pPr marL="0" indent="0">
              <a:buNone/>
            </a:pPr>
            <a:endParaRPr lang="fr-CH" sz="2400" dirty="0"/>
          </a:p>
          <a:p>
            <a:pPr marL="0" indent="0">
              <a:buNone/>
            </a:pPr>
            <a:r>
              <a:rPr lang="fr-CH" sz="2400" dirty="0"/>
              <a:t>De plus les «réseaux» mettent en relation avec les parents et toutes sortes d’autres acteurs (pédopsychiatres, infirmières, médecin, juriste, etc.).</a:t>
            </a:r>
            <a:endParaRPr lang="fr-CH" sz="2400" dirty="0">
              <a:effectLst/>
            </a:endParaRP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867059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74D6E3-3E7F-9064-49FD-634475A9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E3B36CF-7A01-9859-AD43-B5DDDBDBE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C00F33-691A-E818-C07B-47E486CA60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E73751-0C6D-8A72-3EBC-D3CB69759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E7246C-5C96-8EC8-9AA1-E55467E84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2B34078-687D-9FFF-5441-1F55024DA4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A0C5D6D-056C-B443-BE81-0C033D9CD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C46A0CA-3534-47A5-C5F2-80D6821B1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86E6E9-EE00-6B20-5F7E-E4C83D977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 fontScale="92500" lnSpcReduction="10000"/>
          </a:bodyPr>
          <a:lstStyle/>
          <a:p>
            <a:r>
              <a:rPr lang="fr-CH" b="1" dirty="0"/>
              <a:t>La collaboration</a:t>
            </a:r>
          </a:p>
          <a:p>
            <a:pPr marL="0" indent="0" algn="just">
              <a:buNone/>
            </a:pPr>
            <a:r>
              <a:rPr lang="fr-CH" sz="2400" dirty="0"/>
              <a:t>Présentée comme une aide pour les enseignants face aux élèves dits «à BEP» (ou «à BES»).</a:t>
            </a:r>
          </a:p>
          <a:p>
            <a:pPr marL="0" indent="0" algn="just">
              <a:buNone/>
            </a:pPr>
            <a:r>
              <a:rPr lang="fr-CH" sz="2400" dirty="0"/>
              <a:t>Mais génère beaucoup de travail car les enseignants sont responsables de la mise en relation de tous ces acteurs.</a:t>
            </a:r>
          </a:p>
          <a:p>
            <a:pPr marL="0" indent="0">
              <a:buNone/>
            </a:pPr>
            <a:r>
              <a:rPr lang="fr-CH" sz="2600" dirty="0"/>
              <a:t>L</a:t>
            </a:r>
            <a:r>
              <a:rPr lang="fr-CH" sz="2600" dirty="0">
                <a:effectLst/>
              </a:rPr>
              <a:t>a collaboration </a:t>
            </a:r>
            <a:r>
              <a:rPr lang="fr-CH" sz="2600" b="1" dirty="0">
                <a:effectLst/>
              </a:rPr>
              <a:t>est un travail</a:t>
            </a:r>
            <a:r>
              <a:rPr lang="fr-CH" sz="2600" dirty="0">
                <a:effectLst/>
              </a:rPr>
              <a:t>, avec sa durée, son épaisseur et sa complexité.</a:t>
            </a:r>
            <a:r>
              <a:rPr lang="fr-CH" sz="2600" dirty="0"/>
              <a:t> </a:t>
            </a:r>
          </a:p>
          <a:p>
            <a:r>
              <a:rPr lang="fr-CH" sz="2600" dirty="0"/>
              <a:t>P</a:t>
            </a:r>
            <a:r>
              <a:rPr lang="fr-CH" sz="2600" dirty="0">
                <a:effectLst/>
              </a:rPr>
              <a:t>rises de rendez-vous, organisation de réunions, etc.</a:t>
            </a:r>
          </a:p>
          <a:p>
            <a:r>
              <a:rPr lang="fr-CH" sz="2600" dirty="0">
                <a:effectLst/>
              </a:rPr>
              <a:t>Rédaction d’ordres du jour et de PV </a:t>
            </a:r>
          </a:p>
          <a:p>
            <a:r>
              <a:rPr lang="fr-CH" sz="2600" dirty="0">
                <a:effectLst/>
              </a:rPr>
              <a:t>appels téléphoniques et courriers répétés, souvent infructueux…</a:t>
            </a:r>
          </a:p>
          <a:p>
            <a:pPr marL="0" indent="0">
              <a:buNone/>
            </a:pPr>
            <a:r>
              <a:rPr lang="fr-CH" sz="2600" dirty="0"/>
              <a:t>L’augmentation du nombre de «réseaux», en soi un outil «d’individualisation» est exponentielle.</a:t>
            </a:r>
          </a:p>
          <a:p>
            <a:pPr marL="0" indent="0">
              <a:buNone/>
            </a:pPr>
            <a:r>
              <a:rPr lang="fr-CH" sz="2600" dirty="0"/>
              <a:t>Elle dépend des contextes scolaires et génère des inégalités entre enseignantes.</a:t>
            </a:r>
            <a:endParaRPr lang="fr-CH" sz="2600" dirty="0">
              <a:effectLst/>
            </a:endParaRP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07316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306C84-77C1-0201-4E24-18CF0D581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7B73AE-8C10-9276-638F-465D71937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738306-49FA-1409-B234-224AB646E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51A10D-4732-19FD-39C0-698A4BE82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810001A-F1F4-0A4F-5A01-11A266FD2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DD4B20E-D652-4649-5A62-35FCDA0BB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0B46EB-79A1-A82D-3B09-ACAFF6DCF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48982FA-BE5C-81A4-52B4-A60DC7417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BBD33A5-5348-1E23-0666-C355D5ED6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b="1" dirty="0"/>
              <a:t>La personnalisation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La personnalisation consiste à rédiger des programmes personnalisés pour les élèves «à besoins particuliers» en adaptant les apprentissages (suppressions de matières, revue à la baisse des objectifs, etc.).</a:t>
            </a:r>
          </a:p>
          <a:p>
            <a:pPr marL="0" indent="0">
              <a:buNone/>
            </a:pPr>
            <a:r>
              <a:rPr lang="fr-CH" dirty="0"/>
              <a:t>C’est une pratique qui vient de l’enseignement spécialisé et s’instaure dans l’enseignement ordinaire.</a:t>
            </a:r>
          </a:p>
          <a:p>
            <a:pPr marL="0" indent="0">
              <a:buNone/>
            </a:pPr>
            <a:r>
              <a:rPr lang="fr-CH" dirty="0"/>
              <a:t>Elle suppose un lourd travail de rendre-compte de la part des enseignants.</a:t>
            </a:r>
          </a:p>
        </p:txBody>
      </p:sp>
    </p:spTree>
    <p:extLst>
      <p:ext uri="{BB962C8B-B14F-4D97-AF65-F5344CB8AC3E}">
        <p14:creationId xmlns:p14="http://schemas.microsoft.com/office/powerpoint/2010/main" val="40907190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6099EA-31CA-1F93-FC64-205E233A0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CB4490-D32B-F1AE-D816-65B04D50FE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DF963A-CDD3-C38D-13AE-9D35101AE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8B8056-3DE4-BB60-E6EE-8B3BDAB96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8FBB89-3C74-755F-6AD1-D20F15199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8DACB2D-71EC-5A23-C379-022BDAF2E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F4D08C-9D18-55A8-26B1-E5103C988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8D23793-CBD2-F1DF-0160-E9DF4749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B81DCE7-7CA4-9085-C2EE-7E426318E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b="1" dirty="0"/>
              <a:t>La différenciation pédagogique</a:t>
            </a:r>
          </a:p>
          <a:p>
            <a:pPr marL="0" indent="0">
              <a:buNone/>
            </a:pPr>
            <a:r>
              <a:rPr lang="fr-CH" dirty="0"/>
              <a:t>La différenciation pédagogique visait dans les années 1980 à réduire les inégalités d’apprentissage.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Elle consiste aujourd’hui à «s’adapter» à chaque élève en fonction de son «profil», de ses «besoins».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Elle est désignée parfois comme «pédagogie universelle».</a:t>
            </a:r>
          </a:p>
        </p:txBody>
      </p:sp>
    </p:spTree>
    <p:extLst>
      <p:ext uri="{BB962C8B-B14F-4D97-AF65-F5344CB8AC3E}">
        <p14:creationId xmlns:p14="http://schemas.microsoft.com/office/powerpoint/2010/main" val="29614334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CA1ED4-985B-CF9B-E6FF-540CCAE1A4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79961F2-8240-2D24-42AD-9F35CE278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4243D2-12F8-23D7-368A-44D5155E7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FDAA97-0336-7F26-BCFB-130631524D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53B944-9491-53C2-2B86-3BE8D5637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CE571A1-DE54-CFE8-8EFB-292E5CE3E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1E1C0F-A4E6-4322-9A34-BCA2AB57A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774A4D7-22BA-0739-388F-B082117AF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5EADC5-C8C9-BDED-2708-2D3F4C6FD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CH" b="1" dirty="0"/>
              <a:t>La différenciation pédagogique</a:t>
            </a:r>
          </a:p>
          <a:p>
            <a:pPr marL="0" indent="0">
              <a:buNone/>
            </a:pPr>
            <a:r>
              <a:rPr lang="fr-CH" dirty="0"/>
              <a:t>Sa définition est très vague, tant dans les textes officiels que dans les pratiques enseignantes.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On l’assimile au travail en groupes, aux variations de supports, d’approche, de méthodes, etc.</a:t>
            </a:r>
          </a:p>
          <a:p>
            <a:pPr marL="0" indent="0">
              <a:buNone/>
            </a:pPr>
            <a:r>
              <a:rPr lang="fr-CH" dirty="0"/>
              <a:t>On considère que c’est une «manière de penser». </a:t>
            </a:r>
          </a:p>
          <a:p>
            <a:pPr marL="0" indent="0">
              <a:buNone/>
            </a:pPr>
            <a:r>
              <a:rPr lang="fr-CH" dirty="0"/>
              <a:t>Elle se définit aussi par sa morale (assurer l’équité, l’épanouissement de chacun, etc.).</a:t>
            </a:r>
          </a:p>
          <a:p>
            <a:pPr marL="0" indent="0">
              <a:buNone/>
            </a:pPr>
            <a:r>
              <a:rPr lang="fr-CH" dirty="0"/>
              <a:t>La plupart du temps elle se définit par sa fonction, non par sa mise en œuvre.</a:t>
            </a:r>
          </a:p>
          <a:p>
            <a:pPr marL="0" indent="0">
              <a:buNone/>
            </a:pPr>
            <a:endParaRPr lang="fr-CH" i="1" dirty="0"/>
          </a:p>
          <a:p>
            <a:pPr marL="0" indent="0">
              <a:buNone/>
            </a:pPr>
            <a:r>
              <a:rPr lang="fr-CH" i="1" dirty="0"/>
              <a:t>«C</a:t>
            </a:r>
            <a:r>
              <a:rPr lang="fr-CH" i="1" dirty="0">
                <a:effectLst/>
              </a:rPr>
              <a:t>oncevoir « des situations suffisamment flexibles</a:t>
            </a:r>
            <a:r>
              <a:rPr lang="fr-CH" i="1" dirty="0"/>
              <a:t> </a:t>
            </a:r>
            <a:r>
              <a:rPr lang="fr-CH" i="1" dirty="0">
                <a:effectLst/>
              </a:rPr>
              <a:t>[…] tout en stimulant la création d’une communauté d’apprentissage ».</a:t>
            </a: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En définitive, est considéré comme pédagogie différenciée tout ce qui s’écarte du cours magistral ou «frontal».</a:t>
            </a:r>
          </a:p>
        </p:txBody>
      </p:sp>
    </p:spTree>
    <p:extLst>
      <p:ext uri="{BB962C8B-B14F-4D97-AF65-F5344CB8AC3E}">
        <p14:creationId xmlns:p14="http://schemas.microsoft.com/office/powerpoint/2010/main" val="745198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620DF45-A845-87B1-9B7D-BBCEF2B9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9653668" cy="44642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1. Une manière de faire de la politique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64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347CAF-528B-F1FF-E288-FCAB5631F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4DD423C-AC14-78DA-0700-45313D151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4631161"/>
            <a:ext cx="6692827" cy="15694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87DD100-E27E-2079-88A5-C62339D7F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02569"/>
              </p:ext>
            </p:extLst>
          </p:nvPr>
        </p:nvGraphicFramePr>
        <p:xfrm>
          <a:off x="518825" y="178962"/>
          <a:ext cx="11154350" cy="6500076"/>
        </p:xfrm>
        <a:graphic>
          <a:graphicData uri="http://schemas.openxmlformats.org/drawingml/2006/table">
            <a:tbl>
              <a:tblPr firstRow="1" bandRow="1">
                <a:solidFill>
                  <a:srgbClr val="F2F2F2">
                    <a:alpha val="45098"/>
                  </a:srgbClr>
                </a:solidFill>
              </a:tblPr>
              <a:tblGrid>
                <a:gridCol w="9736022">
                  <a:extLst>
                    <a:ext uri="{9D8B030D-6E8A-4147-A177-3AD203B41FA5}">
                      <a16:colId xmlns:a16="http://schemas.microsoft.com/office/drawing/2014/main" val="306017456"/>
                    </a:ext>
                  </a:extLst>
                </a:gridCol>
                <a:gridCol w="1418328">
                  <a:extLst>
                    <a:ext uri="{9D8B030D-6E8A-4147-A177-3AD203B41FA5}">
                      <a16:colId xmlns:a16="http://schemas.microsoft.com/office/drawing/2014/main" val="2502016954"/>
                    </a:ext>
                  </a:extLst>
                </a:gridCol>
              </a:tblGrid>
              <a:tr h="277018">
                <a:tc>
                  <a:txBody>
                    <a:bodyPr/>
                    <a:lstStyle/>
                    <a:p>
                      <a:pPr>
                        <a:spcBef>
                          <a:spcPts val="457"/>
                        </a:spcBef>
                      </a:pPr>
                      <a:r>
                        <a:rPr lang="fr-CH" sz="2000" b="0" cap="none" spc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Pratiques de différenciation (N = 186)</a:t>
                      </a:r>
                    </a:p>
                  </a:txBody>
                  <a:tcPr marL="22704" marR="22704" marT="7420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57"/>
                        </a:spcBef>
                      </a:pPr>
                      <a:r>
                        <a:rPr lang="fr-CH" sz="2000" b="0" cap="none" spc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Taux*</a:t>
                      </a:r>
                    </a:p>
                  </a:txBody>
                  <a:tcPr marL="22704" marR="22704" marT="74201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881622"/>
                  </a:ext>
                </a:extLst>
              </a:tr>
              <a:tr h="104962">
                <a:tc>
                  <a:txBody>
                    <a:bodyPr/>
                    <a:lstStyle/>
                    <a:p>
                      <a:pPr>
                        <a:spcBef>
                          <a:spcPts val="457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Planifier les cours en prévoyant des niveaux différents de difficulté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98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84,4 %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154537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Aménager les conditions pour un élève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75,8 %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213406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Varier les modes d’enseignement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72,0 %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024906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Varier les supports d’enseignement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71,0 %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818101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Donner des tâches différentes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68,8 %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633488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Varier la charge de travail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66,7 %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67821"/>
                  </a:ext>
                </a:extLst>
              </a:tr>
              <a:tr h="549088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Improviser en classe, en fonction des difficultés rencontrées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65,6 %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895370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Adapter les exigences pour un élève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61,8 %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688327"/>
                  </a:ext>
                </a:extLst>
              </a:tr>
              <a:tr h="549088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Faire intervenir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enseignant·e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spécialisé·e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ou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assistant·e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à l’intégration en classe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51,1 %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063354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La pédagogie coopérative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48,4 %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134481"/>
                  </a:ext>
                </a:extLst>
              </a:tr>
              <a:tr h="252284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Faire des groupes de niveaux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46,2 %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5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Changer son enseignement chaque année en fonction de la classe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44,1 %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15196"/>
                  </a:ext>
                </a:extLst>
              </a:tr>
              <a:tr h="549088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Confier des élèves à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un·e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enseignant·e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fr-CH" sz="2000" cap="none" spc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spécialisé·e</a:t>
                      </a: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hors de la classe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41,4 %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029898"/>
                  </a:ext>
                </a:extLst>
              </a:tr>
              <a:tr h="549088">
                <a:tc>
                  <a:txBody>
                    <a:bodyPr/>
                    <a:lstStyle/>
                    <a:p>
                      <a:pPr>
                        <a:spcBef>
                          <a:spcPts val="465"/>
                        </a:spcBef>
                      </a:pPr>
                      <a:r>
                        <a:rPr lang="fr-CH" sz="2000" cap="none" spc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Envoyer des élèves en appui en dehors des horaires de classe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105"/>
                        </a:spcBef>
                      </a:pPr>
                      <a:r>
                        <a:rPr lang="fr-CH" sz="2000" cap="none" spc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36,6 %</a:t>
                      </a:r>
                    </a:p>
                  </a:txBody>
                  <a:tcPr marL="22704" marR="22704" marT="7420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48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1490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2A7EAF-7081-0CB3-B913-DA5116C1B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58283F7-D3E0-5DE5-3E4C-41B5EA9B16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A620B9-851D-E0A7-5163-15E732BD8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2E3F1B-EEAF-07F6-9456-C2AAF806F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686FD5-2CD6-9418-C796-B1C9E1D6E7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8565A6C-A352-3130-88E0-65965C276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36300D-5947-EFC6-46FD-29CA10189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9DA36C5-F1E9-3900-3C53-DFEEF827F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86F2F29-65A1-70AC-88F4-E50281EC8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b="1" dirty="0"/>
              <a:t>La différenciation pédagogique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Beaucoup de spécialistes reprochent aux enseignants de la confondre avec les aménagements et les adaptations.</a:t>
            </a:r>
          </a:p>
          <a:p>
            <a:pPr marL="0" indent="0">
              <a:buNone/>
            </a:pPr>
            <a:r>
              <a:rPr lang="fr-CH" dirty="0"/>
              <a:t>Ils considèrent que la différenciation s’applique à tous les élèves.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La réalité est que ce n’est pas clair y compris dans les textes officiels.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Si les enseignants réduisent la différenciation aux adaptations et aux aménagements c’est parce qu’ils considèrent que différencier pour tous les élèves reviendrait à faire autant de séquences pédagogiques que d’élèves.</a:t>
            </a:r>
          </a:p>
        </p:txBody>
      </p:sp>
    </p:spTree>
    <p:extLst>
      <p:ext uri="{BB962C8B-B14F-4D97-AF65-F5344CB8AC3E}">
        <p14:creationId xmlns:p14="http://schemas.microsoft.com/office/powerpoint/2010/main" val="2387293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B73572-E6AA-D21F-E7CE-850C2645C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10CCC9A-060F-37A9-41A7-303CC2DC2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DDF89F-D041-B150-AFB8-0A52268AA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4D2A26-ED54-1CA8-3812-9F48CA3E4F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56A01D-06A6-B58D-9A5B-43AEE2BC7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108E2EB-192E-DA11-BD0C-DC0B6BAC24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42019B-555D-DFD2-26D1-4CC61D208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3127186-FB0D-E79C-D39F-674F3C138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AE5FCC4-5B6B-24DE-3017-063B5A475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b="1" dirty="0"/>
              <a:t>La différenciation pédagogique</a:t>
            </a:r>
          </a:p>
          <a:p>
            <a:pPr marL="0" indent="0">
              <a:buNone/>
            </a:pPr>
            <a:r>
              <a:rPr lang="fr-CH" dirty="0"/>
              <a:t>Très peu d’enseignants croient que la différenciation pédagogique peut réduire les inégalités d’apprentissages entre élèves.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Ils pensent que cela sert plutôt la gestion de classe ou à «s’adapter» aux différences entre élèves.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Il est difficile de définir l’objectif de cette «adaptation»: avoir la paix, satisfaire ou occuper les élèves, etc. ?</a:t>
            </a:r>
          </a:p>
        </p:txBody>
      </p:sp>
    </p:spTree>
    <p:extLst>
      <p:ext uri="{BB962C8B-B14F-4D97-AF65-F5344CB8AC3E}">
        <p14:creationId xmlns:p14="http://schemas.microsoft.com/office/powerpoint/2010/main" val="25570233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7891C9-82A8-A05B-ED39-BA6B91F37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EF0A03C-3AFB-791C-ACF9-B86DC9F84C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C3A15A-7A1D-D49A-402F-0F67C1077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1D01AA-25F7-C718-34C1-F6308A642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AF0F72-5C84-B133-272E-E97A26C72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5844D75-A2D4-40F8-63B7-F585D6D98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5086B-376C-2274-11BB-79D67835D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77C0F8-D234-46D8-17FC-5354E5DEB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9F4A23-0AFD-7661-F104-A768D904B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/>
              <a:t>Si on accumule les trois injonctions (collaboration, personnalisation et différenciation) on constate que le travail enseignant s’est lourdement intensifié.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Les enseignants paient le prix fort d’une vision individualisante de l’inclusion.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Les réseaux et les plans personnalisés sont des techniques de construction de «l’élève à besoin particulier».</a:t>
            </a:r>
          </a:p>
          <a:p>
            <a:pPr marL="0" indent="0">
              <a:buNone/>
            </a:pPr>
            <a:r>
              <a:rPr lang="fr-CH" dirty="0"/>
              <a:t>La différenciation pédagogique est un outil de construction de l’élève individuel.</a:t>
            </a:r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126355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FCEF16-D9EE-ABAE-8F42-BA232D1DF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BF99D07-E15F-A3E8-B4C9-47CA4263C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01F842-CBD6-1AE5-A2D1-AC9CA4228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284537-9224-98B0-E6EA-A579A4AEC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F6BF5C-DD3D-F0D3-46C6-20B1F676D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311FA9-B0E6-FD03-0177-BA15FD6BD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172793-9E07-2A12-F77B-C61B699D9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573799C-1143-9B52-E944-BB913407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CH" sz="2800" kern="100" dirty="0">
                <a:solidFill>
                  <a:srgbClr val="FFFFFF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Le prix de l’individualisation : l’intensification du travail enseignant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B06851-735E-06CB-E6A7-966D2849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8492" y="511388"/>
            <a:ext cx="7452829" cy="585209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CH" dirty="0"/>
              <a:t>On demande aux enseignants d’avoir une vision clinicienne de l’élève qui ne fait que s’ajouter au travail traditionnel de l’enseignant (construire sa classe comme un collectif).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De nombreux élèves «à BEP» ne font pas la même chose que les autres dans la classe.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Ils ne profitent pas de la dynamique de classe qui est un moteur sur lequel les enseignants doivent pouvoir s’appuyer. </a:t>
            </a:r>
          </a:p>
          <a:p>
            <a:pPr marL="0" indent="0">
              <a:buNone/>
            </a:pPr>
            <a:r>
              <a:rPr lang="fr-CH" dirty="0"/>
              <a:t>Cela ressemble aux classes «spéciales» mais sans effectif réduit.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/>
              <a:t>Les «dispositifs interstitiels» donnent beaucoup plus de travail aux enseignants : </a:t>
            </a:r>
          </a:p>
          <a:p>
            <a:pPr marL="0" indent="0">
              <a:buNone/>
            </a:pPr>
            <a:r>
              <a:rPr lang="fr-CH" dirty="0"/>
              <a:t>les élèves qui sortent des classes et reviennent sans cesse doivent «raccrocher les wagons» com</a:t>
            </a:r>
          </a:p>
          <a:p>
            <a:pPr marL="0" indent="0">
              <a:buNone/>
            </a:pPr>
            <a:r>
              <a:rPr lang="fr-CH" dirty="0"/>
              <a:t>Parfois ils ont des activités d’apprentissage différentes des autres élèves ce qui intensifie le travail pédagogique et ne constitue pas vraiment une inclusion.</a:t>
            </a:r>
          </a:p>
        </p:txBody>
      </p:sp>
    </p:spTree>
    <p:extLst>
      <p:ext uri="{BB962C8B-B14F-4D97-AF65-F5344CB8AC3E}">
        <p14:creationId xmlns:p14="http://schemas.microsoft.com/office/powerpoint/2010/main" val="9026899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790BE2-4E4F-4AAF-81A2-4A6F4885E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rgbClr val="00000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4"/>
            <a:ext cx="12192000" cy="6402581"/>
          </a:xfrm>
          <a:prstGeom prst="rect">
            <a:avLst/>
          </a:prstGeom>
          <a:gradFill>
            <a:gsLst>
              <a:gs pos="1000">
                <a:schemeClr val="accent1">
                  <a:lumMod val="75000"/>
                  <a:alpha val="59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2088DD-B1AD-40E0-8B86-1D87A2CCD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63054" y="-2653923"/>
            <a:ext cx="6858001" cy="12165846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rgbClr val="000000">
                  <a:alpha val="2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094763" y="0"/>
            <a:ext cx="6096001" cy="6858000"/>
          </a:xfrm>
          <a:prstGeom prst="rect">
            <a:avLst/>
          </a:prstGeom>
          <a:gradFill>
            <a:gsLst>
              <a:gs pos="13000">
                <a:schemeClr val="accent1">
                  <a:lumMod val="50000"/>
                  <a:alpha val="0"/>
                </a:schemeClr>
              </a:gs>
              <a:gs pos="99000">
                <a:schemeClr val="accent1">
                  <a:lumMod val="75000"/>
                  <a:alpha val="50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395952-4E26-45A2-8756-2ADFD6E53C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-3"/>
            <a:ext cx="12182871" cy="6871922"/>
          </a:xfrm>
          <a:prstGeom prst="rect">
            <a:avLst/>
          </a:prstGeom>
          <a:gradFill>
            <a:gsLst>
              <a:gs pos="13000">
                <a:srgbClr val="000000">
                  <a:alpha val="35000"/>
                </a:srgbClr>
              </a:gs>
              <a:gs pos="99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734BADF-9461-4621-B112-2D7BABEA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7713" y="4049"/>
            <a:ext cx="10216576" cy="4729040"/>
          </a:xfrm>
          <a:custGeom>
            <a:avLst/>
            <a:gdLst>
              <a:gd name="connsiteX0" fmla="*/ 0 w 10216576"/>
              <a:gd name="connsiteY0" fmla="*/ 0 h 4729040"/>
              <a:gd name="connsiteX1" fmla="*/ 10216576 w 10216576"/>
              <a:gd name="connsiteY1" fmla="*/ 0 h 4729040"/>
              <a:gd name="connsiteX2" fmla="*/ 10210268 w 10216576"/>
              <a:gd name="connsiteY2" fmla="*/ 124944 h 4729040"/>
              <a:gd name="connsiteX3" fmla="*/ 5108288 w 10216576"/>
              <a:gd name="connsiteY3" fmla="*/ 4729040 h 4729040"/>
              <a:gd name="connsiteX4" fmla="*/ 6309 w 10216576"/>
              <a:gd name="connsiteY4" fmla="*/ 124944 h 472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16576" h="4729040">
                <a:moveTo>
                  <a:pt x="0" y="0"/>
                </a:moveTo>
                <a:lnTo>
                  <a:pt x="10216576" y="0"/>
                </a:lnTo>
                <a:lnTo>
                  <a:pt x="10210268" y="124944"/>
                </a:lnTo>
                <a:cubicBezTo>
                  <a:pt x="9947637" y="2710997"/>
                  <a:pt x="7763635" y="4729040"/>
                  <a:pt x="5108288" y="4729040"/>
                </a:cubicBezTo>
                <a:cubicBezTo>
                  <a:pt x="2452942" y="4729040"/>
                  <a:pt x="268937" y="2710997"/>
                  <a:pt x="6309" y="124944"/>
                </a:cubicBezTo>
                <a:close/>
              </a:path>
            </a:pathLst>
          </a:custGeom>
          <a:gradFill>
            <a:gsLst>
              <a:gs pos="7000">
                <a:schemeClr val="accent1">
                  <a:lumMod val="50000"/>
                  <a:alpha val="4000"/>
                </a:schemeClr>
              </a:gs>
              <a:gs pos="99000">
                <a:schemeClr val="accent1">
                  <a:alpha val="24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A892F57-5E6E-6396-D18E-EA301F8D0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693" y="1030406"/>
            <a:ext cx="8147713" cy="30812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8247248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A4D8E2D-6F80-4FF9-4811-E5ABFB58D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fr-CH" sz="4000" dirty="0">
                <a:solidFill>
                  <a:srgbClr val="FFFFFF"/>
                </a:solidFill>
              </a:rPr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4E1391-1AE9-FBEF-96CD-30680B705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620" y="169333"/>
            <a:ext cx="6062180" cy="6688663"/>
          </a:xfrm>
        </p:spPr>
        <p:txBody>
          <a:bodyPr anchor="ctr">
            <a:normAutofit/>
          </a:bodyPr>
          <a:lstStyle/>
          <a:p>
            <a:r>
              <a:rPr lang="fr-CH" sz="2000" dirty="0"/>
              <a:t>Animées des bonnes intentions, les politiques inclusives posent de nombreux problèmes.</a:t>
            </a:r>
          </a:p>
          <a:p>
            <a:r>
              <a:rPr lang="fr-CH" sz="2000" dirty="0"/>
              <a:t>Les enseignants sont épuisés</a:t>
            </a:r>
          </a:p>
          <a:p>
            <a:r>
              <a:rPr lang="fr-CH" sz="2000" dirty="0"/>
              <a:t>Les familles sont insatisfaites</a:t>
            </a:r>
          </a:p>
          <a:p>
            <a:r>
              <a:rPr lang="fr-CH" sz="2000" dirty="0"/>
              <a:t>Les élèves «à besoin particulier» sont de plus en plus nombreux.</a:t>
            </a:r>
          </a:p>
          <a:p>
            <a:r>
              <a:rPr lang="fr-CH" sz="2000" dirty="0"/>
              <a:t>La préoccupation pour les apprentissages et pour la didactique s’est affaiblie.</a:t>
            </a:r>
          </a:p>
          <a:p>
            <a:r>
              <a:rPr lang="fr-CH" sz="2000" dirty="0"/>
              <a:t>Il faut probablement réaffirmer le caractère collectif et didactique du métier d’enseignant.</a:t>
            </a:r>
          </a:p>
          <a:p>
            <a:r>
              <a:rPr lang="fr-CH" sz="2000" dirty="0"/>
              <a:t>Abandonner le caractère à la fois «total» et hétéroclite du concept de «besoin particulier».</a:t>
            </a:r>
          </a:p>
          <a:p>
            <a:r>
              <a:rPr lang="fr-CH" sz="2000" dirty="0"/>
              <a:t>Réduire le nombre d’élèves par classe et réduire la part des «cliniciens» dans l’école.</a:t>
            </a:r>
          </a:p>
          <a:p>
            <a:r>
              <a:rPr lang="fr-CH" sz="2000" dirty="0"/>
              <a:t>Résoudre les problèmes scolaires par le scolaire et non par </a:t>
            </a:r>
            <a:r>
              <a:rPr lang="fr-CH" sz="2000"/>
              <a:t>la médicalisation.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983154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F27C9C0-C3F2-290E-0CBF-67FBA599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fr-FR" sz="4000" dirty="0">
                <a:solidFill>
                  <a:srgbClr val="FFFFFF"/>
                </a:solidFill>
              </a:rPr>
              <a:t>1. Une manière de faire de la politique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8DCB7A63-1C87-3E72-B3BE-C6A1235D4A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91524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541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C6D3303-21BD-9C2E-7F79-FB7C467B8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>
                <a:solidFill>
                  <a:srgbClr val="FFFFFF"/>
                </a:solidFill>
              </a:rPr>
              <a:t>Un caractère client-centré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B0F2DA-BA45-4279-D0BD-AB4047190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000" b="1" dirty="0"/>
              <a:t>L’individualisation</a:t>
            </a:r>
            <a:r>
              <a:rPr lang="fr-FR" sz="2000" dirty="0"/>
              <a:t> des politiques publiques date de la fin des années 1980.</a:t>
            </a:r>
          </a:p>
          <a:p>
            <a:pPr marL="0" indent="0">
              <a:buNone/>
            </a:pPr>
            <a:r>
              <a:rPr lang="fr-FR" sz="2000" dirty="0"/>
              <a:t>Les services publics doivent être moins au service de la raison d’Etat et plus de la satisfaction de l’usager.</a:t>
            </a:r>
          </a:p>
          <a:p>
            <a:pPr marL="0" indent="0">
              <a:buNone/>
            </a:pPr>
            <a:r>
              <a:rPr lang="fr-FR" sz="2000" dirty="0"/>
              <a:t>Du même coup, celui-ci devient un « client ».</a:t>
            </a:r>
          </a:p>
          <a:p>
            <a:pPr marL="0" indent="0">
              <a:buNone/>
            </a:pPr>
            <a:r>
              <a:rPr lang="fr-FR" sz="2000" dirty="0"/>
              <a:t>Dans le domaine des politiques éducatives on peut citer la loi de 1989 en France qui « </a:t>
            </a:r>
            <a:r>
              <a:rPr lang="fr-FR" sz="2000" b="1" dirty="0"/>
              <a:t>met l’élève au centre </a:t>
            </a:r>
            <a:r>
              <a:rPr lang="fr-FR" sz="2000" dirty="0"/>
              <a:t>», s’appuie sur la notion de « </a:t>
            </a:r>
            <a:r>
              <a:rPr lang="fr-FR" sz="2000" b="1" dirty="0"/>
              <a:t>projet</a:t>
            </a:r>
            <a:r>
              <a:rPr lang="fr-FR" sz="2000" dirty="0"/>
              <a:t> » de l’élève et de sa famille, etc.</a:t>
            </a:r>
          </a:p>
          <a:p>
            <a:pPr marL="0" indent="0">
              <a:buNone/>
            </a:pPr>
            <a:r>
              <a:rPr lang="fr-FR" sz="2000" dirty="0"/>
              <a:t>Mais les </a:t>
            </a:r>
            <a:r>
              <a:rPr lang="fr-FR" sz="2000" b="1" dirty="0"/>
              <a:t>politiques inclusives </a:t>
            </a:r>
            <a:r>
              <a:rPr lang="fr-FR" sz="2000" dirty="0"/>
              <a:t>qui s’instaurent progressivement en Europe à partir de la « </a:t>
            </a:r>
            <a:r>
              <a:rPr lang="fr-FR" sz="2000" b="1" dirty="0"/>
              <a:t>Déclaration de Salamanque </a:t>
            </a:r>
            <a:r>
              <a:rPr lang="fr-FR" sz="2000" dirty="0"/>
              <a:t>» (UNESCO 1994) sont une radicalisation de l’individualisation.</a:t>
            </a:r>
          </a:p>
        </p:txBody>
      </p:sp>
    </p:spTree>
    <p:extLst>
      <p:ext uri="{BB962C8B-B14F-4D97-AF65-F5344CB8AC3E}">
        <p14:creationId xmlns:p14="http://schemas.microsoft.com/office/powerpoint/2010/main" val="3430024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2B9A44-C67C-CC3B-6E2F-0A6BA1177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8505779D-5E69-7D48-B8E0-EF994D804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FF93AE7D-2962-CD14-13A6-B5095680C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4E6CD42-3C99-A2F5-C920-A8EC7C7AAA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D220BF9-AB00-98D3-F63A-851A3D79D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5A3F7-A40D-27E1-E0EF-0619FB1002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CE5F64B-A042-B3E2-1D1D-86B0A2199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E7D0167-3BEE-C6C1-A403-A0817EB26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85D637-8738-5065-63BA-A529E2E8F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lvl="0"/>
            <a:r>
              <a:rPr lang="fr-FR" sz="4000" dirty="0">
                <a:solidFill>
                  <a:schemeClr val="bg1"/>
                </a:solidFill>
              </a:rPr>
              <a:t>Un passage par le niveau transnational pour décider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94FBCE-DE01-D2A1-414B-0CF127336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fr-FR" sz="2000" dirty="0"/>
              <a:t>Un des éléments des politiques publiques actuelles est de </a:t>
            </a:r>
            <a:r>
              <a:rPr lang="fr-FR" sz="2000" b="1" dirty="0"/>
              <a:t>passer par le niveau international </a:t>
            </a:r>
            <a:r>
              <a:rPr lang="fr-FR" sz="2000" dirty="0"/>
              <a:t>des organisations telles que Conseil de l’Europe, UNESCO, OCDE, etc. pour légitimer l’action.</a:t>
            </a:r>
          </a:p>
          <a:p>
            <a:pPr marL="0" indent="0" algn="just">
              <a:buNone/>
            </a:pPr>
            <a:r>
              <a:rPr lang="fr-FR" sz="2000" dirty="0"/>
              <a:t>Cela permet notamment d’éviter la cogestion avec les syndicats notamment.</a:t>
            </a:r>
          </a:p>
          <a:p>
            <a:pPr marL="0" indent="0" algn="just">
              <a:buNone/>
            </a:pPr>
            <a:r>
              <a:rPr lang="fr-FR" sz="2000" dirty="0"/>
              <a:t>Ces instances internationales formulent une « </a:t>
            </a:r>
            <a:r>
              <a:rPr lang="fr-FR" sz="2000" b="1" dirty="0"/>
              <a:t>déclaration</a:t>
            </a:r>
            <a:r>
              <a:rPr lang="fr-FR" sz="2000" dirty="0"/>
              <a:t> » ou une « </a:t>
            </a:r>
            <a:r>
              <a:rPr lang="fr-FR" sz="2000" b="1" dirty="0"/>
              <a:t>charte</a:t>
            </a:r>
            <a:r>
              <a:rPr lang="fr-FR" sz="2000" dirty="0"/>
              <a:t> » qui n’a pas de force contraignante mais une forte charge symbolique. </a:t>
            </a:r>
          </a:p>
          <a:p>
            <a:pPr marL="0" indent="0" algn="just">
              <a:buNone/>
            </a:pPr>
            <a:r>
              <a:rPr lang="fr-FR" sz="2000" dirty="0"/>
              <a:t>Cela permet de diffuser ensuite des lois et des pratiques aux </a:t>
            </a:r>
            <a:r>
              <a:rPr lang="fr-FR" sz="2000" b="1" dirty="0"/>
              <a:t>niveaux territoriaux inférieurs </a:t>
            </a:r>
            <a:r>
              <a:rPr lang="fr-FR" sz="2000" dirty="0"/>
              <a:t>(national, régional, cantonal, etc.)</a:t>
            </a:r>
          </a:p>
        </p:txBody>
      </p:sp>
    </p:spTree>
    <p:extLst>
      <p:ext uri="{BB962C8B-B14F-4D97-AF65-F5344CB8AC3E}">
        <p14:creationId xmlns:p14="http://schemas.microsoft.com/office/powerpoint/2010/main" val="4002350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62BEE4-9776-CD6F-BE12-FA92A6731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C99C4DCF-2BC0-A209-95CF-409825E88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880F967E-CFEC-4751-4A2F-B455613D0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726190C-0E10-75C3-273D-60482748A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D9BA1DF-E430-54F6-A1E2-403C4E858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860B201-D306-1341-40DC-FED9409C2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CBEA62B-B82D-703F-0689-BE608C6EC9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9FF4B47-2938-7D8E-3735-A7C8DD164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58AF589-DB49-0439-8E99-1B27C5B9E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lvl="0"/>
            <a:r>
              <a:rPr lang="fr-FR" dirty="0">
                <a:solidFill>
                  <a:schemeClr val="bg1"/>
                </a:solidFill>
              </a:rPr>
              <a:t>Une posture morale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436DEC-4B51-B5BE-3403-1A95E0214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000" dirty="0"/>
              <a:t>La déclaration internationale de Salamanque, formulée en 1994 par l’UNESCO offre une </a:t>
            </a:r>
            <a:r>
              <a:rPr lang="fr-FR" sz="2000" b="1" dirty="0"/>
              <a:t>posture morale </a:t>
            </a:r>
            <a:r>
              <a:rPr lang="fr-FR" sz="2000" dirty="0"/>
              <a:t>aux Etats qui voudront mettre en œuvre les politiques inclusives.</a:t>
            </a:r>
          </a:p>
          <a:p>
            <a:pPr marL="0" indent="0">
              <a:buNone/>
            </a:pPr>
            <a:r>
              <a:rPr lang="fr-FR" sz="2000" dirty="0"/>
              <a:t>Elle est caractérisée par l’attention que l’on doit au plus faible dans la vie en société et surtout à l’école.</a:t>
            </a:r>
          </a:p>
          <a:p>
            <a:pPr marL="0" indent="0">
              <a:buNone/>
            </a:pPr>
            <a:r>
              <a:rPr lang="fr-FR" sz="2000" dirty="0"/>
              <a:t>Mais ce n’est pas seulement une posture morale: il y a surtout </a:t>
            </a:r>
            <a:r>
              <a:rPr lang="fr-FR" sz="2000" b="1" dirty="0"/>
              <a:t>l’idée selon laquelle il est plus efficace </a:t>
            </a:r>
            <a:r>
              <a:rPr lang="fr-FR" sz="2000" dirty="0"/>
              <a:t>de se concentrer sur la difficulté.</a:t>
            </a:r>
          </a:p>
          <a:p>
            <a:pPr marL="0" indent="0">
              <a:buNone/>
            </a:pPr>
            <a:r>
              <a:rPr lang="fr-FR" sz="2000" dirty="0"/>
              <a:t>Cela ressemble aux </a:t>
            </a:r>
            <a:r>
              <a:rPr lang="fr-FR" sz="2000" b="1" dirty="0"/>
              <a:t>politiques sociales </a:t>
            </a:r>
            <a:r>
              <a:rPr lang="fr-FR" sz="2000" dirty="0"/>
              <a:t>de la même époque qui disent aussi qu’il faut rompre avec l’Etat providence pour tous et </a:t>
            </a:r>
            <a:r>
              <a:rPr lang="fr-FR" sz="2000" b="1" dirty="0"/>
              <a:t>se concentrer sur la misère, le sans-abrisme</a:t>
            </a:r>
            <a:r>
              <a:rPr lang="fr-FR" sz="2000" dirty="0"/>
              <a:t>, l’absence d’accès aux soins, etc.</a:t>
            </a:r>
          </a:p>
        </p:txBody>
      </p:sp>
    </p:spTree>
    <p:extLst>
      <p:ext uri="{BB962C8B-B14F-4D97-AF65-F5344CB8AC3E}">
        <p14:creationId xmlns:p14="http://schemas.microsoft.com/office/powerpoint/2010/main" val="2768522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AB37AD-09AF-6A82-939C-B8EF1D521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AD31EBBA-A729-DC88-8952-E52EBB390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45DC3A0-9C6F-FCA8-4247-AF6AA10DB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0FDE59-6791-D65F-45B8-41C67AEFE6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8B3CCD2-C7BD-2715-51DE-6B6C97889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E7E8C0B-E388-2320-A40B-42E247F76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7B09BC2-2803-B009-F081-839591D4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21BC051-943B-22F4-414E-04B1C2E30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6CA415-E4D1-F394-74EF-B125F7794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lvl="0"/>
            <a:r>
              <a:rPr lang="fr-FR" dirty="0">
                <a:solidFill>
                  <a:schemeClr val="bg1"/>
                </a:solidFill>
              </a:rPr>
              <a:t>Une posture morale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AF90C9-7520-181C-CDE8-BAA5E9DE9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fr-FR" sz="2000" dirty="0"/>
              <a:t>La posture morale n’est pas seulement imposée par une déclaration internationale. </a:t>
            </a:r>
          </a:p>
          <a:p>
            <a:pPr marL="0" indent="0">
              <a:buNone/>
            </a:pPr>
            <a:r>
              <a:rPr lang="fr-FR" sz="2000" dirty="0"/>
              <a:t>Elle suppose des « </a:t>
            </a:r>
            <a:r>
              <a:rPr lang="fr-FR" sz="2000" b="1" dirty="0"/>
              <a:t>entrepreneurs de morale </a:t>
            </a:r>
            <a:r>
              <a:rPr lang="fr-FR" sz="2000" dirty="0"/>
              <a:t>» que sont les spécialistes (psychologues, sociologues, philosophes) souvent plus militants de l’inclusion que chercheurs.</a:t>
            </a:r>
          </a:p>
          <a:p>
            <a:pPr marL="0" indent="0">
              <a:buNone/>
            </a:pPr>
            <a:r>
              <a:rPr lang="fr-FR" sz="2000" dirty="0"/>
              <a:t>Le processus d’internationalisation des politiques éducatives passe largement par </a:t>
            </a:r>
            <a:r>
              <a:rPr lang="fr-FR" sz="2000" b="1" dirty="0"/>
              <a:t>l’internationalisation des thématiques de recherche</a:t>
            </a:r>
            <a:r>
              <a:rPr lang="fr-FR" sz="2000" dirty="0"/>
              <a:t> : </a:t>
            </a:r>
          </a:p>
          <a:p>
            <a:pPr marL="0" indent="0">
              <a:buNone/>
            </a:pPr>
            <a:r>
              <a:rPr lang="fr-FR" sz="2000" b="1" dirty="0"/>
              <a:t>diversité, inclusion, genre, développement durable</a:t>
            </a:r>
            <a:r>
              <a:rPr lang="fr-FR" sz="2000" dirty="0"/>
              <a:t>, etc. </a:t>
            </a:r>
          </a:p>
          <a:p>
            <a:pPr marL="0" indent="0">
              <a:buNone/>
            </a:pPr>
            <a:r>
              <a:rPr lang="fr-FR" sz="2000" dirty="0"/>
              <a:t>Ce sont les </a:t>
            </a:r>
            <a:r>
              <a:rPr lang="fr-FR" sz="2000" b="1" dirty="0"/>
              <a:t>thématiques dupliquées </a:t>
            </a:r>
            <a:r>
              <a:rPr lang="fr-FR" sz="2000" dirty="0"/>
              <a:t>dans toutes les institutions académiques dans le monde (notamment en formation des enseignants et autres acteurs de l’éducation).</a:t>
            </a:r>
          </a:p>
          <a:p>
            <a:pPr marL="0" indent="0">
              <a:buNone/>
            </a:pPr>
            <a:r>
              <a:rPr lang="fr-FR" sz="2000" dirty="0"/>
              <a:t>Les « entrepreneurs de morale » </a:t>
            </a:r>
            <a:r>
              <a:rPr lang="fr-FR" sz="2000" b="1" dirty="0"/>
              <a:t>selon Becker </a:t>
            </a:r>
            <a:r>
              <a:rPr lang="fr-FR" sz="2000" dirty="0"/>
              <a:t>étaient des individus de classes supérieures qui prétendaient dire aux classes populaires ce qui était bon pour elles (prohibition de l’alcool, etc.)</a:t>
            </a:r>
          </a:p>
          <a:p>
            <a:pPr marL="0" indent="0">
              <a:buNone/>
            </a:pPr>
            <a:r>
              <a:rPr lang="fr-FR" sz="2000" dirty="0"/>
              <a:t>Dans le cas des politiques inclusives, les entrepreneurs de morale adoptent en tous cas un point de vue surplombant vis-à-vis des enseignants.</a:t>
            </a:r>
          </a:p>
          <a:p>
            <a:pPr marL="0" indent="0">
              <a:buNone/>
            </a:pPr>
            <a:r>
              <a:rPr lang="fr-FR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88872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8816</TotalTime>
  <Words>4141</Words>
  <Application>Microsoft Macintosh PowerPoint</Application>
  <PresentationFormat>Grand écran</PresentationFormat>
  <Paragraphs>332</Paragraphs>
  <Slides>46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46</vt:i4>
      </vt:variant>
    </vt:vector>
  </HeadingPairs>
  <TitlesOfParts>
    <vt:vector size="52" baseType="lpstr">
      <vt:lpstr>Aptos</vt:lpstr>
      <vt:lpstr>Aptos Display</vt:lpstr>
      <vt:lpstr>Arial</vt:lpstr>
      <vt:lpstr>Helvetica</vt:lpstr>
      <vt:lpstr>Times New Roman</vt:lpstr>
      <vt:lpstr>Thème Office</vt:lpstr>
      <vt:lpstr>Présentation PowerPoint</vt:lpstr>
      <vt:lpstr>Présentation PowerPoint</vt:lpstr>
      <vt:lpstr>L’individualisation des politiques éducatives</vt:lpstr>
      <vt:lpstr>1. Une manière de faire de la politique</vt:lpstr>
      <vt:lpstr>1. Une manière de faire de la politique</vt:lpstr>
      <vt:lpstr>Un caractère client-centré</vt:lpstr>
      <vt:lpstr>Un passage par le niveau transnational pour décider</vt:lpstr>
      <vt:lpstr>Une posture morale</vt:lpstr>
      <vt:lpstr>Une posture morale</vt:lpstr>
      <vt:lpstr>La brutalité de l’action</vt:lpstr>
      <vt:lpstr>La brutalité de l’action</vt:lpstr>
      <vt:lpstr>2. Le lexique de l’inclusion : la diversité contre l’égalité</vt:lpstr>
      <vt:lpstr>2. Le lexique de l’inclusion : la diversité contre l’égalité</vt:lpstr>
      <vt:lpstr>2. Le lexique de l’inclusion : la diversité contre l’égalité</vt:lpstr>
      <vt:lpstr>2. Le lexique de l’inclusion : la diversité contre l’égalité</vt:lpstr>
      <vt:lpstr>2. Le lexique de l’inclusion : la diversité contre l’égalité</vt:lpstr>
      <vt:lpstr>2. Le lexique de l’inclusion : la diversité contre l’égalité</vt:lpstr>
      <vt:lpstr>3. “Mesurer” l’inclusion</vt:lpstr>
      <vt:lpstr>3. «Mesurer» l’inclusion</vt:lpstr>
      <vt:lpstr>«Mesurer» l’inclusion</vt:lpstr>
      <vt:lpstr>«Mesurer» l’inclusion</vt:lpstr>
      <vt:lpstr>«Mesurer» l’inclusion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4. La particularisation des familles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Présentation PowerPoint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5. Le prix de l’individualisation : l’intensification du travail enseignant</vt:lpstr>
      <vt:lpstr>Conclusion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Philippe Losego</dc:creator>
  <cp:lastModifiedBy>Philippe Losego</cp:lastModifiedBy>
  <cp:revision>40</cp:revision>
  <dcterms:created xsi:type="dcterms:W3CDTF">2025-02-05T09:37:27Z</dcterms:created>
  <dcterms:modified xsi:type="dcterms:W3CDTF">2025-02-13T10:29:02Z</dcterms:modified>
</cp:coreProperties>
</file>