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0"/>
  </p:notesMasterIdLst>
  <p:sldIdLst>
    <p:sldId id="275" r:id="rId2"/>
    <p:sldId id="274" r:id="rId3"/>
    <p:sldId id="276" r:id="rId4"/>
    <p:sldId id="298" r:id="rId5"/>
    <p:sldId id="282" r:id="rId6"/>
    <p:sldId id="261" r:id="rId7"/>
    <p:sldId id="290" r:id="rId8"/>
    <p:sldId id="256" r:id="rId9"/>
    <p:sldId id="286" r:id="rId10"/>
    <p:sldId id="287" r:id="rId11"/>
    <p:sldId id="288" r:id="rId12"/>
    <p:sldId id="285" r:id="rId13"/>
    <p:sldId id="289" r:id="rId14"/>
    <p:sldId id="281" r:id="rId15"/>
    <p:sldId id="283" r:id="rId16"/>
    <p:sldId id="284" r:id="rId17"/>
    <p:sldId id="295" r:id="rId18"/>
    <p:sldId id="268" r:id="rId19"/>
    <p:sldId id="271" r:id="rId20"/>
    <p:sldId id="272" r:id="rId21"/>
    <p:sldId id="257" r:id="rId22"/>
    <p:sldId id="262" r:id="rId23"/>
    <p:sldId id="263" r:id="rId24"/>
    <p:sldId id="265" r:id="rId25"/>
    <p:sldId id="296" r:id="rId26"/>
    <p:sldId id="297" r:id="rId27"/>
    <p:sldId id="294" r:id="rId28"/>
    <p:sldId id="300" r:id="rId29"/>
    <p:sldId id="301" r:id="rId30"/>
    <p:sldId id="299" r:id="rId31"/>
    <p:sldId id="302" r:id="rId32"/>
    <p:sldId id="303" r:id="rId33"/>
    <p:sldId id="304" r:id="rId34"/>
    <p:sldId id="305" r:id="rId35"/>
    <p:sldId id="306" r:id="rId36"/>
    <p:sldId id="291" r:id="rId37"/>
    <p:sldId id="292" r:id="rId38"/>
    <p:sldId id="293" r:id="rId39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EFF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700"/>
    <p:restoredTop sz="98923" autoAdjust="0"/>
  </p:normalViewPr>
  <p:slideViewPr>
    <p:cSldViewPr snapToGrid="0" snapToObjects="1">
      <p:cViewPr varScale="1">
        <p:scale>
          <a:sx n="63" d="100"/>
          <a:sy n="63" d="100"/>
        </p:scale>
        <p:origin x="176" y="12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CC180E-5B5B-C64E-A3DE-BC72097AAA81}" type="datetimeFigureOut">
              <a:rPr lang="fr-FR" smtClean="0"/>
              <a:t>05/02/2019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CH"/>
              <a:t>Cliquez pour modifier les styles du texte du masque</a:t>
            </a:r>
          </a:p>
          <a:p>
            <a:pPr lvl="1"/>
            <a:r>
              <a:rPr lang="fr-CH"/>
              <a:t>Deuxième niveau</a:t>
            </a:r>
          </a:p>
          <a:p>
            <a:pPr lvl="2"/>
            <a:r>
              <a:rPr lang="fr-CH"/>
              <a:t>Troisième niveau</a:t>
            </a:r>
          </a:p>
          <a:p>
            <a:pPr lvl="3"/>
            <a:r>
              <a:rPr lang="fr-CH"/>
              <a:t>Quatrième niveau</a:t>
            </a:r>
          </a:p>
          <a:p>
            <a:pPr lvl="4"/>
            <a:r>
              <a:rPr lang="fr-CH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8221C8-5886-7449-ADA1-594A3D44FC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982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8221C8-5886-7449-ADA1-594A3D44FCC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22910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8221C8-5886-7449-ADA1-594A3D44FCC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22910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8221C8-5886-7449-ADA1-594A3D44FCC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22910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8221C8-5886-7449-ADA1-594A3D44FCC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22910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8221C8-5886-7449-ADA1-594A3D44FCC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22910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8221C8-5886-7449-ADA1-594A3D44FCC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22910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8221C8-5886-7449-ADA1-594A3D44FCC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22910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8221C8-5886-7449-ADA1-594A3D44FCC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22910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CH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H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AC44-AF61-A64B-8BC7-5BFC903E0FBE}" type="datetimeFigureOut">
              <a:rPr lang="fr-FR" smtClean="0"/>
              <a:t>05/02/2019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E6959-C3A7-8444-96C6-31824EE04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7694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H"/>
              <a:t>Cliquez pour modifier les styles du texte du masque</a:t>
            </a:r>
          </a:p>
          <a:p>
            <a:pPr lvl="1"/>
            <a:r>
              <a:rPr lang="fr-CH"/>
              <a:t>Deuxième niveau</a:t>
            </a:r>
          </a:p>
          <a:p>
            <a:pPr lvl="2"/>
            <a:r>
              <a:rPr lang="fr-CH"/>
              <a:t>Troisième niveau</a:t>
            </a:r>
          </a:p>
          <a:p>
            <a:pPr lvl="3"/>
            <a:r>
              <a:rPr lang="fr-CH"/>
              <a:t>Quatrième niveau</a:t>
            </a:r>
          </a:p>
          <a:p>
            <a:pPr lvl="4"/>
            <a:r>
              <a:rPr lang="fr-CH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AC44-AF61-A64B-8BC7-5BFC903E0FBE}" type="datetimeFigureOut">
              <a:rPr lang="fr-FR" smtClean="0"/>
              <a:t>05/02/2019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E6959-C3A7-8444-96C6-31824EE04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675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CH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H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AC44-AF61-A64B-8BC7-5BFC903E0FBE}" type="datetimeFigureOut">
              <a:rPr lang="fr-FR" smtClean="0"/>
              <a:t>05/02/2019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E6959-C3A7-8444-96C6-31824EE04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3007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H"/>
              <a:t>Cliquez pour modifier les styles du texte du masque</a:t>
            </a:r>
          </a:p>
          <a:p>
            <a:pPr lvl="1"/>
            <a:r>
              <a:rPr lang="fr-CH"/>
              <a:t>Deuxième niveau</a:t>
            </a:r>
          </a:p>
          <a:p>
            <a:pPr lvl="2"/>
            <a:r>
              <a:rPr lang="fr-CH"/>
              <a:t>Troisième niveau</a:t>
            </a:r>
          </a:p>
          <a:p>
            <a:pPr lvl="3"/>
            <a:r>
              <a:rPr lang="fr-CH"/>
              <a:t>Quatrième niveau</a:t>
            </a:r>
          </a:p>
          <a:p>
            <a:pPr lvl="4"/>
            <a:r>
              <a:rPr lang="fr-CH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H"/>
              <a:t>Cliquez pour modifier les styles du texte du masque</a:t>
            </a:r>
          </a:p>
          <a:p>
            <a:pPr lvl="1"/>
            <a:r>
              <a:rPr lang="fr-CH"/>
              <a:t>Deuxième niveau</a:t>
            </a:r>
          </a:p>
          <a:p>
            <a:pPr lvl="2"/>
            <a:r>
              <a:rPr lang="fr-CH"/>
              <a:t>Troisième niveau</a:t>
            </a:r>
          </a:p>
          <a:p>
            <a:pPr lvl="3"/>
            <a:r>
              <a:rPr lang="fr-CH"/>
              <a:t>Quatrième niveau</a:t>
            </a:r>
          </a:p>
          <a:p>
            <a:pPr lvl="4"/>
            <a:r>
              <a:rPr lang="fr-CH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AC44-AF61-A64B-8BC7-5BFC903E0FBE}" type="datetimeFigureOut">
              <a:rPr lang="fr-FR" smtClean="0"/>
              <a:t>05/02/2019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E6959-C3A7-8444-96C6-31824EE04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5032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H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H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H"/>
              <a:t>Cliquez pour modifier les styles du texte du masque</a:t>
            </a:r>
          </a:p>
          <a:p>
            <a:pPr lvl="1"/>
            <a:r>
              <a:rPr lang="fr-CH"/>
              <a:t>Deuxième niveau</a:t>
            </a:r>
          </a:p>
          <a:p>
            <a:pPr lvl="2"/>
            <a:r>
              <a:rPr lang="fr-CH"/>
              <a:t>Troisième niveau</a:t>
            </a:r>
          </a:p>
          <a:p>
            <a:pPr lvl="3"/>
            <a:r>
              <a:rPr lang="fr-CH"/>
              <a:t>Quatrième niveau</a:t>
            </a:r>
          </a:p>
          <a:p>
            <a:pPr lvl="4"/>
            <a:r>
              <a:rPr lang="fr-CH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H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H"/>
              <a:t>Cliquez pour modifier les styles du texte du masque</a:t>
            </a:r>
          </a:p>
          <a:p>
            <a:pPr lvl="1"/>
            <a:r>
              <a:rPr lang="fr-CH"/>
              <a:t>Deuxième niveau</a:t>
            </a:r>
          </a:p>
          <a:p>
            <a:pPr lvl="2"/>
            <a:r>
              <a:rPr lang="fr-CH"/>
              <a:t>Troisième niveau</a:t>
            </a:r>
          </a:p>
          <a:p>
            <a:pPr lvl="3"/>
            <a:r>
              <a:rPr lang="fr-CH"/>
              <a:t>Quatrième niveau</a:t>
            </a:r>
          </a:p>
          <a:p>
            <a:pPr lvl="4"/>
            <a:r>
              <a:rPr lang="fr-CH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AC44-AF61-A64B-8BC7-5BFC903E0FBE}" type="datetimeFigureOut">
              <a:rPr lang="fr-FR" smtClean="0"/>
              <a:t>05/02/2019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E6959-C3A7-8444-96C6-31824EE04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583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Cliquez et modifiez le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AC44-AF61-A64B-8BC7-5BFC903E0FBE}" type="datetimeFigureOut">
              <a:rPr lang="fr-FR" smtClean="0"/>
              <a:t>05/02/2019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E6959-C3A7-8444-96C6-31824EE04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1330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AC44-AF61-A64B-8BC7-5BFC903E0FBE}" type="datetimeFigureOut">
              <a:rPr lang="fr-FR" smtClean="0"/>
              <a:t>05/02/2019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E6959-C3A7-8444-96C6-31824EE04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0564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H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H"/>
              <a:t>Cliquez pour modifier les styles du texte du masque</a:t>
            </a:r>
          </a:p>
          <a:p>
            <a:pPr lvl="1"/>
            <a:r>
              <a:rPr lang="fr-CH"/>
              <a:t>Deuxième niveau</a:t>
            </a:r>
          </a:p>
          <a:p>
            <a:pPr lvl="2"/>
            <a:r>
              <a:rPr lang="fr-CH"/>
              <a:t>Troisième niveau</a:t>
            </a:r>
          </a:p>
          <a:p>
            <a:pPr lvl="3"/>
            <a:r>
              <a:rPr lang="fr-CH"/>
              <a:t>Quatrième niveau</a:t>
            </a:r>
          </a:p>
          <a:p>
            <a:pPr lvl="4"/>
            <a:r>
              <a:rPr lang="fr-CH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H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AC44-AF61-A64B-8BC7-5BFC903E0FBE}" type="datetimeFigureOut">
              <a:rPr lang="fr-FR" smtClean="0"/>
              <a:t>05/02/2019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E6959-C3A7-8444-96C6-31824EE04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438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H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H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AC44-AF61-A64B-8BC7-5BFC903E0FBE}" type="datetimeFigureOut">
              <a:rPr lang="fr-FR" smtClean="0"/>
              <a:t>05/02/2019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E6959-C3A7-8444-96C6-31824EE04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9855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H"/>
              <a:t>Cliquez pour modifier les styles du texte du masque</a:t>
            </a:r>
          </a:p>
          <a:p>
            <a:pPr lvl="1"/>
            <a:r>
              <a:rPr lang="fr-CH"/>
              <a:t>Deuxième niveau</a:t>
            </a:r>
          </a:p>
          <a:p>
            <a:pPr lvl="2"/>
            <a:r>
              <a:rPr lang="fr-CH"/>
              <a:t>Troisième niveau</a:t>
            </a:r>
          </a:p>
          <a:p>
            <a:pPr lvl="3"/>
            <a:r>
              <a:rPr lang="fr-CH"/>
              <a:t>Quatrième niveau</a:t>
            </a:r>
          </a:p>
          <a:p>
            <a:pPr lvl="4"/>
            <a:r>
              <a:rPr lang="fr-CH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AC44-AF61-A64B-8BC7-5BFC903E0FBE}" type="datetimeFigureOut">
              <a:rPr lang="fr-FR" smtClean="0"/>
              <a:t>05/02/2019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E6959-C3A7-8444-96C6-31824EE04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9150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CH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CH"/>
              <a:t>Cliquez pour modifier les styles du texte du masque</a:t>
            </a:r>
          </a:p>
          <a:p>
            <a:pPr lvl="1"/>
            <a:r>
              <a:rPr lang="fr-CH"/>
              <a:t>Deuxième niveau</a:t>
            </a:r>
          </a:p>
          <a:p>
            <a:pPr lvl="2"/>
            <a:r>
              <a:rPr lang="fr-CH"/>
              <a:t>Troisième niveau</a:t>
            </a:r>
          </a:p>
          <a:p>
            <a:pPr lvl="3"/>
            <a:r>
              <a:rPr lang="fr-CH"/>
              <a:t>Quatrième niveau</a:t>
            </a:r>
          </a:p>
          <a:p>
            <a:pPr lvl="4"/>
            <a:r>
              <a:rPr lang="fr-CH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AC44-AF61-A64B-8BC7-5BFC903E0FBE}" type="datetimeFigureOut">
              <a:rPr lang="fr-FR" smtClean="0"/>
              <a:t>05/02/2019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E6959-C3A7-8444-96C6-31824EE04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8264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H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H"/>
              <a:t>Cliquez pour modifier les styles du texte du masque</a:t>
            </a:r>
          </a:p>
          <a:p>
            <a:pPr lvl="1"/>
            <a:r>
              <a:rPr lang="fr-CH"/>
              <a:t>Deuxième niveau</a:t>
            </a:r>
          </a:p>
          <a:p>
            <a:pPr lvl="2"/>
            <a:r>
              <a:rPr lang="fr-CH"/>
              <a:t>Troisième niveau</a:t>
            </a:r>
          </a:p>
          <a:p>
            <a:pPr lvl="3"/>
            <a:r>
              <a:rPr lang="fr-CH"/>
              <a:t>Quatrième niveau</a:t>
            </a:r>
          </a:p>
          <a:p>
            <a:pPr lvl="4"/>
            <a:r>
              <a:rPr lang="fr-CH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ABAC44-AF61-A64B-8BC7-5BFC903E0FBE}" type="datetimeFigureOut">
              <a:rPr lang="fr-FR" smtClean="0"/>
              <a:t>05/02/2019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3E6959-C3A7-8444-96C6-31824EE04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868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fhxb-museum.de/index.php?id=27" TargetMode="External"/><Relationship Id="rId3" Type="http://schemas.openxmlformats.org/officeDocument/2006/relationships/hyperlink" Target="http://www.fhxb-museum.de/index.php?id=82" TargetMode="External"/><Relationship Id="rId7" Type="http://schemas.openxmlformats.org/officeDocument/2006/relationships/hyperlink" Target="http://www.fhxb-museum.de/index.php?id=28" TargetMode="External"/><Relationship Id="rId2" Type="http://schemas.openxmlformats.org/officeDocument/2006/relationships/hyperlink" Target="http://www.stolpersteine-berlin.de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fhxb-museum.de/index.php?id=305" TargetMode="External"/><Relationship Id="rId5" Type="http://schemas.openxmlformats.org/officeDocument/2006/relationships/hyperlink" Target="http://www.fhxb-museum.de/index.php?id=264" TargetMode="External"/><Relationship Id="rId4" Type="http://schemas.openxmlformats.org/officeDocument/2006/relationships/hyperlink" Target="http://www.fhxb-museum.de/index.php?id=322" TargetMode="External"/><Relationship Id="rId9" Type="http://schemas.openxmlformats.org/officeDocument/2006/relationships/hyperlink" Target="http://www.fhxb-museum.de/index.php?id=287" TargetMode="Externa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\Users\tilo\Downloads\NACKTE%20Hedonistische%20Wohnungsbesichtigungs-Ralley.mov" TargetMode="External"/><Relationship Id="rId1" Type="http://schemas.microsoft.com/office/2007/relationships/media" Target="\Users\tilo\Downloads\NACKTE%20Hedonistische%20Wohnungsbesichtigungs-Ralley.mov" TargetMode="External"/><Relationship Id="rId5" Type="http://schemas.openxmlformats.org/officeDocument/2006/relationships/image" Target="../media/image41.png"/><Relationship Id="rId4" Type="http://schemas.openxmlformats.org/officeDocument/2006/relationships/hyperlink" Target="http://www.youtube.com/watch?v=D0Kaovpdn1k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aekker.de/" TargetMode="External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ZoneTexte 3"/>
          <p:cNvSpPr txBox="1">
            <a:spLocks noChangeArrowheads="1"/>
          </p:cNvSpPr>
          <p:nvPr/>
        </p:nvSpPr>
        <p:spPr bwMode="auto">
          <a:xfrm>
            <a:off x="775982" y="305859"/>
            <a:ext cx="7898118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fr-FR" sz="3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A MISSING CULTURAL ELEMENT:</a:t>
            </a:r>
          </a:p>
          <a:p>
            <a:pPr eaLnBrk="1" hangingPunct="1"/>
            <a:endParaRPr lang="fr-FR" sz="3200" b="1" dirty="0">
              <a:solidFill>
                <a:srgbClr val="FF460F"/>
              </a:solidFill>
              <a:latin typeface="Blk Univers 75" charset="0"/>
              <a:cs typeface="Blk Univers 75" charset="0"/>
            </a:endParaRPr>
          </a:p>
          <a:p>
            <a:pPr eaLnBrk="1" hangingPunct="1"/>
            <a:r>
              <a:rPr lang="fr-FR" sz="3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AN EMPTY SPACE (THE MUSEUM) TO THINK AND TALK ABOUT CULTURE </a:t>
            </a:r>
            <a:endParaRPr lang="fr-FR" sz="3200" dirty="0">
              <a:solidFill>
                <a:srgbClr val="9B1908"/>
              </a:solidFill>
              <a:latin typeface="Blk Univers 75" charset="0"/>
              <a:cs typeface="Blk Univers 75" charset="0"/>
            </a:endParaRPr>
          </a:p>
        </p:txBody>
      </p:sp>
      <p:pic>
        <p:nvPicPr>
          <p:cNvPr id="45060" name="Image 5" descr="Capture d’écran 2010-10-30 à 02.31.58.pn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4050" y="2710334"/>
            <a:ext cx="7888288" cy="230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6059488" y="5379509"/>
            <a:ext cx="28384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fr-FR" sz="1800" dirty="0">
                <a:latin typeface="Gill Sans MT" charset="0"/>
              </a:rPr>
              <a:t>COLIN WARD</a:t>
            </a:r>
          </a:p>
          <a:p>
            <a:pPr eaLnBrk="1" hangingPunct="1"/>
            <a:r>
              <a:rPr lang="fr-FR" sz="1800" dirty="0" err="1">
                <a:latin typeface="Gill Sans MT" charset="0"/>
              </a:rPr>
              <a:t>Talking</a:t>
            </a:r>
            <a:r>
              <a:rPr lang="fr-FR" sz="1800" dirty="0">
                <a:latin typeface="Gill Sans MT" charset="0"/>
              </a:rPr>
              <a:t> to </a:t>
            </a:r>
            <a:r>
              <a:rPr lang="fr-FR" sz="1800" dirty="0" err="1">
                <a:latin typeface="Gill Sans MT" charset="0"/>
              </a:rPr>
              <a:t>Architects</a:t>
            </a:r>
            <a:endParaRPr lang="fr-FR" sz="1800" dirty="0">
              <a:latin typeface="Gill Sans M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19107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5"/>
          <p:cNvSpPr>
            <a:spLocks noChangeArrowheads="1"/>
          </p:cNvSpPr>
          <p:nvPr/>
        </p:nvSpPr>
        <p:spPr bwMode="auto">
          <a:xfrm>
            <a:off x="1876425" y="3368675"/>
            <a:ext cx="539115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</p:txBody>
      </p:sp>
      <p:pic>
        <p:nvPicPr>
          <p:cNvPr id="47107" name="Image 10" descr="Capture d’écran 2011-06-19 à 13.02.13.psd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7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8" name="ZoneTexte 4"/>
          <p:cNvSpPr txBox="1">
            <a:spLocks noChangeArrowheads="1"/>
          </p:cNvSpPr>
          <p:nvPr/>
        </p:nvSpPr>
        <p:spPr bwMode="auto">
          <a:xfrm>
            <a:off x="0" y="6027003"/>
            <a:ext cx="9144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fr-FR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PLAN IS A LANGUAGE AND IT IS SOMETIMES</a:t>
            </a:r>
          </a:p>
          <a:p>
            <a:pPr eaLnBrk="1" hangingPunct="1"/>
            <a:r>
              <a:rPr lang="fr-FR" b="1" dirty="0">
                <a:latin typeface="Blk Univers 75" charset="0"/>
                <a:cs typeface="Blk Univers 75" charset="0"/>
              </a:rPr>
              <a:t>A KIND OF HUMAN ANALPHABETISM</a:t>
            </a:r>
          </a:p>
        </p:txBody>
      </p:sp>
      <p:sp>
        <p:nvSpPr>
          <p:cNvPr id="2" name="Rectangle 1"/>
          <p:cNvSpPr/>
          <p:nvPr/>
        </p:nvSpPr>
        <p:spPr>
          <a:xfrm>
            <a:off x="1749425" y="36668"/>
            <a:ext cx="6537325" cy="5170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3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PLANNING, WHAT FOR ?</a:t>
            </a:r>
          </a:p>
          <a:p>
            <a:endParaRPr lang="fr-FR" sz="3300" b="1" dirty="0">
              <a:solidFill>
                <a:srgbClr val="FF460F"/>
              </a:solidFill>
              <a:latin typeface="Blk Univers 75" charset="0"/>
              <a:cs typeface="Blk Univers 75" charset="0"/>
            </a:endParaRPr>
          </a:p>
          <a:p>
            <a:r>
              <a:rPr lang="fr-FR" sz="33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														</a:t>
            </a:r>
          </a:p>
          <a:p>
            <a:r>
              <a:rPr lang="fr-FR" sz="33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									</a:t>
            </a:r>
          </a:p>
          <a:p>
            <a:endParaRPr lang="fr-FR" sz="3300" b="1" dirty="0">
              <a:solidFill>
                <a:srgbClr val="FF460F"/>
              </a:solidFill>
              <a:latin typeface="Blk Univers 75" charset="0"/>
              <a:cs typeface="Blk Univers 75" charset="0"/>
            </a:endParaRPr>
          </a:p>
          <a:p>
            <a:endParaRPr lang="fr-FR" sz="3300" b="1" dirty="0">
              <a:solidFill>
                <a:srgbClr val="FF460F"/>
              </a:solidFill>
              <a:latin typeface="Blk Univers 75" charset="0"/>
              <a:cs typeface="Blk Univers 75" charset="0"/>
            </a:endParaRPr>
          </a:p>
          <a:p>
            <a:endParaRPr lang="fr-FR" sz="3300" b="1" dirty="0">
              <a:solidFill>
                <a:srgbClr val="FF460F"/>
              </a:solidFill>
              <a:latin typeface="Blk Univers 75" charset="0"/>
              <a:cs typeface="Blk Univers 75" charset="0"/>
            </a:endParaRPr>
          </a:p>
          <a:p>
            <a:endParaRPr lang="fr-FR" sz="3300" b="1" dirty="0">
              <a:solidFill>
                <a:srgbClr val="FF460F"/>
              </a:solidFill>
              <a:latin typeface="Blk Univers 75" charset="0"/>
              <a:cs typeface="Blk Univers 75" charset="0"/>
            </a:endParaRPr>
          </a:p>
          <a:p>
            <a:endParaRPr lang="fr-FR" sz="3300" b="1" dirty="0">
              <a:solidFill>
                <a:srgbClr val="FF460F"/>
              </a:solidFill>
              <a:latin typeface="Blk Univers 75" charset="0"/>
              <a:cs typeface="Blk Univers 75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523975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err="1">
                <a:solidFill>
                  <a:schemeClr val="bg1"/>
                </a:solidFill>
                <a:latin typeface="Blk Univers 75" charset="0"/>
                <a:cs typeface="Blk Univers 75" charset="0"/>
              </a:rPr>
              <a:t>Granddaughter</a:t>
            </a:r>
            <a:r>
              <a:rPr lang="fr-FR" dirty="0">
                <a:solidFill>
                  <a:schemeClr val="bg1"/>
                </a:solidFill>
                <a:latin typeface="Blk Univers 75" charset="0"/>
                <a:cs typeface="Blk Univers 75" charset="0"/>
              </a:rPr>
              <a:t> of LUCIO COSTA URBANIST of BRAZILIA</a:t>
            </a:r>
          </a:p>
        </p:txBody>
      </p:sp>
    </p:spTree>
    <p:extLst>
      <p:ext uri="{BB962C8B-B14F-4D97-AF65-F5344CB8AC3E}">
        <p14:creationId xmlns:p14="http://schemas.microsoft.com/office/powerpoint/2010/main" val="26825550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Capture d’écran 2011-06-19 à 14.42.2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82988" y="-3175"/>
            <a:ext cx="5561012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8" descr="Capture d’écran 2011-06-19 à 11.36.1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768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6085416" y="4572001"/>
            <a:ext cx="272483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latin typeface="Gill Sans"/>
                <a:cs typeface="Gill Sans"/>
              </a:rPr>
              <a:t>THE PLANNER</a:t>
            </a:r>
          </a:p>
          <a:p>
            <a:r>
              <a:rPr lang="fr-FR" b="1" dirty="0">
                <a:solidFill>
                  <a:srgbClr val="FF0000"/>
                </a:solidFill>
                <a:latin typeface="Gill Sans"/>
                <a:cs typeface="Gill Sans"/>
              </a:rPr>
              <a:t>THE ARCHITECT</a:t>
            </a:r>
          </a:p>
          <a:p>
            <a:r>
              <a:rPr lang="fr-FR" b="1" dirty="0">
                <a:solidFill>
                  <a:srgbClr val="FF0000"/>
                </a:solidFill>
                <a:latin typeface="Gill Sans"/>
                <a:cs typeface="Gill Sans"/>
              </a:rPr>
              <a:t>THE INTELLECTUAL</a:t>
            </a:r>
          </a:p>
        </p:txBody>
      </p:sp>
    </p:spTree>
    <p:extLst>
      <p:ext uri="{BB962C8B-B14F-4D97-AF65-F5344CB8AC3E}">
        <p14:creationId xmlns:p14="http://schemas.microsoft.com/office/powerpoint/2010/main" val="42447136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368300"/>
            <a:ext cx="9144000" cy="610345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60600" y="6460421"/>
            <a:ext cx="6883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SIMON NICHOLS In Colin Ward: </a:t>
            </a:r>
            <a:r>
              <a:rPr lang="fr-FR" dirty="0" err="1"/>
              <a:t>Talking</a:t>
            </a:r>
            <a:r>
              <a:rPr lang="fr-FR" dirty="0"/>
              <a:t> to </a:t>
            </a:r>
            <a:r>
              <a:rPr lang="fr-FR" dirty="0" err="1"/>
              <a:t>Architects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106720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5"/>
          <p:cNvSpPr>
            <a:spLocks noChangeArrowheads="1"/>
          </p:cNvSpPr>
          <p:nvPr/>
        </p:nvSpPr>
        <p:spPr bwMode="auto">
          <a:xfrm>
            <a:off x="1876425" y="3368675"/>
            <a:ext cx="539115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</p:txBody>
      </p:sp>
      <p:pic>
        <p:nvPicPr>
          <p:cNvPr id="2" name="Image 1" descr="Capture d’écran 2014-10-22 à 22.24.4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0000" y="0"/>
            <a:ext cx="6187109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22250" y="1153583"/>
            <a:ext cx="2794000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latin typeface="Gill Sans"/>
                <a:cs typeface="Gill Sans"/>
              </a:rPr>
              <a:t>Seeking</a:t>
            </a:r>
            <a:r>
              <a:rPr lang="fr-FR" sz="2400" b="1" dirty="0">
                <a:latin typeface="Gill Sans"/>
                <a:cs typeface="Gill Sans"/>
              </a:rPr>
              <a:t>  </a:t>
            </a:r>
            <a:r>
              <a:rPr lang="fr-FR" sz="2400" b="1" dirty="0" err="1">
                <a:latin typeface="Gill Sans"/>
                <a:cs typeface="Gill Sans"/>
              </a:rPr>
              <a:t>my</a:t>
            </a:r>
            <a:r>
              <a:rPr lang="fr-FR" sz="2400" b="1" dirty="0">
                <a:latin typeface="Gill Sans"/>
                <a:cs typeface="Gill Sans"/>
              </a:rPr>
              <a:t>  / a  </a:t>
            </a:r>
            <a:r>
              <a:rPr lang="fr-FR" sz="2400" b="1" dirty="0" err="1">
                <a:latin typeface="Gill Sans"/>
                <a:cs typeface="Gill Sans"/>
              </a:rPr>
              <a:t>history</a:t>
            </a:r>
            <a:endParaRPr lang="fr-FR" sz="2400" b="1" dirty="0">
              <a:latin typeface="Gill Sans"/>
              <a:cs typeface="Gill Sans"/>
            </a:endParaRPr>
          </a:p>
          <a:p>
            <a:r>
              <a:rPr lang="fr-FR" sz="2400" b="1" dirty="0">
                <a:latin typeface="Gill Sans"/>
                <a:cs typeface="Gill Sans"/>
              </a:rPr>
              <a:t>of Cosmo-city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224868" y="2837417"/>
            <a:ext cx="325837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err="1">
                <a:solidFill>
                  <a:srgbClr val="FF0000"/>
                </a:solidFill>
                <a:latin typeface="Gill Sans"/>
                <a:cs typeface="Gill Sans"/>
              </a:rPr>
              <a:t>Who</a:t>
            </a:r>
            <a:r>
              <a:rPr lang="fr-FR" sz="2400" dirty="0">
                <a:solidFill>
                  <a:srgbClr val="FF0000"/>
                </a:solidFill>
                <a:latin typeface="Gill Sans"/>
                <a:cs typeface="Gill Sans"/>
              </a:rPr>
              <a:t> </a:t>
            </a:r>
            <a:r>
              <a:rPr lang="fr-FR" sz="2400" dirty="0" err="1">
                <a:solidFill>
                  <a:srgbClr val="FF0000"/>
                </a:solidFill>
                <a:latin typeface="Gill Sans"/>
                <a:cs typeface="Gill Sans"/>
              </a:rPr>
              <a:t>will</a:t>
            </a:r>
            <a:r>
              <a:rPr lang="fr-FR" sz="2400" dirty="0">
                <a:solidFill>
                  <a:srgbClr val="FF0000"/>
                </a:solidFill>
                <a:latin typeface="Gill Sans"/>
                <a:cs typeface="Gill Sans"/>
              </a:rPr>
              <a:t> </a:t>
            </a:r>
            <a:r>
              <a:rPr lang="fr-FR" sz="2400" dirty="0" err="1">
                <a:solidFill>
                  <a:srgbClr val="FF0000"/>
                </a:solidFill>
                <a:latin typeface="Gill Sans"/>
                <a:cs typeface="Gill Sans"/>
              </a:rPr>
              <a:t>be</a:t>
            </a:r>
            <a:r>
              <a:rPr lang="fr-FR" sz="2400" dirty="0">
                <a:solidFill>
                  <a:srgbClr val="FF0000"/>
                </a:solidFill>
                <a:latin typeface="Gill Sans"/>
                <a:cs typeface="Gill Sans"/>
              </a:rPr>
              <a:t> </a:t>
            </a:r>
            <a:r>
              <a:rPr lang="fr-FR" sz="2400" dirty="0" err="1">
                <a:solidFill>
                  <a:srgbClr val="FF0000"/>
                </a:solidFill>
                <a:latin typeface="Gill Sans"/>
                <a:cs typeface="Gill Sans"/>
              </a:rPr>
              <a:t>interested</a:t>
            </a:r>
            <a:r>
              <a:rPr lang="fr-FR" sz="2400" dirty="0">
                <a:solidFill>
                  <a:srgbClr val="FF0000"/>
                </a:solidFill>
                <a:latin typeface="Gill Sans"/>
                <a:cs typeface="Gill Sans"/>
              </a:rPr>
              <a:t> ?</a:t>
            </a:r>
          </a:p>
          <a:p>
            <a:endParaRPr lang="fr-FR" sz="2400" dirty="0">
              <a:solidFill>
                <a:srgbClr val="FF0000"/>
              </a:solidFill>
              <a:latin typeface="Gill Sans"/>
              <a:cs typeface="Gill Sans"/>
            </a:endParaRPr>
          </a:p>
          <a:p>
            <a:r>
              <a:rPr lang="fr-FR" sz="2400" dirty="0">
                <a:solidFill>
                  <a:srgbClr val="FF0000"/>
                </a:solidFill>
                <a:latin typeface="Gill Sans"/>
                <a:cs typeface="Gill Sans"/>
              </a:rPr>
              <a:t>How </a:t>
            </a:r>
            <a:r>
              <a:rPr lang="fr-FR" sz="2400" dirty="0" err="1">
                <a:solidFill>
                  <a:srgbClr val="FF0000"/>
                </a:solidFill>
                <a:latin typeface="Gill Sans"/>
                <a:cs typeface="Gill Sans"/>
              </a:rPr>
              <a:t>will</a:t>
            </a:r>
            <a:r>
              <a:rPr lang="fr-FR" sz="2400" dirty="0">
                <a:solidFill>
                  <a:srgbClr val="FF0000"/>
                </a:solidFill>
                <a:latin typeface="Gill Sans"/>
                <a:cs typeface="Gill Sans"/>
              </a:rPr>
              <a:t> </a:t>
            </a:r>
            <a:r>
              <a:rPr lang="fr-FR" sz="2400" dirty="0" err="1">
                <a:solidFill>
                  <a:srgbClr val="FF0000"/>
                </a:solidFill>
                <a:latin typeface="Gill Sans"/>
                <a:cs typeface="Gill Sans"/>
              </a:rPr>
              <a:t>my</a:t>
            </a:r>
            <a:r>
              <a:rPr lang="fr-FR" sz="2400" dirty="0">
                <a:solidFill>
                  <a:srgbClr val="FF0000"/>
                </a:solidFill>
                <a:latin typeface="Gill Sans"/>
                <a:cs typeface="Gill Sans"/>
              </a:rPr>
              <a:t> story</a:t>
            </a:r>
          </a:p>
          <a:p>
            <a:r>
              <a:rPr lang="fr-FR" sz="2400" dirty="0" err="1">
                <a:solidFill>
                  <a:srgbClr val="FF0000"/>
                </a:solidFill>
                <a:latin typeface="Gill Sans"/>
                <a:cs typeface="Gill Sans"/>
              </a:rPr>
              <a:t>be</a:t>
            </a:r>
            <a:r>
              <a:rPr lang="fr-FR" sz="2400" dirty="0">
                <a:solidFill>
                  <a:srgbClr val="FF0000"/>
                </a:solidFill>
                <a:latin typeface="Gill Sans"/>
                <a:cs typeface="Gill Sans"/>
              </a:rPr>
              <a:t> </a:t>
            </a:r>
            <a:r>
              <a:rPr lang="fr-FR" sz="2400" dirty="0" err="1">
                <a:solidFill>
                  <a:srgbClr val="FF0000"/>
                </a:solidFill>
                <a:latin typeface="Gill Sans"/>
                <a:cs typeface="Gill Sans"/>
              </a:rPr>
              <a:t>archived</a:t>
            </a:r>
            <a:r>
              <a:rPr lang="fr-FR" sz="2400" dirty="0">
                <a:solidFill>
                  <a:srgbClr val="FF0000"/>
                </a:solidFill>
                <a:latin typeface="Gill Sans"/>
                <a:cs typeface="Gill Sans"/>
              </a:rPr>
              <a:t> ?</a:t>
            </a:r>
          </a:p>
          <a:p>
            <a:endParaRPr lang="fr-FR" sz="2400" dirty="0">
              <a:solidFill>
                <a:srgbClr val="FF0000"/>
              </a:solidFill>
              <a:latin typeface="Gill Sans"/>
              <a:cs typeface="Gill San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6537007"/>
            <a:ext cx="310405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400" i="1" dirty="0">
                <a:latin typeface="Gill Sans MT" charset="0"/>
              </a:rPr>
              <a:t>In: EILEEN ADAMS &amp; COLIN WARD, 1980</a:t>
            </a:r>
          </a:p>
        </p:txBody>
      </p:sp>
    </p:spTree>
    <p:extLst>
      <p:ext uri="{BB962C8B-B14F-4D97-AF65-F5344CB8AC3E}">
        <p14:creationId xmlns:p14="http://schemas.microsoft.com/office/powerpoint/2010/main" val="32394467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Capture d’écran 2014-10-22 à 22.27.14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2251" y="40333"/>
            <a:ext cx="2536806" cy="6817668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5820827" y="606335"/>
            <a:ext cx="2328333" cy="6106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fr-FR" sz="1400" b="1" dirty="0">
                <a:solidFill>
                  <a:srgbClr val="FF0000"/>
                </a:solidFill>
                <a:latin typeface="Gill Sans"/>
                <a:cs typeface="Gill Sans"/>
              </a:rPr>
              <a:t>WHAT ABOUT THE BUILDINGS ?</a:t>
            </a:r>
          </a:p>
          <a:p>
            <a:pPr>
              <a:lnSpc>
                <a:spcPct val="90000"/>
              </a:lnSpc>
            </a:pPr>
            <a:endParaRPr lang="fr-FR" sz="1400" b="1" dirty="0">
              <a:solidFill>
                <a:srgbClr val="FF0000"/>
              </a:solidFill>
              <a:latin typeface="Gill Sans"/>
              <a:cs typeface="Gill Sans"/>
            </a:endParaRPr>
          </a:p>
          <a:p>
            <a:pPr>
              <a:lnSpc>
                <a:spcPct val="90000"/>
              </a:lnSpc>
            </a:pPr>
            <a:endParaRPr lang="fr-FR" sz="1400" b="1" dirty="0">
              <a:solidFill>
                <a:srgbClr val="FF0000"/>
              </a:solidFill>
              <a:latin typeface="Gill Sans"/>
              <a:cs typeface="Gill Sans"/>
            </a:endParaRPr>
          </a:p>
          <a:p>
            <a:pPr>
              <a:lnSpc>
                <a:spcPct val="90000"/>
              </a:lnSpc>
            </a:pPr>
            <a:r>
              <a:rPr lang="fr-FR" sz="1400" b="1" dirty="0">
                <a:solidFill>
                  <a:srgbClr val="FF0000"/>
                </a:solidFill>
                <a:latin typeface="Gill Sans"/>
                <a:cs typeface="Gill Sans"/>
              </a:rPr>
              <a:t>SPACE MESSAGE ?</a:t>
            </a:r>
          </a:p>
          <a:p>
            <a:pPr>
              <a:lnSpc>
                <a:spcPct val="90000"/>
              </a:lnSpc>
            </a:pPr>
            <a:endParaRPr lang="fr-FR" sz="1400" b="1" dirty="0">
              <a:solidFill>
                <a:srgbClr val="FF0000"/>
              </a:solidFill>
              <a:latin typeface="Gill Sans"/>
              <a:cs typeface="Gill Sans"/>
            </a:endParaRPr>
          </a:p>
          <a:p>
            <a:pPr>
              <a:lnSpc>
                <a:spcPct val="90000"/>
              </a:lnSpc>
            </a:pPr>
            <a:r>
              <a:rPr lang="fr-FR" sz="1400" b="1" dirty="0">
                <a:solidFill>
                  <a:srgbClr val="FF0000"/>
                </a:solidFill>
                <a:latin typeface="Gill Sans"/>
                <a:cs typeface="Gill Sans"/>
              </a:rPr>
              <a:t>STREETSCAPE, MEETINGPOINTS, SHOPS ?</a:t>
            </a:r>
          </a:p>
          <a:p>
            <a:pPr>
              <a:lnSpc>
                <a:spcPct val="90000"/>
              </a:lnSpc>
            </a:pPr>
            <a:endParaRPr lang="fr-FR" sz="1400" b="1" dirty="0">
              <a:solidFill>
                <a:srgbClr val="FF0000"/>
              </a:solidFill>
              <a:latin typeface="Gill Sans"/>
              <a:cs typeface="Gill Sans"/>
            </a:endParaRPr>
          </a:p>
          <a:p>
            <a:pPr>
              <a:lnSpc>
                <a:spcPct val="90000"/>
              </a:lnSpc>
            </a:pPr>
            <a:r>
              <a:rPr lang="fr-FR" sz="1400" b="1" dirty="0">
                <a:solidFill>
                  <a:srgbClr val="FF0000"/>
                </a:solidFill>
                <a:latin typeface="Gill Sans"/>
                <a:cs typeface="Gill Sans"/>
              </a:rPr>
              <a:t>VARIETY OF DETAILS: MATERIALS, TEXTURES, TONES…</a:t>
            </a:r>
          </a:p>
          <a:p>
            <a:pPr>
              <a:lnSpc>
                <a:spcPct val="90000"/>
              </a:lnSpc>
            </a:pPr>
            <a:endParaRPr lang="fr-FR" sz="1400" b="1" dirty="0">
              <a:solidFill>
                <a:srgbClr val="FF0000"/>
              </a:solidFill>
              <a:latin typeface="Gill Sans"/>
              <a:cs typeface="Gill Sans"/>
            </a:endParaRPr>
          </a:p>
          <a:p>
            <a:pPr>
              <a:lnSpc>
                <a:spcPct val="90000"/>
              </a:lnSpc>
            </a:pPr>
            <a:r>
              <a:rPr lang="fr-FR" sz="1400" b="1" dirty="0">
                <a:solidFill>
                  <a:srgbClr val="FF0000"/>
                </a:solidFill>
                <a:latin typeface="Gill Sans"/>
                <a:cs typeface="Gill Sans"/>
              </a:rPr>
              <a:t>ARTICULATION BETWEEN THE ELEMENTS ?</a:t>
            </a:r>
          </a:p>
          <a:p>
            <a:pPr>
              <a:lnSpc>
                <a:spcPct val="90000"/>
              </a:lnSpc>
            </a:pPr>
            <a:endParaRPr lang="fr-FR" sz="1400" b="1" dirty="0">
              <a:solidFill>
                <a:srgbClr val="FF0000"/>
              </a:solidFill>
              <a:latin typeface="Gill Sans"/>
              <a:cs typeface="Gill Sans"/>
            </a:endParaRPr>
          </a:p>
          <a:p>
            <a:pPr>
              <a:lnSpc>
                <a:spcPct val="90000"/>
              </a:lnSpc>
            </a:pPr>
            <a:r>
              <a:rPr lang="fr-FR" sz="1400" b="1" dirty="0">
                <a:solidFill>
                  <a:srgbClr val="FF0000"/>
                </a:solidFill>
                <a:latin typeface="Gill Sans"/>
                <a:cs typeface="Gill Sans"/>
              </a:rPr>
              <a:t>FRONTIERS, EVIDENT</a:t>
            </a:r>
          </a:p>
          <a:p>
            <a:pPr>
              <a:lnSpc>
                <a:spcPct val="90000"/>
              </a:lnSpc>
            </a:pPr>
            <a:r>
              <a:rPr lang="fr-FR" sz="1400" b="1" dirty="0">
                <a:solidFill>
                  <a:srgbClr val="FF0000"/>
                </a:solidFill>
                <a:latin typeface="Gill Sans"/>
                <a:cs typeface="Gill Sans"/>
              </a:rPr>
              <a:t>OR NOT ?</a:t>
            </a:r>
          </a:p>
          <a:p>
            <a:pPr>
              <a:lnSpc>
                <a:spcPct val="90000"/>
              </a:lnSpc>
            </a:pPr>
            <a:r>
              <a:rPr lang="fr-FR" sz="1400" b="1" dirty="0">
                <a:solidFill>
                  <a:srgbClr val="FF0000"/>
                </a:solidFill>
                <a:latin typeface="Gill Sans"/>
                <a:cs typeface="Gill Sans"/>
              </a:rPr>
              <a:t>PHYSICAL, VISUEL, PSYCHOLOGICAL </a:t>
            </a:r>
          </a:p>
          <a:p>
            <a:pPr>
              <a:lnSpc>
                <a:spcPct val="90000"/>
              </a:lnSpc>
            </a:pPr>
            <a:endParaRPr lang="fr-FR" sz="1400" b="1" dirty="0">
              <a:solidFill>
                <a:srgbClr val="FF0000"/>
              </a:solidFill>
              <a:latin typeface="Gill Sans"/>
              <a:cs typeface="Gill Sans"/>
            </a:endParaRPr>
          </a:p>
          <a:p>
            <a:pPr>
              <a:lnSpc>
                <a:spcPct val="90000"/>
              </a:lnSpc>
            </a:pPr>
            <a:r>
              <a:rPr lang="fr-FR" sz="1400" b="1" dirty="0">
                <a:solidFill>
                  <a:srgbClr val="FF0000"/>
                </a:solidFill>
                <a:latin typeface="Gill Sans"/>
                <a:cs typeface="Gill Sans"/>
              </a:rPr>
              <a:t>NATURE, GARDENING ?</a:t>
            </a:r>
          </a:p>
          <a:p>
            <a:pPr>
              <a:lnSpc>
                <a:spcPct val="90000"/>
              </a:lnSpc>
            </a:pPr>
            <a:endParaRPr lang="fr-FR" sz="1400" b="1" dirty="0">
              <a:solidFill>
                <a:srgbClr val="FF0000"/>
              </a:solidFill>
              <a:latin typeface="Gill Sans"/>
              <a:cs typeface="Gill Sans"/>
            </a:endParaRPr>
          </a:p>
          <a:p>
            <a:pPr>
              <a:lnSpc>
                <a:spcPct val="90000"/>
              </a:lnSpc>
            </a:pPr>
            <a:r>
              <a:rPr lang="fr-FR" sz="1400" b="1" dirty="0">
                <a:solidFill>
                  <a:srgbClr val="FF0000"/>
                </a:solidFill>
                <a:latin typeface="Gill Sans"/>
                <a:cs typeface="Gill Sans"/>
              </a:rPr>
              <a:t>PERSONALISATION</a:t>
            </a:r>
          </a:p>
          <a:p>
            <a:pPr>
              <a:lnSpc>
                <a:spcPct val="90000"/>
              </a:lnSpc>
            </a:pPr>
            <a:r>
              <a:rPr lang="fr-FR" sz="1400" b="1" dirty="0">
                <a:solidFill>
                  <a:srgbClr val="FF0000"/>
                </a:solidFill>
                <a:latin typeface="Gill Sans"/>
                <a:cs typeface="Gill Sans"/>
              </a:rPr>
              <a:t>OF BUILDINGS, ELEMENTS OF THE CITY?</a:t>
            </a:r>
          </a:p>
          <a:p>
            <a:pPr>
              <a:lnSpc>
                <a:spcPct val="90000"/>
              </a:lnSpc>
            </a:pPr>
            <a:endParaRPr lang="fr-FR" sz="1400" dirty="0">
              <a:solidFill>
                <a:srgbClr val="FF0000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148163" y="155253"/>
            <a:ext cx="27622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latin typeface="Gill Sans"/>
                <a:cs typeface="Gill Sans"/>
              </a:rPr>
              <a:t>STORYBOARD:  </a:t>
            </a:r>
            <a:r>
              <a:rPr lang="fr-FR" b="1" dirty="0" err="1">
                <a:latin typeface="Gill Sans"/>
                <a:cs typeface="Gill Sans"/>
              </a:rPr>
              <a:t>personnal</a:t>
            </a:r>
            <a:r>
              <a:rPr lang="fr-FR" b="1" dirty="0">
                <a:latin typeface="Gill Sans"/>
                <a:cs typeface="Gill Sans"/>
              </a:rPr>
              <a:t> point of </a:t>
            </a:r>
            <a:r>
              <a:rPr lang="fr-FR" b="1" dirty="0" err="1">
                <a:latin typeface="Gill Sans"/>
                <a:cs typeface="Gill Sans"/>
              </a:rPr>
              <a:t>view</a:t>
            </a:r>
            <a:r>
              <a:rPr lang="fr-FR" b="1" dirty="0">
                <a:latin typeface="Gill Sans"/>
                <a:cs typeface="Gill Sans"/>
              </a:rPr>
              <a:t> …</a:t>
            </a:r>
          </a:p>
        </p:txBody>
      </p:sp>
      <p:sp>
        <p:nvSpPr>
          <p:cNvPr id="14" name="Rectangle 13"/>
          <p:cNvSpPr/>
          <p:nvPr/>
        </p:nvSpPr>
        <p:spPr>
          <a:xfrm>
            <a:off x="0" y="6537007"/>
            <a:ext cx="310405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400" i="1" dirty="0">
                <a:latin typeface="Gill Sans MT" charset="0"/>
              </a:rPr>
              <a:t>In: EILEEN ADAMS &amp; COLIN WARD, 1980</a:t>
            </a:r>
          </a:p>
        </p:txBody>
      </p:sp>
    </p:spTree>
    <p:extLst>
      <p:ext uri="{BB962C8B-B14F-4D97-AF65-F5344CB8AC3E}">
        <p14:creationId xmlns:p14="http://schemas.microsoft.com/office/powerpoint/2010/main" val="37539894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5418665" y="724754"/>
            <a:ext cx="3196167" cy="5355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latin typeface="Gill Sans"/>
                <a:cs typeface="Gill Sans"/>
              </a:rPr>
              <a:t>MEETING POINTS</a:t>
            </a:r>
          </a:p>
          <a:p>
            <a:endParaRPr lang="fr-FR" b="1" dirty="0">
              <a:latin typeface="Gill Sans"/>
              <a:cs typeface="Gill Sans"/>
            </a:endParaRPr>
          </a:p>
          <a:p>
            <a:endParaRPr lang="fr-FR" b="1" dirty="0">
              <a:latin typeface="Gill Sans"/>
              <a:cs typeface="Gill Sans"/>
            </a:endParaRPr>
          </a:p>
          <a:p>
            <a:r>
              <a:rPr lang="fr-FR" b="1" dirty="0">
                <a:latin typeface="Gill Sans"/>
                <a:cs typeface="Gill Sans"/>
              </a:rPr>
              <a:t>VISUAL HISTORY OF APPROPRIATION </a:t>
            </a:r>
          </a:p>
          <a:p>
            <a:r>
              <a:rPr lang="fr-FR" b="1" dirty="0">
                <a:latin typeface="Gill Sans"/>
                <a:cs typeface="Gill Sans"/>
              </a:rPr>
              <a:t>THROUGH INHABITANTS</a:t>
            </a:r>
          </a:p>
          <a:p>
            <a:endParaRPr lang="fr-FR" b="1" dirty="0">
              <a:latin typeface="Gill Sans"/>
              <a:cs typeface="Gill Sans"/>
            </a:endParaRPr>
          </a:p>
          <a:p>
            <a:endParaRPr lang="fr-FR" b="1" dirty="0">
              <a:latin typeface="Gill Sans"/>
              <a:cs typeface="Gill Sans"/>
            </a:endParaRPr>
          </a:p>
          <a:p>
            <a:r>
              <a:rPr lang="fr-FR" b="1" dirty="0">
                <a:latin typeface="Gill Sans"/>
                <a:cs typeface="Gill Sans"/>
              </a:rPr>
              <a:t>WHAT IS WORKING OR NOT IN THE WAY THE CITY IS PLANNED?</a:t>
            </a:r>
          </a:p>
          <a:p>
            <a:endParaRPr lang="fr-FR" b="1" dirty="0">
              <a:latin typeface="Gill Sans"/>
              <a:cs typeface="Gill Sans"/>
            </a:endParaRPr>
          </a:p>
          <a:p>
            <a:endParaRPr lang="fr-FR" b="1" dirty="0">
              <a:latin typeface="Gill Sans"/>
              <a:cs typeface="Gill Sans"/>
            </a:endParaRPr>
          </a:p>
          <a:p>
            <a:r>
              <a:rPr lang="fr-FR" b="1" dirty="0">
                <a:latin typeface="Gill Sans"/>
                <a:cs typeface="Gill Sans"/>
              </a:rPr>
              <a:t>VISUAL HISTORY OF FEAR AND VIOLENCE</a:t>
            </a:r>
          </a:p>
          <a:p>
            <a:endParaRPr lang="fr-FR" b="1" dirty="0">
              <a:latin typeface="Gill Sans"/>
              <a:cs typeface="Gill Sans"/>
            </a:endParaRPr>
          </a:p>
          <a:p>
            <a:endParaRPr lang="fr-FR" b="1" dirty="0">
              <a:latin typeface="Gill Sans"/>
              <a:cs typeface="Gill Sans"/>
            </a:endParaRPr>
          </a:p>
          <a:p>
            <a:r>
              <a:rPr lang="fr-FR" b="1" dirty="0">
                <a:latin typeface="Gill Sans"/>
                <a:cs typeface="Gill Sans"/>
              </a:rPr>
              <a:t>….</a:t>
            </a:r>
          </a:p>
        </p:txBody>
      </p:sp>
      <p:sp>
        <p:nvSpPr>
          <p:cNvPr id="2" name="ZoneTexte 1"/>
          <p:cNvSpPr txBox="1"/>
          <p:nvPr/>
        </p:nvSpPr>
        <p:spPr>
          <a:xfrm>
            <a:off x="381000" y="1989666"/>
            <a:ext cx="44262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>
                <a:solidFill>
                  <a:srgbClr val="FF0000"/>
                </a:solidFill>
                <a:latin typeface="Gill Sans"/>
                <a:cs typeface="Gill Sans"/>
              </a:rPr>
              <a:t>VISUAL INVESTIGATIONS</a:t>
            </a:r>
          </a:p>
        </p:txBody>
      </p:sp>
    </p:spTree>
    <p:extLst>
      <p:ext uri="{BB962C8B-B14F-4D97-AF65-F5344CB8AC3E}">
        <p14:creationId xmlns:p14="http://schemas.microsoft.com/office/powerpoint/2010/main" val="37560535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64318" y="820355"/>
            <a:ext cx="8363856" cy="4727362"/>
          </a:xfrm>
        </p:spPr>
        <p:txBody>
          <a:bodyPr>
            <a:normAutofit/>
          </a:bodyPr>
          <a:lstStyle/>
          <a:p>
            <a:r>
              <a:rPr lang="fr-FR" b="1" dirty="0">
                <a:solidFill>
                  <a:schemeClr val="tx1"/>
                </a:solidFill>
              </a:rPr>
              <a:t>David </a:t>
            </a:r>
            <a:r>
              <a:rPr lang="fr-FR" b="1" dirty="0" err="1">
                <a:solidFill>
                  <a:schemeClr val="tx1"/>
                </a:solidFill>
              </a:rPr>
              <a:t>Lowenthal</a:t>
            </a:r>
            <a:endParaRPr lang="fr-FR" b="1" dirty="0">
              <a:solidFill>
                <a:schemeClr val="tx1"/>
              </a:solidFill>
            </a:endParaRPr>
          </a:p>
          <a:p>
            <a:r>
              <a:rPr lang="fr-FR" b="1" dirty="0" err="1">
                <a:solidFill>
                  <a:schemeClr val="tx1"/>
                </a:solidFill>
              </a:rPr>
              <a:t>Walk</a:t>
            </a:r>
            <a:r>
              <a:rPr lang="fr-FR" b="1" dirty="0">
                <a:solidFill>
                  <a:schemeClr val="tx1"/>
                </a:solidFill>
              </a:rPr>
              <a:t> Questionnaire</a:t>
            </a:r>
          </a:p>
          <a:p>
            <a:r>
              <a:rPr lang="fr-FR" b="1" dirty="0">
                <a:solidFill>
                  <a:schemeClr val="tx1"/>
                </a:solidFill>
              </a:rPr>
              <a:t>(1972)</a:t>
            </a:r>
          </a:p>
          <a:p>
            <a:endParaRPr lang="fr-FR" b="1" dirty="0">
              <a:solidFill>
                <a:schemeClr val="tx1"/>
              </a:solidFill>
            </a:endParaRPr>
          </a:p>
          <a:p>
            <a:r>
              <a:rPr lang="fr-FR" b="1" dirty="0" err="1">
                <a:solidFill>
                  <a:schemeClr val="tx1"/>
                </a:solidFill>
              </a:rPr>
              <a:t>Townscape</a:t>
            </a:r>
            <a:r>
              <a:rPr lang="fr-FR" b="1" dirty="0">
                <a:solidFill>
                  <a:schemeClr val="tx1"/>
                </a:solidFill>
              </a:rPr>
              <a:t> Notation</a:t>
            </a:r>
          </a:p>
          <a:p>
            <a:r>
              <a:rPr lang="fr-FR" b="1" dirty="0">
                <a:solidFill>
                  <a:schemeClr val="tx1"/>
                </a:solidFill>
              </a:rPr>
              <a:t>In: Art and the </a:t>
            </a:r>
            <a:r>
              <a:rPr lang="fr-FR" b="1" dirty="0" err="1">
                <a:solidFill>
                  <a:schemeClr val="tx1"/>
                </a:solidFill>
              </a:rPr>
              <a:t>Built</a:t>
            </a:r>
            <a:r>
              <a:rPr lang="fr-FR" b="1" dirty="0">
                <a:solidFill>
                  <a:schemeClr val="tx1"/>
                </a:solidFill>
              </a:rPr>
              <a:t> </a:t>
            </a:r>
            <a:r>
              <a:rPr lang="fr-FR" b="1" dirty="0" err="1">
                <a:solidFill>
                  <a:schemeClr val="tx1"/>
                </a:solidFill>
              </a:rPr>
              <a:t>Environment</a:t>
            </a:r>
            <a:endParaRPr lang="fr-FR" b="1" dirty="0">
              <a:solidFill>
                <a:schemeClr val="tx1"/>
              </a:solidFill>
            </a:endParaRPr>
          </a:p>
          <a:p>
            <a:r>
              <a:rPr lang="fr-FR" b="1" dirty="0">
                <a:solidFill>
                  <a:schemeClr val="tx1"/>
                </a:solidFill>
              </a:rPr>
              <a:t>Colin Ward / </a:t>
            </a:r>
            <a:r>
              <a:rPr lang="fr-FR" b="1" dirty="0" err="1">
                <a:solidFill>
                  <a:schemeClr val="tx1"/>
                </a:solidFill>
              </a:rPr>
              <a:t>Eleen</a:t>
            </a:r>
            <a:r>
              <a:rPr lang="fr-FR" b="1" dirty="0">
                <a:solidFill>
                  <a:schemeClr val="tx1"/>
                </a:solidFill>
              </a:rPr>
              <a:t> Adams</a:t>
            </a:r>
          </a:p>
        </p:txBody>
      </p:sp>
    </p:spTree>
    <p:extLst>
      <p:ext uri="{BB962C8B-B14F-4D97-AF65-F5344CB8AC3E}">
        <p14:creationId xmlns:p14="http://schemas.microsoft.com/office/powerpoint/2010/main" val="29045933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231104" y="434227"/>
            <a:ext cx="2446480" cy="6740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possession </a:t>
            </a:r>
          </a:p>
          <a:p>
            <a:r>
              <a:rPr lang="fr-FR" dirty="0" err="1"/>
              <a:t>advantage</a:t>
            </a:r>
            <a:r>
              <a:rPr lang="fr-FR" dirty="0"/>
              <a:t> </a:t>
            </a:r>
          </a:p>
          <a:p>
            <a:r>
              <a:rPr lang="fr-FR" dirty="0" err="1"/>
              <a:t>viscosity</a:t>
            </a:r>
            <a:r>
              <a:rPr lang="fr-FR" dirty="0"/>
              <a:t> </a:t>
            </a:r>
          </a:p>
          <a:p>
            <a:r>
              <a:rPr lang="fr-FR" dirty="0"/>
              <a:t>enclaves </a:t>
            </a:r>
          </a:p>
          <a:p>
            <a:r>
              <a:rPr lang="fr-FR" dirty="0"/>
              <a:t>enclosure </a:t>
            </a:r>
          </a:p>
          <a:p>
            <a:r>
              <a:rPr lang="fr-FR" dirty="0"/>
              <a:t>focal point </a:t>
            </a:r>
          </a:p>
          <a:p>
            <a:r>
              <a:rPr lang="fr-FR" dirty="0" err="1"/>
              <a:t>precinct</a:t>
            </a:r>
            <a:r>
              <a:rPr lang="fr-FR" dirty="0"/>
              <a:t> </a:t>
            </a:r>
          </a:p>
          <a:p>
            <a:r>
              <a:rPr lang="fr-FR" dirty="0"/>
              <a:t>indoor </a:t>
            </a:r>
            <a:r>
              <a:rPr lang="fr-FR" dirty="0" err="1"/>
              <a:t>landscape</a:t>
            </a:r>
            <a:r>
              <a:rPr lang="fr-FR" dirty="0"/>
              <a:t> </a:t>
            </a:r>
          </a:p>
          <a:p>
            <a:r>
              <a:rPr lang="fr-FR" dirty="0" err="1"/>
              <a:t>outdoor</a:t>
            </a:r>
            <a:r>
              <a:rPr lang="fr-FR" dirty="0"/>
              <a:t> room </a:t>
            </a:r>
          </a:p>
          <a:p>
            <a:r>
              <a:rPr lang="fr-FR" dirty="0"/>
              <a:t>multiple enclosure </a:t>
            </a:r>
          </a:p>
          <a:p>
            <a:r>
              <a:rPr lang="fr-FR" dirty="0" err="1"/>
              <a:t>insubstantial</a:t>
            </a:r>
            <a:r>
              <a:rPr lang="fr-FR" dirty="0"/>
              <a:t> </a:t>
            </a:r>
            <a:r>
              <a:rPr lang="fr-FR" dirty="0" err="1"/>
              <a:t>space</a:t>
            </a:r>
            <a:r>
              <a:rPr lang="fr-FR" dirty="0"/>
              <a:t> </a:t>
            </a:r>
          </a:p>
          <a:p>
            <a:r>
              <a:rPr lang="fr-FR" dirty="0" err="1"/>
              <a:t>defining</a:t>
            </a:r>
            <a:r>
              <a:rPr lang="fr-FR" dirty="0"/>
              <a:t> </a:t>
            </a:r>
            <a:r>
              <a:rPr lang="fr-FR" dirty="0" err="1"/>
              <a:t>space</a:t>
            </a:r>
            <a:r>
              <a:rPr lang="fr-FR" dirty="0"/>
              <a:t> </a:t>
            </a:r>
          </a:p>
          <a:p>
            <a:r>
              <a:rPr lang="fr-FR" dirty="0" err="1"/>
              <a:t>looking</a:t>
            </a:r>
            <a:r>
              <a:rPr lang="fr-FR" dirty="0"/>
              <a:t> out </a:t>
            </a:r>
          </a:p>
          <a:p>
            <a:r>
              <a:rPr lang="fr-FR" dirty="0" err="1"/>
              <a:t>thereness</a:t>
            </a:r>
            <a:r>
              <a:rPr lang="fr-FR" dirty="0"/>
              <a:t> </a:t>
            </a:r>
          </a:p>
          <a:p>
            <a:r>
              <a:rPr lang="fr-FR" dirty="0" err="1"/>
              <a:t>here</a:t>
            </a:r>
            <a:r>
              <a:rPr lang="fr-FR" dirty="0"/>
              <a:t> and </a:t>
            </a:r>
            <a:r>
              <a:rPr lang="fr-FR" dirty="0" err="1"/>
              <a:t>there</a:t>
            </a:r>
            <a:r>
              <a:rPr lang="fr-FR" dirty="0"/>
              <a:t> </a:t>
            </a:r>
          </a:p>
          <a:p>
            <a:r>
              <a:rPr lang="fr-FR" dirty="0" err="1"/>
              <a:t>pinpointing</a:t>
            </a:r>
            <a:r>
              <a:rPr lang="fr-FR" dirty="0"/>
              <a:t> </a:t>
            </a:r>
          </a:p>
          <a:p>
            <a:r>
              <a:rPr lang="fr-FR" dirty="0" err="1"/>
              <a:t>truncation</a:t>
            </a:r>
            <a:r>
              <a:rPr lang="fr-FR" dirty="0"/>
              <a:t> </a:t>
            </a:r>
          </a:p>
          <a:p>
            <a:r>
              <a:rPr lang="fr-FR" dirty="0"/>
              <a:t>change of </a:t>
            </a:r>
            <a:r>
              <a:rPr lang="fr-FR" dirty="0" err="1"/>
              <a:t>level</a:t>
            </a:r>
            <a:r>
              <a:rPr lang="fr-FR" dirty="0"/>
              <a:t> </a:t>
            </a:r>
          </a:p>
          <a:p>
            <a:r>
              <a:rPr lang="fr-FR" dirty="0" err="1"/>
              <a:t>netting</a:t>
            </a:r>
            <a:endParaRPr lang="fr-FR" dirty="0"/>
          </a:p>
          <a:p>
            <a:r>
              <a:rPr lang="fr-FR" dirty="0"/>
              <a:t>silhouette </a:t>
            </a:r>
          </a:p>
          <a:p>
            <a:r>
              <a:rPr lang="fr-FR" dirty="0"/>
              <a:t>grandiose vista </a:t>
            </a:r>
          </a:p>
          <a:p>
            <a:r>
              <a:rPr lang="fr-FR" dirty="0"/>
              <a:t> </a:t>
            </a:r>
          </a:p>
          <a:p>
            <a:endParaRPr lang="fr-CH" dirty="0"/>
          </a:p>
          <a:p>
            <a:r>
              <a:rPr lang="fr-FR" dirty="0"/>
              <a:t> </a:t>
            </a:r>
            <a:endParaRPr lang="fr-CH" dirty="0"/>
          </a:p>
        </p:txBody>
      </p:sp>
      <p:sp>
        <p:nvSpPr>
          <p:cNvPr id="3" name="ZoneTexte 2"/>
          <p:cNvSpPr txBox="1"/>
          <p:nvPr/>
        </p:nvSpPr>
        <p:spPr>
          <a:xfrm>
            <a:off x="5565103" y="196334"/>
            <a:ext cx="34839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>
                <a:latin typeface="Gill Sans"/>
                <a:cs typeface="Gill Sans"/>
              </a:rPr>
              <a:t>What</a:t>
            </a:r>
            <a:r>
              <a:rPr lang="fr-FR" b="1" dirty="0">
                <a:latin typeface="Gill Sans"/>
                <a:cs typeface="Gill Sans"/>
              </a:rPr>
              <a:t> i </a:t>
            </a:r>
            <a:r>
              <a:rPr lang="fr-FR" b="1" dirty="0" err="1">
                <a:latin typeface="Gill Sans"/>
                <a:cs typeface="Gill Sans"/>
              </a:rPr>
              <a:t>feel</a:t>
            </a:r>
            <a:r>
              <a:rPr lang="fr-FR" b="1" dirty="0">
                <a:latin typeface="Gill Sans"/>
                <a:cs typeface="Gill Sans"/>
              </a:rPr>
              <a:t>…about a PLACE</a:t>
            </a:r>
          </a:p>
        </p:txBody>
      </p:sp>
      <p:sp>
        <p:nvSpPr>
          <p:cNvPr id="4" name="Rectangle 3"/>
          <p:cNvSpPr/>
          <p:nvPr/>
        </p:nvSpPr>
        <p:spPr>
          <a:xfrm>
            <a:off x="3433672" y="682275"/>
            <a:ext cx="3085661" cy="6186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division of </a:t>
            </a:r>
            <a:r>
              <a:rPr lang="fr-FR" dirty="0" err="1"/>
              <a:t>space</a:t>
            </a:r>
            <a:r>
              <a:rPr lang="fr-FR" dirty="0"/>
              <a:t> </a:t>
            </a:r>
          </a:p>
          <a:p>
            <a:r>
              <a:rPr lang="fr-FR" dirty="0" err="1"/>
              <a:t>handsome</a:t>
            </a:r>
            <a:r>
              <a:rPr lang="fr-FR" dirty="0"/>
              <a:t> </a:t>
            </a:r>
            <a:r>
              <a:rPr lang="fr-FR" dirty="0" err="1"/>
              <a:t>gesture</a:t>
            </a:r>
            <a:r>
              <a:rPr lang="fr-FR" dirty="0"/>
              <a:t> </a:t>
            </a:r>
          </a:p>
          <a:p>
            <a:r>
              <a:rPr lang="fr-FR" dirty="0" err="1"/>
              <a:t>closed</a:t>
            </a:r>
            <a:r>
              <a:rPr lang="fr-FR" dirty="0"/>
              <a:t> vista </a:t>
            </a:r>
          </a:p>
          <a:p>
            <a:r>
              <a:rPr lang="fr-FR" dirty="0" err="1"/>
              <a:t>deflection</a:t>
            </a:r>
            <a:r>
              <a:rPr lang="fr-FR" dirty="0"/>
              <a:t> </a:t>
            </a:r>
          </a:p>
          <a:p>
            <a:r>
              <a:rPr lang="fr-FR" dirty="0"/>
              <a:t>projection and </a:t>
            </a:r>
            <a:r>
              <a:rPr lang="fr-FR" dirty="0" err="1"/>
              <a:t>recession</a:t>
            </a:r>
            <a:r>
              <a:rPr lang="fr-FR" dirty="0"/>
              <a:t> </a:t>
            </a:r>
          </a:p>
          <a:p>
            <a:r>
              <a:rPr lang="fr-FR" dirty="0"/>
              <a:t>incident </a:t>
            </a:r>
          </a:p>
          <a:p>
            <a:r>
              <a:rPr lang="fr-FR" dirty="0" err="1"/>
              <a:t>punctuation</a:t>
            </a:r>
            <a:r>
              <a:rPr lang="fr-FR" dirty="0"/>
              <a:t> </a:t>
            </a:r>
          </a:p>
          <a:p>
            <a:r>
              <a:rPr lang="fr-FR" dirty="0" err="1"/>
              <a:t>narrows</a:t>
            </a:r>
            <a:endParaRPr lang="fr-FR" dirty="0"/>
          </a:p>
          <a:p>
            <a:r>
              <a:rPr lang="fr-FR" dirty="0"/>
              <a:t>fluctuation </a:t>
            </a:r>
          </a:p>
          <a:p>
            <a:r>
              <a:rPr lang="fr-FR" dirty="0" err="1"/>
              <a:t>undulation</a:t>
            </a:r>
            <a:r>
              <a:rPr lang="fr-FR" dirty="0"/>
              <a:t> </a:t>
            </a:r>
          </a:p>
          <a:p>
            <a:r>
              <a:rPr lang="fr-FR" dirty="0" err="1"/>
              <a:t>closure</a:t>
            </a:r>
            <a:r>
              <a:rPr lang="fr-FR" dirty="0"/>
              <a:t> </a:t>
            </a:r>
          </a:p>
          <a:p>
            <a:r>
              <a:rPr lang="fr-FR" dirty="0" err="1"/>
              <a:t>recession</a:t>
            </a:r>
            <a:r>
              <a:rPr lang="fr-FR" dirty="0"/>
              <a:t> </a:t>
            </a:r>
          </a:p>
          <a:p>
            <a:r>
              <a:rPr lang="fr-FR" dirty="0"/>
              <a:t>anticipation </a:t>
            </a:r>
          </a:p>
          <a:p>
            <a:r>
              <a:rPr lang="fr-FR" dirty="0" err="1"/>
              <a:t>infinity</a:t>
            </a:r>
            <a:r>
              <a:rPr lang="fr-FR" dirty="0"/>
              <a:t> </a:t>
            </a:r>
          </a:p>
          <a:p>
            <a:r>
              <a:rPr lang="fr-FR" dirty="0" err="1"/>
              <a:t>mystery</a:t>
            </a:r>
            <a:r>
              <a:rPr lang="fr-FR" dirty="0"/>
              <a:t> </a:t>
            </a:r>
          </a:p>
          <a:p>
            <a:r>
              <a:rPr lang="fr-FR" dirty="0"/>
              <a:t>the </a:t>
            </a:r>
            <a:r>
              <a:rPr lang="fr-FR" dirty="0" err="1"/>
              <a:t>maw</a:t>
            </a:r>
            <a:endParaRPr lang="fr-CH" dirty="0"/>
          </a:p>
          <a:p>
            <a:r>
              <a:rPr lang="fr-FR" dirty="0" err="1"/>
              <a:t>linking</a:t>
            </a:r>
            <a:r>
              <a:rPr lang="fr-FR" dirty="0"/>
              <a:t> and </a:t>
            </a:r>
            <a:r>
              <a:rPr lang="fr-FR" dirty="0" err="1"/>
              <a:t>joining</a:t>
            </a:r>
            <a:r>
              <a:rPr lang="fr-FR" dirty="0"/>
              <a:t> </a:t>
            </a:r>
          </a:p>
          <a:p>
            <a:r>
              <a:rPr lang="fr-FR" dirty="0"/>
              <a:t>pedestrian </a:t>
            </a:r>
            <a:r>
              <a:rPr lang="fr-FR" dirty="0" err="1"/>
              <a:t>ways</a:t>
            </a:r>
            <a:r>
              <a:rPr lang="fr-FR" dirty="0"/>
              <a:t> </a:t>
            </a:r>
          </a:p>
          <a:p>
            <a:r>
              <a:rPr lang="fr-FR" dirty="0" err="1"/>
              <a:t>continuity</a:t>
            </a:r>
            <a:r>
              <a:rPr lang="fr-FR" dirty="0"/>
              <a:t> </a:t>
            </a:r>
          </a:p>
          <a:p>
            <a:r>
              <a:rPr lang="fr-FR" dirty="0" err="1"/>
              <a:t>hazards</a:t>
            </a:r>
            <a:endParaRPr lang="fr-FR" dirty="0"/>
          </a:p>
          <a:p>
            <a:r>
              <a:rPr lang="fr-FR" dirty="0"/>
              <a:t>….</a:t>
            </a:r>
            <a:endParaRPr lang="fr-CH" dirty="0"/>
          </a:p>
          <a:p>
            <a:endParaRPr lang="fr-FR" dirty="0"/>
          </a:p>
        </p:txBody>
      </p:sp>
      <p:pic>
        <p:nvPicPr>
          <p:cNvPr id="6" name="Image 5" descr="Yves mettler place de l'europe Flon.tif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54339" y="2730500"/>
            <a:ext cx="3094711" cy="206375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6117167" y="4963583"/>
            <a:ext cx="27161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i="1" dirty="0">
                <a:latin typeface="Gill Sans"/>
                <a:cs typeface="Gill Sans"/>
              </a:rPr>
              <a:t>Place de L’</a:t>
            </a:r>
            <a:r>
              <a:rPr lang="fr-FR" sz="1400" i="1" dirty="0" err="1">
                <a:latin typeface="Gill Sans"/>
                <a:cs typeface="Gill Sans"/>
              </a:rPr>
              <a:t>Europe,Yves</a:t>
            </a:r>
            <a:r>
              <a:rPr lang="fr-FR" sz="1400" i="1" dirty="0">
                <a:latin typeface="Gill Sans"/>
                <a:cs typeface="Gill Sans"/>
              </a:rPr>
              <a:t> </a:t>
            </a:r>
            <a:r>
              <a:rPr lang="fr-FR" sz="1400" i="1" dirty="0" err="1">
                <a:latin typeface="Gill Sans"/>
                <a:cs typeface="Gill Sans"/>
              </a:rPr>
              <a:t>Mettler</a:t>
            </a:r>
            <a:r>
              <a:rPr lang="fr-FR" sz="1400" i="1" dirty="0">
                <a:latin typeface="Gill Sans"/>
                <a:cs typeface="Gill Sans"/>
              </a:rPr>
              <a:t>, 2013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6537007"/>
            <a:ext cx="310405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400" i="1" dirty="0">
                <a:latin typeface="Gill Sans MT" charset="0"/>
              </a:rPr>
              <a:t>In: EILEEN ADAMS &amp; COLIN WARD, 1980</a:t>
            </a:r>
          </a:p>
        </p:txBody>
      </p:sp>
      <p:sp>
        <p:nvSpPr>
          <p:cNvPr id="9" name="ZoneTexte 8"/>
          <p:cNvSpPr txBox="1"/>
          <p:nvPr/>
        </p:nvSpPr>
        <p:spPr>
          <a:xfrm rot="900000">
            <a:off x="6707360" y="977900"/>
            <a:ext cx="1774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latin typeface="Stencil Std"/>
                <a:cs typeface="Stencil Std"/>
              </a:rPr>
              <a:t>UNDERLINE !</a:t>
            </a:r>
          </a:p>
        </p:txBody>
      </p:sp>
    </p:spTree>
    <p:extLst>
      <p:ext uri="{BB962C8B-B14F-4D97-AF65-F5344CB8AC3E}">
        <p14:creationId xmlns:p14="http://schemas.microsoft.com/office/powerpoint/2010/main" val="16614347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696770" y="1020554"/>
            <a:ext cx="2922730" cy="45243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juxtaposition </a:t>
            </a:r>
          </a:p>
          <a:p>
            <a:r>
              <a:rPr lang="fr-FR" dirty="0" err="1"/>
              <a:t>immediacy</a:t>
            </a:r>
            <a:r>
              <a:rPr lang="fr-FR" dirty="0"/>
              <a:t> </a:t>
            </a:r>
          </a:p>
          <a:p>
            <a:r>
              <a:rPr lang="fr-FR" dirty="0" err="1"/>
              <a:t>thisness</a:t>
            </a:r>
            <a:r>
              <a:rPr lang="fr-FR" dirty="0"/>
              <a:t> </a:t>
            </a:r>
          </a:p>
          <a:p>
            <a:r>
              <a:rPr lang="fr-FR" dirty="0" err="1"/>
              <a:t>detail</a:t>
            </a:r>
            <a:r>
              <a:rPr lang="fr-FR" dirty="0"/>
              <a:t> </a:t>
            </a:r>
          </a:p>
          <a:p>
            <a:r>
              <a:rPr lang="fr-FR" dirty="0" err="1"/>
              <a:t>secrecy</a:t>
            </a:r>
            <a:r>
              <a:rPr lang="fr-FR" dirty="0"/>
              <a:t> </a:t>
            </a:r>
          </a:p>
          <a:p>
            <a:r>
              <a:rPr lang="fr-FR" dirty="0" err="1"/>
              <a:t>urbanity</a:t>
            </a:r>
            <a:r>
              <a:rPr lang="fr-FR" dirty="0"/>
              <a:t> </a:t>
            </a:r>
          </a:p>
          <a:p>
            <a:r>
              <a:rPr lang="fr-FR" dirty="0" err="1"/>
              <a:t>intricacy</a:t>
            </a:r>
            <a:r>
              <a:rPr lang="fr-FR" dirty="0"/>
              <a:t> </a:t>
            </a:r>
          </a:p>
          <a:p>
            <a:r>
              <a:rPr lang="fr-FR" dirty="0" err="1"/>
              <a:t>propriety</a:t>
            </a:r>
            <a:r>
              <a:rPr lang="fr-FR" dirty="0"/>
              <a:t> </a:t>
            </a:r>
          </a:p>
          <a:p>
            <a:r>
              <a:rPr lang="fr-FR" dirty="0" err="1"/>
              <a:t>bluntness</a:t>
            </a:r>
            <a:r>
              <a:rPr lang="fr-FR" dirty="0"/>
              <a:t> and </a:t>
            </a:r>
            <a:r>
              <a:rPr lang="fr-FR" dirty="0" err="1"/>
              <a:t>vigour</a:t>
            </a:r>
            <a:r>
              <a:rPr lang="fr-FR" dirty="0"/>
              <a:t> </a:t>
            </a:r>
          </a:p>
          <a:p>
            <a:r>
              <a:rPr lang="fr-FR" dirty="0" err="1"/>
              <a:t>entanglement</a:t>
            </a:r>
            <a:r>
              <a:rPr lang="fr-FR" dirty="0"/>
              <a:t> </a:t>
            </a:r>
          </a:p>
          <a:p>
            <a:r>
              <a:rPr lang="fr-FR" dirty="0" err="1"/>
              <a:t>nostalgia</a:t>
            </a:r>
            <a:r>
              <a:rPr lang="fr-FR" dirty="0"/>
              <a:t> </a:t>
            </a:r>
          </a:p>
          <a:p>
            <a:r>
              <a:rPr lang="fr-FR" dirty="0" err="1"/>
              <a:t>exposure</a:t>
            </a:r>
            <a:r>
              <a:rPr lang="fr-FR" dirty="0"/>
              <a:t> </a:t>
            </a:r>
          </a:p>
          <a:p>
            <a:r>
              <a:rPr lang="fr-FR" dirty="0" err="1"/>
              <a:t>intimicy</a:t>
            </a:r>
            <a:r>
              <a:rPr lang="fr-FR" dirty="0"/>
              <a:t> </a:t>
            </a:r>
          </a:p>
          <a:p>
            <a:r>
              <a:rPr lang="fr-FR" dirty="0"/>
              <a:t>illusion </a:t>
            </a:r>
          </a:p>
          <a:p>
            <a:r>
              <a:rPr lang="fr-FR" dirty="0" err="1"/>
              <a:t>metaphor</a:t>
            </a:r>
            <a:r>
              <a:rPr lang="fr-FR" dirty="0"/>
              <a:t> </a:t>
            </a:r>
          </a:p>
          <a:p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4739603" y="265204"/>
            <a:ext cx="4184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>
                <a:latin typeface="Gill Sans"/>
                <a:cs typeface="Gill Sans"/>
              </a:rPr>
              <a:t>What</a:t>
            </a:r>
            <a:r>
              <a:rPr lang="fr-FR" b="1" dirty="0">
                <a:latin typeface="Gill Sans"/>
                <a:cs typeface="Gill Sans"/>
              </a:rPr>
              <a:t> i </a:t>
            </a:r>
            <a:r>
              <a:rPr lang="fr-FR" b="1" dirty="0" err="1">
                <a:latin typeface="Gill Sans"/>
                <a:cs typeface="Gill Sans"/>
              </a:rPr>
              <a:t>feel</a:t>
            </a:r>
            <a:r>
              <a:rPr lang="fr-FR" b="1" dirty="0">
                <a:latin typeface="Gill Sans"/>
                <a:cs typeface="Gill Sans"/>
              </a:rPr>
              <a:t>…about </a:t>
            </a:r>
            <a:r>
              <a:rPr lang="fr-FR" b="1" dirty="0" err="1">
                <a:latin typeface="Gill Sans"/>
                <a:cs typeface="Gill Sans"/>
              </a:rPr>
              <a:t>it’s</a:t>
            </a:r>
            <a:r>
              <a:rPr lang="fr-FR" b="1" dirty="0">
                <a:latin typeface="Gill Sans"/>
                <a:cs typeface="Gill Sans"/>
              </a:rPr>
              <a:t> CONTENT</a:t>
            </a:r>
          </a:p>
        </p:txBody>
      </p:sp>
      <p:sp>
        <p:nvSpPr>
          <p:cNvPr id="2" name="ZoneTexte 1"/>
          <p:cNvSpPr txBox="1"/>
          <p:nvPr/>
        </p:nvSpPr>
        <p:spPr>
          <a:xfrm>
            <a:off x="3596603" y="1101307"/>
            <a:ext cx="22860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tell tale </a:t>
            </a:r>
          </a:p>
          <a:p>
            <a:r>
              <a:rPr lang="fr-FR" dirty="0" err="1"/>
              <a:t>animism</a:t>
            </a:r>
            <a:r>
              <a:rPr lang="fr-FR" dirty="0"/>
              <a:t>  </a:t>
            </a:r>
            <a:endParaRPr lang="fr-CH" dirty="0"/>
          </a:p>
          <a:p>
            <a:r>
              <a:rPr lang="fr-FR" dirty="0"/>
              <a:t>absence </a:t>
            </a:r>
          </a:p>
          <a:p>
            <a:r>
              <a:rPr lang="fr-FR" dirty="0"/>
              <a:t>signifiant </a:t>
            </a:r>
            <a:r>
              <a:rPr lang="fr-FR" dirty="0" err="1"/>
              <a:t>objects</a:t>
            </a:r>
            <a:r>
              <a:rPr lang="fr-FR" dirty="0"/>
              <a:t> building as sculpture </a:t>
            </a:r>
            <a:r>
              <a:rPr lang="fr-FR" dirty="0" err="1"/>
              <a:t>geometry</a:t>
            </a:r>
            <a:r>
              <a:rPr lang="fr-FR" dirty="0"/>
              <a:t> </a:t>
            </a:r>
          </a:p>
          <a:p>
            <a:r>
              <a:rPr lang="fr-FR" dirty="0"/>
              <a:t>multiple use </a:t>
            </a:r>
          </a:p>
          <a:p>
            <a:r>
              <a:rPr lang="fr-FR" dirty="0"/>
              <a:t>foils </a:t>
            </a:r>
          </a:p>
          <a:p>
            <a:r>
              <a:rPr lang="fr-FR" dirty="0" err="1"/>
              <a:t>relationships</a:t>
            </a:r>
            <a:r>
              <a:rPr lang="fr-FR" dirty="0"/>
              <a:t> </a:t>
            </a:r>
          </a:p>
          <a:p>
            <a:r>
              <a:rPr lang="fr-FR" dirty="0" err="1"/>
              <a:t>scale</a:t>
            </a:r>
            <a:r>
              <a:rPr lang="fr-FR" dirty="0"/>
              <a:t> </a:t>
            </a:r>
          </a:p>
          <a:p>
            <a:r>
              <a:rPr lang="fr-FR" dirty="0"/>
              <a:t>distorsion </a:t>
            </a:r>
          </a:p>
          <a:p>
            <a:r>
              <a:rPr lang="fr-FR" dirty="0" err="1"/>
              <a:t>natural</a:t>
            </a:r>
            <a:r>
              <a:rPr lang="fr-FR" dirty="0"/>
              <a:t> </a:t>
            </a:r>
            <a:r>
              <a:rPr lang="fr-FR" dirty="0" err="1"/>
              <a:t>form</a:t>
            </a:r>
            <a:r>
              <a:rPr lang="fr-FR" dirty="0"/>
              <a:t> </a:t>
            </a:r>
            <a:r>
              <a:rPr lang="fr-FR" dirty="0" err="1"/>
              <a:t>calligraphy</a:t>
            </a:r>
            <a:r>
              <a:rPr lang="fr-FR" dirty="0"/>
              <a:t> </a:t>
            </a:r>
          </a:p>
          <a:p>
            <a:r>
              <a:rPr lang="fr-FR" dirty="0" err="1"/>
              <a:t>publicitiy</a:t>
            </a:r>
            <a:endParaRPr lang="fr-FR" dirty="0"/>
          </a:p>
          <a:p>
            <a:r>
              <a:rPr lang="fr-FR" dirty="0"/>
              <a:t>….</a:t>
            </a:r>
            <a:endParaRPr lang="fr-CH" dirty="0"/>
          </a:p>
        </p:txBody>
      </p:sp>
      <p:sp>
        <p:nvSpPr>
          <p:cNvPr id="6" name="Rectangle 5"/>
          <p:cNvSpPr/>
          <p:nvPr/>
        </p:nvSpPr>
        <p:spPr>
          <a:xfrm>
            <a:off x="0" y="6537007"/>
            <a:ext cx="310405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400" i="1" dirty="0">
                <a:latin typeface="Gill Sans MT" charset="0"/>
              </a:rPr>
              <a:t>In: EILEEN ADAMS &amp; COLIN WARD, 1980</a:t>
            </a:r>
          </a:p>
        </p:txBody>
      </p:sp>
      <p:sp>
        <p:nvSpPr>
          <p:cNvPr id="7" name="ZoneTexte 6"/>
          <p:cNvSpPr txBox="1"/>
          <p:nvPr/>
        </p:nvSpPr>
        <p:spPr>
          <a:xfrm rot="900000">
            <a:off x="6707361" y="1324697"/>
            <a:ext cx="1774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latin typeface="Stencil Std"/>
                <a:cs typeface="Stencil Std"/>
              </a:rPr>
              <a:t>UNDERLINE !</a:t>
            </a:r>
          </a:p>
        </p:txBody>
      </p:sp>
      <p:pic>
        <p:nvPicPr>
          <p:cNvPr id="9" name="Image 8" descr="PARK_02.tif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4504" y="2685300"/>
            <a:ext cx="2160000" cy="32400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6213763" y="6027340"/>
            <a:ext cx="2286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400" i="1" dirty="0"/>
              <a:t>Parking, Genova, </a:t>
            </a:r>
            <a:r>
              <a:rPr lang="fr-FR" sz="1400" i="1" dirty="0" err="1"/>
              <a:t>Tilo</a:t>
            </a:r>
            <a:r>
              <a:rPr lang="fr-FR" sz="1400" i="1" dirty="0"/>
              <a:t> </a:t>
            </a:r>
            <a:r>
              <a:rPr lang="fr-FR" sz="1400" i="1" dirty="0" err="1"/>
              <a:t>Steireif</a:t>
            </a:r>
            <a:r>
              <a:rPr lang="fr-FR" sz="1400" i="1" dirty="0"/>
              <a:t>, 2014</a:t>
            </a:r>
          </a:p>
        </p:txBody>
      </p:sp>
    </p:spTree>
    <p:extLst>
      <p:ext uri="{BB962C8B-B14F-4D97-AF65-F5344CB8AC3E}">
        <p14:creationId xmlns:p14="http://schemas.microsoft.com/office/powerpoint/2010/main" val="25801214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739603" y="265204"/>
            <a:ext cx="42850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>
                <a:latin typeface="Gill Sans"/>
                <a:cs typeface="Gill Sans"/>
              </a:rPr>
              <a:t>What</a:t>
            </a:r>
            <a:r>
              <a:rPr lang="fr-FR" b="1" dirty="0">
                <a:latin typeface="Gill Sans"/>
                <a:cs typeface="Gill Sans"/>
              </a:rPr>
              <a:t> i </a:t>
            </a:r>
            <a:r>
              <a:rPr lang="fr-FR" b="1" dirty="0" err="1">
                <a:latin typeface="Gill Sans"/>
                <a:cs typeface="Gill Sans"/>
              </a:rPr>
              <a:t>feel</a:t>
            </a:r>
            <a:r>
              <a:rPr lang="fr-FR" b="1" dirty="0">
                <a:latin typeface="Gill Sans"/>
                <a:cs typeface="Gill Sans"/>
              </a:rPr>
              <a:t>…about </a:t>
            </a:r>
            <a:r>
              <a:rPr lang="fr-FR" b="1" dirty="0" err="1">
                <a:latin typeface="Gill Sans"/>
                <a:cs typeface="Gill Sans"/>
              </a:rPr>
              <a:t>it’s</a:t>
            </a:r>
            <a:r>
              <a:rPr lang="fr-FR" b="1" dirty="0">
                <a:latin typeface="Gill Sans"/>
                <a:cs typeface="Gill Sans"/>
              </a:rPr>
              <a:t> FONCTION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1037167" y="1471083"/>
            <a:ext cx="637116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FONCTION</a:t>
            </a:r>
            <a:endParaRPr lang="fr-CH" b="1" dirty="0"/>
          </a:p>
          <a:p>
            <a:r>
              <a:rPr lang="fr-FR" dirty="0"/>
              <a:t>structure </a:t>
            </a:r>
          </a:p>
          <a:p>
            <a:r>
              <a:rPr lang="fr-FR" dirty="0" err="1"/>
              <a:t>barriers</a:t>
            </a:r>
            <a:r>
              <a:rPr lang="fr-FR" dirty="0"/>
              <a:t> </a:t>
            </a:r>
          </a:p>
          <a:p>
            <a:r>
              <a:rPr lang="fr-FR" dirty="0" err="1"/>
              <a:t>steps</a:t>
            </a:r>
            <a:r>
              <a:rPr lang="fr-FR" dirty="0"/>
              <a:t> </a:t>
            </a:r>
          </a:p>
          <a:p>
            <a:r>
              <a:rPr lang="fr-FR" dirty="0"/>
              <a:t>black and white </a:t>
            </a:r>
          </a:p>
          <a:p>
            <a:r>
              <a:rPr lang="fr-FR" dirty="0" err="1"/>
              <a:t>solid</a:t>
            </a:r>
            <a:r>
              <a:rPr lang="fr-FR" dirty="0"/>
              <a:t> and </a:t>
            </a:r>
            <a:r>
              <a:rPr lang="fr-FR" dirty="0" err="1"/>
              <a:t>void</a:t>
            </a:r>
            <a:r>
              <a:rPr lang="fr-FR" dirty="0"/>
              <a:t> </a:t>
            </a:r>
          </a:p>
          <a:p>
            <a:r>
              <a:rPr lang="fr-FR" dirty="0"/>
              <a:t>texture </a:t>
            </a:r>
          </a:p>
          <a:p>
            <a:r>
              <a:rPr lang="fr-FR" dirty="0" err="1"/>
              <a:t>lettering</a:t>
            </a:r>
            <a:r>
              <a:rPr lang="fr-FR" dirty="0"/>
              <a:t> </a:t>
            </a:r>
          </a:p>
          <a:p>
            <a:r>
              <a:rPr lang="fr-FR" dirty="0" err="1"/>
              <a:t>trim</a:t>
            </a:r>
            <a:r>
              <a:rPr lang="fr-FR" dirty="0"/>
              <a:t> </a:t>
            </a:r>
          </a:p>
          <a:p>
            <a:r>
              <a:rPr lang="fr-FR" dirty="0" err="1"/>
              <a:t>roads</a:t>
            </a:r>
            <a:r>
              <a:rPr lang="fr-FR" dirty="0"/>
              <a:t> </a:t>
            </a:r>
          </a:p>
          <a:p>
            <a:r>
              <a:rPr lang="fr-FR" dirty="0" err="1"/>
              <a:t>kinetic</a:t>
            </a:r>
            <a:r>
              <a:rPr lang="fr-FR" dirty="0"/>
              <a:t> </a:t>
            </a:r>
            <a:r>
              <a:rPr lang="fr-FR" dirty="0" err="1"/>
              <a:t>unity</a:t>
            </a:r>
            <a:r>
              <a:rPr lang="fr-FR" dirty="0"/>
              <a:t> </a:t>
            </a:r>
          </a:p>
          <a:p>
            <a:r>
              <a:rPr lang="fr-FR" dirty="0"/>
              <a:t>public and </a:t>
            </a:r>
            <a:r>
              <a:rPr lang="fr-FR" dirty="0" err="1"/>
              <a:t>private</a:t>
            </a:r>
            <a:r>
              <a:rPr lang="fr-FR" dirty="0"/>
              <a:t> </a:t>
            </a:r>
          </a:p>
          <a:p>
            <a:r>
              <a:rPr lang="fr-FR" dirty="0"/>
              <a:t>water</a:t>
            </a:r>
          </a:p>
          <a:p>
            <a:r>
              <a:rPr lang="fr-FR" dirty="0"/>
              <a:t>….</a:t>
            </a:r>
            <a:endParaRPr lang="fr-CH" dirty="0"/>
          </a:p>
          <a:p>
            <a:endParaRPr lang="fr-CH" dirty="0"/>
          </a:p>
        </p:txBody>
      </p:sp>
      <p:sp>
        <p:nvSpPr>
          <p:cNvPr id="6" name="Rectangle 5"/>
          <p:cNvSpPr/>
          <p:nvPr/>
        </p:nvSpPr>
        <p:spPr>
          <a:xfrm>
            <a:off x="0" y="6537007"/>
            <a:ext cx="310405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400" i="1" dirty="0">
                <a:latin typeface="Gill Sans MT" charset="0"/>
              </a:rPr>
              <a:t>In: EILEEN ADAMS &amp; COLIN WARD, 1980</a:t>
            </a:r>
          </a:p>
        </p:txBody>
      </p:sp>
      <p:sp>
        <p:nvSpPr>
          <p:cNvPr id="7" name="ZoneTexte 6"/>
          <p:cNvSpPr txBox="1"/>
          <p:nvPr/>
        </p:nvSpPr>
        <p:spPr>
          <a:xfrm rot="900000">
            <a:off x="6707360" y="1562100"/>
            <a:ext cx="1774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latin typeface="Stencil Std"/>
                <a:cs typeface="Stencil Std"/>
              </a:rPr>
              <a:t>UNDERLINE !</a:t>
            </a:r>
          </a:p>
        </p:txBody>
      </p:sp>
      <p:pic>
        <p:nvPicPr>
          <p:cNvPr id="8" name="Image 7" descr="STADE_PRISON02.tif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3200" y="3263400"/>
            <a:ext cx="3240000" cy="2160000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4974037" y="5446811"/>
            <a:ext cx="29259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i="1" dirty="0"/>
              <a:t>Stadium </a:t>
            </a:r>
            <a:r>
              <a:rPr lang="fr-FR" sz="1400" i="1" dirty="0" err="1"/>
              <a:t>beneath</a:t>
            </a:r>
            <a:r>
              <a:rPr lang="fr-FR" sz="1400" i="1" dirty="0"/>
              <a:t> the prison, Genova, </a:t>
            </a:r>
          </a:p>
          <a:p>
            <a:r>
              <a:rPr lang="fr-FR" sz="1400" i="1" dirty="0" err="1"/>
              <a:t>Tilo</a:t>
            </a:r>
            <a:r>
              <a:rPr lang="fr-FR" sz="1400" i="1" dirty="0"/>
              <a:t> </a:t>
            </a:r>
            <a:r>
              <a:rPr lang="fr-FR" sz="1400" i="1" dirty="0" err="1"/>
              <a:t>Steireif</a:t>
            </a:r>
            <a:r>
              <a:rPr lang="fr-FR" sz="1400" i="1" dirty="0"/>
              <a:t>, 2014</a:t>
            </a:r>
          </a:p>
        </p:txBody>
      </p:sp>
    </p:spTree>
    <p:extLst>
      <p:ext uri="{BB962C8B-B14F-4D97-AF65-F5344CB8AC3E}">
        <p14:creationId xmlns:p14="http://schemas.microsoft.com/office/powerpoint/2010/main" val="16504420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568273" y="22353"/>
            <a:ext cx="1654228" cy="7132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dirty="0"/>
              <a:t>line </a:t>
            </a:r>
          </a:p>
          <a:p>
            <a:pPr algn="ctr">
              <a:lnSpc>
                <a:spcPct val="150000"/>
              </a:lnSpc>
            </a:pPr>
            <a:r>
              <a:rPr lang="fr-FR" dirty="0" err="1"/>
              <a:t>colour</a:t>
            </a:r>
            <a:r>
              <a:rPr lang="fr-FR" dirty="0"/>
              <a:t> </a:t>
            </a:r>
          </a:p>
          <a:p>
            <a:pPr algn="ctr">
              <a:lnSpc>
                <a:spcPct val="150000"/>
              </a:lnSpc>
            </a:pPr>
            <a:r>
              <a:rPr lang="fr-FR" dirty="0"/>
              <a:t>texture </a:t>
            </a:r>
          </a:p>
          <a:p>
            <a:pPr algn="ctr">
              <a:lnSpc>
                <a:spcPct val="150000"/>
              </a:lnSpc>
            </a:pPr>
            <a:r>
              <a:rPr lang="fr-FR" dirty="0" err="1"/>
              <a:t>shape</a:t>
            </a:r>
            <a:r>
              <a:rPr lang="fr-FR" dirty="0"/>
              <a:t> </a:t>
            </a:r>
          </a:p>
          <a:p>
            <a:pPr algn="ctr">
              <a:lnSpc>
                <a:spcPct val="150000"/>
              </a:lnSpc>
            </a:pPr>
            <a:r>
              <a:rPr lang="fr-FR" dirty="0"/>
              <a:t>mass </a:t>
            </a:r>
          </a:p>
          <a:p>
            <a:pPr algn="ctr">
              <a:lnSpc>
                <a:spcPct val="150000"/>
              </a:lnSpc>
            </a:pPr>
            <a:r>
              <a:rPr lang="fr-FR" dirty="0"/>
              <a:t>volume </a:t>
            </a:r>
          </a:p>
          <a:p>
            <a:pPr algn="ctr">
              <a:lnSpc>
                <a:spcPct val="150000"/>
              </a:lnSpc>
            </a:pPr>
            <a:r>
              <a:rPr lang="fr-FR" dirty="0" err="1"/>
              <a:t>space</a:t>
            </a:r>
            <a:r>
              <a:rPr lang="fr-FR" dirty="0"/>
              <a:t> </a:t>
            </a:r>
          </a:p>
          <a:p>
            <a:pPr algn="ctr">
              <a:lnSpc>
                <a:spcPct val="150000"/>
              </a:lnSpc>
            </a:pPr>
            <a:r>
              <a:rPr lang="fr-FR" dirty="0" err="1"/>
              <a:t>contrast</a:t>
            </a:r>
            <a:r>
              <a:rPr lang="fr-FR" dirty="0"/>
              <a:t> </a:t>
            </a:r>
          </a:p>
          <a:p>
            <a:pPr algn="ctr">
              <a:lnSpc>
                <a:spcPct val="150000"/>
              </a:lnSpc>
            </a:pPr>
            <a:r>
              <a:rPr lang="fr-FR" dirty="0"/>
              <a:t>pattern </a:t>
            </a:r>
          </a:p>
          <a:p>
            <a:pPr algn="ctr">
              <a:lnSpc>
                <a:spcPct val="150000"/>
              </a:lnSpc>
            </a:pPr>
            <a:r>
              <a:rPr lang="fr-FR" dirty="0" err="1"/>
              <a:t>rythm</a:t>
            </a:r>
            <a:r>
              <a:rPr lang="fr-FR" dirty="0"/>
              <a:t> </a:t>
            </a:r>
          </a:p>
          <a:p>
            <a:pPr algn="ctr">
              <a:lnSpc>
                <a:spcPct val="150000"/>
              </a:lnSpc>
            </a:pPr>
            <a:r>
              <a:rPr lang="fr-FR" dirty="0"/>
              <a:t>balance </a:t>
            </a:r>
          </a:p>
          <a:p>
            <a:pPr algn="ctr">
              <a:lnSpc>
                <a:spcPct val="150000"/>
              </a:lnSpc>
            </a:pPr>
            <a:r>
              <a:rPr lang="fr-FR" dirty="0"/>
              <a:t>light</a:t>
            </a:r>
          </a:p>
          <a:p>
            <a:pPr algn="ctr">
              <a:lnSpc>
                <a:spcPct val="150000"/>
              </a:lnSpc>
            </a:pPr>
            <a:r>
              <a:rPr lang="fr-FR" dirty="0" err="1"/>
              <a:t>movement</a:t>
            </a:r>
            <a:r>
              <a:rPr lang="fr-FR" dirty="0"/>
              <a:t> </a:t>
            </a:r>
          </a:p>
          <a:p>
            <a:pPr algn="ctr">
              <a:lnSpc>
                <a:spcPct val="150000"/>
              </a:lnSpc>
            </a:pPr>
            <a:r>
              <a:rPr lang="fr-FR" dirty="0"/>
              <a:t>time </a:t>
            </a:r>
          </a:p>
          <a:p>
            <a:pPr algn="ctr">
              <a:lnSpc>
                <a:spcPct val="150000"/>
              </a:lnSpc>
            </a:pPr>
            <a:r>
              <a:rPr lang="fr-FR" dirty="0"/>
              <a:t>direction </a:t>
            </a:r>
          </a:p>
          <a:p>
            <a:pPr algn="ctr">
              <a:lnSpc>
                <a:spcPct val="150000"/>
              </a:lnSpc>
            </a:pPr>
            <a:endParaRPr lang="fr-FR" dirty="0"/>
          </a:p>
          <a:p>
            <a:pPr algn="ctr">
              <a:lnSpc>
                <a:spcPct val="150000"/>
              </a:lnSpc>
            </a:pPr>
            <a:r>
              <a:rPr lang="fr-FR" dirty="0"/>
              <a:t> </a:t>
            </a:r>
          </a:p>
        </p:txBody>
      </p:sp>
      <p:pic>
        <p:nvPicPr>
          <p:cNvPr id="2" name="Image 1" descr="Capture d’écran 2014-10-23 à 00.15.07.png"/>
          <p:cNvPicPr>
            <a:picLocks noChangeAspect="1"/>
          </p:cNvPicPr>
          <p:nvPr/>
        </p:nvPicPr>
        <p:blipFill>
          <a:blip r:embed="rId3" cstate="screen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2085" y="6352478"/>
            <a:ext cx="3481915" cy="50552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772834" y="22353"/>
            <a:ext cx="1439334" cy="67172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dirty="0" err="1"/>
              <a:t>scale</a:t>
            </a:r>
            <a:r>
              <a:rPr lang="fr-FR" dirty="0"/>
              <a:t> proportion </a:t>
            </a:r>
          </a:p>
          <a:p>
            <a:pPr algn="ctr">
              <a:lnSpc>
                <a:spcPct val="150000"/>
              </a:lnSpc>
            </a:pPr>
            <a:r>
              <a:rPr lang="fr-FR" dirty="0" err="1"/>
              <a:t>imbalance</a:t>
            </a:r>
            <a:r>
              <a:rPr lang="fr-FR" dirty="0"/>
              <a:t> </a:t>
            </a:r>
          </a:p>
          <a:p>
            <a:pPr algn="ctr">
              <a:lnSpc>
                <a:spcPct val="150000"/>
              </a:lnSpc>
            </a:pPr>
            <a:r>
              <a:rPr lang="fr-FR" dirty="0" err="1"/>
              <a:t>symmetry</a:t>
            </a:r>
            <a:r>
              <a:rPr lang="fr-FR" dirty="0"/>
              <a:t> </a:t>
            </a:r>
          </a:p>
          <a:p>
            <a:pPr algn="ctr">
              <a:lnSpc>
                <a:spcPct val="150000"/>
              </a:lnSpc>
            </a:pPr>
            <a:r>
              <a:rPr lang="fr-FR" dirty="0" err="1"/>
              <a:t>asymmetry</a:t>
            </a:r>
            <a:endParaRPr lang="fr-FR" dirty="0"/>
          </a:p>
          <a:p>
            <a:pPr algn="ctr">
              <a:lnSpc>
                <a:spcPct val="150000"/>
              </a:lnSpc>
            </a:pPr>
            <a:r>
              <a:rPr lang="fr-FR" dirty="0"/>
              <a:t>illusion allusion </a:t>
            </a:r>
            <a:r>
              <a:rPr lang="fr-FR" dirty="0" err="1"/>
              <a:t>variety</a:t>
            </a:r>
            <a:r>
              <a:rPr lang="fr-FR" dirty="0"/>
              <a:t> </a:t>
            </a:r>
            <a:r>
              <a:rPr lang="fr-FR" dirty="0" err="1"/>
              <a:t>character</a:t>
            </a:r>
            <a:r>
              <a:rPr lang="fr-FR" dirty="0"/>
              <a:t> </a:t>
            </a:r>
          </a:p>
          <a:p>
            <a:pPr algn="ctr">
              <a:lnSpc>
                <a:spcPct val="150000"/>
              </a:lnSpc>
            </a:pPr>
            <a:r>
              <a:rPr lang="fr-FR" dirty="0" err="1"/>
              <a:t>consistency</a:t>
            </a:r>
            <a:r>
              <a:rPr lang="fr-FR" dirty="0"/>
              <a:t> </a:t>
            </a:r>
            <a:r>
              <a:rPr lang="fr-FR" dirty="0" err="1"/>
              <a:t>identity</a:t>
            </a:r>
            <a:r>
              <a:rPr lang="fr-FR" dirty="0"/>
              <a:t> </a:t>
            </a:r>
          </a:p>
          <a:p>
            <a:pPr algn="ctr">
              <a:lnSpc>
                <a:spcPct val="150000"/>
              </a:lnSpc>
            </a:pPr>
            <a:r>
              <a:rPr lang="fr-FR" dirty="0" err="1"/>
              <a:t>unity</a:t>
            </a:r>
            <a:r>
              <a:rPr lang="fr-FR" dirty="0"/>
              <a:t> </a:t>
            </a:r>
          </a:p>
          <a:p>
            <a:pPr algn="ctr">
              <a:lnSpc>
                <a:spcPct val="150000"/>
              </a:lnSpc>
            </a:pPr>
            <a:r>
              <a:rPr lang="fr-FR" dirty="0" err="1"/>
              <a:t>height</a:t>
            </a:r>
            <a:r>
              <a:rPr lang="fr-FR" dirty="0"/>
              <a:t> </a:t>
            </a:r>
          </a:p>
          <a:p>
            <a:pPr algn="ctr">
              <a:lnSpc>
                <a:spcPct val="150000"/>
              </a:lnSpc>
            </a:pPr>
            <a:r>
              <a:rPr lang="fr-FR" dirty="0" err="1"/>
              <a:t>width</a:t>
            </a:r>
            <a:r>
              <a:rPr lang="fr-FR" dirty="0"/>
              <a:t> </a:t>
            </a:r>
          </a:p>
          <a:p>
            <a:pPr algn="ctr">
              <a:lnSpc>
                <a:spcPct val="150000"/>
              </a:lnSpc>
            </a:pPr>
            <a:r>
              <a:rPr lang="fr-FR" dirty="0" err="1"/>
              <a:t>depth</a:t>
            </a:r>
            <a:r>
              <a:rPr lang="fr-FR" dirty="0"/>
              <a:t> projection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7112000" y="22353"/>
            <a:ext cx="1725084" cy="7548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dirty="0" err="1"/>
              <a:t>decoration</a:t>
            </a:r>
            <a:r>
              <a:rPr lang="fr-FR" dirty="0"/>
              <a:t> </a:t>
            </a:r>
            <a:r>
              <a:rPr lang="fr-FR" dirty="0" err="1"/>
              <a:t>boring</a:t>
            </a:r>
            <a:r>
              <a:rPr lang="fr-FR" dirty="0"/>
              <a:t> </a:t>
            </a:r>
            <a:r>
              <a:rPr lang="fr-FR" dirty="0" err="1"/>
              <a:t>interesting</a:t>
            </a:r>
            <a:r>
              <a:rPr lang="fr-FR" dirty="0"/>
              <a:t> </a:t>
            </a:r>
            <a:r>
              <a:rPr lang="fr-FR" dirty="0" err="1"/>
              <a:t>exciting</a:t>
            </a:r>
            <a:r>
              <a:rPr lang="fr-FR" dirty="0"/>
              <a:t> </a:t>
            </a:r>
          </a:p>
          <a:p>
            <a:pPr algn="ctr">
              <a:lnSpc>
                <a:spcPct val="150000"/>
              </a:lnSpc>
            </a:pPr>
            <a:r>
              <a:rPr lang="fr-FR" dirty="0"/>
              <a:t>vital </a:t>
            </a:r>
          </a:p>
          <a:p>
            <a:pPr algn="ctr">
              <a:lnSpc>
                <a:spcPct val="150000"/>
              </a:lnSpc>
            </a:pPr>
            <a:r>
              <a:rPr lang="fr-FR" dirty="0"/>
              <a:t>dominant destructive </a:t>
            </a:r>
            <a:r>
              <a:rPr lang="fr-FR" dirty="0" err="1"/>
              <a:t>inviting</a:t>
            </a:r>
            <a:r>
              <a:rPr lang="fr-FR" dirty="0"/>
              <a:t> </a:t>
            </a:r>
          </a:p>
          <a:p>
            <a:pPr algn="ctr">
              <a:lnSpc>
                <a:spcPct val="150000"/>
              </a:lnSpc>
            </a:pPr>
            <a:r>
              <a:rPr lang="fr-FR" dirty="0"/>
              <a:t>positive </a:t>
            </a:r>
            <a:r>
              <a:rPr lang="fr-FR" dirty="0" err="1"/>
              <a:t>threatened</a:t>
            </a:r>
            <a:r>
              <a:rPr lang="fr-FR" dirty="0"/>
              <a:t> </a:t>
            </a:r>
            <a:r>
              <a:rPr lang="fr-FR" dirty="0" err="1"/>
              <a:t>complementary</a:t>
            </a:r>
            <a:r>
              <a:rPr lang="fr-FR" dirty="0"/>
              <a:t> </a:t>
            </a:r>
            <a:r>
              <a:rPr lang="fr-FR" dirty="0" err="1"/>
              <a:t>varied</a:t>
            </a:r>
            <a:r>
              <a:rPr lang="fr-FR" dirty="0"/>
              <a:t> </a:t>
            </a:r>
            <a:r>
              <a:rPr lang="fr-FR" dirty="0" err="1"/>
              <a:t>harmonious</a:t>
            </a:r>
            <a:r>
              <a:rPr lang="fr-FR" dirty="0"/>
              <a:t>  </a:t>
            </a:r>
            <a:endParaRPr lang="fr-CH" dirty="0"/>
          </a:p>
          <a:p>
            <a:pPr algn="ctr">
              <a:lnSpc>
                <a:spcPct val="150000"/>
              </a:lnSpc>
            </a:pPr>
            <a:r>
              <a:rPr lang="fr-FR" dirty="0"/>
              <a:t> </a:t>
            </a:r>
            <a:endParaRPr lang="fr-CH" dirty="0"/>
          </a:p>
          <a:p>
            <a:pPr algn="ctr">
              <a:lnSpc>
                <a:spcPct val="150000"/>
              </a:lnSpc>
            </a:pPr>
            <a:r>
              <a:rPr lang="fr-FR" dirty="0"/>
              <a:t> </a:t>
            </a:r>
            <a:endParaRPr lang="fr-CH" dirty="0"/>
          </a:p>
          <a:p>
            <a:pPr algn="ctr">
              <a:lnSpc>
                <a:spcPct val="150000"/>
              </a:lnSpc>
            </a:pPr>
            <a:r>
              <a:rPr lang="fr-CH" dirty="0"/>
              <a:t> </a:t>
            </a:r>
          </a:p>
          <a:p>
            <a:pPr algn="ctr">
              <a:lnSpc>
                <a:spcPct val="150000"/>
              </a:lnSpc>
            </a:pPr>
            <a:endParaRPr lang="fr-FR" b="1" dirty="0">
              <a:latin typeface="Gill Sans"/>
              <a:cs typeface="Gill Sans"/>
            </a:endParaRPr>
          </a:p>
          <a:p>
            <a:pPr algn="ctr">
              <a:lnSpc>
                <a:spcPct val="150000"/>
              </a:lnSpc>
            </a:pPr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>
            <a:off x="4995333" y="22353"/>
            <a:ext cx="1799167" cy="58862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dirty="0" err="1"/>
              <a:t>recession</a:t>
            </a:r>
            <a:r>
              <a:rPr lang="fr-FR" dirty="0"/>
              <a:t> progression</a:t>
            </a:r>
          </a:p>
          <a:p>
            <a:pPr algn="ctr">
              <a:lnSpc>
                <a:spcPct val="150000"/>
              </a:lnSpc>
            </a:pPr>
            <a:r>
              <a:rPr lang="fr-FR" dirty="0"/>
              <a:t>manipulation </a:t>
            </a:r>
            <a:r>
              <a:rPr lang="fr-FR" dirty="0" err="1"/>
              <a:t>enrichemnt</a:t>
            </a:r>
            <a:r>
              <a:rPr lang="fr-FR" dirty="0"/>
              <a:t> </a:t>
            </a:r>
            <a:r>
              <a:rPr lang="fr-FR" dirty="0" err="1"/>
              <a:t>decoration</a:t>
            </a:r>
            <a:r>
              <a:rPr lang="fr-FR" dirty="0"/>
              <a:t> accent articulation expansion</a:t>
            </a:r>
          </a:p>
          <a:p>
            <a:pPr algn="ctr">
              <a:lnSpc>
                <a:spcPct val="150000"/>
              </a:lnSpc>
            </a:pPr>
            <a:r>
              <a:rPr lang="fr-FR" dirty="0"/>
              <a:t>contraction enclosure </a:t>
            </a:r>
            <a:r>
              <a:rPr lang="fr-FR" dirty="0" err="1"/>
              <a:t>definition</a:t>
            </a:r>
            <a:r>
              <a:rPr lang="fr-FR" dirty="0"/>
              <a:t> </a:t>
            </a:r>
          </a:p>
          <a:p>
            <a:pPr algn="ctr">
              <a:lnSpc>
                <a:spcPct val="150000"/>
              </a:lnSpc>
            </a:pPr>
            <a:r>
              <a:rPr lang="fr-FR" dirty="0" err="1"/>
              <a:t>barrier</a:t>
            </a:r>
            <a:r>
              <a:rPr lang="fr-FR" dirty="0"/>
              <a:t> </a:t>
            </a:r>
          </a:p>
          <a:p>
            <a:pPr algn="ctr">
              <a:lnSpc>
                <a:spcPct val="150000"/>
              </a:lnSpc>
            </a:pPr>
            <a:r>
              <a:rPr lang="fr-FR" dirty="0" err="1"/>
              <a:t>level</a:t>
            </a:r>
            <a:r>
              <a:rPr lang="fr-FR" dirty="0"/>
              <a:t> </a:t>
            </a:r>
          </a:p>
          <a:p>
            <a:pPr algn="ctr">
              <a:lnSpc>
                <a:spcPct val="150000"/>
              </a:lnSpc>
            </a:pPr>
            <a:r>
              <a:rPr lang="fr-FR" dirty="0"/>
              <a:t>accent</a:t>
            </a:r>
          </a:p>
        </p:txBody>
      </p:sp>
      <p:sp>
        <p:nvSpPr>
          <p:cNvPr id="14" name="ZoneTexte 13"/>
          <p:cNvSpPr txBox="1"/>
          <p:nvPr/>
        </p:nvSpPr>
        <p:spPr>
          <a:xfrm rot="900000">
            <a:off x="6516861" y="5591897"/>
            <a:ext cx="1774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latin typeface="Stencil Std"/>
                <a:cs typeface="Stencil Std"/>
              </a:rPr>
              <a:t>UNDERLINE !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405057" y="5994814"/>
            <a:ext cx="447952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>
                <a:latin typeface="Gill Sans"/>
                <a:cs typeface="Gill Sans"/>
              </a:rPr>
              <a:t>What</a:t>
            </a:r>
            <a:r>
              <a:rPr lang="fr-FR" b="1" dirty="0">
                <a:latin typeface="Gill Sans"/>
                <a:cs typeface="Gill Sans"/>
              </a:rPr>
              <a:t> i </a:t>
            </a:r>
            <a:r>
              <a:rPr lang="fr-FR" b="1" dirty="0" err="1">
                <a:latin typeface="Gill Sans"/>
                <a:cs typeface="Gill Sans"/>
              </a:rPr>
              <a:t>feel</a:t>
            </a:r>
            <a:r>
              <a:rPr lang="fr-FR" b="1" dirty="0">
                <a:latin typeface="Gill Sans"/>
                <a:cs typeface="Gill Sans"/>
              </a:rPr>
              <a:t>…about a </a:t>
            </a:r>
            <a:r>
              <a:rPr lang="fr-FR" b="1" dirty="0" err="1">
                <a:latin typeface="Gill Sans"/>
                <a:cs typeface="Gill Sans"/>
              </a:rPr>
              <a:t>street</a:t>
            </a:r>
            <a:r>
              <a:rPr lang="fr-FR" b="1" dirty="0">
                <a:latin typeface="Gill Sans"/>
                <a:cs typeface="Gill Sans"/>
              </a:rPr>
              <a:t>, a house, </a:t>
            </a:r>
          </a:p>
          <a:p>
            <a:r>
              <a:rPr lang="fr-FR" b="1" dirty="0">
                <a:latin typeface="Gill Sans"/>
                <a:cs typeface="Gill Sans"/>
              </a:rPr>
              <a:t>a shop… 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647611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écran 2014-10-23 à 00.15.0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237383"/>
            <a:ext cx="4274661" cy="620617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557687" y="0"/>
            <a:ext cx="1622479" cy="5055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dirty="0"/>
              <a:t>sensitive </a:t>
            </a:r>
            <a:r>
              <a:rPr lang="fr-FR" dirty="0" err="1"/>
              <a:t>awkward</a:t>
            </a:r>
            <a:r>
              <a:rPr lang="fr-FR" dirty="0"/>
              <a:t> </a:t>
            </a:r>
            <a:r>
              <a:rPr lang="fr-FR" dirty="0" err="1"/>
              <a:t>convicing</a:t>
            </a:r>
            <a:r>
              <a:rPr lang="fr-FR" dirty="0"/>
              <a:t> </a:t>
            </a:r>
            <a:r>
              <a:rPr lang="fr-FR" dirty="0" err="1"/>
              <a:t>comfortable</a:t>
            </a:r>
            <a:r>
              <a:rPr lang="fr-FR" dirty="0"/>
              <a:t> </a:t>
            </a:r>
            <a:r>
              <a:rPr lang="fr-FR" dirty="0" err="1"/>
              <a:t>enhancing</a:t>
            </a:r>
            <a:r>
              <a:rPr lang="fr-FR" dirty="0"/>
              <a:t> </a:t>
            </a:r>
            <a:r>
              <a:rPr lang="fr-FR" dirty="0" err="1"/>
              <a:t>ostentatious</a:t>
            </a:r>
            <a:r>
              <a:rPr lang="fr-FR" dirty="0"/>
              <a:t> </a:t>
            </a:r>
            <a:r>
              <a:rPr lang="fr-FR" dirty="0" err="1"/>
              <a:t>thoughtful</a:t>
            </a:r>
            <a:r>
              <a:rPr lang="fr-FR" dirty="0"/>
              <a:t> </a:t>
            </a:r>
            <a:r>
              <a:rPr lang="fr-FR" dirty="0" err="1"/>
              <a:t>subtle</a:t>
            </a:r>
            <a:r>
              <a:rPr lang="fr-FR" dirty="0"/>
              <a:t> </a:t>
            </a:r>
            <a:r>
              <a:rPr lang="fr-FR" dirty="0" err="1"/>
              <a:t>claustrophobic</a:t>
            </a:r>
            <a:r>
              <a:rPr lang="fr-FR" dirty="0"/>
              <a:t> </a:t>
            </a:r>
            <a:r>
              <a:rPr lang="fr-FR" dirty="0" err="1"/>
              <a:t>bland</a:t>
            </a:r>
            <a:r>
              <a:rPr lang="fr-FR" dirty="0"/>
              <a:t> </a:t>
            </a:r>
          </a:p>
          <a:p>
            <a:pPr algn="ctr">
              <a:lnSpc>
                <a:spcPct val="150000"/>
              </a:lnSpc>
            </a:pPr>
            <a:r>
              <a:rPr lang="fr-FR" dirty="0" err="1"/>
              <a:t>ordinary</a:t>
            </a:r>
            <a:r>
              <a:rPr lang="fr-FR" dirty="0"/>
              <a:t> </a:t>
            </a:r>
            <a:r>
              <a:rPr lang="fr-FR" dirty="0" err="1"/>
              <a:t>elegant</a:t>
            </a:r>
            <a:r>
              <a:rPr lang="fr-FR" dirty="0"/>
              <a:t> 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5069417" y="41772"/>
            <a:ext cx="1651000" cy="5886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dirty="0" err="1"/>
              <a:t>contemporary</a:t>
            </a:r>
            <a:r>
              <a:rPr lang="fr-FR" dirty="0"/>
              <a:t> modern </a:t>
            </a:r>
            <a:r>
              <a:rPr lang="fr-FR" dirty="0" err="1"/>
              <a:t>traditional</a:t>
            </a:r>
            <a:r>
              <a:rPr lang="fr-FR" dirty="0"/>
              <a:t> </a:t>
            </a:r>
            <a:r>
              <a:rPr lang="fr-FR" dirty="0" err="1"/>
              <a:t>restored</a:t>
            </a:r>
            <a:r>
              <a:rPr lang="fr-FR" dirty="0"/>
              <a:t> </a:t>
            </a:r>
            <a:r>
              <a:rPr lang="fr-FR" dirty="0" err="1"/>
              <a:t>reconstructed</a:t>
            </a:r>
            <a:r>
              <a:rPr lang="fr-FR" dirty="0"/>
              <a:t> </a:t>
            </a:r>
            <a:r>
              <a:rPr lang="fr-FR" dirty="0" err="1"/>
              <a:t>modified</a:t>
            </a:r>
            <a:r>
              <a:rPr lang="fr-FR" dirty="0"/>
              <a:t> </a:t>
            </a:r>
            <a:r>
              <a:rPr lang="fr-FR" dirty="0" err="1"/>
              <a:t>adapted</a:t>
            </a:r>
            <a:r>
              <a:rPr lang="fr-FR" dirty="0"/>
              <a:t> </a:t>
            </a:r>
            <a:r>
              <a:rPr lang="fr-FR" dirty="0" err="1"/>
              <a:t>restricted</a:t>
            </a:r>
            <a:r>
              <a:rPr lang="fr-FR" dirty="0"/>
              <a:t> </a:t>
            </a:r>
            <a:r>
              <a:rPr lang="fr-FR" dirty="0" err="1"/>
              <a:t>varied</a:t>
            </a:r>
            <a:r>
              <a:rPr lang="fr-FR" dirty="0"/>
              <a:t> </a:t>
            </a:r>
          </a:p>
          <a:p>
            <a:pPr algn="ctr">
              <a:lnSpc>
                <a:spcPct val="150000"/>
              </a:lnSpc>
            </a:pPr>
            <a:r>
              <a:rPr lang="fr-FR" dirty="0" err="1"/>
              <a:t>similar</a:t>
            </a:r>
            <a:r>
              <a:rPr lang="fr-FR" dirty="0"/>
              <a:t> </a:t>
            </a:r>
          </a:p>
          <a:p>
            <a:pPr algn="ctr">
              <a:lnSpc>
                <a:spcPct val="150000"/>
              </a:lnSpc>
            </a:pPr>
            <a:r>
              <a:rPr lang="fr-FR" dirty="0" err="1"/>
              <a:t>hidden</a:t>
            </a:r>
            <a:r>
              <a:rPr lang="fr-FR" dirty="0"/>
              <a:t> </a:t>
            </a:r>
            <a:r>
              <a:rPr lang="fr-FR" dirty="0" err="1"/>
              <a:t>retrained</a:t>
            </a:r>
            <a:r>
              <a:rPr lang="fr-FR" dirty="0"/>
              <a:t> </a:t>
            </a:r>
          </a:p>
          <a:p>
            <a:pPr algn="ctr">
              <a:lnSpc>
                <a:spcPct val="150000"/>
              </a:lnSpc>
            </a:pPr>
            <a:r>
              <a:rPr lang="fr-FR" dirty="0"/>
              <a:t>local </a:t>
            </a:r>
          </a:p>
          <a:p>
            <a:pPr algn="ctr">
              <a:lnSpc>
                <a:spcPct val="150000"/>
              </a:lnSpc>
            </a:pPr>
            <a:r>
              <a:rPr lang="fr-FR" dirty="0" err="1"/>
              <a:t>vernacular</a:t>
            </a:r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7313082" y="-9907"/>
            <a:ext cx="1428750" cy="54707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dirty="0"/>
              <a:t>simple </a:t>
            </a:r>
            <a:r>
              <a:rPr lang="fr-FR" dirty="0" err="1"/>
              <a:t>undulating</a:t>
            </a:r>
            <a:r>
              <a:rPr lang="fr-FR" dirty="0"/>
              <a:t> vertical horizontal straight </a:t>
            </a:r>
          </a:p>
          <a:p>
            <a:pPr algn="ctr">
              <a:lnSpc>
                <a:spcPct val="150000"/>
              </a:lnSpc>
            </a:pPr>
            <a:r>
              <a:rPr lang="fr-FR" dirty="0" err="1"/>
              <a:t>curved</a:t>
            </a:r>
            <a:r>
              <a:rPr lang="fr-FR" dirty="0"/>
              <a:t> </a:t>
            </a:r>
          </a:p>
          <a:p>
            <a:pPr algn="ctr">
              <a:lnSpc>
                <a:spcPct val="150000"/>
              </a:lnSpc>
            </a:pPr>
            <a:r>
              <a:rPr lang="fr-FR" dirty="0" err="1"/>
              <a:t>intimate</a:t>
            </a:r>
            <a:r>
              <a:rPr lang="fr-FR" dirty="0"/>
              <a:t> </a:t>
            </a:r>
          </a:p>
          <a:p>
            <a:pPr algn="ctr">
              <a:lnSpc>
                <a:spcPct val="150000"/>
              </a:lnSpc>
            </a:pPr>
            <a:r>
              <a:rPr lang="fr-FR" dirty="0"/>
              <a:t>open </a:t>
            </a:r>
          </a:p>
          <a:p>
            <a:pPr algn="ctr">
              <a:lnSpc>
                <a:spcPct val="150000"/>
              </a:lnSpc>
            </a:pPr>
            <a:r>
              <a:rPr lang="fr-FR" dirty="0" err="1"/>
              <a:t>exposed</a:t>
            </a:r>
            <a:r>
              <a:rPr lang="fr-FR" dirty="0"/>
              <a:t> </a:t>
            </a:r>
            <a:r>
              <a:rPr lang="fr-FR" dirty="0" err="1"/>
              <a:t>limited</a:t>
            </a:r>
            <a:r>
              <a:rPr lang="fr-FR" dirty="0"/>
              <a:t> </a:t>
            </a:r>
          </a:p>
          <a:p>
            <a:pPr algn="ctr">
              <a:lnSpc>
                <a:spcPct val="150000"/>
              </a:lnSpc>
            </a:pPr>
            <a:r>
              <a:rPr lang="fr-FR" dirty="0" err="1"/>
              <a:t>regular</a:t>
            </a:r>
            <a:r>
              <a:rPr lang="fr-FR" dirty="0"/>
              <a:t> uniforme </a:t>
            </a:r>
            <a:r>
              <a:rPr lang="fr-FR" dirty="0" err="1"/>
              <a:t>repetitive</a:t>
            </a:r>
            <a:endParaRPr lang="fr-CH" dirty="0"/>
          </a:p>
        </p:txBody>
      </p:sp>
      <p:sp>
        <p:nvSpPr>
          <p:cNvPr id="4" name="ZoneTexte 3"/>
          <p:cNvSpPr txBox="1"/>
          <p:nvPr/>
        </p:nvSpPr>
        <p:spPr>
          <a:xfrm>
            <a:off x="2476500" y="10583"/>
            <a:ext cx="2137833" cy="42242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dirty="0" err="1"/>
              <a:t>weak</a:t>
            </a:r>
            <a:r>
              <a:rPr lang="fr-FR" dirty="0"/>
              <a:t> </a:t>
            </a:r>
          </a:p>
          <a:p>
            <a:pPr algn="ctr">
              <a:lnSpc>
                <a:spcPct val="150000"/>
              </a:lnSpc>
            </a:pPr>
            <a:r>
              <a:rPr lang="fr-FR" dirty="0" err="1"/>
              <a:t>pleasant</a:t>
            </a:r>
            <a:r>
              <a:rPr lang="fr-FR" dirty="0"/>
              <a:t> </a:t>
            </a:r>
          </a:p>
          <a:p>
            <a:pPr algn="ctr">
              <a:lnSpc>
                <a:spcPct val="150000"/>
              </a:lnSpc>
            </a:pPr>
            <a:r>
              <a:rPr lang="fr-FR" dirty="0"/>
              <a:t>discordant </a:t>
            </a:r>
          </a:p>
          <a:p>
            <a:pPr algn="ctr">
              <a:lnSpc>
                <a:spcPct val="150000"/>
              </a:lnSpc>
            </a:pPr>
            <a:r>
              <a:rPr lang="fr-FR" dirty="0" err="1"/>
              <a:t>powerful</a:t>
            </a:r>
            <a:r>
              <a:rPr lang="fr-FR" dirty="0"/>
              <a:t> </a:t>
            </a:r>
            <a:r>
              <a:rPr lang="fr-FR" dirty="0" err="1"/>
              <a:t>unconvincing</a:t>
            </a:r>
            <a:r>
              <a:rPr lang="fr-FR" dirty="0"/>
              <a:t> </a:t>
            </a:r>
            <a:r>
              <a:rPr lang="fr-FR" dirty="0" err="1"/>
              <a:t>monotonous</a:t>
            </a:r>
            <a:r>
              <a:rPr lang="fr-FR" dirty="0"/>
              <a:t> </a:t>
            </a:r>
            <a:r>
              <a:rPr lang="fr-FR" dirty="0" err="1"/>
              <a:t>decrepit</a:t>
            </a:r>
            <a:endParaRPr lang="fr-FR" dirty="0"/>
          </a:p>
          <a:p>
            <a:pPr algn="ctr">
              <a:lnSpc>
                <a:spcPct val="150000"/>
              </a:lnSpc>
            </a:pPr>
            <a:r>
              <a:rPr lang="fr-FR" dirty="0" err="1"/>
              <a:t>exploited</a:t>
            </a:r>
            <a:r>
              <a:rPr lang="fr-FR" dirty="0"/>
              <a:t> </a:t>
            </a:r>
          </a:p>
          <a:p>
            <a:pPr algn="ctr">
              <a:lnSpc>
                <a:spcPct val="150000"/>
              </a:lnSpc>
            </a:pPr>
            <a:r>
              <a:rPr lang="fr-FR" dirty="0" err="1"/>
              <a:t>renovated</a:t>
            </a:r>
            <a:r>
              <a:rPr lang="fr-FR" dirty="0"/>
              <a:t> </a:t>
            </a:r>
            <a:r>
              <a:rPr lang="fr-FR" dirty="0" err="1"/>
              <a:t>rehabiliated</a:t>
            </a:r>
            <a:r>
              <a:rPr lang="fr-FR" dirty="0"/>
              <a:t> </a:t>
            </a:r>
            <a:endParaRPr lang="fr-CH" dirty="0"/>
          </a:p>
        </p:txBody>
      </p:sp>
      <p:sp>
        <p:nvSpPr>
          <p:cNvPr id="10" name="ZoneTexte 9"/>
          <p:cNvSpPr txBox="1"/>
          <p:nvPr/>
        </p:nvSpPr>
        <p:spPr>
          <a:xfrm rot="900000">
            <a:off x="7062961" y="6151389"/>
            <a:ext cx="1774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latin typeface="Stencil Std"/>
                <a:cs typeface="Stencil Std"/>
              </a:rPr>
              <a:t>UNDERLINE !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44939" y="5615424"/>
            <a:ext cx="45480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>
                <a:latin typeface="Gill Sans"/>
                <a:cs typeface="Gill Sans"/>
              </a:rPr>
              <a:t>What</a:t>
            </a:r>
            <a:r>
              <a:rPr lang="fr-FR" b="1" dirty="0">
                <a:latin typeface="Gill Sans"/>
                <a:cs typeface="Gill Sans"/>
              </a:rPr>
              <a:t> i </a:t>
            </a:r>
            <a:r>
              <a:rPr lang="fr-FR" b="1" dirty="0" err="1">
                <a:latin typeface="Gill Sans"/>
                <a:cs typeface="Gill Sans"/>
              </a:rPr>
              <a:t>feel</a:t>
            </a:r>
            <a:r>
              <a:rPr lang="fr-FR" b="1" dirty="0">
                <a:latin typeface="Gill Sans"/>
                <a:cs typeface="Gill Sans"/>
              </a:rPr>
              <a:t>… about a </a:t>
            </a:r>
            <a:r>
              <a:rPr lang="fr-FR" b="1" dirty="0" err="1">
                <a:latin typeface="Gill Sans"/>
                <a:cs typeface="Gill Sans"/>
              </a:rPr>
              <a:t>street</a:t>
            </a:r>
            <a:r>
              <a:rPr lang="fr-FR" b="1" dirty="0">
                <a:latin typeface="Gill Sans"/>
                <a:cs typeface="Gill Sans"/>
              </a:rPr>
              <a:t>, a house, </a:t>
            </a:r>
          </a:p>
          <a:p>
            <a:r>
              <a:rPr lang="fr-FR" b="1" dirty="0">
                <a:latin typeface="Gill Sans"/>
                <a:cs typeface="Gill Sans"/>
              </a:rPr>
              <a:t>a shop…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762294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5"/>
          <p:cNvSpPr>
            <a:spLocks noChangeArrowheads="1"/>
          </p:cNvSpPr>
          <p:nvPr/>
        </p:nvSpPr>
        <p:spPr bwMode="auto">
          <a:xfrm>
            <a:off x="1876425" y="3368675"/>
            <a:ext cx="539115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</p:txBody>
      </p:sp>
      <p:pic>
        <p:nvPicPr>
          <p:cNvPr id="3" name="Image 2" descr="Capture d’écran 2014-10-22 à 22.19.33.png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133403"/>
            <a:ext cx="9144000" cy="5395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6431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5"/>
          <p:cNvSpPr>
            <a:spLocks noChangeArrowheads="1"/>
          </p:cNvSpPr>
          <p:nvPr/>
        </p:nvSpPr>
        <p:spPr bwMode="auto">
          <a:xfrm>
            <a:off x="1876425" y="3368675"/>
            <a:ext cx="539115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</p:txBody>
      </p:sp>
      <p:pic>
        <p:nvPicPr>
          <p:cNvPr id="2" name="Image 1" descr="Capture d’écran 2014-10-22 à 22.21.15.png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60717"/>
            <a:ext cx="9144000" cy="6297283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6074833" y="6381747"/>
            <a:ext cx="1619249" cy="43391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440762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5"/>
          <p:cNvSpPr>
            <a:spLocks noChangeArrowheads="1"/>
          </p:cNvSpPr>
          <p:nvPr/>
        </p:nvSpPr>
        <p:spPr bwMode="auto">
          <a:xfrm>
            <a:off x="1876425" y="3368675"/>
            <a:ext cx="539115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</p:txBody>
      </p:sp>
      <p:pic>
        <p:nvPicPr>
          <p:cNvPr id="2" name="Image 1" descr="Capture d’écran 2014-10-22 à 22.21.49.png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96539"/>
            <a:ext cx="9144000" cy="6361461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" y="127001"/>
            <a:ext cx="6117166" cy="899583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0" y="2804583"/>
            <a:ext cx="8879416" cy="4021667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pic>
        <p:nvPicPr>
          <p:cNvPr id="7" name="Image 6" descr="Capture d’écran 2010-10-29 à 11.39.59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6022" y="3368675"/>
            <a:ext cx="2034645" cy="2824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336022" y="6324084"/>
            <a:ext cx="39141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Gill Sans MT" charset="0"/>
              </a:rPr>
              <a:t>EILEEN ADAMS &amp; COLIN WARD, 1980</a:t>
            </a:r>
          </a:p>
        </p:txBody>
      </p:sp>
    </p:spTree>
    <p:extLst>
      <p:ext uri="{BB962C8B-B14F-4D97-AF65-F5344CB8AC3E}">
        <p14:creationId xmlns:p14="http://schemas.microsoft.com/office/powerpoint/2010/main" val="45435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5"/>
          <p:cNvSpPr>
            <a:spLocks noChangeArrowheads="1"/>
          </p:cNvSpPr>
          <p:nvPr/>
        </p:nvSpPr>
        <p:spPr bwMode="auto">
          <a:xfrm>
            <a:off x="1876425" y="3368675"/>
            <a:ext cx="539115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</p:txBody>
      </p:sp>
      <p:pic>
        <p:nvPicPr>
          <p:cNvPr id="37892" name="Image 6" descr="Capture d’écran 2011-06-19 à 16.18.1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488" y="0"/>
            <a:ext cx="3925887" cy="270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90488" y="2903538"/>
            <a:ext cx="1531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LE CORBUSIER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9775" y="3076575"/>
            <a:ext cx="4102100" cy="3076575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4549775" y="6292334"/>
            <a:ext cx="33114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COLIN WARD, UTOPIA (COLLAGE)</a:t>
            </a:r>
          </a:p>
        </p:txBody>
      </p:sp>
    </p:spTree>
    <p:extLst>
      <p:ext uri="{BB962C8B-B14F-4D97-AF65-F5344CB8AC3E}">
        <p14:creationId xmlns:p14="http://schemas.microsoft.com/office/powerpoint/2010/main" val="26690245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1" name="Image 8" descr="IMG_4117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1143000" y="1143000"/>
            <a:ext cx="6858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12" name="ZoneTexte 14"/>
          <p:cNvSpPr txBox="1">
            <a:spLocks noChangeArrowheads="1"/>
          </p:cNvSpPr>
          <p:nvPr/>
        </p:nvSpPr>
        <p:spPr bwMode="auto">
          <a:xfrm>
            <a:off x="5141913" y="582613"/>
            <a:ext cx="3813175" cy="569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Aft>
                <a:spcPts val="1200"/>
              </a:spcAft>
            </a:pPr>
            <a:r>
              <a:rPr lang="fr-FR" dirty="0"/>
              <a:t>« </a:t>
            </a:r>
            <a:r>
              <a:rPr lang="fr-FR" dirty="0" err="1"/>
              <a:t>With</a:t>
            </a:r>
            <a:r>
              <a:rPr lang="fr-FR" dirty="0"/>
              <a:t> </a:t>
            </a:r>
            <a:r>
              <a:rPr lang="fr-FR" dirty="0" err="1"/>
              <a:t>Melano</a:t>
            </a:r>
            <a:r>
              <a:rPr lang="fr-FR" dirty="0"/>
              <a:t>,</a:t>
            </a:r>
          </a:p>
          <a:p>
            <a:pPr eaLnBrk="1" hangingPunct="1">
              <a:spcAft>
                <a:spcPts val="1200"/>
              </a:spcAft>
            </a:pPr>
            <a:r>
              <a:rPr lang="fr-FR" dirty="0" err="1"/>
              <a:t>we</a:t>
            </a:r>
            <a:r>
              <a:rPr lang="fr-FR" dirty="0"/>
              <a:t> </a:t>
            </a:r>
            <a:r>
              <a:rPr lang="fr-FR" dirty="0" err="1"/>
              <a:t>were</a:t>
            </a:r>
            <a:r>
              <a:rPr lang="fr-FR" dirty="0"/>
              <a:t> </a:t>
            </a:r>
            <a:r>
              <a:rPr lang="fr-FR" dirty="0" err="1"/>
              <a:t>wondering</a:t>
            </a:r>
            <a:endParaRPr lang="fr-FR" dirty="0"/>
          </a:p>
          <a:p>
            <a:pPr eaLnBrk="1" hangingPunct="1">
              <a:spcAft>
                <a:spcPts val="1200"/>
              </a:spcAft>
            </a:pPr>
            <a:r>
              <a:rPr lang="fr-FR" dirty="0" err="1"/>
              <a:t>why</a:t>
            </a:r>
            <a:r>
              <a:rPr lang="fr-FR" dirty="0"/>
              <a:t> people in Geneva</a:t>
            </a:r>
          </a:p>
          <a:p>
            <a:pPr eaLnBrk="1" hangingPunct="1">
              <a:spcAft>
                <a:spcPts val="1200"/>
              </a:spcAft>
            </a:pPr>
            <a:r>
              <a:rPr lang="fr-FR" dirty="0"/>
              <a:t>know </a:t>
            </a:r>
            <a:r>
              <a:rPr lang="fr-FR" dirty="0" err="1"/>
              <a:t>only</a:t>
            </a:r>
            <a:r>
              <a:rPr lang="fr-FR" dirty="0"/>
              <a:t> a few </a:t>
            </a:r>
          </a:p>
          <a:p>
            <a:pPr eaLnBrk="1" hangingPunct="1">
              <a:spcAft>
                <a:spcPts val="1200"/>
              </a:spcAft>
            </a:pPr>
            <a:r>
              <a:rPr lang="fr-FR" dirty="0" err="1"/>
              <a:t>neighbours</a:t>
            </a:r>
            <a:r>
              <a:rPr lang="fr-FR" dirty="0"/>
              <a:t> »</a:t>
            </a:r>
          </a:p>
          <a:p>
            <a:pPr eaLnBrk="1" hangingPunct="1">
              <a:spcAft>
                <a:spcPts val="1200"/>
              </a:spcAft>
            </a:pPr>
            <a:endParaRPr lang="fr-FR" dirty="0"/>
          </a:p>
          <a:p>
            <a:pPr eaLnBrk="1" hangingPunct="1">
              <a:spcAft>
                <a:spcPts val="1200"/>
              </a:spcAft>
            </a:pPr>
            <a:r>
              <a:rPr lang="fr-FR" dirty="0"/>
              <a:t>Collective Project</a:t>
            </a:r>
          </a:p>
          <a:p>
            <a:pPr eaLnBrk="1" hangingPunct="1">
              <a:spcAft>
                <a:spcPts val="1200"/>
              </a:spcAft>
            </a:pPr>
            <a:r>
              <a:rPr lang="fr-FR" dirty="0"/>
              <a:t>60x60</a:t>
            </a:r>
          </a:p>
          <a:p>
            <a:pPr eaLnBrk="1" hangingPunct="1">
              <a:spcAft>
                <a:spcPts val="1200"/>
              </a:spcAft>
            </a:pPr>
            <a:r>
              <a:rPr lang="fr-FR" dirty="0" err="1"/>
              <a:t>During</a:t>
            </a:r>
            <a:r>
              <a:rPr lang="fr-FR" dirty="0"/>
              <a:t> the </a:t>
            </a:r>
            <a:r>
              <a:rPr lang="fr-FR" dirty="0" err="1"/>
              <a:t>neighbourg</a:t>
            </a:r>
            <a:r>
              <a:rPr lang="fr-FR" dirty="0"/>
              <a:t> </a:t>
            </a:r>
            <a:r>
              <a:rPr lang="fr-FR" dirty="0" err="1"/>
              <a:t>day</a:t>
            </a:r>
            <a:endParaRPr lang="fr-FR" dirty="0"/>
          </a:p>
          <a:p>
            <a:pPr eaLnBrk="1" hangingPunct="1">
              <a:spcAft>
                <a:spcPts val="1200"/>
              </a:spcAft>
            </a:pPr>
            <a:r>
              <a:rPr lang="fr-FR" dirty="0" err="1"/>
              <a:t>June</a:t>
            </a:r>
            <a:r>
              <a:rPr lang="fr-FR" dirty="0"/>
              <a:t> 2011</a:t>
            </a:r>
          </a:p>
          <a:p>
            <a:pPr eaLnBrk="1" hangingPunct="1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191513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000000"/>
          </a:solidFill>
          <a:ln w="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800"/>
          </a:p>
        </p:txBody>
      </p:sp>
      <p:pic>
        <p:nvPicPr>
          <p:cNvPr id="97283" name="Image 5" descr="IMG_4132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1143000" y="1143000"/>
            <a:ext cx="6858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4159250" y="0"/>
            <a:ext cx="498475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97285" name="ZoneTexte 9"/>
          <p:cNvSpPr txBox="1">
            <a:spLocks noChangeArrowheads="1"/>
          </p:cNvSpPr>
          <p:nvPr/>
        </p:nvSpPr>
        <p:spPr bwMode="auto">
          <a:xfrm>
            <a:off x="4159250" y="0"/>
            <a:ext cx="4984750" cy="686276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just" eaLnBrk="1" hangingPunct="1"/>
            <a:r>
              <a:rPr lang="fr-FR" sz="2200" b="1" dirty="0">
                <a:latin typeface="Blk Univers 75" charset="0"/>
                <a:cs typeface="Blk Univers 75" charset="0"/>
              </a:rPr>
              <a:t>First </a:t>
            </a:r>
            <a:r>
              <a:rPr lang="fr-FR" sz="2200" b="1" dirty="0" err="1">
                <a:latin typeface="Blk Univers 75" charset="0"/>
                <a:cs typeface="Blk Univers 75" charset="0"/>
              </a:rPr>
              <a:t>floor</a:t>
            </a:r>
            <a:r>
              <a:rPr lang="fr-FR" sz="2200" b="1" dirty="0">
                <a:latin typeface="Blk Univers 75" charset="0"/>
                <a:cs typeface="Blk Univers 75" charset="0"/>
              </a:rPr>
              <a:t>: 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Nato -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Mother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and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two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children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Maia and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Dato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.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Father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died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in the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war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in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Abkhazia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. </a:t>
            </a:r>
            <a:r>
              <a:rPr lang="fr-FR" sz="2200" b="1" dirty="0">
                <a:solidFill>
                  <a:srgbClr val="000000"/>
                </a:solidFill>
                <a:latin typeface="Blk Univers 75" charset="0"/>
                <a:cs typeface="Blk Univers 75" charset="0"/>
              </a:rPr>
              <a:t>Second </a:t>
            </a:r>
            <a:r>
              <a:rPr lang="fr-FR" sz="2200" b="1" dirty="0" err="1">
                <a:solidFill>
                  <a:srgbClr val="000000"/>
                </a:solidFill>
                <a:latin typeface="Blk Univers 75" charset="0"/>
                <a:cs typeface="Blk Univers 75" charset="0"/>
              </a:rPr>
              <a:t>Floor</a:t>
            </a:r>
            <a:r>
              <a:rPr lang="fr-FR" sz="2200" b="1" dirty="0">
                <a:solidFill>
                  <a:srgbClr val="000000"/>
                </a:solidFill>
                <a:latin typeface="Blk Univers 75" charset="0"/>
                <a:cs typeface="Blk Univers 75" charset="0"/>
              </a:rPr>
              <a:t>: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Mother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Nino,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Father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Giorgi, Yang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family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with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one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little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daughter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-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Tamuna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. </a:t>
            </a:r>
            <a:r>
              <a:rPr lang="fr-FR" sz="2200" b="1" dirty="0" err="1">
                <a:solidFill>
                  <a:srgbClr val="000000"/>
                </a:solidFill>
                <a:latin typeface="Blk Univers 75" charset="0"/>
                <a:cs typeface="Blk Univers 75" charset="0"/>
              </a:rPr>
              <a:t>Third</a:t>
            </a:r>
            <a:r>
              <a:rPr lang="fr-FR" sz="2200" b="1" dirty="0">
                <a:solidFill>
                  <a:srgbClr val="000000"/>
                </a:solidFill>
                <a:latin typeface="Blk Univers 75" charset="0"/>
                <a:cs typeface="Blk Univers 75" charset="0"/>
              </a:rPr>
              <a:t> </a:t>
            </a:r>
            <a:r>
              <a:rPr lang="fr-FR" sz="2200" b="1" dirty="0" err="1">
                <a:solidFill>
                  <a:srgbClr val="000000"/>
                </a:solidFill>
                <a:latin typeface="Blk Univers 75" charset="0"/>
                <a:cs typeface="Blk Univers 75" charset="0"/>
              </a:rPr>
              <a:t>Floor</a:t>
            </a:r>
            <a:r>
              <a:rPr lang="fr-FR" sz="2200" b="1" dirty="0">
                <a:solidFill>
                  <a:srgbClr val="000000"/>
                </a:solidFill>
                <a:latin typeface="Blk Univers 75" charset="0"/>
                <a:cs typeface="Blk Univers 75" charset="0"/>
              </a:rPr>
              <a:t>: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Father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-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Thengiz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,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Mother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- Tamar.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Family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with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two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children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: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Irakli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and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Sopho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.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My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first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Platonic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love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with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Irakli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:) </a:t>
            </a:r>
            <a:r>
              <a:rPr lang="fr-FR" sz="2200" b="1" dirty="0">
                <a:solidFill>
                  <a:srgbClr val="000000"/>
                </a:solidFill>
                <a:latin typeface="Blk Univers 75" charset="0"/>
                <a:cs typeface="Blk Univers 75" charset="0"/>
              </a:rPr>
              <a:t>Forth </a:t>
            </a:r>
            <a:r>
              <a:rPr lang="fr-FR" sz="2200" b="1" dirty="0" err="1">
                <a:solidFill>
                  <a:srgbClr val="000000"/>
                </a:solidFill>
                <a:latin typeface="Blk Univers 75" charset="0"/>
                <a:cs typeface="Blk Univers 75" charset="0"/>
              </a:rPr>
              <a:t>Floor</a:t>
            </a:r>
            <a:r>
              <a:rPr lang="fr-FR" sz="2200" b="1" dirty="0">
                <a:solidFill>
                  <a:srgbClr val="000000"/>
                </a:solidFill>
                <a:latin typeface="Blk Univers 75" charset="0"/>
                <a:cs typeface="Blk Univers 75" charset="0"/>
              </a:rPr>
              <a:t>: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Father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-  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Nugzari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,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Mother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 -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Mtvarisa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.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Family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with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two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children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: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Salome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and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Kakha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.</a:t>
            </a:r>
            <a:r>
              <a:rPr lang="fr-FR" sz="2200" b="1" dirty="0">
                <a:solidFill>
                  <a:srgbClr val="000000"/>
                </a:solidFill>
                <a:latin typeface="Blk Univers 75" charset="0"/>
                <a:cs typeface="Blk Univers 75" charset="0"/>
              </a:rPr>
              <a:t> </a:t>
            </a:r>
            <a:r>
              <a:rPr lang="fr-FR" sz="2200" b="1" dirty="0" err="1">
                <a:solidFill>
                  <a:srgbClr val="000000"/>
                </a:solidFill>
                <a:latin typeface="Blk Univers 75" charset="0"/>
                <a:cs typeface="Blk Univers 75" charset="0"/>
              </a:rPr>
              <a:t>Fifth</a:t>
            </a:r>
            <a:r>
              <a:rPr lang="fr-FR" sz="2200" b="1" dirty="0">
                <a:solidFill>
                  <a:srgbClr val="000000"/>
                </a:solidFill>
                <a:latin typeface="Blk Univers 75" charset="0"/>
                <a:cs typeface="Blk Univers 75" charset="0"/>
              </a:rPr>
              <a:t> </a:t>
            </a:r>
            <a:r>
              <a:rPr lang="fr-FR" sz="2200" b="1" dirty="0" err="1">
                <a:solidFill>
                  <a:srgbClr val="000000"/>
                </a:solidFill>
                <a:latin typeface="Blk Univers 75" charset="0"/>
                <a:cs typeface="Blk Univers 75" charset="0"/>
              </a:rPr>
              <a:t>floor</a:t>
            </a:r>
            <a:r>
              <a:rPr lang="fr-FR" sz="2200" b="1" dirty="0">
                <a:solidFill>
                  <a:srgbClr val="000000"/>
                </a:solidFill>
                <a:latin typeface="Blk Univers 75" charset="0"/>
                <a:cs typeface="Blk Univers 75" charset="0"/>
              </a:rPr>
              <a:t>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was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closed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for a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years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.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Family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moved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in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Russia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. </a:t>
            </a:r>
            <a:r>
              <a:rPr lang="fr-FR" sz="2200" b="1" dirty="0" err="1">
                <a:solidFill>
                  <a:srgbClr val="000000"/>
                </a:solidFill>
                <a:latin typeface="Blk Univers 75" charset="0"/>
                <a:cs typeface="Blk Univers 75" charset="0"/>
              </a:rPr>
              <a:t>Sixth</a:t>
            </a:r>
            <a:r>
              <a:rPr lang="fr-FR" sz="2200" b="1" dirty="0">
                <a:solidFill>
                  <a:srgbClr val="000000"/>
                </a:solidFill>
                <a:latin typeface="Blk Univers 75" charset="0"/>
                <a:cs typeface="Blk Univers 75" charset="0"/>
              </a:rPr>
              <a:t> </a:t>
            </a:r>
            <a:r>
              <a:rPr lang="fr-FR" sz="2200" b="1" dirty="0" err="1">
                <a:solidFill>
                  <a:srgbClr val="000000"/>
                </a:solidFill>
                <a:latin typeface="Blk Univers 75" charset="0"/>
                <a:cs typeface="Blk Univers 75" charset="0"/>
              </a:rPr>
              <a:t>Floor</a:t>
            </a:r>
            <a:r>
              <a:rPr lang="fr-FR" sz="2200" b="1" dirty="0">
                <a:solidFill>
                  <a:srgbClr val="000000"/>
                </a:solidFill>
                <a:latin typeface="Blk Univers 75" charset="0"/>
                <a:cs typeface="Blk Univers 75" charset="0"/>
              </a:rPr>
              <a:t>: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My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Family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. Me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my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Brother,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mother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and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Father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.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Seventh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floor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: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Family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from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the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small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village.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Mother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-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Lamara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,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father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Temuri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and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two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 </a:t>
            </a:r>
            <a:r>
              <a:rPr lang="fr-FR" sz="2200" b="1" dirty="0" err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children</a:t>
            </a:r>
            <a:r>
              <a:rPr lang="fr-FR" sz="2200" b="1" dirty="0">
                <a:solidFill>
                  <a:srgbClr val="FF460F"/>
                </a:solidFill>
                <a:latin typeface="Blk Univers 75" charset="0"/>
                <a:cs typeface="Blk Univers 75" charset="0"/>
              </a:rPr>
              <a:t>: Nato and Giorgi. </a:t>
            </a:r>
            <a:r>
              <a:rPr lang="fr-FR" sz="2200" b="1" dirty="0">
                <a:solidFill>
                  <a:srgbClr val="000000"/>
                </a:solidFill>
                <a:latin typeface="Blk Univers 75" charset="0"/>
                <a:cs typeface="Blk Univers 75" charset="0"/>
              </a:rPr>
              <a:t>All of </a:t>
            </a:r>
            <a:r>
              <a:rPr lang="fr-FR" sz="2200" b="1" dirty="0" err="1">
                <a:solidFill>
                  <a:srgbClr val="000000"/>
                </a:solidFill>
                <a:latin typeface="Blk Univers 75" charset="0"/>
                <a:cs typeface="Blk Univers 75" charset="0"/>
              </a:rPr>
              <a:t>them</a:t>
            </a:r>
            <a:r>
              <a:rPr lang="fr-FR" sz="2200" b="1" dirty="0">
                <a:solidFill>
                  <a:srgbClr val="000000"/>
                </a:solidFill>
                <a:latin typeface="Blk Univers 75" charset="0"/>
                <a:cs typeface="Blk Univers 75" charset="0"/>
              </a:rPr>
              <a:t> </a:t>
            </a:r>
            <a:r>
              <a:rPr lang="fr-FR" sz="2200" b="1" dirty="0" err="1">
                <a:solidFill>
                  <a:srgbClr val="000000"/>
                </a:solidFill>
                <a:latin typeface="Blk Univers 75" charset="0"/>
                <a:cs typeface="Blk Univers 75" charset="0"/>
              </a:rPr>
              <a:t>my</a:t>
            </a:r>
            <a:r>
              <a:rPr lang="fr-FR" sz="2200" b="1" dirty="0">
                <a:solidFill>
                  <a:srgbClr val="000000"/>
                </a:solidFill>
                <a:latin typeface="Blk Univers 75" charset="0"/>
                <a:cs typeface="Blk Univers 75" charset="0"/>
              </a:rPr>
              <a:t> </a:t>
            </a:r>
            <a:r>
              <a:rPr lang="fr-FR" sz="2200" b="1" dirty="0" err="1">
                <a:solidFill>
                  <a:srgbClr val="000000"/>
                </a:solidFill>
                <a:latin typeface="Blk Univers 75" charset="0"/>
                <a:cs typeface="Blk Univers 75" charset="0"/>
              </a:rPr>
              <a:t>friends</a:t>
            </a:r>
            <a:r>
              <a:rPr lang="fr-FR" sz="2200" b="1" dirty="0">
                <a:solidFill>
                  <a:srgbClr val="000000"/>
                </a:solidFill>
                <a:latin typeface="Blk Univers 75" charset="0"/>
                <a:cs typeface="Blk Univers 75" charset="0"/>
              </a:rPr>
              <a:t> and close people.  </a:t>
            </a:r>
          </a:p>
        </p:txBody>
      </p:sp>
      <p:sp>
        <p:nvSpPr>
          <p:cNvPr id="97286" name="Rectangle 10"/>
          <p:cNvSpPr>
            <a:spLocks noChangeArrowheads="1"/>
          </p:cNvSpPr>
          <p:nvPr/>
        </p:nvSpPr>
        <p:spPr bwMode="auto">
          <a:xfrm>
            <a:off x="1516063" y="214313"/>
            <a:ext cx="234791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FR" b="1">
                <a:solidFill>
                  <a:srgbClr val="000000"/>
                </a:solidFill>
                <a:latin typeface="Blk Univers 75" charset="0"/>
                <a:cs typeface="Blk Univers 75" charset="0"/>
              </a:rPr>
              <a:t>Melano Sokhadze</a:t>
            </a:r>
            <a:r>
              <a:rPr lang="ja-JP" altLang="fr-FR" b="1">
                <a:solidFill>
                  <a:srgbClr val="000000"/>
                </a:solidFill>
                <a:latin typeface="Blk Univers 75" charset="0"/>
                <a:cs typeface="Blk Univers 75" charset="0"/>
              </a:rPr>
              <a:t>’</a:t>
            </a:r>
            <a:r>
              <a:rPr lang="fr-FR" b="1">
                <a:solidFill>
                  <a:srgbClr val="000000"/>
                </a:solidFill>
                <a:latin typeface="Blk Univers 75" charset="0"/>
                <a:cs typeface="Blk Univers 75" charset="0"/>
              </a:rPr>
              <a:t>s </a:t>
            </a:r>
          </a:p>
          <a:p>
            <a:r>
              <a:rPr lang="fr-FR" b="1">
                <a:solidFill>
                  <a:srgbClr val="000000"/>
                </a:solidFill>
                <a:latin typeface="Blk Univers 75" charset="0"/>
                <a:cs typeface="Blk Univers 75" charset="0"/>
              </a:rPr>
              <a:t>Inventory </a:t>
            </a:r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35413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Image 1" descr="ill 43 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775" y="341313"/>
            <a:ext cx="4365625" cy="617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307" name="Image 2" descr="ill 44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4713" y="341313"/>
            <a:ext cx="4365625" cy="617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04775" y="6516688"/>
            <a:ext cx="4172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>
                <a:solidFill>
                  <a:srgbClr val="FF0000"/>
                </a:solidFill>
              </a:rPr>
              <a:t>Anarchist</a:t>
            </a:r>
            <a:r>
              <a:rPr lang="fr-FR" b="1" dirty="0">
                <a:solidFill>
                  <a:srgbClr val="FF0000"/>
                </a:solidFill>
              </a:rPr>
              <a:t> &amp; Squatters in Geneva, 1970-80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4684713" y="6529388"/>
            <a:ext cx="41544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Source: </a:t>
            </a:r>
            <a:r>
              <a:rPr lang="fr-FR" b="1" dirty="0" err="1">
                <a:solidFill>
                  <a:srgbClr val="FF0000"/>
                </a:solidFill>
              </a:rPr>
              <a:t>Ivar</a:t>
            </a:r>
            <a:r>
              <a:rPr lang="fr-FR" b="1" dirty="0">
                <a:solidFill>
                  <a:srgbClr val="FF0000"/>
                </a:solidFill>
              </a:rPr>
              <a:t> Peterson, </a:t>
            </a:r>
            <a:r>
              <a:rPr lang="fr-FR" b="1" dirty="0" err="1">
                <a:solidFill>
                  <a:srgbClr val="FF0000"/>
                </a:solidFill>
              </a:rPr>
              <a:t>from</a:t>
            </a:r>
            <a:r>
              <a:rPr lang="fr-FR" b="1" dirty="0">
                <a:solidFill>
                  <a:srgbClr val="FF0000"/>
                </a:solidFill>
              </a:rPr>
              <a:t> the CRAC 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6946900" y="6756400"/>
            <a:ext cx="387866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4766" y="122888"/>
            <a:ext cx="1803400" cy="1998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2924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32401" y="413919"/>
            <a:ext cx="8516274" cy="5069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fr-FR" sz="2400" dirty="0">
                <a:latin typeface="Gill Sans"/>
                <a:cs typeface="Gill Sans"/>
              </a:rPr>
              <a:t>Franco Moretti : Atlas du roman européen (1800-1900), essai</a:t>
            </a:r>
          </a:p>
          <a:p>
            <a:pPr>
              <a:lnSpc>
                <a:spcPct val="120000"/>
              </a:lnSpc>
            </a:pPr>
            <a:r>
              <a:rPr lang="fr-FR" b="1" dirty="0">
                <a:latin typeface="Gill Sans"/>
                <a:cs typeface="Gill Sans"/>
              </a:rPr>
              <a:t>Atlas of </a:t>
            </a:r>
            <a:r>
              <a:rPr lang="fr-FR" b="1" dirty="0" err="1">
                <a:latin typeface="Gill Sans"/>
                <a:cs typeface="Gill Sans"/>
              </a:rPr>
              <a:t>European</a:t>
            </a:r>
            <a:r>
              <a:rPr lang="fr-FR" b="1" dirty="0">
                <a:latin typeface="Gill Sans"/>
                <a:cs typeface="Gill Sans"/>
              </a:rPr>
              <a:t> </a:t>
            </a:r>
            <a:r>
              <a:rPr lang="fr-FR" b="1" dirty="0" err="1">
                <a:latin typeface="Gill Sans"/>
                <a:cs typeface="Gill Sans"/>
              </a:rPr>
              <a:t>Novels</a:t>
            </a:r>
            <a:endParaRPr lang="fr-FR" b="1" dirty="0">
              <a:latin typeface="Gill Sans"/>
              <a:cs typeface="Gill Sans"/>
            </a:endParaRPr>
          </a:p>
          <a:p>
            <a:pPr>
              <a:lnSpc>
                <a:spcPct val="120000"/>
              </a:lnSpc>
            </a:pPr>
            <a:endParaRPr lang="fr-FR" b="1" dirty="0">
              <a:latin typeface="Gill Sans"/>
              <a:cs typeface="Gill Sans"/>
            </a:endParaRPr>
          </a:p>
          <a:p>
            <a:pPr>
              <a:lnSpc>
                <a:spcPct val="120000"/>
              </a:lnSpc>
            </a:pPr>
            <a:r>
              <a:rPr lang="fr-FR" dirty="0">
                <a:latin typeface="Gill Sans"/>
                <a:cs typeface="Gill Sans"/>
              </a:rPr>
              <a:t>					Paris of Balzac, Flaubert, Zola ; </a:t>
            </a:r>
          </a:p>
          <a:p>
            <a:pPr>
              <a:lnSpc>
                <a:spcPct val="120000"/>
              </a:lnSpc>
            </a:pPr>
            <a:r>
              <a:rPr lang="fr-FR" dirty="0">
                <a:latin typeface="Gill Sans"/>
                <a:cs typeface="Gill Sans"/>
              </a:rPr>
              <a:t>					London city of Jane Austen, Charles Dickens, Conan Doyle.</a:t>
            </a:r>
          </a:p>
          <a:p>
            <a:pPr>
              <a:lnSpc>
                <a:spcPct val="120000"/>
              </a:lnSpc>
            </a:pPr>
            <a:endParaRPr lang="fr-FR" dirty="0">
              <a:latin typeface="Gill Sans"/>
              <a:cs typeface="Gill Sans"/>
            </a:endParaRPr>
          </a:p>
          <a:p>
            <a:pPr>
              <a:lnSpc>
                <a:spcPct val="120000"/>
              </a:lnSpc>
            </a:pPr>
            <a:endParaRPr lang="fr-FR" sz="2400" b="1" dirty="0">
              <a:latin typeface="Gill Sans"/>
              <a:cs typeface="Gill Sans"/>
            </a:endParaRPr>
          </a:p>
          <a:p>
            <a:pPr>
              <a:lnSpc>
                <a:spcPct val="120000"/>
              </a:lnSpc>
            </a:pPr>
            <a:r>
              <a:rPr lang="fr-FR" sz="2400" b="1" dirty="0" err="1">
                <a:latin typeface="Gill Sans"/>
                <a:cs typeface="Gill Sans"/>
              </a:rPr>
              <a:t>Invent</a:t>
            </a:r>
            <a:r>
              <a:rPr lang="fr-FR" sz="2400" b="1" dirty="0">
                <a:latin typeface="Gill Sans"/>
                <a:cs typeface="Gill Sans"/>
              </a:rPr>
              <a:t> a </a:t>
            </a:r>
            <a:r>
              <a:rPr lang="fr-FR" sz="2400" b="1" dirty="0" err="1">
                <a:latin typeface="Gill Sans"/>
                <a:cs typeface="Gill Sans"/>
              </a:rPr>
              <a:t>Novel</a:t>
            </a:r>
            <a:endParaRPr lang="fr-FR" sz="2400" b="1" dirty="0">
              <a:latin typeface="Gill Sans"/>
              <a:cs typeface="Gill Sans"/>
            </a:endParaRPr>
          </a:p>
          <a:p>
            <a:pPr>
              <a:lnSpc>
                <a:spcPct val="120000"/>
              </a:lnSpc>
            </a:pPr>
            <a:r>
              <a:rPr lang="fr-FR" dirty="0" err="1">
                <a:latin typeface="Gill Sans"/>
                <a:cs typeface="Gill Sans"/>
              </a:rPr>
              <a:t>Beginning</a:t>
            </a:r>
            <a:r>
              <a:rPr lang="fr-FR" dirty="0">
                <a:latin typeface="Gill Sans"/>
                <a:cs typeface="Gill Sans"/>
              </a:rPr>
              <a:t> </a:t>
            </a:r>
            <a:r>
              <a:rPr lang="fr-FR" dirty="0" err="1">
                <a:latin typeface="Gill Sans"/>
                <a:cs typeface="Gill Sans"/>
              </a:rPr>
              <a:t>with</a:t>
            </a:r>
            <a:endParaRPr lang="fr-FR" dirty="0">
              <a:latin typeface="Gill Sans"/>
              <a:cs typeface="Gill Sans"/>
            </a:endParaRPr>
          </a:p>
          <a:p>
            <a:pPr>
              <a:lnSpc>
                <a:spcPct val="120000"/>
              </a:lnSpc>
            </a:pPr>
            <a:r>
              <a:rPr lang="fr-FR" dirty="0" err="1">
                <a:latin typeface="Gill Sans"/>
                <a:cs typeface="Gill Sans"/>
              </a:rPr>
              <a:t>Mapping</a:t>
            </a:r>
            <a:r>
              <a:rPr lang="fr-FR" dirty="0">
                <a:latin typeface="Gill Sans"/>
                <a:cs typeface="Gill Sans"/>
              </a:rPr>
              <a:t> Cosmo –city and </a:t>
            </a:r>
            <a:r>
              <a:rPr lang="fr-FR" dirty="0" err="1">
                <a:latin typeface="Gill Sans"/>
                <a:cs typeface="Gill Sans"/>
              </a:rPr>
              <a:t>surrounding’s</a:t>
            </a:r>
            <a:endParaRPr lang="fr-FR" dirty="0">
              <a:latin typeface="Gill Sans"/>
              <a:cs typeface="Gill Sans"/>
            </a:endParaRPr>
          </a:p>
          <a:p>
            <a:pPr>
              <a:lnSpc>
                <a:spcPct val="120000"/>
              </a:lnSpc>
            </a:pPr>
            <a:r>
              <a:rPr lang="fr-FR" dirty="0" err="1">
                <a:latin typeface="Gill Sans"/>
                <a:cs typeface="Gill Sans"/>
              </a:rPr>
              <a:t>Then</a:t>
            </a:r>
            <a:r>
              <a:rPr lang="fr-FR" dirty="0">
                <a:latin typeface="Gill Sans"/>
                <a:cs typeface="Gill Sans"/>
              </a:rPr>
              <a:t> imagine </a:t>
            </a:r>
            <a:r>
              <a:rPr lang="fr-FR" dirty="0" err="1">
                <a:latin typeface="Gill Sans"/>
                <a:cs typeface="Gill Sans"/>
              </a:rPr>
              <a:t>some</a:t>
            </a:r>
            <a:r>
              <a:rPr lang="fr-FR" dirty="0">
                <a:latin typeface="Gill Sans"/>
                <a:cs typeface="Gill Sans"/>
              </a:rPr>
              <a:t> </a:t>
            </a:r>
            <a:r>
              <a:rPr lang="fr-FR" dirty="0" err="1">
                <a:latin typeface="Gill Sans"/>
                <a:cs typeface="Gill Sans"/>
              </a:rPr>
              <a:t>characters</a:t>
            </a:r>
            <a:endParaRPr lang="fr-FR" dirty="0">
              <a:latin typeface="Gill Sans"/>
              <a:cs typeface="Gill Sans"/>
            </a:endParaRPr>
          </a:p>
          <a:p>
            <a:pPr>
              <a:lnSpc>
                <a:spcPct val="120000"/>
              </a:lnSpc>
            </a:pPr>
            <a:endParaRPr lang="fr-FR" dirty="0">
              <a:latin typeface="Gill Sans"/>
              <a:cs typeface="Gill Sans"/>
            </a:endParaRPr>
          </a:p>
          <a:p>
            <a:pPr>
              <a:lnSpc>
                <a:spcPct val="120000"/>
              </a:lnSpc>
            </a:pPr>
            <a:r>
              <a:rPr lang="fr-FR" dirty="0">
                <a:latin typeface="Gill Sans"/>
                <a:cs typeface="Gill Sans"/>
              </a:rPr>
              <a:t>&gt;&gt;&gt;&gt; </a:t>
            </a:r>
            <a:r>
              <a:rPr lang="fr-FR" dirty="0" err="1">
                <a:latin typeface="Gill Sans"/>
                <a:cs typeface="Gill Sans"/>
              </a:rPr>
              <a:t>linked</a:t>
            </a:r>
            <a:r>
              <a:rPr lang="fr-FR" dirty="0">
                <a:latin typeface="Gill Sans"/>
                <a:cs typeface="Gill Sans"/>
              </a:rPr>
              <a:t> to a </a:t>
            </a:r>
            <a:r>
              <a:rPr lang="fr-FR" dirty="0" err="1">
                <a:latin typeface="Gill Sans"/>
                <a:cs typeface="Gill Sans"/>
              </a:rPr>
              <a:t>drama</a:t>
            </a:r>
            <a:r>
              <a:rPr lang="fr-FR" dirty="0">
                <a:latin typeface="Gill Sans"/>
                <a:cs typeface="Gill Sans"/>
              </a:rPr>
              <a:t>, a </a:t>
            </a:r>
            <a:r>
              <a:rPr lang="fr-FR" dirty="0" err="1">
                <a:latin typeface="Gill Sans"/>
                <a:cs typeface="Gill Sans"/>
              </a:rPr>
              <a:t>comedy</a:t>
            </a:r>
            <a:r>
              <a:rPr lang="fr-FR" dirty="0">
                <a:latin typeface="Gill Sans"/>
                <a:cs typeface="Gill Sans"/>
              </a:rPr>
              <a:t>, a thriller </a:t>
            </a:r>
          </a:p>
          <a:p>
            <a:pPr>
              <a:lnSpc>
                <a:spcPct val="120000"/>
              </a:lnSpc>
            </a:pPr>
            <a:r>
              <a:rPr lang="fr-FR" i="1" dirty="0" err="1">
                <a:latin typeface="Gill Sans"/>
                <a:cs typeface="Gill Sans"/>
              </a:rPr>
              <a:t>Personal</a:t>
            </a:r>
            <a:r>
              <a:rPr lang="fr-FR" i="1" dirty="0">
                <a:latin typeface="Gill Sans"/>
                <a:cs typeface="Gill Sans"/>
              </a:rPr>
              <a:t> stories and </a:t>
            </a:r>
            <a:r>
              <a:rPr lang="fr-FR" i="1" dirty="0" err="1">
                <a:latin typeface="Gill Sans"/>
                <a:cs typeface="Gill Sans"/>
              </a:rPr>
              <a:t>experiences</a:t>
            </a:r>
            <a:r>
              <a:rPr lang="fr-FR" i="1" dirty="0">
                <a:latin typeface="Gill Sans"/>
                <a:cs typeface="Gill Sans"/>
              </a:rPr>
              <a:t> </a:t>
            </a:r>
            <a:r>
              <a:rPr lang="fr-FR" i="1" dirty="0" err="1">
                <a:latin typeface="Gill Sans"/>
                <a:cs typeface="Gill Sans"/>
              </a:rPr>
              <a:t>can</a:t>
            </a:r>
            <a:r>
              <a:rPr lang="fr-FR" i="1" dirty="0">
                <a:latin typeface="Gill Sans"/>
                <a:cs typeface="Gill Sans"/>
              </a:rPr>
              <a:t> </a:t>
            </a:r>
            <a:r>
              <a:rPr lang="fr-FR" i="1" dirty="0" err="1">
                <a:latin typeface="Gill Sans"/>
                <a:cs typeface="Gill Sans"/>
              </a:rPr>
              <a:t>be</a:t>
            </a:r>
            <a:r>
              <a:rPr lang="fr-FR" i="1" dirty="0">
                <a:latin typeface="Gill Sans"/>
                <a:cs typeface="Gill Sans"/>
              </a:rPr>
              <a:t> </a:t>
            </a:r>
            <a:r>
              <a:rPr lang="fr-FR" i="1" dirty="0" err="1">
                <a:latin typeface="Gill Sans"/>
                <a:cs typeface="Gill Sans"/>
              </a:rPr>
              <a:t>added</a:t>
            </a:r>
            <a:endParaRPr lang="fr-FR" i="1" dirty="0">
              <a:latin typeface="Gill Sans"/>
              <a:cs typeface="Gill Sans"/>
            </a:endParaRPr>
          </a:p>
        </p:txBody>
      </p:sp>
    </p:spTree>
    <p:extLst>
      <p:ext uri="{BB962C8B-B14F-4D97-AF65-F5344CB8AC3E}">
        <p14:creationId xmlns:p14="http://schemas.microsoft.com/office/powerpoint/2010/main" val="16828053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Image 1" descr="PLAN fiction vill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4150" y="117475"/>
            <a:ext cx="7470775" cy="652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995" name="Image 2" descr="ATLAS européen du roman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05600" y="4062413"/>
            <a:ext cx="2438400" cy="2582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7433112" y="123309"/>
            <a:ext cx="1710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Gill Sans"/>
                <a:cs typeface="Gill Sans"/>
              </a:rPr>
              <a:t>Charles Dickens</a:t>
            </a:r>
          </a:p>
        </p:txBody>
      </p:sp>
    </p:spTree>
    <p:extLst>
      <p:ext uri="{BB962C8B-B14F-4D97-AF65-F5344CB8AC3E}">
        <p14:creationId xmlns:p14="http://schemas.microsoft.com/office/powerpoint/2010/main" val="18591724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32401" y="724052"/>
            <a:ext cx="8516274" cy="6440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fr-FR" sz="2400" b="1" dirty="0">
                <a:latin typeface="Gill Sans"/>
                <a:cs typeface="Gill Sans"/>
              </a:rPr>
              <a:t>MAPPING </a:t>
            </a:r>
          </a:p>
          <a:p>
            <a:pPr>
              <a:lnSpc>
                <a:spcPct val="130000"/>
              </a:lnSpc>
            </a:pPr>
            <a:endParaRPr lang="fr-FR" sz="2400" b="1" dirty="0">
              <a:latin typeface="Gill Sans"/>
              <a:cs typeface="Gill Sans"/>
            </a:endParaRPr>
          </a:p>
          <a:p>
            <a:pPr>
              <a:lnSpc>
                <a:spcPct val="130000"/>
              </a:lnSpc>
            </a:pPr>
            <a:r>
              <a:rPr lang="fr-FR" dirty="0">
                <a:latin typeface="Gill Sans"/>
                <a:cs typeface="Gill Sans"/>
              </a:rPr>
              <a:t>Moves in a </a:t>
            </a:r>
            <a:r>
              <a:rPr lang="fr-FR" dirty="0" err="1">
                <a:latin typeface="Gill Sans"/>
                <a:cs typeface="Gill Sans"/>
              </a:rPr>
              <a:t>town</a:t>
            </a:r>
            <a:r>
              <a:rPr lang="fr-FR" dirty="0">
                <a:latin typeface="Gill Sans"/>
                <a:cs typeface="Gill Sans"/>
              </a:rPr>
              <a:t> of a </a:t>
            </a:r>
            <a:r>
              <a:rPr lang="fr-FR" dirty="0" err="1">
                <a:latin typeface="Gill Sans"/>
                <a:cs typeface="Gill Sans"/>
              </a:rPr>
              <a:t>person</a:t>
            </a:r>
            <a:r>
              <a:rPr lang="fr-FR" dirty="0">
                <a:latin typeface="Gill Sans"/>
                <a:cs typeface="Gill Sans"/>
              </a:rPr>
              <a:t> / a </a:t>
            </a:r>
            <a:r>
              <a:rPr lang="fr-FR" dirty="0" err="1">
                <a:latin typeface="Gill Sans"/>
                <a:cs typeface="Gill Sans"/>
              </a:rPr>
              <a:t>community</a:t>
            </a:r>
            <a:r>
              <a:rPr lang="fr-FR" dirty="0">
                <a:latin typeface="Gill Sans"/>
                <a:cs typeface="Gill Sans"/>
              </a:rPr>
              <a:t>:</a:t>
            </a:r>
          </a:p>
          <a:p>
            <a:pPr>
              <a:lnSpc>
                <a:spcPct val="130000"/>
              </a:lnSpc>
            </a:pPr>
            <a:r>
              <a:rPr lang="fr-FR" dirty="0">
                <a:latin typeface="Gill Sans"/>
                <a:cs typeface="Gill Sans"/>
              </a:rPr>
              <a:t>Moves </a:t>
            </a:r>
            <a:r>
              <a:rPr lang="fr-FR" dirty="0" err="1">
                <a:latin typeface="Gill Sans"/>
                <a:cs typeface="Gill Sans"/>
              </a:rPr>
              <a:t>between</a:t>
            </a:r>
            <a:r>
              <a:rPr lang="fr-FR" dirty="0">
                <a:latin typeface="Gill Sans"/>
                <a:cs typeface="Gill Sans"/>
              </a:rPr>
              <a:t> home and </a:t>
            </a:r>
            <a:r>
              <a:rPr lang="fr-FR" dirty="0" err="1">
                <a:latin typeface="Gill Sans"/>
                <a:cs typeface="Gill Sans"/>
              </a:rPr>
              <a:t>work</a:t>
            </a:r>
            <a:r>
              <a:rPr lang="fr-FR" dirty="0">
                <a:latin typeface="Gill Sans"/>
                <a:cs typeface="Gill Sans"/>
              </a:rPr>
              <a:t>, </a:t>
            </a:r>
          </a:p>
          <a:p>
            <a:pPr>
              <a:lnSpc>
                <a:spcPct val="130000"/>
              </a:lnSpc>
            </a:pPr>
            <a:r>
              <a:rPr lang="fr-FR" dirty="0">
                <a:latin typeface="Gill Sans"/>
                <a:cs typeface="Gill Sans"/>
              </a:rPr>
              <a:t>Moves </a:t>
            </a:r>
            <a:r>
              <a:rPr lang="fr-FR" dirty="0" err="1">
                <a:latin typeface="Gill Sans"/>
                <a:cs typeface="Gill Sans"/>
              </a:rPr>
              <a:t>between</a:t>
            </a:r>
            <a:r>
              <a:rPr lang="fr-FR" dirty="0">
                <a:latin typeface="Gill Sans"/>
                <a:cs typeface="Gill Sans"/>
              </a:rPr>
              <a:t> home and </a:t>
            </a:r>
            <a:r>
              <a:rPr lang="fr-FR" dirty="0" err="1">
                <a:latin typeface="Gill Sans"/>
                <a:cs typeface="Gill Sans"/>
              </a:rPr>
              <a:t>grocery</a:t>
            </a:r>
            <a:r>
              <a:rPr lang="fr-FR" dirty="0">
                <a:latin typeface="Gill Sans"/>
                <a:cs typeface="Gill Sans"/>
              </a:rPr>
              <a:t> or </a:t>
            </a:r>
            <a:r>
              <a:rPr lang="fr-FR" dirty="0" err="1">
                <a:latin typeface="Gill Sans"/>
                <a:cs typeface="Gill Sans"/>
              </a:rPr>
              <a:t>market</a:t>
            </a:r>
            <a:endParaRPr lang="fr-FR" dirty="0">
              <a:latin typeface="Gill Sans"/>
              <a:cs typeface="Gill Sans"/>
            </a:endParaRPr>
          </a:p>
          <a:p>
            <a:pPr>
              <a:lnSpc>
                <a:spcPct val="130000"/>
              </a:lnSpc>
            </a:pPr>
            <a:r>
              <a:rPr lang="fr-FR" dirty="0">
                <a:latin typeface="Gill Sans"/>
                <a:cs typeface="Gill Sans"/>
              </a:rPr>
              <a:t>Moves </a:t>
            </a:r>
            <a:r>
              <a:rPr lang="fr-FR" dirty="0" err="1">
                <a:latin typeface="Gill Sans"/>
                <a:cs typeface="Gill Sans"/>
              </a:rPr>
              <a:t>between</a:t>
            </a:r>
            <a:r>
              <a:rPr lang="fr-FR" dirty="0">
                <a:latin typeface="Gill Sans"/>
                <a:cs typeface="Gill Sans"/>
              </a:rPr>
              <a:t> one house to </a:t>
            </a:r>
            <a:r>
              <a:rPr lang="fr-FR" dirty="0" err="1">
                <a:latin typeface="Gill Sans"/>
                <a:cs typeface="Gill Sans"/>
              </a:rPr>
              <a:t>another</a:t>
            </a:r>
            <a:r>
              <a:rPr lang="fr-FR" dirty="0">
                <a:latin typeface="Gill Sans"/>
                <a:cs typeface="Gill Sans"/>
              </a:rPr>
              <a:t> (</a:t>
            </a:r>
            <a:r>
              <a:rPr lang="fr-FR" dirty="0" err="1">
                <a:latin typeface="Gill Sans"/>
                <a:cs typeface="Gill Sans"/>
              </a:rPr>
              <a:t>moving</a:t>
            </a:r>
            <a:r>
              <a:rPr lang="fr-FR" dirty="0">
                <a:latin typeface="Gill Sans"/>
                <a:cs typeface="Gill Sans"/>
              </a:rPr>
              <a:t> out </a:t>
            </a:r>
            <a:r>
              <a:rPr lang="fr-FR" dirty="0" err="1">
                <a:latin typeface="Gill Sans"/>
                <a:cs typeface="Gill Sans"/>
              </a:rPr>
              <a:t>from</a:t>
            </a:r>
            <a:r>
              <a:rPr lang="fr-FR" dirty="0">
                <a:latin typeface="Gill Sans"/>
                <a:cs typeface="Gill Sans"/>
              </a:rPr>
              <a:t> one quarter, </a:t>
            </a:r>
            <a:r>
              <a:rPr lang="fr-FR" dirty="0" err="1">
                <a:latin typeface="Gill Sans"/>
                <a:cs typeface="Gill Sans"/>
              </a:rPr>
              <a:t>town</a:t>
            </a:r>
            <a:r>
              <a:rPr lang="fr-FR" dirty="0">
                <a:latin typeface="Gill Sans"/>
                <a:cs typeface="Gill Sans"/>
              </a:rPr>
              <a:t> to </a:t>
            </a:r>
            <a:r>
              <a:rPr lang="fr-FR" dirty="0" err="1">
                <a:latin typeface="Gill Sans"/>
                <a:cs typeface="Gill Sans"/>
              </a:rPr>
              <a:t>another</a:t>
            </a:r>
            <a:r>
              <a:rPr lang="fr-FR" dirty="0">
                <a:latin typeface="Gill Sans"/>
                <a:cs typeface="Gill Sans"/>
              </a:rPr>
              <a:t>)</a:t>
            </a:r>
          </a:p>
          <a:p>
            <a:pPr>
              <a:lnSpc>
                <a:spcPct val="130000"/>
              </a:lnSpc>
            </a:pPr>
            <a:r>
              <a:rPr lang="fr-FR" dirty="0">
                <a:latin typeface="Gill Sans"/>
                <a:cs typeface="Gill Sans"/>
              </a:rPr>
              <a:t>Escape… or </a:t>
            </a:r>
            <a:r>
              <a:rPr lang="fr-FR" dirty="0" err="1">
                <a:latin typeface="Gill Sans"/>
                <a:cs typeface="Gill Sans"/>
              </a:rPr>
              <a:t>get</a:t>
            </a:r>
            <a:r>
              <a:rPr lang="fr-FR" dirty="0">
                <a:latin typeface="Gill Sans"/>
                <a:cs typeface="Gill Sans"/>
              </a:rPr>
              <a:t> </a:t>
            </a:r>
            <a:r>
              <a:rPr lang="fr-FR" dirty="0" err="1">
                <a:latin typeface="Gill Sans"/>
                <a:cs typeface="Gill Sans"/>
              </a:rPr>
              <a:t>closer</a:t>
            </a:r>
            <a:r>
              <a:rPr lang="fr-FR" dirty="0">
                <a:latin typeface="Gill Sans"/>
                <a:cs typeface="Gill Sans"/>
              </a:rPr>
              <a:t> to </a:t>
            </a:r>
            <a:r>
              <a:rPr lang="fr-FR" dirty="0" err="1">
                <a:latin typeface="Gill Sans"/>
                <a:cs typeface="Gill Sans"/>
              </a:rPr>
              <a:t>someone</a:t>
            </a:r>
            <a:endParaRPr lang="fr-FR" dirty="0">
              <a:latin typeface="Gill Sans"/>
              <a:cs typeface="Gill Sans"/>
            </a:endParaRPr>
          </a:p>
          <a:p>
            <a:pPr>
              <a:lnSpc>
                <a:spcPct val="130000"/>
              </a:lnSpc>
            </a:pPr>
            <a:r>
              <a:rPr lang="fr-FR" dirty="0"/>
              <a:t>the </a:t>
            </a:r>
            <a:r>
              <a:rPr lang="fr-FR" dirty="0" err="1"/>
              <a:t>whole</a:t>
            </a:r>
            <a:r>
              <a:rPr lang="fr-FR" dirty="0"/>
              <a:t> </a:t>
            </a:r>
            <a:r>
              <a:rPr lang="fr-FR" dirty="0" err="1"/>
              <a:t>series</a:t>
            </a:r>
            <a:r>
              <a:rPr lang="fr-FR" dirty="0"/>
              <a:t> of </a:t>
            </a:r>
            <a:r>
              <a:rPr lang="fr-FR" dirty="0" err="1"/>
              <a:t>past</a:t>
            </a:r>
            <a:r>
              <a:rPr lang="fr-FR" dirty="0"/>
              <a:t> </a:t>
            </a:r>
            <a:r>
              <a:rPr lang="fr-FR" dirty="0" err="1"/>
              <a:t>events</a:t>
            </a:r>
            <a:r>
              <a:rPr lang="fr-FR" dirty="0"/>
              <a:t> </a:t>
            </a:r>
            <a:r>
              <a:rPr lang="fr-FR" dirty="0" err="1"/>
              <a:t>connected</a:t>
            </a:r>
            <a:r>
              <a:rPr lang="fr-FR" dirty="0"/>
              <a:t> </a:t>
            </a:r>
            <a:r>
              <a:rPr lang="fr-FR" dirty="0" err="1"/>
              <a:t>with</a:t>
            </a:r>
            <a:r>
              <a:rPr lang="fr-FR" dirty="0"/>
              <a:t> </a:t>
            </a:r>
            <a:r>
              <a:rPr lang="fr-FR" dirty="0" err="1"/>
              <a:t>someone’s</a:t>
            </a:r>
            <a:r>
              <a:rPr lang="fr-FR" dirty="0"/>
              <a:t> profession and the </a:t>
            </a:r>
            <a:r>
              <a:rPr lang="fr-FR" dirty="0" err="1"/>
              <a:t>map</a:t>
            </a:r>
            <a:r>
              <a:rPr lang="fr-FR" dirty="0"/>
              <a:t>:</a:t>
            </a:r>
          </a:p>
          <a:p>
            <a:pPr>
              <a:lnSpc>
                <a:spcPct val="130000"/>
              </a:lnSpc>
            </a:pPr>
            <a:r>
              <a:rPr lang="fr-FR" dirty="0">
                <a:latin typeface="Gill Sans"/>
                <a:cs typeface="Gill Sans"/>
              </a:rPr>
              <a:t>Love </a:t>
            </a:r>
            <a:r>
              <a:rPr lang="fr-FR" dirty="0" err="1">
                <a:latin typeface="Gill Sans"/>
                <a:cs typeface="Gill Sans"/>
              </a:rPr>
              <a:t>affairs</a:t>
            </a:r>
            <a:r>
              <a:rPr lang="fr-FR" dirty="0">
                <a:latin typeface="Gill Sans"/>
                <a:cs typeface="Gill Sans"/>
              </a:rPr>
              <a:t>, </a:t>
            </a:r>
            <a:r>
              <a:rPr lang="fr-FR" dirty="0" err="1"/>
              <a:t>fly</a:t>
            </a:r>
            <a:r>
              <a:rPr lang="fr-FR" dirty="0"/>
              <a:t> the </a:t>
            </a:r>
            <a:r>
              <a:rPr lang="fr-FR" dirty="0" err="1"/>
              <a:t>nest</a:t>
            </a:r>
            <a:r>
              <a:rPr lang="fr-FR" dirty="0"/>
              <a:t>, </a:t>
            </a:r>
            <a:r>
              <a:rPr lang="fr-FR" dirty="0" err="1">
                <a:latin typeface="Gill Sans"/>
                <a:cs typeface="Gill Sans"/>
              </a:rPr>
              <a:t>wedding</a:t>
            </a:r>
            <a:r>
              <a:rPr lang="fr-FR" dirty="0">
                <a:latin typeface="Gill Sans"/>
                <a:cs typeface="Gill Sans"/>
              </a:rPr>
              <a:t>, </a:t>
            </a:r>
            <a:r>
              <a:rPr lang="fr-FR" dirty="0" err="1">
                <a:latin typeface="Gill Sans"/>
                <a:cs typeface="Gill Sans"/>
              </a:rPr>
              <a:t>having</a:t>
            </a:r>
            <a:r>
              <a:rPr lang="fr-FR" dirty="0">
                <a:latin typeface="Gill Sans"/>
                <a:cs typeface="Gill Sans"/>
              </a:rPr>
              <a:t> kids, </a:t>
            </a:r>
          </a:p>
          <a:p>
            <a:pPr>
              <a:lnSpc>
                <a:spcPct val="130000"/>
              </a:lnSpc>
            </a:pPr>
            <a:r>
              <a:rPr lang="fr-FR" dirty="0">
                <a:latin typeface="Gill Sans"/>
                <a:cs typeface="Gill Sans"/>
              </a:rPr>
              <a:t>Places of </a:t>
            </a:r>
            <a:r>
              <a:rPr lang="fr-FR" dirty="0" err="1">
                <a:latin typeface="Gill Sans"/>
                <a:cs typeface="Gill Sans"/>
              </a:rPr>
              <a:t>happiness</a:t>
            </a:r>
            <a:r>
              <a:rPr lang="fr-FR" dirty="0">
                <a:latin typeface="Gill Sans"/>
                <a:cs typeface="Gill Sans"/>
              </a:rPr>
              <a:t>, places of </a:t>
            </a:r>
            <a:r>
              <a:rPr lang="fr-FR" dirty="0" err="1">
                <a:latin typeface="Gill Sans"/>
                <a:cs typeface="Gill Sans"/>
              </a:rPr>
              <a:t>painfull</a:t>
            </a:r>
            <a:r>
              <a:rPr lang="fr-FR" dirty="0">
                <a:latin typeface="Gill Sans"/>
                <a:cs typeface="Gill Sans"/>
              </a:rPr>
              <a:t> or </a:t>
            </a:r>
            <a:r>
              <a:rPr lang="fr-FR" dirty="0" err="1">
                <a:latin typeface="Gill Sans"/>
                <a:cs typeface="Gill Sans"/>
              </a:rPr>
              <a:t>bad</a:t>
            </a:r>
            <a:r>
              <a:rPr lang="fr-FR" dirty="0">
                <a:latin typeface="Gill Sans"/>
                <a:cs typeface="Gill Sans"/>
              </a:rPr>
              <a:t> </a:t>
            </a:r>
            <a:r>
              <a:rPr lang="fr-FR" dirty="0" err="1">
                <a:latin typeface="Gill Sans"/>
                <a:cs typeface="Gill Sans"/>
              </a:rPr>
              <a:t>memories</a:t>
            </a:r>
            <a:endParaRPr lang="fr-FR" dirty="0">
              <a:latin typeface="Gill Sans"/>
              <a:cs typeface="Gill Sans"/>
            </a:endParaRPr>
          </a:p>
          <a:p>
            <a:pPr>
              <a:lnSpc>
                <a:spcPct val="130000"/>
              </a:lnSpc>
            </a:pPr>
            <a:r>
              <a:rPr lang="fr-FR" dirty="0" err="1">
                <a:latin typeface="Gill Sans"/>
                <a:cs typeface="Gill Sans"/>
              </a:rPr>
              <a:t>Map</a:t>
            </a:r>
            <a:r>
              <a:rPr lang="fr-FR" dirty="0">
                <a:latin typeface="Gill Sans"/>
                <a:cs typeface="Gill Sans"/>
              </a:rPr>
              <a:t> of discussions places </a:t>
            </a:r>
          </a:p>
          <a:p>
            <a:pPr>
              <a:lnSpc>
                <a:spcPct val="130000"/>
              </a:lnSpc>
            </a:pPr>
            <a:r>
              <a:rPr lang="fr-FR" dirty="0" err="1">
                <a:latin typeface="Gill Sans"/>
                <a:cs typeface="Gill Sans"/>
              </a:rPr>
              <a:t>Map</a:t>
            </a:r>
            <a:r>
              <a:rPr lang="fr-FR" dirty="0">
                <a:latin typeface="Gill Sans"/>
                <a:cs typeface="Gill Sans"/>
              </a:rPr>
              <a:t> of crimes, of stories </a:t>
            </a:r>
            <a:r>
              <a:rPr lang="fr-FR" dirty="0" err="1">
                <a:latin typeface="Gill Sans"/>
                <a:cs typeface="Gill Sans"/>
              </a:rPr>
              <a:t>related</a:t>
            </a:r>
            <a:r>
              <a:rPr lang="fr-FR" dirty="0">
                <a:latin typeface="Gill Sans"/>
                <a:cs typeface="Gill Sans"/>
              </a:rPr>
              <a:t> </a:t>
            </a:r>
            <a:r>
              <a:rPr lang="fr-FR" dirty="0" err="1">
                <a:latin typeface="Gill Sans"/>
                <a:cs typeface="Gill Sans"/>
              </a:rPr>
              <a:t>through</a:t>
            </a:r>
            <a:r>
              <a:rPr lang="fr-FR" dirty="0">
                <a:latin typeface="Gill Sans"/>
                <a:cs typeface="Gill Sans"/>
              </a:rPr>
              <a:t> </a:t>
            </a:r>
            <a:r>
              <a:rPr lang="fr-FR" dirty="0" err="1">
                <a:latin typeface="Gill Sans"/>
                <a:cs typeface="Gill Sans"/>
              </a:rPr>
              <a:t>newspaper</a:t>
            </a:r>
            <a:endParaRPr lang="fr-FR" dirty="0">
              <a:latin typeface="Gill Sans"/>
              <a:cs typeface="Gill Sans"/>
            </a:endParaRPr>
          </a:p>
          <a:p>
            <a:pPr>
              <a:lnSpc>
                <a:spcPct val="130000"/>
              </a:lnSpc>
            </a:pPr>
            <a:r>
              <a:rPr lang="fr-FR" dirty="0" err="1">
                <a:latin typeface="Gill Sans"/>
                <a:cs typeface="Gill Sans"/>
              </a:rPr>
              <a:t>Map</a:t>
            </a:r>
            <a:r>
              <a:rPr lang="fr-FR" dirty="0">
                <a:latin typeface="Gill Sans"/>
                <a:cs typeface="Gill Sans"/>
              </a:rPr>
              <a:t> of </a:t>
            </a:r>
            <a:r>
              <a:rPr lang="fr-FR" dirty="0" err="1">
                <a:latin typeface="Gill Sans"/>
                <a:cs typeface="Gill Sans"/>
              </a:rPr>
              <a:t>newcomers</a:t>
            </a:r>
            <a:r>
              <a:rPr lang="fr-FR" dirty="0">
                <a:latin typeface="Gill Sans"/>
                <a:cs typeface="Gill Sans"/>
              </a:rPr>
              <a:t>: </a:t>
            </a:r>
            <a:r>
              <a:rPr lang="fr-FR" dirty="0" err="1">
                <a:latin typeface="Gill Sans"/>
                <a:cs typeface="Gill Sans"/>
              </a:rPr>
              <a:t>where</a:t>
            </a:r>
            <a:r>
              <a:rPr lang="fr-FR" dirty="0">
                <a:latin typeface="Gill Sans"/>
                <a:cs typeface="Gill Sans"/>
              </a:rPr>
              <a:t> do </a:t>
            </a:r>
            <a:r>
              <a:rPr lang="fr-FR" dirty="0" err="1">
                <a:latin typeface="Gill Sans"/>
                <a:cs typeface="Gill Sans"/>
              </a:rPr>
              <a:t>they</a:t>
            </a:r>
            <a:r>
              <a:rPr lang="fr-FR" dirty="0">
                <a:latin typeface="Gill Sans"/>
                <a:cs typeface="Gill Sans"/>
              </a:rPr>
              <a:t> come </a:t>
            </a:r>
            <a:r>
              <a:rPr lang="fr-FR" dirty="0" err="1">
                <a:latin typeface="Gill Sans"/>
                <a:cs typeface="Gill Sans"/>
              </a:rPr>
              <a:t>from</a:t>
            </a:r>
            <a:endParaRPr lang="fr-FR" dirty="0">
              <a:latin typeface="Gill Sans"/>
              <a:cs typeface="Gill Sans"/>
            </a:endParaRPr>
          </a:p>
          <a:p>
            <a:pPr>
              <a:lnSpc>
                <a:spcPct val="130000"/>
              </a:lnSpc>
            </a:pPr>
            <a:endParaRPr lang="fr-FR" dirty="0">
              <a:latin typeface="Gill Sans"/>
              <a:cs typeface="Gill Sans"/>
            </a:endParaRPr>
          </a:p>
          <a:p>
            <a:pPr>
              <a:lnSpc>
                <a:spcPct val="130000"/>
              </a:lnSpc>
            </a:pPr>
            <a:endParaRPr lang="fr-FR" dirty="0">
              <a:latin typeface="Gill Sans"/>
              <a:cs typeface="Gill Sans"/>
            </a:endParaRPr>
          </a:p>
          <a:p>
            <a:pPr>
              <a:lnSpc>
                <a:spcPct val="130000"/>
              </a:lnSpc>
            </a:pPr>
            <a:r>
              <a:rPr lang="fr-FR" dirty="0">
                <a:latin typeface="Gill Sans"/>
                <a:cs typeface="Gill Sans"/>
              </a:rPr>
              <a:t>http://</a:t>
            </a:r>
            <a:r>
              <a:rPr lang="fr-FR" dirty="0" err="1">
                <a:latin typeface="Gill Sans"/>
                <a:cs typeface="Gill Sans"/>
              </a:rPr>
              <a:t>www.literaturatlas.eu</a:t>
            </a:r>
            <a:endParaRPr lang="fr-FR" dirty="0">
              <a:latin typeface="Gill Sans"/>
              <a:cs typeface="Gill Sans"/>
            </a:endParaRPr>
          </a:p>
          <a:p>
            <a:pPr>
              <a:lnSpc>
                <a:spcPct val="130000"/>
              </a:lnSpc>
            </a:pPr>
            <a:endParaRPr lang="fr-FR" dirty="0">
              <a:latin typeface="Gill Sans"/>
              <a:cs typeface="Gill Sans"/>
            </a:endParaRPr>
          </a:p>
        </p:txBody>
      </p:sp>
    </p:spTree>
    <p:extLst>
      <p:ext uri="{BB962C8B-B14F-4D97-AF65-F5344CB8AC3E}">
        <p14:creationId xmlns:p14="http://schemas.microsoft.com/office/powerpoint/2010/main" val="17573218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332401" y="413919"/>
            <a:ext cx="8516274" cy="62847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fr-FR" sz="2400" dirty="0" err="1">
                <a:latin typeface="Gill Sans"/>
                <a:cs typeface="Gill Sans"/>
              </a:rPr>
              <a:t>Anarchist</a:t>
            </a:r>
            <a:r>
              <a:rPr lang="fr-FR" sz="2400" dirty="0">
                <a:latin typeface="Gill Sans"/>
                <a:cs typeface="Gill Sans"/>
              </a:rPr>
              <a:t> </a:t>
            </a:r>
            <a:r>
              <a:rPr lang="fr-FR" sz="2400" dirty="0" err="1">
                <a:latin typeface="Gill Sans"/>
                <a:cs typeface="Gill Sans"/>
              </a:rPr>
              <a:t>movements</a:t>
            </a:r>
            <a:endParaRPr lang="fr-FR" sz="2400" dirty="0">
              <a:latin typeface="Gill Sans"/>
              <a:cs typeface="Gill Sans"/>
            </a:endParaRPr>
          </a:p>
          <a:p>
            <a:pPr algn="ctr">
              <a:lnSpc>
                <a:spcPct val="120000"/>
              </a:lnSpc>
            </a:pPr>
            <a:r>
              <a:rPr lang="fr-FR" sz="2400" dirty="0"/>
              <a:t>(…) the </a:t>
            </a:r>
            <a:r>
              <a:rPr lang="fr-FR" sz="2400" dirty="0" err="1"/>
              <a:t>voluntary</a:t>
            </a:r>
            <a:r>
              <a:rPr lang="fr-FR" sz="2400" dirty="0"/>
              <a:t> associations</a:t>
            </a:r>
          </a:p>
          <a:p>
            <a:pPr algn="ctr">
              <a:lnSpc>
                <a:spcPct val="120000"/>
              </a:lnSpc>
            </a:pPr>
            <a:r>
              <a:rPr lang="fr-FR" sz="2400" dirty="0" err="1"/>
              <a:t>which</a:t>
            </a:r>
            <a:r>
              <a:rPr lang="fr-FR" sz="2400" dirty="0"/>
              <a:t> </a:t>
            </a:r>
            <a:r>
              <a:rPr lang="fr-FR" sz="2400" dirty="0" err="1"/>
              <a:t>already</a:t>
            </a:r>
            <a:r>
              <a:rPr lang="fr-FR" sz="2400" dirty="0"/>
              <a:t> </a:t>
            </a:r>
            <a:r>
              <a:rPr lang="fr-FR" sz="2400" dirty="0" err="1"/>
              <a:t>now</a:t>
            </a:r>
            <a:r>
              <a:rPr lang="fr-FR" sz="2400" dirty="0"/>
              <a:t> </a:t>
            </a:r>
            <a:r>
              <a:rPr lang="fr-FR" sz="2400" dirty="0" err="1"/>
              <a:t>begin</a:t>
            </a:r>
            <a:r>
              <a:rPr lang="fr-FR" sz="2400" dirty="0"/>
              <a:t> to </a:t>
            </a:r>
            <a:r>
              <a:rPr lang="fr-FR" sz="2400" dirty="0" err="1"/>
              <a:t>cover</a:t>
            </a:r>
            <a:r>
              <a:rPr lang="fr-FR" sz="2400" dirty="0"/>
              <a:t> all the </a:t>
            </a:r>
            <a:r>
              <a:rPr lang="fr-FR" sz="2400" dirty="0" err="1"/>
              <a:t>fields</a:t>
            </a:r>
            <a:r>
              <a:rPr lang="fr-FR" sz="2400" dirty="0"/>
              <a:t> of</a:t>
            </a:r>
          </a:p>
          <a:p>
            <a:pPr algn="ctr">
              <a:lnSpc>
                <a:spcPct val="120000"/>
              </a:lnSpc>
            </a:pPr>
            <a:r>
              <a:rPr lang="fr-FR" sz="2400" dirty="0" err="1"/>
              <a:t>human</a:t>
            </a:r>
            <a:r>
              <a:rPr lang="fr-FR" sz="2400" dirty="0"/>
              <a:t> </a:t>
            </a:r>
            <a:r>
              <a:rPr lang="fr-FR" sz="2400" dirty="0" err="1"/>
              <a:t>activity</a:t>
            </a:r>
            <a:r>
              <a:rPr lang="fr-FR" sz="2400" dirty="0"/>
              <a:t> </a:t>
            </a:r>
            <a:r>
              <a:rPr lang="fr-FR" sz="2400" dirty="0" err="1"/>
              <a:t>would</a:t>
            </a:r>
            <a:r>
              <a:rPr lang="fr-FR" sz="2400" dirty="0"/>
              <a:t> </a:t>
            </a:r>
            <a:r>
              <a:rPr lang="fr-FR" sz="2400" dirty="0" err="1"/>
              <a:t>take</a:t>
            </a:r>
            <a:r>
              <a:rPr lang="fr-FR" sz="2400" dirty="0"/>
              <a:t> a </a:t>
            </a:r>
            <a:r>
              <a:rPr lang="fr-FR" sz="2400" dirty="0" err="1"/>
              <a:t>still</a:t>
            </a:r>
            <a:r>
              <a:rPr lang="fr-FR" sz="2400" dirty="0"/>
              <a:t> </a:t>
            </a:r>
            <a:r>
              <a:rPr lang="fr-FR" sz="2400" dirty="0" err="1"/>
              <a:t>greater</a:t>
            </a:r>
            <a:r>
              <a:rPr lang="fr-FR" sz="2400" dirty="0"/>
              <a:t> extension </a:t>
            </a:r>
            <a:r>
              <a:rPr lang="fr-FR" sz="2400" dirty="0" err="1"/>
              <a:t>so</a:t>
            </a:r>
            <a:r>
              <a:rPr lang="fr-FR" sz="2400" dirty="0"/>
              <a:t> as to</a:t>
            </a:r>
          </a:p>
          <a:p>
            <a:pPr algn="ctr">
              <a:lnSpc>
                <a:spcPct val="120000"/>
              </a:lnSpc>
            </a:pPr>
            <a:r>
              <a:rPr lang="fr-FR" sz="2400" dirty="0"/>
              <a:t>substitute </a:t>
            </a:r>
            <a:r>
              <a:rPr lang="fr-FR" sz="2400" dirty="0" err="1"/>
              <a:t>themselves</a:t>
            </a:r>
            <a:r>
              <a:rPr lang="fr-FR" sz="2400" dirty="0"/>
              <a:t> for the State in all </a:t>
            </a:r>
            <a:r>
              <a:rPr lang="fr-FR" sz="2400" dirty="0" err="1"/>
              <a:t>its</a:t>
            </a:r>
            <a:r>
              <a:rPr lang="fr-FR" sz="2400" dirty="0"/>
              <a:t> </a:t>
            </a:r>
            <a:r>
              <a:rPr lang="fr-FR" sz="2400" dirty="0" err="1"/>
              <a:t>functions</a:t>
            </a:r>
            <a:r>
              <a:rPr lang="fr-FR" sz="2400" dirty="0"/>
              <a:t>. </a:t>
            </a:r>
          </a:p>
          <a:p>
            <a:pPr algn="ctr">
              <a:lnSpc>
                <a:spcPct val="120000"/>
              </a:lnSpc>
            </a:pPr>
            <a:r>
              <a:rPr lang="fr-FR" sz="2400" dirty="0" err="1"/>
              <a:t>They</a:t>
            </a:r>
            <a:r>
              <a:rPr lang="fr-FR" sz="2400" dirty="0"/>
              <a:t> </a:t>
            </a:r>
            <a:r>
              <a:rPr lang="fr-FR" sz="2400" dirty="0" err="1"/>
              <a:t>would</a:t>
            </a:r>
            <a:r>
              <a:rPr lang="fr-FR" sz="2400" dirty="0"/>
              <a:t> </a:t>
            </a:r>
            <a:r>
              <a:rPr lang="fr-FR" sz="2400" dirty="0" err="1"/>
              <a:t>represent</a:t>
            </a:r>
            <a:r>
              <a:rPr lang="fr-FR" sz="2400" dirty="0"/>
              <a:t> an </a:t>
            </a:r>
            <a:r>
              <a:rPr lang="fr-FR" sz="2400" dirty="0" err="1"/>
              <a:t>interwoven</a:t>
            </a:r>
            <a:r>
              <a:rPr lang="fr-FR" sz="2400" dirty="0"/>
              <a:t> network, </a:t>
            </a:r>
            <a:r>
              <a:rPr lang="fr-FR" sz="2400" dirty="0" err="1"/>
              <a:t>composed</a:t>
            </a:r>
            <a:r>
              <a:rPr lang="fr-FR" sz="2400" dirty="0"/>
              <a:t> of an</a:t>
            </a:r>
          </a:p>
          <a:p>
            <a:pPr algn="ctr">
              <a:lnSpc>
                <a:spcPct val="120000"/>
              </a:lnSpc>
            </a:pPr>
            <a:r>
              <a:rPr lang="fr-FR" sz="2400" dirty="0" err="1"/>
              <a:t>infinite</a:t>
            </a:r>
            <a:r>
              <a:rPr lang="fr-FR" sz="2400" dirty="0"/>
              <a:t> </a:t>
            </a:r>
            <a:r>
              <a:rPr lang="fr-FR" sz="2400" dirty="0" err="1"/>
              <a:t>variety</a:t>
            </a:r>
            <a:r>
              <a:rPr lang="fr-FR" sz="2400" dirty="0"/>
              <a:t> of groups and </a:t>
            </a:r>
            <a:r>
              <a:rPr lang="fr-FR" sz="2400" dirty="0" err="1"/>
              <a:t>federations</a:t>
            </a:r>
            <a:r>
              <a:rPr lang="fr-FR" sz="2400" dirty="0"/>
              <a:t> of all sizes and</a:t>
            </a:r>
          </a:p>
          <a:p>
            <a:pPr algn="ctr">
              <a:lnSpc>
                <a:spcPct val="120000"/>
              </a:lnSpc>
            </a:pPr>
            <a:r>
              <a:rPr lang="fr-FR" sz="2400" dirty="0" err="1"/>
              <a:t>degrees</a:t>
            </a:r>
            <a:r>
              <a:rPr lang="fr-FR" sz="2400" dirty="0"/>
              <a:t>, local, </a:t>
            </a:r>
            <a:r>
              <a:rPr lang="fr-FR" sz="2400" dirty="0" err="1"/>
              <a:t>regional</a:t>
            </a:r>
            <a:r>
              <a:rPr lang="fr-FR" sz="2400" dirty="0"/>
              <a:t>, national and international — </a:t>
            </a:r>
            <a:r>
              <a:rPr lang="fr-FR" sz="2400" dirty="0" err="1"/>
              <a:t>temporary</a:t>
            </a:r>
            <a:endParaRPr lang="fr-FR" sz="2400" dirty="0"/>
          </a:p>
          <a:p>
            <a:pPr algn="ctr">
              <a:lnSpc>
                <a:spcPct val="120000"/>
              </a:lnSpc>
            </a:pPr>
            <a:r>
              <a:rPr lang="fr-FR" sz="2400" dirty="0"/>
              <a:t>or more or </a:t>
            </a:r>
            <a:r>
              <a:rPr lang="fr-FR" sz="2400" dirty="0" err="1"/>
              <a:t>less</a:t>
            </a:r>
            <a:r>
              <a:rPr lang="fr-FR" sz="2400" dirty="0"/>
              <a:t> permanent — for all possible </a:t>
            </a:r>
            <a:r>
              <a:rPr lang="fr-FR" sz="2400" dirty="0" err="1"/>
              <a:t>purposes</a:t>
            </a:r>
            <a:r>
              <a:rPr lang="fr-FR" sz="2400" dirty="0"/>
              <a:t>:</a:t>
            </a:r>
          </a:p>
          <a:p>
            <a:pPr algn="ctr">
              <a:lnSpc>
                <a:spcPct val="120000"/>
              </a:lnSpc>
            </a:pPr>
            <a:r>
              <a:rPr lang="fr-FR" sz="2400" dirty="0"/>
              <a:t>production, </a:t>
            </a:r>
            <a:r>
              <a:rPr lang="fr-FR" sz="2400" dirty="0" err="1"/>
              <a:t>consumption</a:t>
            </a:r>
            <a:r>
              <a:rPr lang="fr-FR" sz="2400" dirty="0"/>
              <a:t> and exchange, communications,</a:t>
            </a:r>
          </a:p>
          <a:p>
            <a:pPr algn="ctr">
              <a:lnSpc>
                <a:spcPct val="120000"/>
              </a:lnSpc>
            </a:pPr>
            <a:r>
              <a:rPr lang="fr-FR" sz="2400" dirty="0" err="1"/>
              <a:t>sanitary</a:t>
            </a:r>
            <a:r>
              <a:rPr lang="fr-FR" sz="2400" dirty="0"/>
              <a:t> arrangements, </a:t>
            </a:r>
            <a:r>
              <a:rPr lang="fr-FR" sz="2400" dirty="0" err="1"/>
              <a:t>education</a:t>
            </a:r>
            <a:r>
              <a:rPr lang="fr-FR" sz="2400" dirty="0"/>
              <a:t>, </a:t>
            </a:r>
            <a:r>
              <a:rPr lang="fr-FR" sz="2400" dirty="0" err="1"/>
              <a:t>mutual</a:t>
            </a:r>
            <a:r>
              <a:rPr lang="fr-FR" sz="2400" dirty="0"/>
              <a:t> protection, </a:t>
            </a:r>
            <a:r>
              <a:rPr lang="fr-FR" sz="2400" dirty="0" err="1"/>
              <a:t>defence</a:t>
            </a:r>
            <a:endParaRPr lang="fr-FR" sz="2400" dirty="0"/>
          </a:p>
          <a:p>
            <a:pPr algn="ctr">
              <a:lnSpc>
                <a:spcPct val="120000"/>
              </a:lnSpc>
            </a:pPr>
            <a:r>
              <a:rPr lang="fr-FR" sz="2400" dirty="0"/>
              <a:t>of the </a:t>
            </a:r>
            <a:r>
              <a:rPr lang="fr-FR" sz="2400" dirty="0" err="1"/>
              <a:t>territory</a:t>
            </a:r>
            <a:r>
              <a:rPr lang="fr-FR" sz="2400" dirty="0"/>
              <a:t>, and </a:t>
            </a:r>
            <a:r>
              <a:rPr lang="fr-FR" sz="2400" dirty="0" err="1"/>
              <a:t>so</a:t>
            </a:r>
            <a:r>
              <a:rPr lang="fr-FR" sz="2400" dirty="0"/>
              <a:t> on; and, on the </a:t>
            </a:r>
            <a:r>
              <a:rPr lang="fr-FR" sz="2400" dirty="0" err="1"/>
              <a:t>other</a:t>
            </a:r>
            <a:r>
              <a:rPr lang="fr-FR" sz="2400" dirty="0"/>
              <a:t> </a:t>
            </a:r>
            <a:r>
              <a:rPr lang="fr-FR" sz="2400" dirty="0" err="1"/>
              <a:t>side</a:t>
            </a:r>
            <a:r>
              <a:rPr lang="fr-FR" sz="2400" dirty="0"/>
              <a:t>, for</a:t>
            </a:r>
          </a:p>
          <a:p>
            <a:pPr algn="ctr">
              <a:lnSpc>
                <a:spcPct val="120000"/>
              </a:lnSpc>
            </a:pPr>
            <a:r>
              <a:rPr lang="fr-FR" sz="2400" dirty="0"/>
              <a:t>the satisfaction of an </a:t>
            </a:r>
            <a:r>
              <a:rPr lang="fr-FR" sz="2400" dirty="0" err="1"/>
              <a:t>ever</a:t>
            </a:r>
            <a:r>
              <a:rPr lang="fr-FR" sz="2400" dirty="0"/>
              <a:t> </a:t>
            </a:r>
            <a:r>
              <a:rPr lang="fr-FR" sz="2400" dirty="0" err="1"/>
              <a:t>increasing</a:t>
            </a:r>
            <a:r>
              <a:rPr lang="fr-FR" sz="2400" dirty="0"/>
              <a:t> </a:t>
            </a:r>
            <a:r>
              <a:rPr lang="fr-FR" sz="2400" dirty="0" err="1"/>
              <a:t>number</a:t>
            </a:r>
            <a:r>
              <a:rPr lang="fr-FR" sz="2400" dirty="0"/>
              <a:t> of </a:t>
            </a:r>
            <a:r>
              <a:rPr lang="fr-FR" sz="2400" dirty="0" err="1"/>
              <a:t>scientific</a:t>
            </a:r>
            <a:r>
              <a:rPr lang="fr-FR" sz="2400" dirty="0"/>
              <a:t>,</a:t>
            </a:r>
          </a:p>
          <a:p>
            <a:pPr algn="ctr">
              <a:lnSpc>
                <a:spcPct val="120000"/>
              </a:lnSpc>
            </a:pPr>
            <a:r>
              <a:rPr lang="fr-FR" sz="2400" dirty="0" err="1"/>
              <a:t>artistic</a:t>
            </a:r>
            <a:r>
              <a:rPr lang="fr-FR" sz="2400" dirty="0"/>
              <a:t>, </a:t>
            </a:r>
            <a:r>
              <a:rPr lang="fr-FR" sz="2400" dirty="0" err="1"/>
              <a:t>literary</a:t>
            </a:r>
            <a:r>
              <a:rPr lang="fr-FR" sz="2400" dirty="0"/>
              <a:t> and sociable </a:t>
            </a:r>
            <a:r>
              <a:rPr lang="fr-FR" sz="2400" dirty="0" err="1"/>
              <a:t>needs</a:t>
            </a:r>
            <a:r>
              <a:rPr lang="fr-FR" sz="2400" dirty="0"/>
              <a:t>.”</a:t>
            </a:r>
            <a:endParaRPr lang="fr-FR" sz="2400" dirty="0">
              <a:latin typeface="Gill Sans"/>
              <a:cs typeface="Gill Sans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4991100" y="-40533"/>
            <a:ext cx="41623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Colin Ward, </a:t>
            </a:r>
            <a:r>
              <a:rPr lang="en-US" sz="1600" dirty="0"/>
              <a:t>2011</a:t>
            </a:r>
            <a:r>
              <a:rPr lang="fr-FR" sz="1600" dirty="0"/>
              <a:t>, </a:t>
            </a:r>
            <a:r>
              <a:rPr lang="fr-FR" sz="1600" i="1" dirty="0" err="1"/>
              <a:t>Anarchy</a:t>
            </a:r>
            <a:r>
              <a:rPr lang="fr-FR" sz="1600" i="1" dirty="0"/>
              <a:t> in Milton Keynes</a:t>
            </a:r>
          </a:p>
          <a:p>
            <a:r>
              <a:rPr lang="fr-FR" sz="1600" dirty="0"/>
              <a:t>The </a:t>
            </a:r>
            <a:r>
              <a:rPr lang="fr-FR" sz="1600" dirty="0" err="1"/>
              <a:t>Anarchist</a:t>
            </a:r>
            <a:r>
              <a:rPr lang="fr-FR" sz="1600" dirty="0"/>
              <a:t> Library, Anti-Copyright, </a:t>
            </a:r>
            <a:r>
              <a:rPr lang="en-US" sz="1600" dirty="0"/>
              <a:t>March 11, </a:t>
            </a:r>
            <a:endParaRPr lang="fr-FR" sz="1600" dirty="0">
              <a:latin typeface="Gill Sans"/>
              <a:cs typeface="Gill Sans"/>
            </a:endParaRPr>
          </a:p>
          <a:p>
            <a:endParaRPr lang="fr-FR" sz="1600" dirty="0">
              <a:latin typeface="Gill Sans"/>
              <a:cs typeface="Gill Sans"/>
            </a:endParaRPr>
          </a:p>
        </p:txBody>
      </p:sp>
    </p:spTree>
    <p:extLst>
      <p:ext uri="{BB962C8B-B14F-4D97-AF65-F5344CB8AC3E}">
        <p14:creationId xmlns:p14="http://schemas.microsoft.com/office/powerpoint/2010/main" val="17860101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2100" y="427841"/>
            <a:ext cx="3048000" cy="5078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ROBERTO</a:t>
            </a:r>
          </a:p>
          <a:p>
            <a:r>
              <a:rPr lang="fr-FR" dirty="0"/>
              <a:t>FREIRE</a:t>
            </a:r>
          </a:p>
          <a:p>
            <a:r>
              <a:rPr lang="fr-FR" b="1" dirty="0"/>
              <a:t>(1927 - 2008)</a:t>
            </a:r>
          </a:p>
          <a:p>
            <a:r>
              <a:rPr lang="fr-FR" b="1" dirty="0" err="1"/>
              <a:t>was</a:t>
            </a:r>
            <a:r>
              <a:rPr lang="fr-FR" b="1" dirty="0"/>
              <a:t> a </a:t>
            </a:r>
            <a:r>
              <a:rPr lang="fr-FR" b="1" dirty="0" err="1"/>
              <a:t>medical</a:t>
            </a:r>
            <a:endParaRPr lang="fr-FR" b="1" dirty="0"/>
          </a:p>
          <a:p>
            <a:r>
              <a:rPr lang="fr-FR" b="1" dirty="0" err="1"/>
              <a:t>psychiatrist</a:t>
            </a:r>
            <a:r>
              <a:rPr lang="fr-FR" b="1" dirty="0"/>
              <a:t> and</a:t>
            </a:r>
          </a:p>
          <a:p>
            <a:r>
              <a:rPr lang="fr-FR" b="1" dirty="0" err="1"/>
              <a:t>brazilian</a:t>
            </a:r>
            <a:r>
              <a:rPr lang="fr-FR" b="1" dirty="0"/>
              <a:t> </a:t>
            </a:r>
            <a:r>
              <a:rPr lang="fr-FR" b="1" dirty="0" err="1"/>
              <a:t>writer</a:t>
            </a:r>
            <a:r>
              <a:rPr lang="fr-FR" b="1" dirty="0"/>
              <a:t>,</a:t>
            </a:r>
          </a:p>
          <a:p>
            <a:r>
              <a:rPr lang="fr-FR" b="1" dirty="0" err="1"/>
              <a:t>who</a:t>
            </a:r>
            <a:r>
              <a:rPr lang="fr-FR" b="1" dirty="0"/>
              <a:t> </a:t>
            </a:r>
            <a:r>
              <a:rPr lang="fr-FR" b="1" dirty="0" err="1"/>
              <a:t>created</a:t>
            </a:r>
            <a:endParaRPr lang="fr-FR" b="1" dirty="0"/>
          </a:p>
          <a:p>
            <a:r>
              <a:rPr lang="fr-FR" b="1" dirty="0"/>
              <a:t>SOMATHERAPY</a:t>
            </a:r>
          </a:p>
          <a:p>
            <a:endParaRPr lang="fr-FR" b="1" dirty="0"/>
          </a:p>
          <a:p>
            <a:endParaRPr lang="fr-FR" b="1" dirty="0"/>
          </a:p>
          <a:p>
            <a:endParaRPr lang="fr-FR" b="1" dirty="0"/>
          </a:p>
          <a:p>
            <a:r>
              <a:rPr lang="fr-FR" dirty="0"/>
              <a:t>(</a:t>
            </a:r>
            <a:r>
              <a:rPr lang="fr-FR" dirty="0" err="1"/>
              <a:t>Sau</a:t>
            </a:r>
            <a:r>
              <a:rPr lang="fr-FR" dirty="0"/>
              <a:t> Paolo, </a:t>
            </a:r>
            <a:r>
              <a:rPr lang="fr-FR" dirty="0" err="1"/>
              <a:t>Brazil</a:t>
            </a:r>
            <a:r>
              <a:rPr lang="fr-FR" dirty="0"/>
              <a:t>) </a:t>
            </a:r>
            <a:r>
              <a:rPr lang="fr-FR" b="1" dirty="0"/>
              <a:t>EXTRAIT DU FILM DU CIRA « PEDAGOGIA</a:t>
            </a:r>
          </a:p>
          <a:p>
            <a:r>
              <a:rPr lang="fr-FR" b="1" dirty="0"/>
              <a:t>LIBERTARIA, LIBERTADE NO COTDIANO » / SAMPA</a:t>
            </a:r>
          </a:p>
          <a:p>
            <a:r>
              <a:rPr lang="fr-FR" b="1" dirty="0"/>
              <a:t>1996, SAO PAULO, COLLECTIVO ANAQUISTA</a:t>
            </a:r>
          </a:p>
          <a:p>
            <a:r>
              <a:rPr lang="fr-FR" b="1" dirty="0"/>
              <a:t>BRANCALEONE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4575" y="990600"/>
            <a:ext cx="5063325" cy="396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9686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508000" y="368300"/>
            <a:ext cx="68961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Soma </a:t>
            </a:r>
            <a:r>
              <a:rPr lang="fr-FR" b="1" dirty="0" err="1"/>
              <a:t>therapy</a:t>
            </a:r>
            <a:r>
              <a:rPr lang="fr-FR" b="1" dirty="0"/>
              <a:t> &amp; </a:t>
            </a:r>
            <a:r>
              <a:rPr lang="fr-FR" b="1" dirty="0" err="1"/>
              <a:t>anarchism</a:t>
            </a:r>
            <a:endParaRPr lang="fr-FR" b="1" dirty="0"/>
          </a:p>
          <a:p>
            <a:r>
              <a:rPr lang="fr-FR" dirty="0"/>
              <a:t>4 </a:t>
            </a:r>
            <a:r>
              <a:rPr lang="fr-FR" dirty="0" err="1"/>
              <a:t>Elements</a:t>
            </a:r>
            <a:r>
              <a:rPr lang="fr-FR" dirty="0"/>
              <a:t>: 1) Meeting of teenager </a:t>
            </a:r>
            <a:r>
              <a:rPr lang="fr-FR" dirty="0" err="1"/>
              <a:t>without</a:t>
            </a:r>
            <a:r>
              <a:rPr lang="fr-FR" dirty="0"/>
              <a:t> </a:t>
            </a:r>
            <a:r>
              <a:rPr lang="fr-FR" dirty="0" err="1"/>
              <a:t>any</a:t>
            </a:r>
            <a:r>
              <a:rPr lang="fr-FR" dirty="0"/>
              <a:t> </a:t>
            </a:r>
            <a:r>
              <a:rPr lang="fr-FR" dirty="0" err="1"/>
              <a:t>teacher</a:t>
            </a:r>
            <a:r>
              <a:rPr lang="fr-FR" dirty="0"/>
              <a:t>. The Teenagers have to </a:t>
            </a:r>
            <a:r>
              <a:rPr lang="fr-FR" dirty="0" err="1"/>
              <a:t>confront</a:t>
            </a:r>
            <a:r>
              <a:rPr lang="fr-FR" dirty="0"/>
              <a:t> </a:t>
            </a:r>
            <a:r>
              <a:rPr lang="fr-FR" dirty="0" err="1"/>
              <a:t>themselves</a:t>
            </a:r>
            <a:r>
              <a:rPr lang="fr-FR" dirty="0"/>
              <a:t> </a:t>
            </a:r>
            <a:r>
              <a:rPr lang="fr-FR" dirty="0" err="1"/>
              <a:t>alone</a:t>
            </a:r>
            <a:r>
              <a:rPr lang="fr-FR" dirty="0"/>
              <a:t>.</a:t>
            </a:r>
          </a:p>
          <a:p>
            <a:r>
              <a:rPr lang="fr-FR" dirty="0"/>
              <a:t>2) Capoeira Angola: </a:t>
            </a:r>
            <a:r>
              <a:rPr lang="fr-FR" dirty="0" err="1"/>
              <a:t>canalizing</a:t>
            </a:r>
            <a:r>
              <a:rPr lang="fr-FR" dirty="0"/>
              <a:t> </a:t>
            </a:r>
            <a:r>
              <a:rPr lang="fr-FR" dirty="0" err="1"/>
              <a:t>energy</a:t>
            </a:r>
            <a:r>
              <a:rPr lang="fr-FR" dirty="0"/>
              <a:t> </a:t>
            </a:r>
            <a:r>
              <a:rPr lang="fr-FR" dirty="0" err="1"/>
              <a:t>through</a:t>
            </a:r>
            <a:r>
              <a:rPr lang="fr-FR" dirty="0"/>
              <a:t> art &amp; dance </a:t>
            </a:r>
            <a:r>
              <a:rPr lang="fr-FR" dirty="0" err="1"/>
              <a:t>with</a:t>
            </a:r>
            <a:r>
              <a:rPr lang="fr-FR" dirty="0"/>
              <a:t> </a:t>
            </a:r>
            <a:r>
              <a:rPr lang="fr-FR" dirty="0" err="1"/>
              <a:t>physical</a:t>
            </a:r>
            <a:r>
              <a:rPr lang="fr-FR" dirty="0"/>
              <a:t> contacts.</a:t>
            </a:r>
          </a:p>
          <a:p>
            <a:r>
              <a:rPr lang="fr-FR" dirty="0"/>
              <a:t>3) </a:t>
            </a:r>
            <a:r>
              <a:rPr lang="fr-FR" dirty="0" err="1"/>
              <a:t>Choice</a:t>
            </a:r>
            <a:r>
              <a:rPr lang="fr-FR" dirty="0"/>
              <a:t> of group </a:t>
            </a:r>
            <a:r>
              <a:rPr lang="fr-FR" dirty="0" err="1"/>
              <a:t>activities</a:t>
            </a:r>
            <a:r>
              <a:rPr lang="fr-FR" dirty="0"/>
              <a:t> for fun or in a collective </a:t>
            </a:r>
            <a:r>
              <a:rPr lang="fr-FR" dirty="0" err="1"/>
              <a:t>work</a:t>
            </a:r>
            <a:endParaRPr lang="fr-FR" dirty="0"/>
          </a:p>
          <a:p>
            <a:r>
              <a:rPr lang="fr-FR" dirty="0"/>
              <a:t>4) </a:t>
            </a:r>
            <a:r>
              <a:rPr lang="fr-FR" dirty="0" err="1"/>
              <a:t>Based</a:t>
            </a:r>
            <a:r>
              <a:rPr lang="fr-FR" dirty="0"/>
              <a:t> on Wilhelm Reich </a:t>
            </a:r>
            <a:r>
              <a:rPr lang="fr-FR" dirty="0" err="1"/>
              <a:t>theory</a:t>
            </a:r>
            <a:r>
              <a:rPr lang="fr-FR" dirty="0"/>
              <a:t>: </a:t>
            </a:r>
            <a:r>
              <a:rPr lang="fr-FR" dirty="0" err="1"/>
              <a:t>neurosis</a:t>
            </a:r>
            <a:r>
              <a:rPr lang="fr-FR" dirty="0"/>
              <a:t> </a:t>
            </a:r>
            <a:r>
              <a:rPr lang="fr-FR" dirty="0" err="1"/>
              <a:t>is</a:t>
            </a:r>
            <a:r>
              <a:rPr lang="fr-FR" dirty="0"/>
              <a:t> not </a:t>
            </a:r>
            <a:r>
              <a:rPr lang="fr-FR" dirty="0" err="1"/>
              <a:t>only</a:t>
            </a:r>
            <a:r>
              <a:rPr lang="fr-FR" dirty="0"/>
              <a:t> in the </a:t>
            </a:r>
            <a:r>
              <a:rPr lang="fr-FR" dirty="0" err="1"/>
              <a:t>head</a:t>
            </a:r>
            <a:r>
              <a:rPr lang="fr-FR" dirty="0"/>
              <a:t> but </a:t>
            </a:r>
            <a:r>
              <a:rPr lang="fr-FR" dirty="0" err="1"/>
              <a:t>also</a:t>
            </a:r>
            <a:r>
              <a:rPr lang="fr-FR" dirty="0"/>
              <a:t> in the body.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6900" y="2455831"/>
            <a:ext cx="5321300" cy="4173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4681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5"/>
          <p:cNvSpPr>
            <a:spLocks noChangeArrowheads="1"/>
          </p:cNvSpPr>
          <p:nvPr/>
        </p:nvSpPr>
        <p:spPr bwMode="auto">
          <a:xfrm>
            <a:off x="1876425" y="3368675"/>
            <a:ext cx="539115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</p:txBody>
      </p:sp>
      <p:pic>
        <p:nvPicPr>
          <p:cNvPr id="4" name="Image 3" descr="IMG_5516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5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04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5"/>
          <p:cNvSpPr>
            <a:spLocks noChangeArrowheads="1"/>
          </p:cNvSpPr>
          <p:nvPr/>
        </p:nvSpPr>
        <p:spPr bwMode="auto">
          <a:xfrm>
            <a:off x="1876425" y="3368675"/>
            <a:ext cx="539115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</p:txBody>
      </p:sp>
      <p:pic>
        <p:nvPicPr>
          <p:cNvPr id="3" name="Image 2" descr="MUSEE KREUZBERG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33400" y="850900"/>
            <a:ext cx="6807200" cy="51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0612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5"/>
          <p:cNvSpPr>
            <a:spLocks noChangeArrowheads="1"/>
          </p:cNvSpPr>
          <p:nvPr/>
        </p:nvSpPr>
        <p:spPr bwMode="auto">
          <a:xfrm>
            <a:off x="1876425" y="3368675"/>
            <a:ext cx="539115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</p:txBody>
      </p:sp>
      <p:pic>
        <p:nvPicPr>
          <p:cNvPr id="2" name="Image 1" descr="IMG_5510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48769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5"/>
          <p:cNvSpPr>
            <a:spLocks noChangeArrowheads="1"/>
          </p:cNvSpPr>
          <p:nvPr/>
        </p:nvSpPr>
        <p:spPr bwMode="auto">
          <a:xfrm>
            <a:off x="1876425" y="3368675"/>
            <a:ext cx="539115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</p:txBody>
      </p:sp>
      <p:pic>
        <p:nvPicPr>
          <p:cNvPr id="77827" name="Image 6" descr="Capture d’écran 2011-06-19 à 14.19.1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07975"/>
            <a:ext cx="9144000" cy="612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87009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5"/>
          <p:cNvSpPr>
            <a:spLocks noChangeArrowheads="1"/>
          </p:cNvSpPr>
          <p:nvPr/>
        </p:nvSpPr>
        <p:spPr bwMode="auto">
          <a:xfrm>
            <a:off x="1876425" y="3368675"/>
            <a:ext cx="539115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</p:txBody>
      </p:sp>
      <p:pic>
        <p:nvPicPr>
          <p:cNvPr id="2" name="Image 1" descr="IMG_2908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4749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5"/>
          <p:cNvSpPr>
            <a:spLocks noChangeArrowheads="1"/>
          </p:cNvSpPr>
          <p:nvPr/>
        </p:nvSpPr>
        <p:spPr bwMode="auto">
          <a:xfrm>
            <a:off x="1876425" y="3368675"/>
            <a:ext cx="539115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419100" y="711200"/>
            <a:ext cx="4729179" cy="2862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u="sng" dirty="0">
                <a:hlinkClick r:id="rId2"/>
              </a:rPr>
              <a:t>http://www.stolpersteine-berlin.de</a:t>
            </a:r>
            <a:endParaRPr lang="fr-CH" dirty="0"/>
          </a:p>
          <a:p>
            <a:r>
              <a:rPr lang="fr-FR" u="sng" dirty="0">
                <a:hlinkClick r:id="rId3"/>
              </a:rPr>
              <a:t>http://www.fhxb-museum.de/index.php?id=82</a:t>
            </a:r>
            <a:endParaRPr lang="fr-CH" dirty="0"/>
          </a:p>
          <a:p>
            <a:r>
              <a:rPr lang="fr-FR" u="sng" dirty="0">
                <a:hlinkClick r:id="rId4"/>
              </a:rPr>
              <a:t>http://www.fhxb-museum.de/index.php?id=322</a:t>
            </a:r>
            <a:endParaRPr lang="fr-CH" dirty="0"/>
          </a:p>
          <a:p>
            <a:r>
              <a:rPr lang="fr-FR" u="sng" dirty="0">
                <a:hlinkClick r:id="rId5"/>
              </a:rPr>
              <a:t>http://www.fhxb-museum.de/index.php?id=264</a:t>
            </a:r>
            <a:endParaRPr lang="fr-CH" dirty="0"/>
          </a:p>
          <a:p>
            <a:r>
              <a:rPr lang="fr-FR" u="sng" dirty="0">
                <a:hlinkClick r:id="rId6"/>
              </a:rPr>
              <a:t>http://www.fhxb-museum.de/index.php?id=305</a:t>
            </a:r>
            <a:endParaRPr lang="fr-CH" dirty="0"/>
          </a:p>
          <a:p>
            <a:r>
              <a:rPr lang="fr-FR" u="sng" dirty="0">
                <a:hlinkClick r:id="rId7"/>
              </a:rPr>
              <a:t>http://www.fhxb-museum.de/index.php?id=28</a:t>
            </a:r>
            <a:endParaRPr lang="fr-CH" dirty="0"/>
          </a:p>
          <a:p>
            <a:r>
              <a:rPr lang="fr-FR" u="sng" dirty="0">
                <a:hlinkClick r:id="rId8"/>
              </a:rPr>
              <a:t>http://www.fhxb-museum.de/index.php?id=27</a:t>
            </a:r>
            <a:endParaRPr lang="fr-CH" dirty="0"/>
          </a:p>
          <a:p>
            <a:r>
              <a:rPr lang="fr-FR" u="sng" dirty="0">
                <a:hlinkClick r:id="rId9"/>
              </a:rPr>
              <a:t>http://www.fhxb-museum.de/index.php?id=287</a:t>
            </a:r>
            <a:endParaRPr lang="fr-CH" dirty="0"/>
          </a:p>
          <a:p>
            <a:r>
              <a:rPr lang="fr-FR" dirty="0"/>
              <a:t>http://</a:t>
            </a:r>
            <a:r>
              <a:rPr lang="fr-FR" dirty="0" err="1"/>
              <a:t>www.fhxb-museum.de</a:t>
            </a:r>
            <a:r>
              <a:rPr lang="fr-FR" dirty="0"/>
              <a:t>/</a:t>
            </a:r>
            <a:r>
              <a:rPr lang="fr-FR" dirty="0" err="1"/>
              <a:t>index.php?id</a:t>
            </a:r>
            <a:r>
              <a:rPr lang="fr-FR" dirty="0"/>
              <a:t>=268</a:t>
            </a:r>
            <a:endParaRPr lang="fr-CH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2468793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5"/>
          <p:cNvSpPr>
            <a:spLocks noChangeArrowheads="1"/>
          </p:cNvSpPr>
          <p:nvPr/>
        </p:nvSpPr>
        <p:spPr bwMode="auto">
          <a:xfrm>
            <a:off x="1876425" y="3368675"/>
            <a:ext cx="539115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</p:txBody>
      </p:sp>
      <p:pic>
        <p:nvPicPr>
          <p:cNvPr id="2" name="Image 1" descr="IMG_0165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16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56506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5"/>
          <p:cNvSpPr>
            <a:spLocks noChangeArrowheads="1"/>
          </p:cNvSpPr>
          <p:nvPr/>
        </p:nvSpPr>
        <p:spPr bwMode="auto">
          <a:xfrm>
            <a:off x="1876425" y="3368675"/>
            <a:ext cx="539115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</p:txBody>
      </p:sp>
      <p:pic>
        <p:nvPicPr>
          <p:cNvPr id="3" name="Image 2" descr="IMG_0058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70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01270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5"/>
          <p:cNvSpPr>
            <a:spLocks noChangeArrowheads="1"/>
          </p:cNvSpPr>
          <p:nvPr/>
        </p:nvSpPr>
        <p:spPr bwMode="auto">
          <a:xfrm>
            <a:off x="1876425" y="3368675"/>
            <a:ext cx="539115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</p:txBody>
      </p:sp>
      <p:pic>
        <p:nvPicPr>
          <p:cNvPr id="2" name="Image 1" descr="IMG_0063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0500" y="0"/>
            <a:ext cx="5143500" cy="6858000"/>
          </a:xfrm>
          <a:prstGeom prst="rect">
            <a:avLst/>
          </a:prstGeom>
        </p:spPr>
      </p:pic>
      <p:pic>
        <p:nvPicPr>
          <p:cNvPr id="4" name="Image 3" descr="IMG_0060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7150" y="0"/>
            <a:ext cx="5143500" cy="6858000"/>
          </a:xfrm>
          <a:prstGeom prst="rect">
            <a:avLst/>
          </a:prstGeom>
        </p:spPr>
      </p:pic>
      <p:pic>
        <p:nvPicPr>
          <p:cNvPr id="5" name="Image 4" descr="ortsgespraeche_300_-3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7060" y="2852928"/>
            <a:ext cx="4678680" cy="3133344"/>
          </a:xfrm>
          <a:prstGeom prst="rect">
            <a:avLst/>
          </a:prstGeom>
        </p:spPr>
      </p:pic>
      <p:pic>
        <p:nvPicPr>
          <p:cNvPr id="6" name="Image 5" descr="IMG_0053.JP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Image 6" descr="ortsgespraeche_300_-1.jp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5320" y="986028"/>
            <a:ext cx="4678680" cy="3133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65110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5"/>
          <p:cNvSpPr>
            <a:spLocks noChangeArrowheads="1"/>
          </p:cNvSpPr>
          <p:nvPr/>
        </p:nvSpPr>
        <p:spPr bwMode="auto">
          <a:xfrm>
            <a:off x="1876425" y="3381375"/>
            <a:ext cx="539115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</p:txBody>
      </p:sp>
      <p:sp>
        <p:nvSpPr>
          <p:cNvPr id="74755" name="ZoneTexte 10"/>
          <p:cNvSpPr txBox="1">
            <a:spLocks noChangeArrowheads="1"/>
          </p:cNvSpPr>
          <p:nvPr/>
        </p:nvSpPr>
        <p:spPr bwMode="auto">
          <a:xfrm>
            <a:off x="419100" y="1195388"/>
            <a:ext cx="3298825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fr-FR"/>
              <a:t>PARTY as resistance</a:t>
            </a:r>
          </a:p>
          <a:p>
            <a:pPr eaLnBrk="1" hangingPunct="1"/>
            <a:r>
              <a:rPr lang="fr-FR"/>
              <a:t>against</a:t>
            </a:r>
          </a:p>
          <a:p>
            <a:pPr eaLnBrk="1" hangingPunct="1"/>
            <a:r>
              <a:rPr lang="fr-FR">
                <a:solidFill>
                  <a:srgbClr val="FF460F"/>
                </a:solidFill>
              </a:rPr>
              <a:t>exorbitant rents</a:t>
            </a:r>
          </a:p>
          <a:p>
            <a:pPr eaLnBrk="1" hangingPunct="1"/>
            <a:endParaRPr lang="fr-FR"/>
          </a:p>
        </p:txBody>
      </p:sp>
      <p:sp>
        <p:nvSpPr>
          <p:cNvPr id="74756" name="Rectangle 6"/>
          <p:cNvSpPr>
            <a:spLocks noChangeArrowheads="1"/>
          </p:cNvSpPr>
          <p:nvPr/>
        </p:nvSpPr>
        <p:spPr bwMode="auto">
          <a:xfrm>
            <a:off x="342900" y="6165850"/>
            <a:ext cx="84582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FR" sz="1800">
                <a:latin typeface="Blk Univers 75" charset="0"/>
                <a:cs typeface="Blk Univers 75" charset="0"/>
              </a:rPr>
              <a:t>http://wohnungsbesichtigungsrallye.blogsport.de/</a:t>
            </a:r>
          </a:p>
        </p:txBody>
      </p:sp>
      <p:pic>
        <p:nvPicPr>
          <p:cNvPr id="74757" name="Image 11" descr="Capture d’écran 2011-06-19 à 14.31.4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56100" y="1195388"/>
            <a:ext cx="4327525" cy="474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374022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5"/>
          <p:cNvSpPr>
            <a:spLocks noChangeArrowheads="1"/>
          </p:cNvSpPr>
          <p:nvPr/>
        </p:nvSpPr>
        <p:spPr bwMode="auto">
          <a:xfrm>
            <a:off x="1876425" y="3381375"/>
            <a:ext cx="539115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</p:txBody>
      </p:sp>
      <p:sp>
        <p:nvSpPr>
          <p:cNvPr id="75779" name="ZoneTexte 12"/>
          <p:cNvSpPr txBox="1">
            <a:spLocks noChangeArrowheads="1"/>
          </p:cNvSpPr>
          <p:nvPr/>
        </p:nvSpPr>
        <p:spPr bwMode="auto">
          <a:xfrm>
            <a:off x="2827338" y="5507038"/>
            <a:ext cx="265747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fr-FR" sz="900">
                <a:hlinkClick r:id="rId4"/>
              </a:rPr>
              <a:t>http://www.youtube.com/watch?v=D0Kaovpdn1k</a:t>
            </a:r>
            <a:endParaRPr lang="fr-FR" sz="900"/>
          </a:p>
        </p:txBody>
      </p:sp>
      <p:pic>
        <p:nvPicPr>
          <p:cNvPr id="75780" name="NACKTE Hedonistische Wohnungsbesichtigungs-Ralley.mov" descr="/Users/tilo/Downloads/NACKTE Hedonistische Wohnungsbesichtigungs-Ralley.mov">
            <a:hlinkClick r:id="" action="ppaction://media"/>
          </p:cNvPr>
          <p:cNvPicPr>
            <a:picLocks noChangeAspect="1" noChangeArrowheads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338" y="2071688"/>
            <a:ext cx="3489325" cy="2617787"/>
          </a:xfrm>
          <a:prstGeom prst="rect">
            <a:avLst/>
          </a:prstGeom>
          <a:solidFill>
            <a:srgbClr val="000000"/>
          </a:solidFill>
          <a:ln w="444500" cap="sq">
            <a:solidFill>
              <a:srgbClr val="000000"/>
            </a:solidFill>
            <a:miter lim="800000"/>
            <a:headEnd/>
            <a:tailEnd/>
          </a:ln>
          <a:effectLst>
            <a:outerShdw blurRad="254000" dist="190500" dir="2700000" sy="89999" algn="bl" rotWithShape="0">
              <a:srgbClr val="000000">
                <a:alpha val="39998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73357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57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578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780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5780"/>
                </p:tgtEl>
              </p:cMediaNode>
            </p:vide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5"/>
          <p:cNvSpPr>
            <a:spLocks noChangeArrowheads="1"/>
          </p:cNvSpPr>
          <p:nvPr/>
        </p:nvSpPr>
        <p:spPr bwMode="auto">
          <a:xfrm>
            <a:off x="1876425" y="3368675"/>
            <a:ext cx="539115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  <a:p>
            <a:pPr algn="ctr"/>
            <a:endParaRPr lang="fr-FR" sz="2800" b="1">
              <a:solidFill>
                <a:srgbClr val="FF0000"/>
              </a:solidFill>
              <a:latin typeface="Gill Sans MT" charset="0"/>
            </a:endParaRPr>
          </a:p>
        </p:txBody>
      </p:sp>
      <p:pic>
        <p:nvPicPr>
          <p:cNvPr id="76803" name="Image 3" descr="Capture d’écran 2011-06-19 à 14.19.56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81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04" name="ZoneTexte 5"/>
          <p:cNvSpPr txBox="1">
            <a:spLocks noChangeArrowheads="1"/>
          </p:cNvSpPr>
          <p:nvPr/>
        </p:nvSpPr>
        <p:spPr bwMode="auto">
          <a:xfrm>
            <a:off x="0" y="4197350"/>
            <a:ext cx="491172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fr-FR" sz="3200" b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GENTRIFICATION TOUR</a:t>
            </a:r>
          </a:p>
          <a:p>
            <a:pPr eaLnBrk="1" hangingPunct="1"/>
            <a:r>
              <a:rPr lang="fr-FR" sz="3200" b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KREUZBERG, BERLIN</a:t>
            </a:r>
          </a:p>
          <a:p>
            <a:pPr eaLnBrk="1" hangingPunct="1"/>
            <a:r>
              <a:rPr lang="fr-FR" sz="3200" b="1">
                <a:solidFill>
                  <a:srgbClr val="FF460F"/>
                </a:solidFill>
                <a:latin typeface="Blk Univers 75" charset="0"/>
                <a:cs typeface="Blk Univers 75" charset="0"/>
              </a:rPr>
              <a:t>March 2011</a:t>
            </a:r>
          </a:p>
        </p:txBody>
      </p:sp>
      <p:sp>
        <p:nvSpPr>
          <p:cNvPr id="76805" name="ZoneTexte 4"/>
          <p:cNvSpPr txBox="1">
            <a:spLocks noChangeArrowheads="1"/>
          </p:cNvSpPr>
          <p:nvPr/>
        </p:nvSpPr>
        <p:spPr bwMode="auto">
          <a:xfrm>
            <a:off x="5354638" y="1484313"/>
            <a:ext cx="34512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fr-FR">
                <a:solidFill>
                  <a:srgbClr val="FF460F"/>
                </a:solidFill>
              </a:rPr>
              <a:t>TEAKKER SA</a:t>
            </a:r>
          </a:p>
          <a:p>
            <a:pPr eaLnBrk="1" hangingPunct="1"/>
            <a:r>
              <a:rPr lang="fr-FR"/>
              <a:t>(Danemark)</a:t>
            </a:r>
          </a:p>
          <a:p>
            <a:pPr eaLnBrk="1" hangingPunct="1"/>
            <a:r>
              <a:rPr lang="fr-FR"/>
              <a:t>Fond d</a:t>
            </a:r>
            <a:r>
              <a:rPr lang="ja-JP" altLang="fr-FR"/>
              <a:t>’</a:t>
            </a:r>
            <a:r>
              <a:rPr lang="fr-FR"/>
              <a:t>investissement immobilier achète en 2009, 4000 appartements</a:t>
            </a:r>
          </a:p>
          <a:p>
            <a:pPr eaLnBrk="1" hangingPunct="1"/>
            <a:r>
              <a:rPr lang="fr-FR"/>
              <a:t>à Berlin. Teakker cherche à louer aux étudiants par Facebook</a:t>
            </a:r>
          </a:p>
          <a:p>
            <a:pPr eaLnBrk="1" hangingPunct="1"/>
            <a:r>
              <a:rPr lang="fr-FR"/>
              <a:t>pour une période de 2 ans</a:t>
            </a:r>
          </a:p>
          <a:p>
            <a:pPr eaLnBrk="1" hangingPunct="1"/>
            <a:endParaRPr lang="fr-FR"/>
          </a:p>
        </p:txBody>
      </p:sp>
      <p:sp>
        <p:nvSpPr>
          <p:cNvPr id="76806" name="ZoneTexte 5">
            <a:hlinkClick r:id="rId3"/>
          </p:cNvPr>
          <p:cNvSpPr txBox="1">
            <a:spLocks noChangeArrowheads="1"/>
          </p:cNvSpPr>
          <p:nvPr/>
        </p:nvSpPr>
        <p:spPr bwMode="auto">
          <a:xfrm>
            <a:off x="3133725" y="6240463"/>
            <a:ext cx="31988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fr-FR"/>
              <a:t>http://www.taekker.de/</a:t>
            </a:r>
          </a:p>
        </p:txBody>
      </p:sp>
    </p:spTree>
    <p:extLst>
      <p:ext uri="{BB962C8B-B14F-4D97-AF65-F5344CB8AC3E}">
        <p14:creationId xmlns:p14="http://schemas.microsoft.com/office/powerpoint/2010/main" val="815846525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839</TotalTime>
  <Words>1248</Words>
  <Application>Microsoft Macintosh PowerPoint</Application>
  <PresentationFormat>Affichage à l'écran (4:3)</PresentationFormat>
  <Paragraphs>385</Paragraphs>
  <Slides>38</Slides>
  <Notes>8</Notes>
  <HiddenSlides>0</HiddenSlides>
  <MMClips>1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38</vt:i4>
      </vt:variant>
    </vt:vector>
  </HeadingPairs>
  <TitlesOfParts>
    <vt:vector size="46" baseType="lpstr">
      <vt:lpstr>ＭＳ Ｐゴシック</vt:lpstr>
      <vt:lpstr>Arial</vt:lpstr>
      <vt:lpstr>Blk Univers 75</vt:lpstr>
      <vt:lpstr>Calibri</vt:lpstr>
      <vt:lpstr>Gill Sans</vt:lpstr>
      <vt:lpstr>Gill Sans MT</vt:lpstr>
      <vt:lpstr>Stencil Std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HEP-VD</Company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HEP-VD</dc:creator>
  <cp:lastModifiedBy>Tilo steireif</cp:lastModifiedBy>
  <cp:revision>36</cp:revision>
  <dcterms:created xsi:type="dcterms:W3CDTF">2014-10-14T20:47:58Z</dcterms:created>
  <dcterms:modified xsi:type="dcterms:W3CDTF">2019-02-05T14:15:45Z</dcterms:modified>
</cp:coreProperties>
</file>