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304" r:id="rId3"/>
    <p:sldId id="298" r:id="rId4"/>
    <p:sldId id="323" r:id="rId5"/>
    <p:sldId id="264" r:id="rId6"/>
    <p:sldId id="265" r:id="rId7"/>
    <p:sldId id="324" r:id="rId8"/>
    <p:sldId id="267" r:id="rId9"/>
    <p:sldId id="276" r:id="rId10"/>
    <p:sldId id="273" r:id="rId11"/>
    <p:sldId id="327" r:id="rId12"/>
    <p:sldId id="329" r:id="rId13"/>
    <p:sldId id="330" r:id="rId14"/>
    <p:sldId id="328" r:id="rId15"/>
    <p:sldId id="303" r:id="rId16"/>
    <p:sldId id="332" r:id="rId17"/>
    <p:sldId id="331" r:id="rId1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82" autoAdjust="0"/>
    <p:restoredTop sz="67055" autoAdjust="0"/>
  </p:normalViewPr>
  <p:slideViewPr>
    <p:cSldViewPr snapToGrid="0" snapToObjects="1">
      <p:cViewPr varScale="1">
        <p:scale>
          <a:sx n="67" d="100"/>
          <a:sy n="67" d="100"/>
        </p:scale>
        <p:origin x="193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68C5F5CE-D7F6-CD4D-BF57-E1E894581110}" type="datetimeFigureOut">
              <a:rPr lang="fr-FR" smtClean="0"/>
              <a:t>14/01/2019</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35174B9-4761-FA42-B296-BC6AAABDF670}" type="slidenum">
              <a:rPr lang="fr-FR" smtClean="0"/>
              <a:t>‹N°›</a:t>
            </a:fld>
            <a:endParaRPr lang="fr-FR"/>
          </a:p>
        </p:txBody>
      </p:sp>
    </p:spTree>
    <p:extLst>
      <p:ext uri="{BB962C8B-B14F-4D97-AF65-F5344CB8AC3E}">
        <p14:creationId xmlns:p14="http://schemas.microsoft.com/office/powerpoint/2010/main" val="13849304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fr.wikipedia.org/wiki/Lev_Vygotski#cite_note-4"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fr.wikipedia.org/wiki/Pens%C3%A9e"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Dans cette idée d’effectuer une réflexion sur la subjectivité de l’acteur, donc des enseignants, dans la formation, sur ce qui n’est donc pas observable, peu papable, pas inscrit notamment dans le référentiel de compétences ou dans les échelles descriptives, je me suis intéressée aux situations émotionnellement marquantes vécues par les enseignants débutants durant leur stage. Ce que je vous présente ici n’est pas encore achevé et seule une partie des résultats peut être présentée, les autres étant encore en cours.</a:t>
            </a: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a:t>
            </a:fld>
            <a:endParaRPr lang="fr-FR"/>
          </a:p>
        </p:txBody>
      </p:sp>
    </p:spTree>
    <p:extLst>
      <p:ext uri="{BB962C8B-B14F-4D97-AF65-F5344CB8AC3E}">
        <p14:creationId xmlns:p14="http://schemas.microsoft.com/office/powerpoint/2010/main" val="2178872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Marques du développement: premier tri, </a:t>
            </a:r>
            <a:r>
              <a:rPr lang="fr-FR" dirty="0" err="1"/>
              <a:t>degrossissage</a:t>
            </a:r>
            <a:r>
              <a:rPr lang="fr-FR" dirty="0"/>
              <a:t>, 1</a:t>
            </a:r>
            <a:r>
              <a:rPr lang="fr-FR" baseline="30000" dirty="0"/>
              <a:t>er</a:t>
            </a:r>
            <a:r>
              <a:rPr lang="fr-FR" dirty="0"/>
              <a:t> temps, c’est ce qui permet de défricher, de sélectionner les extraits pour aller</a:t>
            </a:r>
            <a:r>
              <a:rPr lang="fr-FR" baseline="0" dirty="0"/>
              <a:t> </a:t>
            </a:r>
            <a:r>
              <a:rPr lang="fr-FR" dirty="0"/>
              <a:t>plus loin</a:t>
            </a:r>
          </a:p>
          <a:p>
            <a:r>
              <a:rPr lang="fr-FR" dirty="0"/>
              <a:t>Dans le matériau langagier (v</a:t>
            </a:r>
            <a:r>
              <a:rPr lang="fr-FR" i="1" dirty="0"/>
              <a:t>erbatim</a:t>
            </a:r>
            <a:r>
              <a:rPr lang="fr-FR" dirty="0"/>
              <a:t>), je repère tous ces moments</a:t>
            </a:r>
          </a:p>
          <a:p>
            <a:endParaRPr lang="fr-FR" dirty="0"/>
          </a:p>
          <a:p>
            <a:r>
              <a:rPr lang="fr-FR" sz="1200" kern="1200" dirty="0">
                <a:solidFill>
                  <a:schemeClr val="tx1"/>
                </a:solidFill>
                <a:effectLst/>
                <a:latin typeface="+mn-lt"/>
                <a:ea typeface="+mn-ea"/>
                <a:cs typeface="+mn-cs"/>
              </a:rPr>
              <a:t>Bakhtine pointe « </a:t>
            </a:r>
            <a:r>
              <a:rPr lang="fr-FR" sz="1200" i="1" kern="1200" dirty="0">
                <a:solidFill>
                  <a:schemeClr val="tx1"/>
                </a:solidFill>
                <a:effectLst/>
                <a:latin typeface="+mn-lt"/>
                <a:ea typeface="+mn-ea"/>
                <a:cs typeface="+mn-cs"/>
              </a:rPr>
              <a:t>l’insistance sur certains points, la réitération, le choix d’expressions plus tranchées (ou au contraire moins tranchées), la tonalité provocante ou au contraire concessive, etc.</a:t>
            </a:r>
            <a:r>
              <a:rPr lang="fr-FR" sz="1200" kern="1200" dirty="0">
                <a:solidFill>
                  <a:schemeClr val="tx1"/>
                </a:solidFill>
                <a:effectLst/>
                <a:latin typeface="+mn-lt"/>
                <a:ea typeface="+mn-ea"/>
                <a:cs typeface="+mn-cs"/>
              </a:rPr>
              <a:t> » (1984, p.299). </a:t>
            </a:r>
          </a:p>
          <a:p>
            <a:endParaRPr lang="fr-FR" sz="1200" kern="1200" dirty="0">
              <a:solidFill>
                <a:schemeClr val="tx1"/>
              </a:solidFill>
              <a:effectLst/>
              <a:latin typeface="+mn-lt"/>
              <a:ea typeface="+mn-ea"/>
              <a:cs typeface="+mn-cs"/>
            </a:endParaRPr>
          </a:p>
          <a:p>
            <a:pPr marL="228600" indent="-228600">
              <a:buAutoNum type="arabicPeriod"/>
            </a:pPr>
            <a:r>
              <a:rPr lang="fr-FR" sz="1200" i="1" kern="1200" dirty="0">
                <a:solidFill>
                  <a:schemeClr val="tx1"/>
                </a:solidFill>
                <a:effectLst/>
                <a:latin typeface="+mn-lt"/>
                <a:ea typeface="+mn-ea"/>
                <a:cs typeface="+mn-cs"/>
              </a:rPr>
              <a:t>L’expression des émotions</a:t>
            </a:r>
            <a:r>
              <a:rPr lang="fr-FR" sz="1200" kern="1200" dirty="0">
                <a:solidFill>
                  <a:schemeClr val="tx1"/>
                </a:solidFill>
                <a:effectLst/>
                <a:latin typeface="+mn-lt"/>
                <a:ea typeface="+mn-ea"/>
                <a:cs typeface="+mn-cs"/>
              </a:rPr>
              <a:t> : le rire est une des manifestations de la capacité à être affecté (</a:t>
            </a:r>
            <a:r>
              <a:rPr lang="fr-FR" sz="1200" kern="1200" dirty="0" err="1">
                <a:solidFill>
                  <a:schemeClr val="tx1"/>
                </a:solidFill>
                <a:effectLst/>
                <a:latin typeface="+mn-lt"/>
                <a:ea typeface="+mn-ea"/>
                <a:cs typeface="+mn-cs"/>
              </a:rPr>
              <a:t>Bournel</a:t>
            </a:r>
            <a:r>
              <a:rPr lang="fr-FR" sz="1200" kern="1200" dirty="0">
                <a:solidFill>
                  <a:schemeClr val="tx1"/>
                </a:solidFill>
                <a:effectLst/>
                <a:latin typeface="+mn-lt"/>
                <a:ea typeface="+mn-ea"/>
                <a:cs typeface="+mn-cs"/>
              </a:rPr>
              <a:t>-Bosson, 2011 ; </a:t>
            </a:r>
            <a:r>
              <a:rPr lang="fr-FR" sz="1200" kern="1200" dirty="0" err="1">
                <a:solidFill>
                  <a:schemeClr val="tx1"/>
                </a:solidFill>
                <a:effectLst/>
                <a:latin typeface="+mn-lt"/>
                <a:ea typeface="+mn-ea"/>
                <a:cs typeface="+mn-cs"/>
              </a:rPr>
              <a:t>Werthe</a:t>
            </a:r>
            <a:r>
              <a:rPr lang="fr-FR" sz="1200" kern="1200" dirty="0">
                <a:solidFill>
                  <a:schemeClr val="tx1"/>
                </a:solidFill>
                <a:effectLst/>
                <a:latin typeface="+mn-lt"/>
                <a:ea typeface="+mn-ea"/>
                <a:cs typeface="+mn-cs"/>
              </a:rPr>
              <a:t>, 2001). On observe également des réactions de malaise ainsi que l’expression d’un mécontentement ou au contraire d’une satisfaction face à sa propre image, sa voix. Ces réactions émotionnelles chez les acteurs face aux traces de leur activité constituent des marques de satisfaction, de surprise, de confirmations, mais aussi de conflits, de dissonances entre le réel et le réalisé, d’empêchements, de distorsions entre ce qu’ils se voient faire, ce qu’ils souhaiteraient faire, ce qu’ils auraient préféré faire. </a:t>
            </a:r>
          </a:p>
          <a:p>
            <a:pPr marL="228600" indent="-228600">
              <a:buAutoNum type="arabicPeriod"/>
            </a:pPr>
            <a:r>
              <a:rPr lang="fr-FR" sz="1200" i="1" kern="1200" dirty="0">
                <a:solidFill>
                  <a:schemeClr val="tx1"/>
                </a:solidFill>
                <a:effectLst/>
                <a:latin typeface="+mn-lt"/>
                <a:ea typeface="+mn-ea"/>
                <a:cs typeface="+mn-cs"/>
              </a:rPr>
              <a:t>Les</a:t>
            </a:r>
            <a:r>
              <a:rPr lang="fr-FR" sz="1200" b="1" i="1" kern="1200" dirty="0">
                <a:solidFill>
                  <a:schemeClr val="tx1"/>
                </a:solidFill>
                <a:effectLst/>
                <a:latin typeface="+mn-lt"/>
                <a:ea typeface="+mn-ea"/>
                <a:cs typeface="+mn-cs"/>
              </a:rPr>
              <a:t> </a:t>
            </a:r>
            <a:r>
              <a:rPr lang="fr-FR" sz="1200" i="1" kern="1200" dirty="0">
                <a:solidFill>
                  <a:schemeClr val="tx1"/>
                </a:solidFill>
                <a:effectLst/>
                <a:latin typeface="+mn-lt"/>
                <a:ea typeface="+mn-ea"/>
                <a:cs typeface="+mn-cs"/>
              </a:rPr>
              <a:t>énoncés</a:t>
            </a:r>
            <a:r>
              <a:rPr lang="fr-FR" sz="1200" b="1" i="1" kern="1200" dirty="0">
                <a:solidFill>
                  <a:schemeClr val="tx1"/>
                </a:solidFill>
                <a:effectLst/>
                <a:latin typeface="+mn-lt"/>
                <a:ea typeface="+mn-ea"/>
                <a:cs typeface="+mn-cs"/>
              </a:rPr>
              <a:t> </a:t>
            </a:r>
            <a:r>
              <a:rPr lang="fr-FR" sz="1200" i="1" kern="1200" dirty="0">
                <a:solidFill>
                  <a:schemeClr val="tx1"/>
                </a:solidFill>
                <a:effectLst/>
                <a:latin typeface="+mn-lt"/>
                <a:ea typeface="+mn-ea"/>
                <a:cs typeface="+mn-cs"/>
              </a:rPr>
              <a:t>enchâssés polyphoniques</a:t>
            </a:r>
            <a:r>
              <a:rPr lang="fr-FR" sz="1200" b="1" i="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 au cours de l’étude surgissaient de façon régulière au sein des répliques, « ce que les acteurs se disaient » en classe,</a:t>
            </a:r>
            <a:r>
              <a:rPr lang="fr-FR" sz="1200" b="1" kern="120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leurs propres discours passés, adressés à d’autres ou auto-adressés, mais aussi les discours d’autrui portant sur l’objet. Ces reprises d’énoncés enchâssés marquent la polyphonie des discours que nous avons repérée aussi dans les enchaînements des répliques lors des entretiens, faits de questions-réponses, de reprises, de controverses, d’accords obtenus au fil de la discussion. Nous posons que ces enchaînements traduisent des mouvements </a:t>
            </a:r>
            <a:r>
              <a:rPr lang="fr-FR" sz="1200" kern="1200" dirty="0" err="1">
                <a:solidFill>
                  <a:schemeClr val="tx1"/>
                </a:solidFill>
                <a:effectLst/>
                <a:latin typeface="+mn-lt"/>
                <a:ea typeface="+mn-ea"/>
                <a:cs typeface="+mn-cs"/>
              </a:rPr>
              <a:t>interpsychiques</a:t>
            </a:r>
            <a:r>
              <a:rPr lang="fr-FR" sz="1200" kern="1200" dirty="0">
                <a:solidFill>
                  <a:schemeClr val="tx1"/>
                </a:solidFill>
                <a:effectLst/>
                <a:latin typeface="+mn-lt"/>
                <a:ea typeface="+mn-ea"/>
                <a:cs typeface="+mn-cs"/>
              </a:rPr>
              <a:t> entre membres du collectif de travail, et alimentent la composante générique de l’activité, la </a:t>
            </a:r>
            <a:r>
              <a:rPr lang="fr-FR" sz="1200" kern="1200" dirty="0" err="1">
                <a:solidFill>
                  <a:schemeClr val="tx1"/>
                </a:solidFill>
                <a:effectLst/>
                <a:latin typeface="+mn-lt"/>
                <a:ea typeface="+mn-ea"/>
                <a:cs typeface="+mn-cs"/>
              </a:rPr>
              <a:t>dialogisation</a:t>
            </a:r>
            <a:r>
              <a:rPr lang="fr-FR" sz="1200" kern="1200" dirty="0">
                <a:solidFill>
                  <a:schemeClr val="tx1"/>
                </a:solidFill>
                <a:effectLst/>
                <a:latin typeface="+mn-lt"/>
                <a:ea typeface="+mn-ea"/>
                <a:cs typeface="+mn-cs"/>
              </a:rPr>
              <a:t> des « objets de discours » étant la condition pour favoriser l’émergence de débats de métier (</a:t>
            </a:r>
            <a:r>
              <a:rPr lang="fr-FR" sz="1200" kern="1200" dirty="0" err="1">
                <a:solidFill>
                  <a:schemeClr val="tx1"/>
                </a:solidFill>
                <a:effectLst/>
                <a:latin typeface="+mn-lt"/>
                <a:ea typeface="+mn-ea"/>
                <a:cs typeface="+mn-cs"/>
              </a:rPr>
              <a:t>Bournel</a:t>
            </a:r>
            <a:r>
              <a:rPr lang="fr-FR" sz="1200" kern="1200" dirty="0">
                <a:solidFill>
                  <a:schemeClr val="tx1"/>
                </a:solidFill>
                <a:effectLst/>
                <a:latin typeface="+mn-lt"/>
                <a:ea typeface="+mn-ea"/>
                <a:cs typeface="+mn-cs"/>
              </a:rPr>
              <a:t>-Bosson, 2011 ; </a:t>
            </a:r>
            <a:r>
              <a:rPr lang="fr-FR" sz="1200" kern="1200" dirty="0" err="1">
                <a:solidFill>
                  <a:schemeClr val="tx1"/>
                </a:solidFill>
                <a:effectLst/>
                <a:latin typeface="+mn-lt"/>
                <a:ea typeface="+mn-ea"/>
                <a:cs typeface="+mn-cs"/>
              </a:rPr>
              <a:t>Sitri</a:t>
            </a:r>
            <a:r>
              <a:rPr lang="fr-FR" sz="1200" kern="1200" dirty="0">
                <a:solidFill>
                  <a:schemeClr val="tx1"/>
                </a:solidFill>
                <a:effectLst/>
                <a:latin typeface="+mn-lt"/>
                <a:ea typeface="+mn-ea"/>
                <a:cs typeface="+mn-cs"/>
              </a:rPr>
              <a:t>, 2003).</a:t>
            </a:r>
            <a:r>
              <a:rPr lang="fr-FR" dirty="0">
                <a:effectLst/>
              </a:rPr>
              <a:t> </a:t>
            </a:r>
          </a:p>
          <a:p>
            <a:pPr marL="228600" indent="-228600">
              <a:buAutoNum type="arabicPeriod"/>
            </a:pPr>
            <a:r>
              <a:rPr lang="fr-FR" sz="1200" i="1" kern="1200" dirty="0">
                <a:solidFill>
                  <a:schemeClr val="tx1"/>
                </a:solidFill>
                <a:effectLst/>
                <a:latin typeface="+mn-lt"/>
                <a:ea typeface="+mn-ea"/>
                <a:cs typeface="+mn-cs"/>
              </a:rPr>
              <a:t>Les répétitions et hésitations</a:t>
            </a:r>
            <a:r>
              <a:rPr lang="fr-FR" sz="1200" kern="1200" dirty="0">
                <a:solidFill>
                  <a:schemeClr val="tx1"/>
                </a:solidFill>
                <a:effectLst/>
                <a:latin typeface="+mn-lt"/>
                <a:ea typeface="+mn-ea"/>
                <a:cs typeface="+mn-cs"/>
              </a:rPr>
              <a:t> : les moments au cours des entretiens où le discours était entrecoupé d’hésitations, de répétition de mots ou d’expressions, pouvaient selon nous constituer l’expression d’un conflit intrapsychique. Par moments donc, l’acteur « cherche ses mots » pour restituer une difficulté et la resituer dans un questionnement professionnel. Au-delà de possibles difficultés de prise de parole en groupe, ou encore d’accès à la mémoire de la situation vécue, ces manifestations (hésitations, pauses, silences marqués, etc.), peuvent être interprétées comme les marques de délibérations à propos des conflits de normes (</a:t>
            </a:r>
            <a:r>
              <a:rPr lang="fr-FR" sz="1200" kern="1200" dirty="0" err="1">
                <a:solidFill>
                  <a:schemeClr val="tx1"/>
                </a:solidFill>
                <a:effectLst/>
                <a:latin typeface="+mn-lt"/>
                <a:ea typeface="+mn-ea"/>
                <a:cs typeface="+mn-cs"/>
              </a:rPr>
              <a:t>Saujat</a:t>
            </a:r>
            <a:r>
              <a:rPr lang="fr-FR" sz="1200" kern="1200" dirty="0">
                <a:solidFill>
                  <a:schemeClr val="tx1"/>
                </a:solidFill>
                <a:effectLst/>
                <a:latin typeface="+mn-lt"/>
                <a:ea typeface="+mn-ea"/>
                <a:cs typeface="+mn-cs"/>
              </a:rPr>
              <a:t>, 2010).</a:t>
            </a:r>
            <a:r>
              <a:rPr lang="fr-FR" dirty="0">
                <a:effectLst/>
              </a:rPr>
              <a:t>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fr-FR" sz="1200" i="1" kern="1200" dirty="0">
                <a:solidFill>
                  <a:schemeClr val="tx1"/>
                </a:solidFill>
                <a:effectLst/>
                <a:latin typeface="+mn-lt"/>
                <a:ea typeface="+mn-ea"/>
                <a:cs typeface="+mn-cs"/>
              </a:rPr>
              <a:t>L’emploi des connecteurs</a:t>
            </a:r>
            <a:r>
              <a:rPr lang="fr-FR" sz="1200" kern="1200" dirty="0">
                <a:solidFill>
                  <a:schemeClr val="tx1"/>
                </a:solidFill>
                <a:effectLst/>
                <a:latin typeface="+mn-lt"/>
                <a:ea typeface="+mn-ea"/>
                <a:cs typeface="+mn-cs"/>
              </a:rPr>
              <a:t> : certains extraits d’entretiens saturés de connecteurs traduisaient l’expression de débats internes (</a:t>
            </a:r>
            <a:r>
              <a:rPr lang="fr-FR" sz="1200" i="1" kern="1200" dirty="0">
                <a:solidFill>
                  <a:schemeClr val="tx1"/>
                </a:solidFill>
                <a:effectLst/>
                <a:latin typeface="+mn-lt"/>
                <a:ea typeface="+mn-ea"/>
                <a:cs typeface="+mn-cs"/>
              </a:rPr>
              <a:t>par contre, mais</a:t>
            </a:r>
            <a:r>
              <a:rPr lang="fr-FR" sz="1200" kern="1200" dirty="0">
                <a:solidFill>
                  <a:schemeClr val="tx1"/>
                </a:solidFill>
                <a:effectLst/>
                <a:latin typeface="+mn-lt"/>
                <a:ea typeface="+mn-ea"/>
                <a:cs typeface="+mn-cs"/>
              </a:rPr>
              <a:t>…) ou de construction de significations (</a:t>
            </a:r>
            <a:r>
              <a:rPr lang="fr-FR" sz="1200" i="1" kern="1200" dirty="0">
                <a:solidFill>
                  <a:schemeClr val="tx1"/>
                </a:solidFill>
                <a:effectLst/>
                <a:latin typeface="+mn-lt"/>
                <a:ea typeface="+mn-ea"/>
                <a:cs typeface="+mn-cs"/>
              </a:rPr>
              <a:t>enfin, finalement</a:t>
            </a:r>
            <a:r>
              <a:rPr lang="fr-FR" sz="1200" kern="1200" dirty="0">
                <a:solidFill>
                  <a:schemeClr val="tx1"/>
                </a:solidFill>
                <a:effectLst/>
                <a:latin typeface="+mn-lt"/>
                <a:ea typeface="+mn-ea"/>
                <a:cs typeface="+mn-cs"/>
              </a:rPr>
              <a:t>…). Nous avons repéré l’utilisation de ces connecteurs comme autant de marques de motricité du dialogue, manifestations de conflits intrapsychiques ou de paliers dans le mouvement des significations.</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fr-FR" sz="1200" i="1" kern="1200" dirty="0">
                <a:solidFill>
                  <a:schemeClr val="tx1"/>
                </a:solidFill>
                <a:effectLst/>
                <a:latin typeface="+mn-lt"/>
                <a:ea typeface="+mn-ea"/>
                <a:cs typeface="+mn-cs"/>
              </a:rPr>
              <a:t>Le langage non-verbal et les figures de style</a:t>
            </a:r>
            <a:r>
              <a:rPr lang="fr-FR" sz="1200" kern="1200" dirty="0">
                <a:solidFill>
                  <a:schemeClr val="tx1"/>
                </a:solidFill>
                <a:effectLst/>
                <a:latin typeface="+mn-lt"/>
                <a:ea typeface="+mn-ea"/>
                <a:cs typeface="+mn-cs"/>
              </a:rPr>
              <a:t> : la difficulté à mettre en mots l’expérience apparaît de manière récurrente ; souvent associée à des hésitations, des silences, à un ralentissement du débit de parole, elle se traduit par l’utilisation de métaphores, mais aussi de gestes destinés à remplacer, de manière transitoire, le terme qui « ne vient pas », et permet de dépasser l’obstacle pour aboutir à une mise en débat des normes de cette activité (</a:t>
            </a:r>
            <a:r>
              <a:rPr lang="fr-FR" sz="1200" kern="1200" dirty="0" err="1">
                <a:solidFill>
                  <a:schemeClr val="tx1"/>
                </a:solidFill>
                <a:effectLst/>
                <a:latin typeface="+mn-lt"/>
                <a:ea typeface="+mn-ea"/>
                <a:cs typeface="+mn-cs"/>
              </a:rPr>
              <a:t>Faïta</a:t>
            </a:r>
            <a:r>
              <a:rPr lang="fr-FR" sz="1200" kern="1200" dirty="0">
                <a:solidFill>
                  <a:schemeClr val="tx1"/>
                </a:solidFill>
                <a:effectLst/>
                <a:latin typeface="+mn-lt"/>
                <a:ea typeface="+mn-ea"/>
                <a:cs typeface="+mn-cs"/>
              </a:rPr>
              <a:t>, 2011). </a:t>
            </a:r>
          </a:p>
          <a:p>
            <a:pPr marL="228600" indent="-228600">
              <a:buAutoNum type="arabicPeriod"/>
            </a:pP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10</a:t>
            </a:fld>
            <a:endParaRPr lang="fr-FR"/>
          </a:p>
        </p:txBody>
      </p:sp>
    </p:spTree>
    <p:extLst>
      <p:ext uri="{BB962C8B-B14F-4D97-AF65-F5344CB8AC3E}">
        <p14:creationId xmlns:p14="http://schemas.microsoft.com/office/powerpoint/2010/main" val="4153671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situations d’</a:t>
            </a:r>
            <a:r>
              <a:rPr lang="fr-FR" dirty="0" err="1"/>
              <a:t>autoaffectation</a:t>
            </a:r>
            <a:endParaRPr lang="fr-FR" dirty="0"/>
          </a:p>
          <a:p>
            <a:endParaRPr lang="fr-FR" dirty="0"/>
          </a:p>
          <a:p>
            <a:r>
              <a:rPr lang="fr-FR" dirty="0"/>
              <a:t>Quels types de moments d’auto-affectation vécus en classe favorisent ou freinent le développement du pouvoir d’agir de l’</a:t>
            </a:r>
            <a:r>
              <a:rPr lang="fr-FR" b="1" dirty="0"/>
              <a:t>EN</a:t>
            </a:r>
            <a:r>
              <a:rPr lang="fr-FR" dirty="0"/>
              <a:t> en EPS ?</a:t>
            </a:r>
          </a:p>
          <a:p>
            <a:pPr marL="0" indent="0">
              <a:buNone/>
            </a:pPr>
            <a:endParaRPr lang="fr-FR" dirty="0"/>
          </a:p>
          <a:p>
            <a:r>
              <a:rPr lang="fr-FR" dirty="0"/>
              <a:t>Transgressions de règles par un ou plusieurs élèves &amp; actions non motivées d’élèves  -&gt; sentiment d’impuissance (sur le moment)</a:t>
            </a:r>
          </a:p>
          <a:p>
            <a:pPr marL="0" indent="0">
              <a:buNone/>
            </a:pPr>
            <a:endParaRPr lang="fr-FR" dirty="0"/>
          </a:p>
          <a:p>
            <a:r>
              <a:rPr lang="fr-FR" dirty="0"/>
              <a:t>Actions motivées d’élèves -&gt; sentiment de pouvoir agir</a:t>
            </a: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11</a:t>
            </a:fld>
            <a:endParaRPr lang="fr-FR"/>
          </a:p>
        </p:txBody>
      </p:sp>
    </p:spTree>
    <p:extLst>
      <p:ext uri="{BB962C8B-B14F-4D97-AF65-F5344CB8AC3E}">
        <p14:creationId xmlns:p14="http://schemas.microsoft.com/office/powerpoint/2010/main" val="1200462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12</a:t>
            </a:fld>
            <a:endParaRPr lang="fr-FR"/>
          </a:p>
        </p:txBody>
      </p:sp>
    </p:spTree>
    <p:extLst>
      <p:ext uri="{BB962C8B-B14F-4D97-AF65-F5344CB8AC3E}">
        <p14:creationId xmlns:p14="http://schemas.microsoft.com/office/powerpoint/2010/main" val="1777025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dirty="0"/>
              <a:t>Souhaite que ses élèves deviennent des citoyens civilisés: comme d’ailleurs tous les profs d’EPS!</a:t>
            </a:r>
            <a:endParaRPr lang="fr-CH" sz="120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13</a:t>
            </a:fld>
            <a:endParaRPr lang="fr-FR"/>
          </a:p>
        </p:txBody>
      </p:sp>
    </p:spTree>
    <p:extLst>
      <p:ext uri="{BB962C8B-B14F-4D97-AF65-F5344CB8AC3E}">
        <p14:creationId xmlns:p14="http://schemas.microsoft.com/office/powerpoint/2010/main" val="896384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Qu’essaie Mathieu de mettre en œuvre pour revivre ou remédier aux situations d’affectation vécues?</a:t>
            </a: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14</a:t>
            </a:fld>
            <a:endParaRPr lang="fr-FR"/>
          </a:p>
        </p:txBody>
      </p:sp>
    </p:spTree>
    <p:extLst>
      <p:ext uri="{BB962C8B-B14F-4D97-AF65-F5344CB8AC3E}">
        <p14:creationId xmlns:p14="http://schemas.microsoft.com/office/powerpoint/2010/main" val="545452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Mais aussi de: </a:t>
            </a:r>
            <a:r>
              <a:rPr lang="fr-FR" dirty="0"/>
              <a:t>de créer de nouveaux buts, de donner un autre sens à son activité, d’augmenter son efficience, d’orienter son activité vers l’extérieur (et plus seulement vers lui-même), de généraliser et de se développer à l’intersection de différents milieux.</a:t>
            </a: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Clot dit que l’activité est l’unité de base pour comprendre l’origine du développement. L’activité est le foyer du développement du pouvoir d’agir. C’est dans l’activité que les travailleurs peuvent promouvoir des relations nouvelles aux objets, à autrui ou à eux-mêmes. C’est là que se produisent ou pas, d’autres buts, d’autres destinataires et d’autres manières d’être soi-même dans un milieu professionnel transformable et inachevé. Les travailleurs se développent dans et par l’activité.</a:t>
            </a:r>
            <a:r>
              <a:rPr lang="fr-FR" dirty="0">
                <a:effectLst/>
              </a:rPr>
              <a:t> </a:t>
            </a:r>
          </a:p>
          <a:p>
            <a:endParaRPr lang="fr-FR" dirty="0"/>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Par conséquent, à la suite de Clot (2001), nous assumons la posture transformative de l’étude, en « forçant » le développement de l’activité des participants par la méthode de l’</a:t>
            </a:r>
            <a:r>
              <a:rPr lang="fr-FR" sz="1200" kern="1200" dirty="0" err="1">
                <a:solidFill>
                  <a:schemeClr val="tx1"/>
                </a:solidFill>
                <a:effectLst/>
                <a:latin typeface="+mn-lt"/>
                <a:ea typeface="+mn-ea"/>
                <a:cs typeface="+mn-cs"/>
              </a:rPr>
              <a:t>autoconfrontation</a:t>
            </a:r>
            <a:r>
              <a:rPr lang="fr-FR" sz="1200" kern="1200" dirty="0">
                <a:solidFill>
                  <a:schemeClr val="tx1"/>
                </a:solidFill>
                <a:effectLst/>
                <a:latin typeface="+mn-lt"/>
                <a:ea typeface="+mn-ea"/>
                <a:cs typeface="+mn-cs"/>
              </a:rPr>
              <a:t> simple et croisée et en prenant pour objet de recherche ce développement même. De fait, quelle que soit la méthodologie choisie, le chercheur, en participant à la situation qu’il entreprend d’analyser, la modifie. Même dans les méthodologies quantitatives, le fait pour un acteur de répondre à une enquête produit un effet sur son activité (les questions posées le font s’interroger sur ses pratiques, ses opinions, ses choix). </a:t>
            </a:r>
          </a:p>
          <a:p>
            <a:endParaRPr lang="fr-FR" dirty="0"/>
          </a:p>
          <a:p>
            <a:r>
              <a:rPr lang="fr-FR" sz="1200" b="0" i="0" kern="1200" dirty="0">
                <a:solidFill>
                  <a:schemeClr val="tx1"/>
                </a:solidFill>
                <a:effectLst/>
                <a:latin typeface="+mn-lt"/>
                <a:ea typeface="+mn-ea"/>
                <a:cs typeface="+mn-cs"/>
              </a:rPr>
              <a:t>Pour </a:t>
            </a:r>
            <a:r>
              <a:rPr lang="fr-FR" sz="1200" b="0" i="0" kern="1200" dirty="0" err="1">
                <a:solidFill>
                  <a:schemeClr val="tx1"/>
                </a:solidFill>
                <a:effectLst/>
                <a:latin typeface="+mn-lt"/>
                <a:ea typeface="+mn-ea"/>
                <a:cs typeface="+mn-cs"/>
              </a:rPr>
              <a:t>Vygotski</a:t>
            </a:r>
            <a:r>
              <a:rPr lang="fr-FR" sz="1200" b="0" i="0" kern="1200" dirty="0">
                <a:solidFill>
                  <a:schemeClr val="tx1"/>
                </a:solidFill>
                <a:effectLst/>
                <a:latin typeface="+mn-lt"/>
                <a:ea typeface="+mn-ea"/>
                <a:cs typeface="+mn-cs"/>
              </a:rPr>
              <a:t>, le langage dit « égocentrique » de l'enfant</a:t>
            </a:r>
            <a:r>
              <a:rPr lang="fr-FR" sz="1200" b="0" i="0" u="none" strike="noStrike" kern="1200" baseline="30000" dirty="0">
                <a:solidFill>
                  <a:schemeClr val="tx1"/>
                </a:solidFill>
                <a:effectLst/>
                <a:latin typeface="+mn-lt"/>
                <a:ea typeface="+mn-ea"/>
                <a:cs typeface="+mn-cs"/>
                <a:hlinkClick r:id="rId3"/>
              </a:rPr>
              <a:t>4</a:t>
            </a:r>
            <a:r>
              <a:rPr lang="fr-FR" sz="1200" b="0" i="0" kern="1200" dirty="0">
                <a:solidFill>
                  <a:schemeClr val="tx1"/>
                </a:solidFill>
                <a:effectLst/>
                <a:latin typeface="+mn-lt"/>
                <a:ea typeface="+mn-ea"/>
                <a:cs typeface="+mn-cs"/>
              </a:rPr>
              <a:t> a un caractère social et se transformera ensuite en langage dit « intérieur » chez l'adulte et serait un médiateur nécessaire dans le développement et le fonctionnement de la </a:t>
            </a:r>
            <a:r>
              <a:rPr lang="fr-FR" sz="1200" b="0" i="0" u="none" strike="noStrike" kern="1200" dirty="0">
                <a:solidFill>
                  <a:schemeClr val="tx1"/>
                </a:solidFill>
                <a:effectLst/>
                <a:latin typeface="+mn-lt"/>
                <a:ea typeface="+mn-ea"/>
                <a:cs typeface="+mn-cs"/>
                <a:hlinkClick r:id="rId4" tooltip="Pensée"/>
              </a:rPr>
              <a:t>pensée</a:t>
            </a:r>
            <a:r>
              <a:rPr lang="fr-FR" sz="1200" b="0" i="0" kern="1200" dirty="0">
                <a:solidFill>
                  <a:schemeClr val="tx1"/>
                </a:solidFill>
                <a:effectLst/>
                <a:latin typeface="+mn-lt"/>
                <a:ea typeface="+mn-ea"/>
                <a:cs typeface="+mn-cs"/>
              </a:rPr>
              <a:t>.</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15</a:t>
            </a:fld>
            <a:endParaRPr lang="fr-FR"/>
          </a:p>
        </p:txBody>
      </p:sp>
    </p:spTree>
    <p:extLst>
      <p:ext uri="{BB962C8B-B14F-4D97-AF65-F5344CB8AC3E}">
        <p14:creationId xmlns:p14="http://schemas.microsoft.com/office/powerpoint/2010/main" val="1156346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err="1"/>
              <a:t>Skock</a:t>
            </a:r>
            <a:r>
              <a:rPr lang="fr-FR" b="1" dirty="0"/>
              <a:t> of reality and </a:t>
            </a:r>
            <a:r>
              <a:rPr lang="fr-FR" b="1" dirty="0" err="1"/>
              <a:t>dilemas</a:t>
            </a:r>
            <a:r>
              <a:rPr lang="fr-FR" b="1" dirty="0"/>
              <a:t>:</a:t>
            </a:r>
          </a:p>
          <a:p>
            <a:r>
              <a:rPr lang="fr-FR" sz="1200" kern="1200" dirty="0">
                <a:solidFill>
                  <a:schemeClr val="tx1"/>
                </a:solidFill>
                <a:effectLst/>
                <a:latin typeface="+mn-lt"/>
                <a:ea typeface="+mn-ea"/>
                <a:cs typeface="+mn-cs"/>
              </a:rPr>
              <a:t>(</a:t>
            </a:r>
            <a:r>
              <a:rPr lang="fr-FR" sz="1200" kern="1200" dirty="0" err="1">
                <a:solidFill>
                  <a:schemeClr val="tx1"/>
                </a:solidFill>
                <a:effectLst/>
                <a:latin typeface="+mn-lt"/>
                <a:ea typeface="+mn-ea"/>
                <a:cs typeface="+mn-cs"/>
              </a:rPr>
              <a:t>Lassila</a:t>
            </a:r>
            <a:r>
              <a:rPr lang="fr-FR" sz="1200" kern="1200" dirty="0">
                <a:solidFill>
                  <a:schemeClr val="tx1"/>
                </a:solidFill>
                <a:effectLst/>
                <a:latin typeface="+mn-lt"/>
                <a:ea typeface="+mn-ea"/>
                <a:cs typeface="+mn-cs"/>
              </a:rPr>
              <a:t>, 2016)</a:t>
            </a:r>
            <a:r>
              <a:rPr lang="fr-FR" sz="1200" kern="1200" baseline="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There are tensions </a:t>
            </a:r>
            <a:r>
              <a:rPr lang="fr-FR" sz="1200" kern="1200" dirty="0" err="1">
                <a:solidFill>
                  <a:schemeClr val="tx1"/>
                </a:solidFill>
                <a:effectLst/>
                <a:latin typeface="+mn-lt"/>
                <a:ea typeface="+mn-ea"/>
                <a:cs typeface="+mn-cs"/>
              </a:rPr>
              <a:t>between</a:t>
            </a:r>
            <a:r>
              <a:rPr lang="fr-FR" sz="1200" kern="1200" dirty="0">
                <a:solidFill>
                  <a:schemeClr val="tx1"/>
                </a:solidFill>
                <a:effectLst/>
                <a:latin typeface="+mn-lt"/>
                <a:ea typeface="+mn-ea"/>
                <a:cs typeface="+mn-cs"/>
              </a:rPr>
              <a:t> the </a:t>
            </a:r>
            <a:r>
              <a:rPr lang="fr-FR" sz="1200" kern="1200" dirty="0" err="1">
                <a:solidFill>
                  <a:schemeClr val="tx1"/>
                </a:solidFill>
                <a:effectLst/>
                <a:latin typeface="+mn-lt"/>
                <a:ea typeface="+mn-ea"/>
                <a:cs typeface="+mn-cs"/>
              </a:rPr>
              <a:t>ideals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he</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had</a:t>
            </a:r>
            <a:r>
              <a:rPr lang="fr-FR" sz="1200" kern="1200" dirty="0">
                <a:solidFill>
                  <a:schemeClr val="tx1"/>
                </a:solidFill>
                <a:effectLst/>
                <a:latin typeface="+mn-lt"/>
                <a:ea typeface="+mn-ea"/>
                <a:cs typeface="+mn-cs"/>
              </a:rPr>
              <a:t> set</a:t>
            </a:r>
            <a:r>
              <a:rPr lang="fr-FR" sz="1200" kern="1200" baseline="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for </a:t>
            </a:r>
            <a:r>
              <a:rPr lang="fr-FR" sz="1200" kern="1200" dirty="0" err="1">
                <a:solidFill>
                  <a:schemeClr val="tx1"/>
                </a:solidFill>
                <a:effectLst/>
                <a:latin typeface="+mn-lt"/>
                <a:ea typeface="+mn-ea"/>
                <a:cs typeface="+mn-cs"/>
              </a:rPr>
              <a:t>teacher</a:t>
            </a:r>
            <a:r>
              <a:rPr lang="fr-FR" sz="1200" kern="1200" dirty="0">
                <a:solidFill>
                  <a:schemeClr val="tx1"/>
                </a:solidFill>
                <a:effectLst/>
                <a:latin typeface="+mn-lt"/>
                <a:ea typeface="+mn-ea"/>
                <a:cs typeface="+mn-cs"/>
              </a:rPr>
              <a:t>–</a:t>
            </a:r>
            <a:r>
              <a:rPr lang="fr-FR" sz="1200" kern="1200" dirty="0" err="1">
                <a:solidFill>
                  <a:schemeClr val="tx1"/>
                </a:solidFill>
                <a:effectLst/>
                <a:latin typeface="+mn-lt"/>
                <a:ea typeface="+mn-ea"/>
                <a:cs typeface="+mn-cs"/>
              </a:rPr>
              <a:t>student</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relationships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based</a:t>
            </a:r>
            <a:r>
              <a:rPr lang="fr-FR" sz="1200" kern="1200" dirty="0">
                <a:solidFill>
                  <a:schemeClr val="tx1"/>
                </a:solidFill>
                <a:effectLst/>
                <a:latin typeface="+mn-lt"/>
                <a:ea typeface="+mn-ea"/>
                <a:cs typeface="+mn-cs"/>
              </a:rPr>
              <a:t> on </a:t>
            </a:r>
            <a:r>
              <a:rPr lang="fr-FR" sz="1200" kern="1200" dirty="0" err="1">
                <a:solidFill>
                  <a:schemeClr val="tx1"/>
                </a:solidFill>
                <a:effectLst/>
                <a:latin typeface="+mn-lt"/>
                <a:ea typeface="+mn-ea"/>
                <a:cs typeface="+mn-cs"/>
              </a:rPr>
              <a:t>his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encounters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with</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inspirational</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teachers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during</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his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own</a:t>
            </a:r>
            <a:endParaRPr lang="fr-FR" sz="1200" kern="1200" dirty="0">
              <a:solidFill>
                <a:schemeClr val="tx1"/>
              </a:solidFill>
              <a:effectLst/>
              <a:latin typeface="+mn-lt"/>
              <a:ea typeface="+mn-ea"/>
              <a:cs typeface="+mn-cs"/>
            </a:endParaRPr>
          </a:p>
          <a:p>
            <a:r>
              <a:rPr lang="fr-FR" sz="1200" kern="1200" dirty="0" err="1">
                <a:solidFill>
                  <a:schemeClr val="tx1"/>
                </a:solidFill>
                <a:effectLst/>
                <a:latin typeface="+mn-lt"/>
                <a:ea typeface="+mn-ea"/>
                <a:cs typeface="+mn-cs"/>
              </a:rPr>
              <a:t>school</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years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examples</a:t>
            </a:r>
            <a:r>
              <a:rPr lang="fr-FR" sz="1200" kern="1200" dirty="0">
                <a:solidFill>
                  <a:schemeClr val="tx1"/>
                </a:solidFill>
                <a:effectLst/>
                <a:latin typeface="+mn-lt"/>
                <a:ea typeface="+mn-ea"/>
                <a:cs typeface="+mn-cs"/>
              </a:rPr>
              <a:t> set by </a:t>
            </a:r>
            <a:r>
              <a:rPr lang="fr-FR" sz="1200" kern="1200" dirty="0" err="1">
                <a:solidFill>
                  <a:schemeClr val="tx1"/>
                </a:solidFill>
                <a:effectLst/>
                <a:latin typeface="+mn-lt"/>
                <a:ea typeface="+mn-ea"/>
                <a:cs typeface="+mn-cs"/>
              </a:rPr>
              <a:t>colleagues</a:t>
            </a:r>
            <a:r>
              <a:rPr lang="fr-FR" sz="1200" kern="1200" dirty="0">
                <a:solidFill>
                  <a:schemeClr val="tx1"/>
                </a:solidFill>
                <a:effectLst/>
                <a:latin typeface="+mn-lt"/>
                <a:ea typeface="+mn-ea"/>
                <a:cs typeface="+mn-cs"/>
              </a:rPr>
              <a:t> on one hand and the </a:t>
            </a:r>
            <a:r>
              <a:rPr lang="fr-FR" sz="1200" kern="1200" dirty="0" err="1">
                <a:solidFill>
                  <a:schemeClr val="tx1"/>
                </a:solidFill>
                <a:effectLst/>
                <a:latin typeface="+mn-lt"/>
                <a:ea typeface="+mn-ea"/>
                <a:cs typeface="+mn-cs"/>
              </a:rPr>
              <a:t>difficulty</a:t>
            </a:r>
            <a:r>
              <a:rPr lang="fr-FR" sz="1200" kern="1200" dirty="0">
                <a:solidFill>
                  <a:schemeClr val="tx1"/>
                </a:solidFill>
                <a:effectLst/>
                <a:latin typeface="+mn-lt"/>
                <a:ea typeface="+mn-ea"/>
                <a:cs typeface="+mn-cs"/>
              </a:rPr>
              <a:t> of </a:t>
            </a:r>
            <a:r>
              <a:rPr lang="fr-FR" sz="1200" kern="1200" dirty="0" err="1">
                <a:solidFill>
                  <a:schemeClr val="tx1"/>
                </a:solidFill>
                <a:effectLst/>
                <a:latin typeface="+mn-lt"/>
                <a:ea typeface="+mn-ea"/>
                <a:cs typeface="+mn-cs"/>
              </a:rPr>
              <a:t>achieving</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those</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ideals</a:t>
            </a:r>
            <a:r>
              <a:rPr lang="fr-FR" sz="1200" kern="1200" dirty="0">
                <a:solidFill>
                  <a:schemeClr val="tx1"/>
                </a:solidFill>
                <a:effectLst/>
                <a:latin typeface="+mn-lt"/>
                <a:ea typeface="+mn-ea"/>
                <a:cs typeface="+mn-cs"/>
              </a:rPr>
              <a:t> in</a:t>
            </a:r>
            <a:r>
              <a:rPr lang="fr-FR" sz="1200" kern="1200" baseline="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his</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work</a:t>
            </a:r>
            <a:r>
              <a:rPr lang="fr-FR" sz="1200" kern="1200" dirty="0">
                <a:solidFill>
                  <a:schemeClr val="tx1"/>
                </a:solidFill>
                <a:effectLst/>
                <a:latin typeface="+mn-lt"/>
                <a:ea typeface="+mn-ea"/>
                <a:cs typeface="+mn-cs"/>
              </a:rPr>
              <a:t> on the </a:t>
            </a:r>
            <a:r>
              <a:rPr lang="fr-FR" sz="1200" kern="1200" dirty="0" err="1">
                <a:solidFill>
                  <a:schemeClr val="tx1"/>
                </a:solidFill>
                <a:effectLst/>
                <a:latin typeface="+mn-lt"/>
                <a:ea typeface="+mn-ea"/>
                <a:cs typeface="+mn-cs"/>
              </a:rPr>
              <a:t>other</a:t>
            </a:r>
            <a:r>
              <a:rPr lang="fr-FR" sz="1200" kern="1200" dirty="0">
                <a:solidFill>
                  <a:schemeClr val="tx1"/>
                </a:solidFill>
                <a:effectLst/>
                <a:latin typeface="+mn-lt"/>
                <a:ea typeface="+mn-ea"/>
                <a:cs typeface="+mn-cs"/>
              </a:rPr>
              <a:t>.</a:t>
            </a:r>
          </a:p>
          <a:p>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16</a:t>
            </a:fld>
            <a:endParaRPr lang="fr-FR"/>
          </a:p>
        </p:txBody>
      </p:sp>
    </p:spTree>
    <p:extLst>
      <p:ext uri="{BB962C8B-B14F-4D97-AF65-F5344CB8AC3E}">
        <p14:creationId xmlns:p14="http://schemas.microsoft.com/office/powerpoint/2010/main" val="105416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17</a:t>
            </a:fld>
            <a:endParaRPr lang="fr-FR"/>
          </a:p>
        </p:txBody>
      </p:sp>
    </p:spTree>
    <p:extLst>
      <p:ext uri="{BB962C8B-B14F-4D97-AF65-F5344CB8AC3E}">
        <p14:creationId xmlns:p14="http://schemas.microsoft.com/office/powerpoint/2010/main" val="314086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a:t>
            </a:fld>
            <a:endParaRPr lang="fr-FR"/>
          </a:p>
        </p:txBody>
      </p:sp>
    </p:spTree>
    <p:extLst>
      <p:ext uri="{BB962C8B-B14F-4D97-AF65-F5344CB8AC3E}">
        <p14:creationId xmlns:p14="http://schemas.microsoft.com/office/powerpoint/2010/main" val="1649745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Cette étude fait partie d’un programme de recherche qui vise à mieux comprendre le développement professionnel des EN en EPS à partir de situations émotionnellement marquantes -&gt; le développement du pouvoir d’agir dépend du pouvoir d’être affecté (Clot, 2008)</a:t>
            </a:r>
          </a:p>
          <a:p>
            <a:r>
              <a:rPr lang="fr-FR" dirty="0"/>
              <a:t>Ce programme est basé sur la clinique de l’activité (</a:t>
            </a:r>
            <a:r>
              <a:rPr lang="fr-FR" dirty="0" err="1"/>
              <a:t>Vygotski</a:t>
            </a:r>
            <a:r>
              <a:rPr lang="fr-FR" dirty="0"/>
              <a:t>, 1960) et l’ergonomie française</a:t>
            </a: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3</a:t>
            </a:fld>
            <a:endParaRPr lang="fr-FR"/>
          </a:p>
        </p:txBody>
      </p:sp>
    </p:spTree>
    <p:extLst>
      <p:ext uri="{BB962C8B-B14F-4D97-AF65-F5344CB8AC3E}">
        <p14:creationId xmlns:p14="http://schemas.microsoft.com/office/powerpoint/2010/main" val="2163354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a:t>EN: ce sigle regroupent</a:t>
            </a:r>
            <a:r>
              <a:rPr lang="fr-FR" b="1" baseline="0" dirty="0"/>
              <a:t> tant les enseignants débutants que les enseignants stagiaires encore en formation. </a:t>
            </a:r>
            <a:r>
              <a:rPr lang="en-US" sz="1200" kern="1200" dirty="0">
                <a:solidFill>
                  <a:schemeClr val="tx1"/>
                </a:solidFill>
                <a:effectLst/>
                <a:latin typeface="+mn-lt"/>
                <a:ea typeface="+mn-ea"/>
                <a:cs typeface="+mn-cs"/>
              </a:rPr>
              <a:t>We use the term ‘a beginning teacher’ (e.g. Craig, 2014; </a:t>
            </a:r>
            <a:r>
              <a:rPr lang="en-US" sz="1200" kern="1200" dirty="0" err="1">
                <a:solidFill>
                  <a:schemeClr val="tx1"/>
                </a:solidFill>
                <a:effectLst/>
                <a:latin typeface="+mn-lt"/>
                <a:ea typeface="+mn-ea"/>
                <a:cs typeface="+mn-cs"/>
              </a:rPr>
              <a:t>Pillen</a:t>
            </a:r>
            <a:r>
              <a:rPr lang="en-US" sz="1200" kern="1200" dirty="0">
                <a:solidFill>
                  <a:schemeClr val="tx1"/>
                </a:solidFill>
                <a:effectLst/>
                <a:latin typeface="+mn-lt"/>
                <a:ea typeface="+mn-ea"/>
                <a:cs typeface="+mn-cs"/>
              </a:rPr>
              <a:t> et al., 2013) in our research. Based on prior research literature, also terms ‘novice teacher’ (</a:t>
            </a:r>
            <a:r>
              <a:rPr lang="en-US" sz="1200" kern="1200" dirty="0" err="1">
                <a:solidFill>
                  <a:schemeClr val="tx1"/>
                </a:solidFill>
                <a:effectLst/>
                <a:latin typeface="+mn-lt"/>
                <a:ea typeface="+mn-ea"/>
                <a:cs typeface="+mn-cs"/>
              </a:rPr>
              <a:t>Fantilli</a:t>
            </a:r>
            <a:r>
              <a:rPr lang="en-US" sz="1200" kern="1200" dirty="0">
                <a:solidFill>
                  <a:schemeClr val="tx1"/>
                </a:solidFill>
                <a:effectLst/>
                <a:latin typeface="+mn-lt"/>
                <a:ea typeface="+mn-ea"/>
                <a:cs typeface="+mn-cs"/>
              </a:rPr>
              <a:t> &amp; McDougall, 2009), ‘early career teacher’ (</a:t>
            </a:r>
            <a:r>
              <a:rPr lang="en-US" sz="1200" kern="1200" dirty="0" err="1">
                <a:solidFill>
                  <a:schemeClr val="tx1"/>
                </a:solidFill>
                <a:effectLst/>
                <a:latin typeface="+mn-lt"/>
                <a:ea typeface="+mn-ea"/>
                <a:cs typeface="+mn-cs"/>
              </a:rPr>
              <a:t>Hulme</a:t>
            </a:r>
            <a:r>
              <a:rPr lang="en-US" sz="1200" kern="1200" dirty="0">
                <a:solidFill>
                  <a:schemeClr val="tx1"/>
                </a:solidFill>
                <a:effectLst/>
                <a:latin typeface="+mn-lt"/>
                <a:ea typeface="+mn-ea"/>
                <a:cs typeface="+mn-cs"/>
              </a:rPr>
              <a:t> &amp; </a:t>
            </a:r>
            <a:r>
              <a:rPr lang="en-US" sz="1200" kern="1200" dirty="0" err="1">
                <a:solidFill>
                  <a:schemeClr val="tx1"/>
                </a:solidFill>
                <a:effectLst/>
                <a:latin typeface="+mn-lt"/>
                <a:ea typeface="+mn-ea"/>
                <a:cs typeface="+mn-cs"/>
              </a:rPr>
              <a:t>Menter</a:t>
            </a:r>
            <a:r>
              <a:rPr lang="en-US" sz="1200" kern="1200" dirty="0">
                <a:solidFill>
                  <a:schemeClr val="tx1"/>
                </a:solidFill>
                <a:effectLst/>
                <a:latin typeface="+mn-lt"/>
                <a:ea typeface="+mn-ea"/>
                <a:cs typeface="+mn-cs"/>
              </a:rPr>
              <a:t>, 2014), ‘newly qualified teacher’ (</a:t>
            </a:r>
            <a:r>
              <a:rPr lang="en-US" sz="1200" kern="1200" dirty="0" err="1">
                <a:solidFill>
                  <a:schemeClr val="tx1"/>
                </a:solidFill>
                <a:effectLst/>
                <a:latin typeface="+mn-lt"/>
                <a:ea typeface="+mn-ea"/>
                <a:cs typeface="+mn-cs"/>
              </a:rPr>
              <a:t>Ulvik</a:t>
            </a:r>
            <a:r>
              <a:rPr lang="en-US" sz="1200" kern="1200" dirty="0">
                <a:solidFill>
                  <a:schemeClr val="tx1"/>
                </a:solidFill>
                <a:effectLst/>
                <a:latin typeface="+mn-lt"/>
                <a:ea typeface="+mn-ea"/>
                <a:cs typeface="+mn-cs"/>
              </a:rPr>
              <a:t> &amp; </a:t>
            </a:r>
            <a:r>
              <a:rPr lang="en-US" sz="1200" kern="1200" dirty="0" err="1">
                <a:solidFill>
                  <a:schemeClr val="tx1"/>
                </a:solidFill>
                <a:effectLst/>
                <a:latin typeface="+mn-lt"/>
                <a:ea typeface="+mn-ea"/>
                <a:cs typeface="+mn-cs"/>
              </a:rPr>
              <a:t>Langørgen</a:t>
            </a:r>
            <a:r>
              <a:rPr lang="en-US" sz="1200" kern="1200" dirty="0">
                <a:solidFill>
                  <a:schemeClr val="tx1"/>
                </a:solidFill>
                <a:effectLst/>
                <a:latin typeface="+mn-lt"/>
                <a:ea typeface="+mn-ea"/>
                <a:cs typeface="+mn-cs"/>
              </a:rPr>
              <a:t>, 2012) and ‘first-year teacher’ (Hebert &amp; Worthy, 2001) are used. </a:t>
            </a:r>
            <a:endParaRPr lang="fr-F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fr-F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understand a beginning teacher to be someone with 0–7 years of teaching experience. The term ‘beginning teacher’ was chosen instead of ‘newly qualified teachers’ (</a:t>
            </a:r>
            <a:r>
              <a:rPr lang="en-US" sz="1200" kern="1200" dirty="0" err="1">
                <a:solidFill>
                  <a:schemeClr val="tx1"/>
                </a:solidFill>
                <a:effectLst/>
                <a:latin typeface="+mn-lt"/>
                <a:ea typeface="+mn-ea"/>
                <a:cs typeface="+mn-cs"/>
              </a:rPr>
              <a:t>Aspfors</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Bondas</a:t>
            </a:r>
            <a:r>
              <a:rPr lang="en-US" sz="1200" kern="1200" dirty="0">
                <a:solidFill>
                  <a:schemeClr val="tx1"/>
                </a:solidFill>
                <a:effectLst/>
                <a:latin typeface="+mn-lt"/>
                <a:ea typeface="+mn-ea"/>
                <a:cs typeface="+mn-cs"/>
              </a:rPr>
              <a:t> 2013) or ‘novice teachers’ (Caspersen and </a:t>
            </a:r>
            <a:r>
              <a:rPr lang="en-US" sz="1200" kern="1200" dirty="0" err="1">
                <a:solidFill>
                  <a:schemeClr val="tx1"/>
                </a:solidFill>
                <a:effectLst/>
                <a:latin typeface="+mn-lt"/>
                <a:ea typeface="+mn-ea"/>
                <a:cs typeface="+mn-cs"/>
              </a:rPr>
              <a:t>Raaen</a:t>
            </a:r>
            <a:r>
              <a:rPr lang="en-US" sz="1200" kern="1200" dirty="0">
                <a:solidFill>
                  <a:schemeClr val="tx1"/>
                </a:solidFill>
                <a:effectLst/>
                <a:latin typeface="+mn-lt"/>
                <a:ea typeface="+mn-ea"/>
                <a:cs typeface="+mn-cs"/>
              </a:rPr>
              <a:t> 2014) because it is frequently used in previous literature (Craig 2013; Le </a:t>
            </a:r>
            <a:r>
              <a:rPr lang="en-US" sz="1200" kern="1200" dirty="0" err="1">
                <a:solidFill>
                  <a:schemeClr val="tx1"/>
                </a:solidFill>
                <a:effectLst/>
                <a:latin typeface="+mn-lt"/>
                <a:ea typeface="+mn-ea"/>
                <a:cs typeface="+mn-cs"/>
              </a:rPr>
              <a:t>Maistre</a:t>
            </a:r>
            <a:r>
              <a:rPr lang="en-US" sz="1200" kern="1200" dirty="0">
                <a:solidFill>
                  <a:schemeClr val="tx1"/>
                </a:solidFill>
                <a:effectLst/>
                <a:latin typeface="+mn-lt"/>
                <a:ea typeface="+mn-ea"/>
                <a:cs typeface="+mn-cs"/>
              </a:rPr>
              <a:t> and Pare 2010), also in the Japanese context (</a:t>
            </a:r>
            <a:r>
              <a:rPr lang="en-US" sz="1200" kern="1200" dirty="0" err="1">
                <a:solidFill>
                  <a:schemeClr val="tx1"/>
                </a:solidFill>
                <a:effectLst/>
                <a:latin typeface="+mn-lt"/>
                <a:ea typeface="+mn-ea"/>
                <a:cs typeface="+mn-cs"/>
              </a:rPr>
              <a:t>Miyajima</a:t>
            </a:r>
            <a:r>
              <a:rPr lang="en-US" sz="1200" kern="1200" dirty="0">
                <a:solidFill>
                  <a:schemeClr val="tx1"/>
                </a:solidFill>
                <a:effectLst/>
                <a:latin typeface="+mn-lt"/>
                <a:ea typeface="+mn-ea"/>
                <a:cs typeface="+mn-cs"/>
              </a:rPr>
              <a:t> 2008; </a:t>
            </a:r>
            <a:r>
              <a:rPr lang="en-US" sz="1200" kern="1200" dirty="0" err="1">
                <a:solidFill>
                  <a:schemeClr val="tx1"/>
                </a:solidFill>
                <a:effectLst/>
                <a:latin typeface="+mn-lt"/>
                <a:ea typeface="+mn-ea"/>
                <a:cs typeface="+mn-cs"/>
              </a:rPr>
              <a:t>Shimahara</a:t>
            </a:r>
            <a:r>
              <a:rPr lang="en-US" sz="1200" kern="1200" dirty="0">
                <a:solidFill>
                  <a:schemeClr val="tx1"/>
                </a:solidFill>
                <a:effectLst/>
                <a:latin typeface="+mn-lt"/>
                <a:ea typeface="+mn-ea"/>
                <a:cs typeface="+mn-cs"/>
              </a:rPr>
              <a:t> 2002) and in the larger research project that this research is a part of.</a:t>
            </a:r>
            <a:endParaRPr lang="fr-FR" sz="1200" kern="1200" dirty="0">
              <a:solidFill>
                <a:schemeClr val="tx1"/>
              </a:solidFill>
              <a:effectLst/>
              <a:latin typeface="+mn-lt"/>
              <a:ea typeface="+mn-ea"/>
              <a:cs typeface="+mn-cs"/>
            </a:endParaRPr>
          </a:p>
          <a:p>
            <a:endParaRPr lang="fr-FR" b="1" baseline="0" dirty="0"/>
          </a:p>
          <a:p>
            <a:endParaRPr lang="fr-FR" b="1" baseline="0" dirty="0"/>
          </a:p>
          <a:p>
            <a:r>
              <a:rPr lang="fr-FR" sz="1600" b="1" baseline="0" dirty="0">
                <a:solidFill>
                  <a:srgbClr val="7030A0"/>
                </a:solidFill>
              </a:rPr>
              <a:t>Schutz (2014): </a:t>
            </a:r>
            <a:r>
              <a:rPr lang="fr-FR" sz="1600" b="1" kern="1200" dirty="0">
                <a:solidFill>
                  <a:srgbClr val="7030A0"/>
                </a:solidFill>
                <a:effectLst/>
                <a:latin typeface="+mn-lt"/>
                <a:ea typeface="+mn-ea"/>
                <a:cs typeface="+mn-cs"/>
              </a:rPr>
              <a:t>the </a:t>
            </a:r>
            <a:r>
              <a:rPr lang="fr-FR" sz="1600" b="1" kern="1200" dirty="0" err="1">
                <a:solidFill>
                  <a:srgbClr val="7030A0"/>
                </a:solidFill>
                <a:effectLst/>
                <a:latin typeface="+mn-lt"/>
                <a:ea typeface="+mn-ea"/>
                <a:cs typeface="+mn-cs"/>
              </a:rPr>
              <a:t>classroom</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context</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involves</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both</a:t>
            </a:r>
            <a:r>
              <a:rPr lang="fr-FR" sz="1600" b="1" kern="1200" dirty="0">
                <a:solidFill>
                  <a:srgbClr val="7030A0"/>
                </a:solidFill>
                <a:effectLst/>
                <a:latin typeface="+mn-lt"/>
                <a:ea typeface="+mn-ea"/>
                <a:cs typeface="+mn-cs"/>
              </a:rPr>
              <a:t> the </a:t>
            </a:r>
            <a:r>
              <a:rPr lang="fr-FR" sz="1600" b="1" kern="1200" dirty="0" err="1">
                <a:solidFill>
                  <a:srgbClr val="7030A0"/>
                </a:solidFill>
                <a:effectLst/>
                <a:latin typeface="+mn-lt"/>
                <a:ea typeface="+mn-ea"/>
                <a:cs typeface="+mn-cs"/>
              </a:rPr>
              <a:t>extreme</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happiness</a:t>
            </a:r>
            <a:r>
              <a:rPr lang="fr-FR" sz="1600" b="1" kern="1200" baseline="0" dirty="0">
                <a:solidFill>
                  <a:srgbClr val="7030A0"/>
                </a:solidFill>
                <a:effectLst/>
                <a:latin typeface="+mn-lt"/>
                <a:ea typeface="+mn-ea"/>
                <a:cs typeface="+mn-cs"/>
              </a:rPr>
              <a:t> </a:t>
            </a:r>
            <a:r>
              <a:rPr lang="fr-FR" sz="1600" b="1" kern="1200" dirty="0">
                <a:solidFill>
                  <a:srgbClr val="7030A0"/>
                </a:solidFill>
                <a:effectLst/>
                <a:latin typeface="+mn-lt"/>
                <a:ea typeface="+mn-ea"/>
                <a:cs typeface="+mn-cs"/>
              </a:rPr>
              <a:t>and </a:t>
            </a:r>
            <a:r>
              <a:rPr lang="fr-FR" sz="1600" b="1" kern="1200" dirty="0" err="1">
                <a:solidFill>
                  <a:srgbClr val="7030A0"/>
                </a:solidFill>
                <a:effectLst/>
                <a:latin typeface="+mn-lt"/>
                <a:ea typeface="+mn-ea"/>
                <a:cs typeface="+mn-cs"/>
              </a:rPr>
              <a:t>joy</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from</a:t>
            </a:r>
            <a:r>
              <a:rPr lang="fr-FR" sz="1600" b="1" kern="1200" dirty="0">
                <a:solidFill>
                  <a:srgbClr val="7030A0"/>
                </a:solidFill>
                <a:effectLst/>
                <a:latin typeface="+mn-lt"/>
                <a:ea typeface="+mn-ea"/>
                <a:cs typeface="+mn-cs"/>
              </a:rPr>
              <a:t> a </a:t>
            </a:r>
            <a:r>
              <a:rPr lang="fr-FR" sz="1600" b="1" kern="1200" dirty="0" err="1">
                <a:solidFill>
                  <a:srgbClr val="7030A0"/>
                </a:solidFill>
                <a:effectLst/>
                <a:latin typeface="+mn-lt"/>
                <a:ea typeface="+mn-ea"/>
                <a:cs typeface="+mn-cs"/>
              </a:rPr>
              <a:t>lesson</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that</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goes</a:t>
            </a:r>
            <a:r>
              <a:rPr lang="fr-FR" sz="1600" b="1" kern="1200" dirty="0">
                <a:solidFill>
                  <a:srgbClr val="7030A0"/>
                </a:solidFill>
                <a:effectLst/>
                <a:latin typeface="+mn-lt"/>
                <a:ea typeface="+mn-ea"/>
                <a:cs typeface="+mn-cs"/>
              </a:rPr>
              <a:t> as </a:t>
            </a:r>
            <a:r>
              <a:rPr lang="fr-FR" sz="1600" b="1" kern="1200" dirty="0" err="1">
                <a:solidFill>
                  <a:srgbClr val="7030A0"/>
                </a:solidFill>
                <a:effectLst/>
                <a:latin typeface="+mn-lt"/>
                <a:ea typeface="+mn-ea"/>
                <a:cs typeface="+mn-cs"/>
              </a:rPr>
              <a:t>planned</a:t>
            </a:r>
            <a:r>
              <a:rPr lang="fr-FR" sz="1600" b="1" kern="1200" dirty="0">
                <a:solidFill>
                  <a:srgbClr val="7030A0"/>
                </a:solidFill>
                <a:effectLst/>
                <a:latin typeface="+mn-lt"/>
                <a:ea typeface="+mn-ea"/>
                <a:cs typeface="+mn-cs"/>
              </a:rPr>
              <a:t> to the intense frustration of </a:t>
            </a:r>
            <a:r>
              <a:rPr lang="fr-FR" sz="1600" b="1" kern="1200" dirty="0" err="1">
                <a:solidFill>
                  <a:srgbClr val="7030A0"/>
                </a:solidFill>
                <a:effectLst/>
                <a:latin typeface="+mn-lt"/>
                <a:ea typeface="+mn-ea"/>
                <a:cs typeface="+mn-cs"/>
              </a:rPr>
              <a:t>working</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with</a:t>
            </a:r>
            <a:endParaRPr lang="fr-FR" sz="1600" b="1" kern="1200" dirty="0">
              <a:solidFill>
                <a:srgbClr val="7030A0"/>
              </a:solidFill>
              <a:effectLst/>
              <a:latin typeface="+mn-lt"/>
              <a:ea typeface="+mn-ea"/>
              <a:cs typeface="+mn-cs"/>
            </a:endParaRPr>
          </a:p>
          <a:p>
            <a:r>
              <a:rPr lang="fr-FR" sz="1600" b="1" kern="1200" dirty="0">
                <a:solidFill>
                  <a:srgbClr val="7030A0"/>
                </a:solidFill>
                <a:effectLst/>
                <a:latin typeface="+mn-lt"/>
                <a:ea typeface="+mn-ea"/>
                <a:cs typeface="+mn-cs"/>
              </a:rPr>
              <a:t>a </a:t>
            </a:r>
            <a:r>
              <a:rPr lang="fr-FR" sz="1600" b="1" kern="1200" dirty="0" err="1">
                <a:solidFill>
                  <a:srgbClr val="7030A0"/>
                </a:solidFill>
                <a:effectLst/>
                <a:latin typeface="+mn-lt"/>
                <a:ea typeface="+mn-ea"/>
                <a:cs typeface="+mn-cs"/>
              </a:rPr>
              <a:t>challenging</a:t>
            </a:r>
            <a:r>
              <a:rPr lang="fr-FR" sz="1600" b="1" kern="1200" dirty="0">
                <a:solidFill>
                  <a:srgbClr val="7030A0"/>
                </a:solidFill>
                <a:effectLst/>
                <a:latin typeface="+mn-lt"/>
                <a:ea typeface="+mn-ea"/>
                <a:cs typeface="+mn-cs"/>
              </a:rPr>
              <a:t> </a:t>
            </a:r>
            <a:r>
              <a:rPr lang="fr-FR" sz="1600" b="1" kern="1200" dirty="0" err="1">
                <a:solidFill>
                  <a:srgbClr val="7030A0"/>
                </a:solidFill>
                <a:effectLst/>
                <a:latin typeface="+mn-lt"/>
                <a:ea typeface="+mn-ea"/>
                <a:cs typeface="+mn-cs"/>
              </a:rPr>
              <a:t>student</a:t>
            </a:r>
            <a:r>
              <a:rPr lang="fr-FR" sz="1600" b="1" kern="1200" dirty="0">
                <a:solidFill>
                  <a:srgbClr val="7030A0"/>
                </a:solidFill>
                <a:effectLst/>
                <a:latin typeface="+mn-lt"/>
                <a:ea typeface="+mn-ea"/>
                <a:cs typeface="+mn-cs"/>
              </a:rPr>
              <a:t>.</a:t>
            </a:r>
          </a:p>
          <a:p>
            <a:endParaRPr lang="fr-FR" b="1" baseline="0" dirty="0"/>
          </a:p>
          <a:p>
            <a:r>
              <a:rPr lang="fr-FR" b="1" dirty="0"/>
              <a:t> Revue de littérature durant le 1</a:t>
            </a:r>
            <a:r>
              <a:rPr lang="fr-FR" b="1" baseline="30000" dirty="0"/>
              <a:t>ère</a:t>
            </a:r>
            <a:r>
              <a:rPr lang="fr-FR" b="1" dirty="0"/>
              <a:t> année</a:t>
            </a:r>
          </a:p>
          <a:p>
            <a:endParaRPr lang="fr-FR" b="1" dirty="0"/>
          </a:p>
          <a:p>
            <a:r>
              <a:rPr lang="fr-FR" b="1" dirty="0"/>
              <a:t>Dilemmes</a:t>
            </a:r>
            <a:r>
              <a:rPr lang="fr-FR" dirty="0"/>
              <a:t> entre gérer les élèves, éviter les débordements, faire apprendre, différencier: préoccupations contradictoires</a:t>
            </a:r>
          </a:p>
          <a:p>
            <a:r>
              <a:rPr lang="fr-FR" dirty="0"/>
              <a:t>Jean (2008) montre dans sa recherche que 80% du temps serait consacré à gérer </a:t>
            </a:r>
            <a:r>
              <a:rPr lang="fr-FR" b="1" dirty="0"/>
              <a:t>l’imprévu</a:t>
            </a:r>
          </a:p>
          <a:p>
            <a:r>
              <a:rPr lang="fr-FR" b="1" dirty="0"/>
              <a:t>Choc de la réalité</a:t>
            </a:r>
            <a:r>
              <a:rPr lang="fr-FR" dirty="0"/>
              <a:t>: décalage produit entre autre par les préoccupations multiples et contradictoires auxquelles</a:t>
            </a:r>
            <a:r>
              <a:rPr lang="fr-FR" baseline="0" dirty="0"/>
              <a:t> les EN doivent faire face</a:t>
            </a:r>
          </a:p>
          <a:p>
            <a:endParaRPr lang="fr-FR" dirty="0">
              <a:effectLst/>
            </a:endParaRPr>
          </a:p>
          <a:p>
            <a:r>
              <a:rPr lang="fr-FR" dirty="0">
                <a:effectLst/>
              </a:rPr>
              <a:t>Par gain de temps, je décide de ne pas mentionner tous les auteurs internationaux ayant traité de l’aspect émotionnel</a:t>
            </a:r>
            <a:endParaRPr lang="fr-FR" baseline="0" dirty="0"/>
          </a:p>
          <a:p>
            <a:endParaRPr lang="fr-FR" dirty="0"/>
          </a:p>
          <a:p>
            <a:pPr marL="0" marR="0" indent="0" algn="l" defTabSz="457200" rtl="0" eaLnBrk="1" fontAlgn="auto" latinLnBrk="0" hangingPunct="1">
              <a:lnSpc>
                <a:spcPct val="100000"/>
              </a:lnSpc>
              <a:spcBef>
                <a:spcPts val="0"/>
              </a:spcBef>
              <a:spcAft>
                <a:spcPts val="0"/>
              </a:spcAft>
              <a:buClrTx/>
              <a:buSzTx/>
              <a:buFontTx/>
              <a:buNone/>
              <a:tabLst/>
              <a:defRPr/>
            </a:pPr>
            <a:r>
              <a:rPr lang="fr-FR" dirty="0"/>
              <a:t>Problématique: </a:t>
            </a:r>
            <a:r>
              <a:rPr lang="fr-FR" sz="1050" dirty="0"/>
              <a:t> 1. </a:t>
            </a:r>
            <a:r>
              <a:rPr lang="fr-FR" b="1" dirty="0">
                <a:solidFill>
                  <a:srgbClr val="FF0000"/>
                </a:solidFill>
              </a:rPr>
              <a:t>Comment le novice  régule-t-il ses émotions (feindre, masquer, accentuer etc.)? </a:t>
            </a:r>
          </a:p>
          <a:p>
            <a:pPr marL="0" marR="0" indent="0" algn="l" defTabSz="457200" rtl="0" eaLnBrk="1" fontAlgn="auto" latinLnBrk="0" hangingPunct="1">
              <a:lnSpc>
                <a:spcPct val="100000"/>
              </a:lnSpc>
              <a:spcBef>
                <a:spcPts val="0"/>
              </a:spcBef>
              <a:spcAft>
                <a:spcPts val="0"/>
              </a:spcAft>
              <a:buClrTx/>
              <a:buSzTx/>
              <a:buFontTx/>
              <a:buNone/>
              <a:tabLst/>
              <a:defRPr/>
            </a:pPr>
            <a:r>
              <a:rPr lang="fr-FR" b="1" dirty="0">
                <a:solidFill>
                  <a:srgbClr val="FF0000"/>
                </a:solidFill>
              </a:rPr>
              <a:t>2. Comment gère-</a:t>
            </a:r>
            <a:r>
              <a:rPr lang="fr-FR" b="1" dirty="0" err="1">
                <a:solidFill>
                  <a:srgbClr val="FF0000"/>
                </a:solidFill>
              </a:rPr>
              <a:t>t’il</a:t>
            </a:r>
            <a:r>
              <a:rPr lang="fr-FR" b="1" dirty="0">
                <a:solidFill>
                  <a:srgbClr val="FF0000"/>
                </a:solidFill>
              </a:rPr>
              <a:t> les émotions produites par l’imprévisibilité, notamment lors de moments émotionnellement marquants vécus</a:t>
            </a:r>
            <a:r>
              <a:rPr lang="fr-FR" b="1" baseline="0" dirty="0">
                <a:solidFill>
                  <a:srgbClr val="FF0000"/>
                </a:solidFill>
              </a:rPr>
              <a:t> en classe</a:t>
            </a:r>
            <a:r>
              <a:rPr lang="fr-FR" b="1" dirty="0">
                <a:solidFill>
                  <a:srgbClr val="FF0000"/>
                </a:solidFill>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b="1" dirty="0">
                <a:solidFill>
                  <a:srgbClr val="FF0000"/>
                </a:solidFill>
              </a:rPr>
              <a:t> 3. Comment juxtapose-t-il l’ennui en institut et les moments émotionnellement saillants auprès des élèves?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b="1" dirty="0">
              <a:solidFill>
                <a:srgbClr val="FF0000"/>
              </a:solidFill>
            </a:endParaRPr>
          </a:p>
          <a:p>
            <a:r>
              <a:rPr lang="fr-FR" b="1" baseline="0" dirty="0"/>
              <a:t>General:  </a:t>
            </a:r>
            <a:r>
              <a:rPr lang="en-GB" sz="1200" kern="1200" noProof="0" dirty="0">
                <a:solidFill>
                  <a:schemeClr val="tx1"/>
                </a:solidFill>
                <a:effectLst/>
                <a:latin typeface="+mn-lt"/>
                <a:ea typeface="+mn-ea"/>
                <a:cs typeface="+mn-cs"/>
              </a:rPr>
              <a:t>We use the term </a:t>
            </a:r>
            <a:r>
              <a:rPr lang="en-GB" sz="1200" b="1" kern="1200" noProof="0" dirty="0">
                <a:solidFill>
                  <a:schemeClr val="tx1"/>
                </a:solidFill>
                <a:effectLst/>
                <a:latin typeface="+mn-lt"/>
                <a:ea typeface="+mn-ea"/>
                <a:cs typeface="+mn-cs"/>
              </a:rPr>
              <a:t>teacher in training </a:t>
            </a:r>
            <a:r>
              <a:rPr lang="en-GB" sz="1200" kern="1200" noProof="0" dirty="0">
                <a:solidFill>
                  <a:schemeClr val="tx1"/>
                </a:solidFill>
                <a:effectLst/>
                <a:latin typeface="+mn-lt"/>
                <a:ea typeface="+mn-ea"/>
                <a:cs typeface="+mn-cs"/>
              </a:rPr>
              <a:t>in our research. Because our participants are still studying education and have not graduate. In the literature the terms ‘beginning teacher’ , ‘novice teacher’ (</a:t>
            </a:r>
            <a:r>
              <a:rPr lang="en-GB" sz="1200" kern="1200" noProof="0" dirty="0" err="1">
                <a:solidFill>
                  <a:schemeClr val="tx1"/>
                </a:solidFill>
                <a:effectLst/>
                <a:latin typeface="+mn-lt"/>
                <a:ea typeface="+mn-ea"/>
                <a:cs typeface="+mn-cs"/>
              </a:rPr>
              <a:t>Fantilli</a:t>
            </a:r>
            <a:r>
              <a:rPr lang="en-GB" sz="1200" kern="1200" noProof="0" dirty="0">
                <a:solidFill>
                  <a:schemeClr val="tx1"/>
                </a:solidFill>
                <a:effectLst/>
                <a:latin typeface="+mn-lt"/>
                <a:ea typeface="+mn-ea"/>
                <a:cs typeface="+mn-cs"/>
              </a:rPr>
              <a:t> &amp; McDougall, 2009), student teacher, ‘early career teacher’ (Hulme &amp; </a:t>
            </a:r>
            <a:r>
              <a:rPr lang="en-GB" sz="1200" kern="1200" noProof="0" dirty="0" err="1">
                <a:solidFill>
                  <a:schemeClr val="tx1"/>
                </a:solidFill>
                <a:effectLst/>
                <a:latin typeface="+mn-lt"/>
                <a:ea typeface="+mn-ea"/>
                <a:cs typeface="+mn-cs"/>
              </a:rPr>
              <a:t>Menter</a:t>
            </a:r>
            <a:r>
              <a:rPr lang="en-GB" sz="1200" kern="1200" noProof="0" dirty="0">
                <a:solidFill>
                  <a:schemeClr val="tx1"/>
                </a:solidFill>
                <a:effectLst/>
                <a:latin typeface="+mn-lt"/>
                <a:ea typeface="+mn-ea"/>
                <a:cs typeface="+mn-cs"/>
              </a:rPr>
              <a:t>, 2014), ‘newly qualified teacher’ (</a:t>
            </a:r>
            <a:r>
              <a:rPr lang="en-GB" sz="1200" kern="1200" noProof="0" dirty="0" err="1">
                <a:solidFill>
                  <a:schemeClr val="tx1"/>
                </a:solidFill>
                <a:effectLst/>
                <a:latin typeface="+mn-lt"/>
                <a:ea typeface="+mn-ea"/>
                <a:cs typeface="+mn-cs"/>
              </a:rPr>
              <a:t>Ulvik</a:t>
            </a:r>
            <a:r>
              <a:rPr lang="en-GB" sz="1200" kern="1200" noProof="0" dirty="0">
                <a:solidFill>
                  <a:schemeClr val="tx1"/>
                </a:solidFill>
                <a:effectLst/>
                <a:latin typeface="+mn-lt"/>
                <a:ea typeface="+mn-ea"/>
                <a:cs typeface="+mn-cs"/>
              </a:rPr>
              <a:t> &amp; </a:t>
            </a:r>
            <a:r>
              <a:rPr lang="en-GB" sz="1200" kern="1200" noProof="0" dirty="0" err="1">
                <a:solidFill>
                  <a:schemeClr val="tx1"/>
                </a:solidFill>
                <a:effectLst/>
                <a:latin typeface="+mn-lt"/>
                <a:ea typeface="+mn-ea"/>
                <a:cs typeface="+mn-cs"/>
              </a:rPr>
              <a:t>Langørgen</a:t>
            </a:r>
            <a:r>
              <a:rPr lang="en-GB" sz="1200" kern="1200" noProof="0" dirty="0">
                <a:solidFill>
                  <a:schemeClr val="tx1"/>
                </a:solidFill>
                <a:effectLst/>
                <a:latin typeface="+mn-lt"/>
                <a:ea typeface="+mn-ea"/>
                <a:cs typeface="+mn-cs"/>
              </a:rPr>
              <a:t>, 2012) and ‘first-year teacher’ (Hebert &amp; Worthy, 2001) are used. </a:t>
            </a:r>
          </a:p>
          <a:p>
            <a:endParaRPr lang="en-GB" b="1" baseline="0" noProof="0" dirty="0"/>
          </a:p>
          <a:p>
            <a:r>
              <a:rPr lang="en-GB" b="1" baseline="0" noProof="0" dirty="0"/>
              <a:t>1. It’s more intense for the PEETs to practice teaching than to participate to the lectures at the teacher university…</a:t>
            </a:r>
          </a:p>
          <a:p>
            <a:endParaRPr lang="en-GB" b="1" baseline="0" noProof="0" dirty="0"/>
          </a:p>
          <a:p>
            <a:r>
              <a:rPr lang="en-GB" sz="1600" b="1" baseline="0" noProof="0" dirty="0">
                <a:solidFill>
                  <a:srgbClr val="7030A0"/>
                </a:solidFill>
              </a:rPr>
              <a:t>2. Schutz (2014): </a:t>
            </a:r>
            <a:r>
              <a:rPr lang="en-GB" sz="1600" b="1" kern="1200" noProof="0" dirty="0">
                <a:solidFill>
                  <a:srgbClr val="7030A0"/>
                </a:solidFill>
                <a:effectLst/>
                <a:latin typeface="+mn-lt"/>
                <a:ea typeface="+mn-ea"/>
                <a:cs typeface="+mn-cs"/>
              </a:rPr>
              <a:t>the classroom context involves both the extreme happiness</a:t>
            </a:r>
            <a:r>
              <a:rPr lang="en-GB" sz="1600" b="1" kern="1200" baseline="0" noProof="0" dirty="0">
                <a:solidFill>
                  <a:srgbClr val="7030A0"/>
                </a:solidFill>
                <a:effectLst/>
                <a:latin typeface="+mn-lt"/>
                <a:ea typeface="+mn-ea"/>
                <a:cs typeface="+mn-cs"/>
              </a:rPr>
              <a:t> </a:t>
            </a:r>
            <a:r>
              <a:rPr lang="en-GB" sz="1600" b="1" kern="1200" noProof="0" dirty="0">
                <a:solidFill>
                  <a:srgbClr val="7030A0"/>
                </a:solidFill>
                <a:effectLst/>
                <a:latin typeface="+mn-lt"/>
                <a:ea typeface="+mn-ea"/>
                <a:cs typeface="+mn-cs"/>
              </a:rPr>
              <a:t>and joy from a lesson that goes as planned to the intense frustration of working with</a:t>
            </a:r>
            <a:r>
              <a:rPr lang="en-GB" sz="1600" b="1" kern="1200" baseline="0" noProof="0" dirty="0">
                <a:solidFill>
                  <a:srgbClr val="7030A0"/>
                </a:solidFill>
                <a:effectLst/>
                <a:latin typeface="+mn-lt"/>
                <a:ea typeface="+mn-ea"/>
                <a:cs typeface="+mn-cs"/>
              </a:rPr>
              <a:t> </a:t>
            </a:r>
            <a:r>
              <a:rPr lang="en-GB" sz="1600" b="1" kern="1200" noProof="0" dirty="0">
                <a:solidFill>
                  <a:srgbClr val="7030A0"/>
                </a:solidFill>
                <a:effectLst/>
                <a:latin typeface="+mn-lt"/>
                <a:ea typeface="+mn-ea"/>
                <a:cs typeface="+mn-cs"/>
              </a:rPr>
              <a:t>a challenging student.</a:t>
            </a:r>
          </a:p>
          <a:p>
            <a:endParaRPr lang="en-GB" b="1" baseline="0" noProof="0" dirty="0"/>
          </a:p>
          <a:p>
            <a:r>
              <a:rPr lang="en-GB" b="1" noProof="0" dirty="0"/>
              <a:t>3. Dilemmas</a:t>
            </a:r>
            <a:r>
              <a:rPr lang="en-GB" noProof="0" dirty="0"/>
              <a:t>:</a:t>
            </a:r>
            <a:r>
              <a:rPr lang="en-GB" baseline="0" noProof="0" dirty="0"/>
              <a:t> should the PETT manage their students or should he either make them learning, or both?</a:t>
            </a:r>
          </a:p>
          <a:p>
            <a:r>
              <a:rPr lang="en-GB" baseline="0" noProof="0" dirty="0"/>
              <a:t>Unpredictability: some authors say that sometimes more than 80% of the lesson time is used to manage unpredictability</a:t>
            </a:r>
          </a:p>
          <a:p>
            <a:r>
              <a:rPr lang="en-GB" baseline="0" noProof="0" dirty="0"/>
              <a:t>Shock of reality: before they start teaching the PETT thinks that their students will be engaged in the activity for example</a:t>
            </a:r>
            <a:r>
              <a:rPr lang="is-IS" baseline="0" noProof="0" dirty="0"/>
              <a:t>… Like them when they were students during PE lessons, engaged...</a:t>
            </a:r>
            <a:endParaRPr lang="en-GB" baseline="0" noProof="0" dirty="0"/>
          </a:p>
          <a:p>
            <a:endParaRPr lang="fr-FR" dirty="0"/>
          </a:p>
          <a:p>
            <a:pPr marL="0" marR="0" indent="0" algn="l" defTabSz="457200" rtl="0" eaLnBrk="1" fontAlgn="auto" latinLnBrk="0" hangingPunct="1">
              <a:lnSpc>
                <a:spcPct val="100000"/>
              </a:lnSpc>
              <a:spcBef>
                <a:spcPts val="0"/>
              </a:spcBef>
              <a:spcAft>
                <a:spcPts val="0"/>
              </a:spcAft>
              <a:buClrTx/>
              <a:buSzTx/>
              <a:buFontTx/>
              <a:buNone/>
              <a:tabLst/>
              <a:defRPr/>
            </a:pPr>
            <a:endParaRPr lang="fr-FR" b="1" dirty="0">
              <a:solidFill>
                <a:srgbClr val="FF0000"/>
              </a:solidFill>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4</a:t>
            </a:fld>
            <a:endParaRPr lang="fr-FR"/>
          </a:p>
        </p:txBody>
      </p:sp>
    </p:spTree>
    <p:extLst>
      <p:ext uri="{BB962C8B-B14F-4D97-AF65-F5344CB8AC3E}">
        <p14:creationId xmlns:p14="http://schemas.microsoft.com/office/powerpoint/2010/main" val="634966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kern="1200" dirty="0">
                <a:solidFill>
                  <a:schemeClr val="tx1"/>
                </a:solidFill>
                <a:effectLst/>
                <a:latin typeface="+mn-lt"/>
                <a:ea typeface="+mn-ea"/>
                <a:cs typeface="+mn-cs"/>
              </a:rPr>
              <a:t>Le cadre théorique utilisé est un cadre développemental.</a:t>
            </a:r>
          </a:p>
          <a:p>
            <a:endParaRPr lang="fr-FR" sz="1200" b="0" i="0" kern="1200" dirty="0">
              <a:solidFill>
                <a:schemeClr val="tx1"/>
              </a:solidFill>
              <a:effectLst/>
              <a:latin typeface="+mn-lt"/>
              <a:ea typeface="+mn-ea"/>
              <a:cs typeface="+mn-cs"/>
            </a:endParaRPr>
          </a:p>
          <a:p>
            <a:r>
              <a:rPr lang="fr-CH" sz="1200" kern="1200" dirty="0">
                <a:solidFill>
                  <a:schemeClr val="tx1"/>
                </a:solidFill>
                <a:effectLst/>
                <a:latin typeface="+mn-lt"/>
                <a:ea typeface="+mn-ea"/>
                <a:cs typeface="+mn-cs"/>
              </a:rPr>
              <a:t>Cette branche de la psychologie du travail emprunte ses concepts à la psychologie historico-culturaliste et à l’ergonomie</a:t>
            </a:r>
            <a:r>
              <a:rPr lang="fr-FR" sz="1200" kern="1200" dirty="0">
                <a:solidFill>
                  <a:schemeClr val="tx1"/>
                </a:solidFill>
                <a:effectLst/>
                <a:latin typeface="+mn-lt"/>
                <a:ea typeface="+mn-ea"/>
                <a:cs typeface="+mn-cs"/>
              </a:rPr>
              <a:t>.</a:t>
            </a:r>
          </a:p>
          <a:p>
            <a:endParaRPr lang="fr-FR" sz="1200" kern="1200" dirty="0">
              <a:solidFill>
                <a:schemeClr val="tx1"/>
              </a:solidFill>
              <a:effectLst/>
              <a:latin typeface="+mn-lt"/>
              <a:ea typeface="+mn-ea"/>
              <a:cs typeface="+mn-cs"/>
            </a:endParaRPr>
          </a:p>
          <a:p>
            <a:r>
              <a:rPr lang="fr-FR" sz="1400" b="1" kern="1200" dirty="0">
                <a:solidFill>
                  <a:schemeClr val="tx1"/>
                </a:solidFill>
                <a:effectLst/>
                <a:latin typeface="+mn-lt"/>
                <a:ea typeface="+mn-ea"/>
                <a:cs typeface="+mn-cs"/>
              </a:rPr>
              <a:t>*Ce terme évoque une discontinuité où le sujet est affecté par un événement extérieur. Il désigne ainsi le vécu et le ressenti du sujet en relation avec cet événement extérieur, le plus souvent vécu comme perturbant (</a:t>
            </a:r>
            <a:r>
              <a:rPr lang="fr-FR" sz="1400" b="1" kern="1200" dirty="0" err="1">
                <a:solidFill>
                  <a:schemeClr val="tx1"/>
                </a:solidFill>
                <a:effectLst/>
                <a:latin typeface="+mn-lt"/>
                <a:ea typeface="+mn-ea"/>
                <a:cs typeface="+mn-cs"/>
              </a:rPr>
              <a:t>Veresov</a:t>
            </a:r>
            <a:r>
              <a:rPr lang="fr-FR" sz="1400" b="1" kern="1200" dirty="0">
                <a:solidFill>
                  <a:schemeClr val="tx1"/>
                </a:solidFill>
                <a:effectLst/>
                <a:latin typeface="+mn-lt"/>
                <a:ea typeface="+mn-ea"/>
                <a:cs typeface="+mn-cs"/>
              </a:rPr>
              <a:t>, 2014). </a:t>
            </a:r>
          </a:p>
          <a:p>
            <a:endParaRPr lang="fr-FR" sz="1200" b="0" i="0" kern="1200" dirty="0">
              <a:solidFill>
                <a:schemeClr val="tx1"/>
              </a:solidFill>
              <a:effectLst/>
              <a:latin typeface="+mn-lt"/>
              <a:ea typeface="+mn-ea"/>
              <a:cs typeface="+mn-cs"/>
            </a:endParaRPr>
          </a:p>
          <a:p>
            <a:r>
              <a:rPr lang="fr-FR" sz="1200" b="0" i="0" kern="1200" dirty="0">
                <a:solidFill>
                  <a:schemeClr val="tx1"/>
                </a:solidFill>
                <a:effectLst/>
                <a:latin typeface="+mn-lt"/>
                <a:ea typeface="+mn-ea"/>
                <a:cs typeface="+mn-cs"/>
              </a:rPr>
              <a:t> La clinique de l’activité prend en compte toute l’activité d’un travailleur et ne dissocie</a:t>
            </a:r>
            <a:r>
              <a:rPr lang="fr-FR" sz="1200" b="0" i="0" kern="1200" baseline="0" dirty="0">
                <a:solidFill>
                  <a:schemeClr val="tx1"/>
                </a:solidFill>
                <a:effectLst/>
                <a:latin typeface="+mn-lt"/>
                <a:ea typeface="+mn-ea"/>
                <a:cs typeface="+mn-cs"/>
              </a:rPr>
              <a:t> pas les émotions de la cognition. Tous 2 faisant partie intégrante de l’activité. Elle prend en compte toute l’activité, y compris la part empêchée de l’activité, c’est-à-dire l’activité réelle et pas seulement celle réalisée.</a:t>
            </a:r>
            <a:endParaRPr lang="fr-FR" sz="1200" b="0" i="0" kern="1200" dirty="0">
              <a:solidFill>
                <a:schemeClr val="tx1"/>
              </a:solidFill>
              <a:effectLst/>
              <a:latin typeface="+mn-lt"/>
              <a:ea typeface="+mn-ea"/>
              <a:cs typeface="+mn-cs"/>
            </a:endParaRPr>
          </a:p>
          <a:p>
            <a:endParaRPr lang="fr-FR" sz="1200" b="0" i="0" kern="1200" dirty="0">
              <a:solidFill>
                <a:schemeClr val="tx1"/>
              </a:solidFill>
              <a:effectLst/>
              <a:latin typeface="+mn-lt"/>
              <a:ea typeface="+mn-ea"/>
              <a:cs typeface="+mn-cs"/>
            </a:endParaRPr>
          </a:p>
          <a:p>
            <a:r>
              <a:rPr lang="fr-FR" sz="1200" b="0" i="0" kern="1200" dirty="0">
                <a:solidFill>
                  <a:schemeClr val="tx1"/>
                </a:solidFill>
                <a:effectLst/>
                <a:latin typeface="+mn-lt"/>
                <a:ea typeface="+mn-ea"/>
                <a:cs typeface="+mn-cs"/>
              </a:rPr>
              <a:t>L</a:t>
            </a:r>
            <a:r>
              <a:rPr lang="fr-FR" sz="1400" b="0" i="0" kern="1200" dirty="0">
                <a:solidFill>
                  <a:schemeClr val="tx1"/>
                </a:solidFill>
                <a:effectLst/>
                <a:latin typeface="+mn-lt"/>
                <a:ea typeface="+mn-ea"/>
                <a:cs typeface="+mn-cs"/>
              </a:rPr>
              <a:t>’activité de chaque travailleur est organisé selon 4 instances simultanées qui dialoguent entre elles</a:t>
            </a:r>
            <a:endParaRPr lang="fr-CH" sz="1400" kern="1200" dirty="0">
              <a:solidFill>
                <a:schemeClr val="tx1"/>
              </a:solidFill>
              <a:effectLst/>
              <a:latin typeface="+mn-lt"/>
              <a:ea typeface="+mn-ea"/>
              <a:cs typeface="+mn-cs"/>
            </a:endParaRPr>
          </a:p>
          <a:p>
            <a:endParaRPr lang="fr-CH" sz="1200" kern="1200" dirty="0">
              <a:solidFill>
                <a:schemeClr val="tx1"/>
              </a:solidFill>
              <a:effectLst/>
              <a:latin typeface="+mn-lt"/>
              <a:ea typeface="+mn-ea"/>
              <a:cs typeface="+mn-cs"/>
            </a:endParaRPr>
          </a:p>
          <a:p>
            <a:r>
              <a:rPr lang="fr-CH" sz="1200" b="0" i="0" kern="1200" dirty="0">
                <a:solidFill>
                  <a:schemeClr val="tx1"/>
                </a:solidFill>
                <a:effectLst/>
                <a:latin typeface="+mn-lt"/>
                <a:ea typeface="+mn-ea"/>
                <a:cs typeface="+mn-cs"/>
              </a:rPr>
              <a:t>les CIP viennent des C </a:t>
            </a:r>
            <a:r>
              <a:rPr lang="fr-CH" sz="1200" b="0" i="0" kern="1200" dirty="0" err="1">
                <a:solidFill>
                  <a:schemeClr val="tx1"/>
                </a:solidFill>
                <a:effectLst/>
                <a:latin typeface="+mn-lt"/>
                <a:ea typeface="+mn-ea"/>
                <a:cs typeface="+mn-cs"/>
              </a:rPr>
              <a:t>interpsychiques</a:t>
            </a:r>
            <a:r>
              <a:rPr lang="fr-CH" sz="1200" b="0" i="0" kern="1200" dirty="0">
                <a:solidFill>
                  <a:schemeClr val="tx1"/>
                </a:solidFill>
                <a:effectLst/>
                <a:latin typeface="+mn-lt"/>
                <a:ea typeface="+mn-ea"/>
                <a:cs typeface="+mn-cs"/>
              </a:rPr>
              <a:t> c’est à dire d’échanges avec autrui, de controverses … avec les élèves, les parents mais surtout les autres profs, la chercheuse</a:t>
            </a:r>
            <a:endParaRPr lang="fr-CH" sz="1200" kern="1200" dirty="0">
              <a:solidFill>
                <a:schemeClr val="tx1"/>
              </a:solidFill>
              <a:effectLst/>
              <a:latin typeface="+mn-lt"/>
              <a:ea typeface="+mn-ea"/>
              <a:cs typeface="+mn-cs"/>
            </a:endParaRPr>
          </a:p>
          <a:p>
            <a:endParaRPr lang="fr-CH" sz="1200" kern="1200" dirty="0">
              <a:solidFill>
                <a:schemeClr val="tx1"/>
              </a:solidFill>
              <a:effectLst/>
              <a:latin typeface="+mn-lt"/>
              <a:ea typeface="+mn-ea"/>
              <a:cs typeface="+mn-cs"/>
            </a:endParaRPr>
          </a:p>
          <a:p>
            <a:r>
              <a:rPr lang="fr-CH" sz="1200" kern="1200" dirty="0">
                <a:solidFill>
                  <a:schemeClr val="tx1"/>
                </a:solidFill>
                <a:effectLst/>
                <a:latin typeface="+mn-lt"/>
                <a:ea typeface="+mn-ea"/>
                <a:cs typeface="+mn-cs"/>
              </a:rPr>
              <a:t>Cette branche de la psychologie du travail emprunte ses concepts à la psychologie historico-culturaliste et à l’ergonomie</a:t>
            </a:r>
            <a:r>
              <a:rPr lang="fr-FR" sz="1200" kern="1200" dirty="0">
                <a:solidFill>
                  <a:schemeClr val="tx1"/>
                </a:solidFill>
                <a:effectLst/>
                <a:latin typeface="+mn-lt"/>
                <a:ea typeface="+mn-ea"/>
                <a:cs typeface="+mn-cs"/>
              </a:rPr>
              <a:t>.</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Clot (2008) se réfère à Spinoza pour rappeler que le développement du pouvoir d’agir est indissociable du pouvoir d’être affecté : </a:t>
            </a:r>
          </a:p>
          <a:p>
            <a:r>
              <a:rPr lang="fr-FR" sz="1200" kern="1200" dirty="0">
                <a:solidFill>
                  <a:schemeClr val="tx1"/>
                </a:solidFill>
                <a:effectLst/>
                <a:latin typeface="+mn-lt"/>
                <a:ea typeface="+mn-ea"/>
                <a:cs typeface="+mn-cs"/>
              </a:rPr>
              <a:t>Le développement du pouvoir d’agir n’est possible que grâce à un autre développement : celui du pouvoir d’être affecté, c’est-à-dire grâce à la reconquête d’une palette subjective de possibilités souvent insoupçonnée, plasticité qui permet de voir autrement ce qui est réalisable dans le milieu professionnel. </a:t>
            </a:r>
          </a:p>
          <a:p>
            <a:endParaRPr lang="fr-FR" sz="1200" kern="1200" dirty="0">
              <a:solidFill>
                <a:schemeClr val="tx1"/>
              </a:solidFill>
              <a:effectLst/>
              <a:latin typeface="+mn-lt"/>
              <a:ea typeface="+mn-ea"/>
              <a:cs typeface="+mn-cs"/>
            </a:endParaRPr>
          </a:p>
          <a:p>
            <a:r>
              <a:rPr lang="fr-FR" dirty="0"/>
              <a:t>Qu’est que le « </a:t>
            </a:r>
            <a:r>
              <a:rPr lang="fr-FR" b="1" dirty="0">
                <a:solidFill>
                  <a:srgbClr val="7030A0"/>
                </a:solidFill>
              </a:rPr>
              <a:t>pouvoir d’agir</a:t>
            </a:r>
            <a:r>
              <a:rPr lang="fr-FR" dirty="0"/>
              <a:t> »?</a:t>
            </a:r>
          </a:p>
          <a:p>
            <a:r>
              <a:rPr lang="fr-FR" dirty="0"/>
              <a:t>Nous empruntons la définition à Clot (1999):</a:t>
            </a:r>
          </a:p>
          <a:p>
            <a:r>
              <a:rPr lang="fr-FR" i="1" dirty="0"/>
              <a:t>Le pouvoir d’agir mesure le rayon d’action effectif du sujet ou des sujets dans leurs milieux professionnels habituels. Il est hétérogène et augmente ou diminue en fonction de l’alternance fonctionnelle entre le sens et l’efficience de l’action.</a:t>
            </a:r>
          </a:p>
          <a:p>
            <a:r>
              <a:rPr lang="fr-FR" i="1" dirty="0"/>
              <a:t>Le pouvoir d’agir signe l’efficacité dynamique de l’activité, ses métamorphoses entre sens et efficience</a:t>
            </a:r>
          </a:p>
          <a:p>
            <a:r>
              <a:rPr lang="fr-FR" i="1" dirty="0"/>
              <a:t>C’est un processus classique d’établissement de liaisons nouvelles dans et par l’activité (</a:t>
            </a:r>
            <a:r>
              <a:rPr lang="is-IS" i="1" dirty="0"/>
              <a:t>…) </a:t>
            </a:r>
            <a:r>
              <a:rPr lang="fr-FR" i="1" dirty="0"/>
              <a:t>coloré d’émotions</a:t>
            </a:r>
            <a:r>
              <a:rPr lang="fr-FR" dirty="0"/>
              <a:t> (Clot, 2008, p. 14).    </a:t>
            </a:r>
          </a:p>
          <a:p>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pPr marL="0" indent="0">
              <a:buNone/>
            </a:pPr>
            <a:r>
              <a:rPr lang="fr-CH" dirty="0"/>
              <a:t>Le CHAT</a:t>
            </a:r>
          </a:p>
          <a:p>
            <a:r>
              <a:rPr lang="fr-CH" dirty="0"/>
              <a:t> définit le </a:t>
            </a:r>
            <a:r>
              <a:rPr lang="fr-CH" i="1" u="sng" dirty="0"/>
              <a:t>développement</a:t>
            </a:r>
            <a:r>
              <a:rPr lang="fr-CH" dirty="0"/>
              <a:t> professionnel (intériorisation de </a:t>
            </a:r>
            <a:r>
              <a:rPr lang="fr-CH" i="1" u="sng" dirty="0"/>
              <a:t>signes culturels</a:t>
            </a:r>
            <a:r>
              <a:rPr lang="fr-CH" dirty="0"/>
              <a:t>, ici des règles de métier ou des savoirs professionnels)</a:t>
            </a:r>
          </a:p>
          <a:p>
            <a:r>
              <a:rPr lang="fr-CH" dirty="0"/>
              <a:t>pose que ce développement est lié au pouvoir d’être affecté (moments </a:t>
            </a:r>
            <a:r>
              <a:rPr lang="fr-CH" i="1" u="sng" dirty="0"/>
              <a:t>d’auto-affectation</a:t>
            </a:r>
            <a:r>
              <a:rPr lang="fr-CH" dirty="0"/>
              <a:t>) lors de </a:t>
            </a:r>
            <a:r>
              <a:rPr lang="fr-CH" i="1" u="sng" dirty="0" err="1"/>
              <a:t>perezhivanie</a:t>
            </a:r>
            <a:endParaRPr lang="fr-CH" i="1" u="sng" dirty="0"/>
          </a:p>
          <a:p>
            <a:r>
              <a:rPr lang="fr-CH" dirty="0"/>
              <a:t>Les dilemmes liés à des préoccupations simultanées sont traduits par : les </a:t>
            </a:r>
            <a:r>
              <a:rPr lang="fr-CH" i="1" u="sng" dirty="0"/>
              <a:t>conflits </a:t>
            </a:r>
            <a:r>
              <a:rPr lang="fr-CH" i="1" u="sng" dirty="0" err="1"/>
              <a:t>intra-psychiques</a:t>
            </a:r>
            <a:r>
              <a:rPr lang="fr-CH" i="1" u="sng" dirty="0"/>
              <a:t> </a:t>
            </a:r>
            <a:r>
              <a:rPr lang="fr-CH" dirty="0"/>
              <a:t>sont liés à des </a:t>
            </a:r>
            <a:r>
              <a:rPr lang="fr-CH" i="1" u="sng" dirty="0"/>
              <a:t>motifs d’agir </a:t>
            </a:r>
            <a:r>
              <a:rPr lang="fr-CH" dirty="0"/>
              <a:t>concurrents et au décalage entre </a:t>
            </a:r>
            <a:r>
              <a:rPr lang="fr-CH" i="1" u="sng" dirty="0"/>
              <a:t>activité réelle </a:t>
            </a:r>
            <a:r>
              <a:rPr lang="fr-CH" dirty="0"/>
              <a:t>et </a:t>
            </a:r>
            <a:r>
              <a:rPr lang="fr-CH" i="1" u="sng" dirty="0"/>
              <a:t>activité réalisée.</a:t>
            </a:r>
          </a:p>
          <a:p>
            <a:r>
              <a:rPr lang="fr-CH" dirty="0"/>
              <a:t>L’imprévisibilité des situations de classe implique des connaissances professionnelles (traduites par </a:t>
            </a:r>
            <a:r>
              <a:rPr lang="fr-CH" i="1" u="sng" dirty="0"/>
              <a:t>outils opérations</a:t>
            </a:r>
            <a:r>
              <a:rPr lang="fr-CH" dirty="0"/>
              <a:t>)</a:t>
            </a:r>
          </a:p>
          <a:p>
            <a:pPr marL="0" marR="0" indent="0" algn="l" defTabSz="457200" rtl="0" eaLnBrk="1" fontAlgn="auto" latinLnBrk="0" hangingPunct="1">
              <a:lnSpc>
                <a:spcPct val="100000"/>
              </a:lnSpc>
              <a:spcBef>
                <a:spcPts val="0"/>
              </a:spcBef>
              <a:spcAft>
                <a:spcPts val="0"/>
              </a:spcAft>
              <a:buClrTx/>
              <a:buSzTx/>
              <a:buFontTx/>
              <a:buNone/>
              <a:tabLst/>
              <a:defRPr/>
            </a:pPr>
            <a:endParaRPr lang="fr-CH"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ERGONOMIE: </a:t>
            </a:r>
            <a:r>
              <a:rPr lang="fr-FR" sz="1200" kern="1200" dirty="0">
                <a:solidFill>
                  <a:schemeClr val="tx1"/>
                </a:solidFill>
                <a:effectLst/>
                <a:latin typeface="+mn-lt"/>
                <a:ea typeface="+mn-ea"/>
                <a:cs typeface="+mn-cs"/>
              </a:rPr>
              <a:t>De l’ergonomie, trois champs paraissent indispensables à notre recherche : celui des prescriptions, celui qui identifie la différence entre le travail réel et le travail réalisé et celui de la </a:t>
            </a:r>
            <a:r>
              <a:rPr lang="fr-FR" sz="1200" kern="1200" dirty="0" err="1">
                <a:solidFill>
                  <a:schemeClr val="tx1"/>
                </a:solidFill>
                <a:effectLst/>
                <a:latin typeface="+mn-lt"/>
                <a:ea typeface="+mn-ea"/>
                <a:cs typeface="+mn-cs"/>
              </a:rPr>
              <a:t>renormalisation</a:t>
            </a:r>
            <a:r>
              <a:rPr lang="fr-FR" sz="1200" kern="1200" dirty="0">
                <a:solidFill>
                  <a:schemeClr val="tx1"/>
                </a:solidFill>
                <a:effectLst/>
                <a:latin typeface="+mn-lt"/>
                <a:ea typeface="+mn-ea"/>
                <a:cs typeface="+mn-cs"/>
              </a:rPr>
              <a:t>.</a:t>
            </a:r>
            <a:r>
              <a:rPr lang="fr-FR" dirty="0">
                <a:effectLst/>
              </a:rPr>
              <a:t> </a:t>
            </a:r>
            <a:r>
              <a:rPr lang="fr-FR" sz="1200" kern="1200" dirty="0">
                <a:solidFill>
                  <a:schemeClr val="tx1"/>
                </a:solidFill>
                <a:effectLst/>
                <a:latin typeface="+mn-lt"/>
                <a:ea typeface="+mn-ea"/>
                <a:cs typeface="+mn-cs"/>
              </a:rPr>
              <a:t>L’ergonomie met en évidence que le travailleur ne fait jamais exactement ce qui lui est </a:t>
            </a:r>
            <a:r>
              <a:rPr lang="fr-FR" sz="1200" kern="1200" dirty="0" err="1">
                <a:solidFill>
                  <a:schemeClr val="tx1"/>
                </a:solidFill>
                <a:effectLst/>
                <a:latin typeface="+mn-lt"/>
                <a:ea typeface="+mn-ea"/>
                <a:cs typeface="+mn-cs"/>
              </a:rPr>
              <a:t>d§emandé</a:t>
            </a:r>
            <a:r>
              <a:rPr lang="fr-FR" sz="1200" kern="1200" dirty="0">
                <a:solidFill>
                  <a:schemeClr val="tx1"/>
                </a:solidFill>
                <a:effectLst/>
                <a:latin typeface="+mn-lt"/>
                <a:ea typeface="+mn-ea"/>
                <a:cs typeface="+mn-cs"/>
              </a:rPr>
              <a:t>. Pour garder sa santé, il adapte la prescription à lui, à son contexte et ses contraintes, il </a:t>
            </a:r>
            <a:r>
              <a:rPr lang="fr-FR" sz="1200" kern="1200" dirty="0" err="1">
                <a:solidFill>
                  <a:schemeClr val="tx1"/>
                </a:solidFill>
                <a:effectLst/>
                <a:latin typeface="+mn-lt"/>
                <a:ea typeface="+mn-ea"/>
                <a:cs typeface="+mn-cs"/>
              </a:rPr>
              <a:t>renormalise</a:t>
            </a:r>
            <a:r>
              <a:rPr lang="fr-FR" sz="1200" kern="1200" dirty="0">
                <a:solidFill>
                  <a:schemeClr val="tx1"/>
                </a:solidFill>
                <a:effectLst/>
                <a:latin typeface="+mn-lt"/>
                <a:ea typeface="+mn-ea"/>
                <a:cs typeface="+mn-cs"/>
              </a:rPr>
              <a:t> cette prescription.</a:t>
            </a:r>
            <a:r>
              <a:rPr lang="fr-FR" dirty="0">
                <a:effectLst/>
              </a:rPr>
              <a:t> </a:t>
            </a:r>
          </a:p>
          <a:p>
            <a:endParaRPr lang="fr-CH" dirty="0"/>
          </a:p>
          <a:p>
            <a:r>
              <a:rPr lang="fr-CH" dirty="0"/>
              <a:t>4 instances de l’activité de travail selon Clot:</a:t>
            </a:r>
          </a:p>
          <a:p>
            <a:pPr marL="228600" indent="-228600">
              <a:buAutoNum type="arabicPeriod"/>
            </a:pPr>
            <a:r>
              <a:rPr lang="fr-CH" dirty="0"/>
              <a:t>Instance impersonnelle, c’est-à-dire celle qui est du côté de la prescription, qui dit quoi faire au travailleur, mais pas forcément comment faire d’ailleurs. Comme par exemple les évaluations cantonales obligatoires. Les enseignants doivent en</a:t>
            </a:r>
            <a:r>
              <a:rPr lang="fr-CH" baseline="0" dirty="0"/>
              <a:t> faire au moins deux par semestre (mais on ne leur dit pas comment les faire, à quel moment etc.).</a:t>
            </a:r>
            <a:endParaRPr lang="fr-CH" dirty="0"/>
          </a:p>
          <a:p>
            <a:pPr marL="228600" indent="-228600">
              <a:buAutoNum type="arabicPeriod"/>
            </a:pPr>
            <a:r>
              <a:rPr lang="fr-CH" dirty="0"/>
              <a:t>Instance transpersonnelle:</a:t>
            </a:r>
            <a:r>
              <a:rPr lang="fr-CH" baseline="0" dirty="0"/>
              <a:t> c’est l’histoire du métier, c’est en quelque sorte une prescription issue du collectif de travail (p.ex., dans le canton de Vaud, les élèves qui n’ont pas leurs affaires de sport font l’EPS pieds nus et pas en chaussettes: c’est écrit nulle part, mais c’est comme ça que les enseignants expérimentés font et qu’ils transemttent aux plus jeunes).</a:t>
            </a:r>
          </a:p>
          <a:p>
            <a:pPr marL="228600" indent="-228600">
              <a:buAutoNum type="arabicPeriod"/>
            </a:pPr>
            <a:r>
              <a:rPr lang="fr-CH" baseline="0" dirty="0"/>
              <a:t>Instance interpersonnelle caractérise les relations entre les travailleurs qui ont la même activité ou le même intérêt dans l’objet de travail. Ces relations peuvent être entre pairs, mais aussi hiérarchiques. C’est le dialogue avec autrui sur le même objet de travail.</a:t>
            </a:r>
          </a:p>
          <a:p>
            <a:pPr marL="228600" indent="-228600">
              <a:buAutoNum type="arabicPeriod"/>
            </a:pPr>
            <a:r>
              <a:rPr lang="fr-CH" baseline="0" dirty="0"/>
              <a:t>Instance personnelle: c’est ce qui caractérise l’histoire individuelle et professionnelle propre à chacun et qui est représentée par le dialogue que le travailleur entretient lui-même avec sa propre activité.</a:t>
            </a:r>
          </a:p>
          <a:p>
            <a:r>
              <a:rPr lang="fr-FR" sz="1200" kern="1200" dirty="0">
                <a:solidFill>
                  <a:schemeClr val="tx1"/>
                </a:solidFill>
                <a:latin typeface="+mn-lt"/>
                <a:ea typeface="+mn-ea"/>
                <a:cs typeface="+mn-cs"/>
              </a:rPr>
              <a:t>Et c’est le passage d’une instance à l’autre qui définit que le sujet est en train de se développer (si j’ai bien compris). Ce que je peux remarquer dans les entretiens que j’ai retranscrit, c’est que les sujets passent au cours d’un même moment du « je » au « nous » et au « on », voire même au « il »!</a:t>
            </a:r>
          </a:p>
          <a:p>
            <a:r>
              <a:rPr lang="fr-FR" sz="1200" kern="1200" dirty="0">
                <a:solidFill>
                  <a:schemeClr val="tx1"/>
                </a:solidFill>
                <a:latin typeface="+mn-lt"/>
                <a:ea typeface="+mn-ea"/>
                <a:cs typeface="+mn-cs"/>
              </a:rPr>
              <a:t>Si j’essaie d’attribuer un pronom personnel à chaque instance, l’instance personnelle serait évidemment illustrée par le « je », l’interpersonnelle par le « nous », l’impersonnelle le « on » et la </a:t>
            </a:r>
            <a:r>
              <a:rPr lang="fr-FR" sz="1200" kern="1200" dirty="0" err="1">
                <a:solidFill>
                  <a:schemeClr val="tx1"/>
                </a:solidFill>
                <a:latin typeface="+mn-lt"/>
                <a:ea typeface="+mn-ea"/>
                <a:cs typeface="+mn-cs"/>
              </a:rPr>
              <a:t>transpersonnelle</a:t>
            </a:r>
            <a:r>
              <a:rPr lang="fr-FR" sz="1200" kern="1200" dirty="0">
                <a:solidFill>
                  <a:schemeClr val="tx1"/>
                </a:solidFill>
                <a:latin typeface="+mn-lt"/>
                <a:ea typeface="+mn-ea"/>
                <a:cs typeface="+mn-cs"/>
              </a:rPr>
              <a:t> le « il ». Mais je ne sais pas si tu en as la même compréhension? A toi de me dire, merci.</a:t>
            </a:r>
            <a:endParaRPr lang="fr-CH" dirty="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endParaRPr lang="fr-FR" b="1"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5</a:t>
            </a:fld>
            <a:endParaRPr lang="fr-FR"/>
          </a:p>
        </p:txBody>
      </p:sp>
    </p:spTree>
    <p:extLst>
      <p:ext uri="{BB962C8B-B14F-4D97-AF65-F5344CB8AC3E}">
        <p14:creationId xmlns:p14="http://schemas.microsoft.com/office/powerpoint/2010/main" val="3793078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6</a:t>
            </a:fld>
            <a:endParaRPr lang="fr-FR"/>
          </a:p>
        </p:txBody>
      </p:sp>
    </p:spTree>
    <p:extLst>
      <p:ext uri="{BB962C8B-B14F-4D97-AF65-F5344CB8AC3E}">
        <p14:creationId xmlns:p14="http://schemas.microsoft.com/office/powerpoint/2010/main" val="3545215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ACS: entretien en présence d’un travailleur et d’un chercheur alors qu’il est confronté à l’enregistrement de son travail</a:t>
            </a:r>
          </a:p>
          <a:p>
            <a:endParaRPr lang="fr-FR" dirty="0"/>
          </a:p>
          <a:p>
            <a:r>
              <a:rPr lang="fr-FR" dirty="0"/>
              <a:t>ACC: deux sujets, un chercheur, images du collègue</a:t>
            </a:r>
          </a:p>
          <a:p>
            <a:endParaRPr lang="fr-FR" dirty="0"/>
          </a:p>
          <a:p>
            <a:r>
              <a:rPr lang="fr-FR" dirty="0"/>
              <a:t>Le travailleur, confronté à la trace de son activité, met en mot ce qu’il fait, ce qu’il aurait pu ou ne pas faire en se voyant à l’écran</a:t>
            </a:r>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a:p>
          <a:p>
            <a:pPr marL="0" marR="0" indent="0" algn="l" defTabSz="457200" rtl="0" eaLnBrk="1" fontAlgn="auto" latinLnBrk="0" hangingPunct="1">
              <a:lnSpc>
                <a:spcPct val="100000"/>
              </a:lnSpc>
              <a:spcBef>
                <a:spcPts val="0"/>
              </a:spcBef>
              <a:spcAft>
                <a:spcPts val="0"/>
              </a:spcAft>
              <a:buClrTx/>
              <a:buSzTx/>
              <a:buFontTx/>
              <a:buNone/>
              <a:tabLst/>
              <a:defRPr/>
            </a:pPr>
            <a:r>
              <a:rPr lang="fr-FR" dirty="0"/>
              <a:t>ACS</a:t>
            </a:r>
            <a:r>
              <a:rPr lang="fr-FR" baseline="0" dirty="0"/>
              <a:t> + ACS: le développement naît de la confrontation à l’autre. Ca permet de transformer une difficulté personnelle en règle de métier. Besoin de savoir si cette difficulté est personnelle ou de métier. Il n’y a du développement professionnel que si ça peut être transféré en règle de métier.</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C’est l'activité dans l’activité qui initie le développement. Revivre permet de produire le développement. On revisite le vécu pour en faire autre chose. C’est ce déplacement qui est à la base du développement du pouvoir d’agir. L’expérience vécue doit être revécue.</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Dans cette méthode il s’agit d’ouvrir la porte à l’émergence des possibles généralement brimés par les contingences de l’expression. La situation de l’</a:t>
            </a:r>
            <a:r>
              <a:rPr lang="fr-FR" sz="1200" kern="1200" dirty="0" err="1">
                <a:solidFill>
                  <a:schemeClr val="tx1"/>
                </a:solidFill>
                <a:effectLst/>
                <a:latin typeface="+mn-lt"/>
                <a:ea typeface="+mn-ea"/>
                <a:cs typeface="+mn-cs"/>
              </a:rPr>
              <a:t>autoconfrontation</a:t>
            </a:r>
            <a:r>
              <a:rPr lang="fr-FR" sz="1200" kern="1200" dirty="0">
                <a:solidFill>
                  <a:schemeClr val="tx1"/>
                </a:solidFill>
                <a:effectLst/>
                <a:latin typeface="+mn-lt"/>
                <a:ea typeface="+mn-ea"/>
                <a:cs typeface="+mn-cs"/>
              </a:rPr>
              <a:t> est celle où les opérateurs, exposés à l’image de leur propre travail, mettent d’abord en mots, à l’usage des partenaires-spectateurs, ce qu’ils pensent en être les constantes. Le fait de voir ce que on a fait dans son travail sans être en mesure de l’expliquer à l’autre au seul moyen de la verbalisation de ce même travail induit de prime abord une activité foncièrement nouvelle, dont on est soi-même l’objet (p.121). On découvre la nécessité de prendre position par rapport à des choix effectifs dont les raisons ne paraissent plus, </a:t>
            </a:r>
            <a:r>
              <a:rPr lang="fr-FR" sz="1200" i="1" kern="1200" dirty="0">
                <a:solidFill>
                  <a:schemeClr val="tx1"/>
                </a:solidFill>
                <a:effectLst/>
                <a:latin typeface="+mn-lt"/>
                <a:ea typeface="+mn-ea"/>
                <a:cs typeface="+mn-cs"/>
              </a:rPr>
              <a:t>a posteriori</a:t>
            </a:r>
            <a:r>
              <a:rPr lang="fr-FR" sz="1200" kern="1200" dirty="0">
                <a:solidFill>
                  <a:schemeClr val="tx1"/>
                </a:solidFill>
                <a:effectLst/>
                <a:latin typeface="+mn-lt"/>
                <a:ea typeface="+mn-ea"/>
                <a:cs typeface="+mn-cs"/>
              </a:rPr>
              <a:t>, aussi évidentes.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ACC: </a:t>
            </a:r>
            <a:r>
              <a:rPr lang="fr-FR" sz="1200" b="1" kern="1200" dirty="0">
                <a:solidFill>
                  <a:schemeClr val="tx1"/>
                </a:solidFill>
                <a:effectLst/>
                <a:latin typeface="+mn-lt"/>
                <a:ea typeface="+mn-ea"/>
                <a:cs typeface="+mn-cs"/>
              </a:rPr>
              <a:t>ACC, au cours desquelles le regard du pair sur sa propre activité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L’ACS est guidée par le chercheur. L’ACS est une activité en soi dans laquelle le travailleur décrit et repense sa situation de travail pour le chercheur et pour lui-même. En ACC le changement de destinataire de l’analyse modifie l’analyse. Selon que l’analyse est accomplie pour le chercheur ou pour les pairs, elle donne un accès différent au réel de l’activité du sujet. En ACC, le chercheur ou le pair, n’a pas le même doute ; ils ne transmettent pas au sujet concerné, même par leurs silences, les mêmes impatiences, les mêmes étonnements, les mêmes excitations à propos de l’activité observée et commentée. Le sujet cherche chez le chercheur et chez le pair de quoi agir sur eux. Il ne cherche pas d’abord en lui-même mais dans l’autre.</a:t>
            </a:r>
            <a:r>
              <a:rPr lang="fr-FR" dirty="0">
                <a:effectLst/>
              </a:rPr>
              <a:t> </a:t>
            </a:r>
            <a:endParaRPr lang="fr-F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7</a:t>
            </a:fld>
            <a:endParaRPr lang="fr-FR"/>
          </a:p>
        </p:txBody>
      </p:sp>
    </p:spTree>
    <p:extLst>
      <p:ext uri="{BB962C8B-B14F-4D97-AF65-F5344CB8AC3E}">
        <p14:creationId xmlns:p14="http://schemas.microsoft.com/office/powerpoint/2010/main" val="3750754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ACS</a:t>
            </a:r>
            <a:r>
              <a:rPr lang="fr-FR" baseline="0" dirty="0"/>
              <a:t> + ACS: le développement naît de la confrontation à l’autre. Ca permet de transformer une difficulté personnelle en règle de métier. Besoin de savoir si cette difficulté est personnelle ou de métier. Il n’y a du développement professionnel que si ça peut être transféré en règle de métier.</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8</a:t>
            </a:fld>
            <a:endParaRPr lang="fr-FR"/>
          </a:p>
        </p:txBody>
      </p:sp>
    </p:spTree>
    <p:extLst>
      <p:ext uri="{BB962C8B-B14F-4D97-AF65-F5344CB8AC3E}">
        <p14:creationId xmlns:p14="http://schemas.microsoft.com/office/powerpoint/2010/main" val="3115840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9</a:t>
            </a:fld>
            <a:endParaRPr lang="fr-FR"/>
          </a:p>
        </p:txBody>
      </p:sp>
    </p:spTree>
    <p:extLst>
      <p:ext uri="{BB962C8B-B14F-4D97-AF65-F5344CB8AC3E}">
        <p14:creationId xmlns:p14="http://schemas.microsoft.com/office/powerpoint/2010/main" val="12416819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1/14/19</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3F878-F5E8-489B-AC8A-64F2A7E22C28}"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3F878-F5E8-489B-AC8A-64F2A7E22C28}"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3F878-F5E8-489B-AC8A-64F2A7E22C28}"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B7C3F878-F5E8-489B-AC8A-64F2A7E22C28}" type="datetimeFigureOut">
              <a:rPr lang="en-US" smtClean="0"/>
              <a:pPr/>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‹N°›</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63440" y="2119313"/>
            <a:ext cx="3200400" cy="36052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1/14/19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‹N°›</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7C3F878-F5E8-489B-AC8A-64F2A7E22C28}" type="datetimeFigureOut">
              <a:rPr lang="en-US" smtClean="0"/>
              <a:pPr/>
              <a:t>1/14/19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1/14/19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1/14/19</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1/14/19</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1/14/19</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‹N°›</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72752" y="960895"/>
            <a:ext cx="7221070" cy="2954343"/>
          </a:xfrm>
        </p:spPr>
        <p:txBody>
          <a:bodyPr>
            <a:normAutofit fontScale="90000"/>
          </a:bodyPr>
          <a:lstStyle/>
          <a:p>
            <a:r>
              <a:rPr lang="fr-FR" sz="4000" dirty="0"/>
              <a:t>Analyse du développement professionnel des enseignants novices d’EPS à partir de moments d’auto-affectation: méthodologie et résultats</a:t>
            </a:r>
            <a:endParaRPr lang="fr-FR" sz="4000" b="1" dirty="0"/>
          </a:p>
        </p:txBody>
      </p:sp>
      <p:sp>
        <p:nvSpPr>
          <p:cNvPr id="3" name="Sous-titre 2"/>
          <p:cNvSpPr>
            <a:spLocks noGrp="1"/>
          </p:cNvSpPr>
          <p:nvPr>
            <p:ph type="subTitle" idx="1"/>
          </p:nvPr>
        </p:nvSpPr>
        <p:spPr>
          <a:xfrm>
            <a:off x="1139761" y="3915238"/>
            <a:ext cx="6887052" cy="1719079"/>
          </a:xfrm>
        </p:spPr>
        <p:txBody>
          <a:bodyPr>
            <a:noAutofit/>
          </a:bodyPr>
          <a:lstStyle/>
          <a:p>
            <a:r>
              <a:rPr lang="fr-FR" sz="2800" b="1" dirty="0">
                <a:solidFill>
                  <a:srgbClr val="7030A0"/>
                </a:solidFill>
              </a:rPr>
              <a:t>Magali </a:t>
            </a:r>
            <a:r>
              <a:rPr lang="fr-FR" sz="2800" b="1" dirty="0" err="1">
                <a:solidFill>
                  <a:srgbClr val="7030A0"/>
                </a:solidFill>
              </a:rPr>
              <a:t>Descoeudres</a:t>
            </a:r>
            <a:r>
              <a:rPr lang="fr-FR" sz="2800" b="1" dirty="0">
                <a:solidFill>
                  <a:srgbClr val="7030A0"/>
                </a:solidFill>
              </a:rPr>
              <a:t> &amp; Denis </a:t>
            </a:r>
            <a:r>
              <a:rPr lang="fr-FR" sz="2800" b="1" dirty="0" err="1">
                <a:solidFill>
                  <a:srgbClr val="7030A0"/>
                </a:solidFill>
              </a:rPr>
              <a:t>Hauw</a:t>
            </a:r>
            <a:r>
              <a:rPr lang="fr-FR" sz="2800" b="1" dirty="0">
                <a:solidFill>
                  <a:srgbClr val="7030A0"/>
                </a:solidFill>
              </a:rPr>
              <a:t> </a:t>
            </a:r>
          </a:p>
          <a:p>
            <a:r>
              <a:rPr lang="fr-FR" sz="2800" b="1" dirty="0">
                <a:solidFill>
                  <a:srgbClr val="7030A0"/>
                </a:solidFill>
              </a:rPr>
              <a:t>18 mai 2018</a:t>
            </a:r>
          </a:p>
        </p:txBody>
      </p:sp>
    </p:spTree>
    <p:extLst>
      <p:ext uri="{BB962C8B-B14F-4D97-AF65-F5344CB8AC3E}">
        <p14:creationId xmlns:p14="http://schemas.microsoft.com/office/powerpoint/2010/main" val="2302317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724619" y="774916"/>
            <a:ext cx="7737456" cy="1477626"/>
          </a:xfrm>
        </p:spPr>
        <p:txBody>
          <a:bodyPr>
            <a:noAutofit/>
          </a:bodyPr>
          <a:lstStyle/>
          <a:p>
            <a:r>
              <a:rPr lang="fr-FR" sz="3200" dirty="0"/>
              <a:t>6. Traitement des données,</a:t>
            </a:r>
            <a:br>
              <a:rPr lang="fr-FR" sz="3200" dirty="0"/>
            </a:br>
            <a:r>
              <a:rPr lang="fr-FR" sz="3200" dirty="0"/>
              <a:t>méthode Bruno &amp; </a:t>
            </a:r>
            <a:r>
              <a:rPr lang="fr-FR" sz="3200" dirty="0" err="1"/>
              <a:t>Méard</a:t>
            </a:r>
            <a:r>
              <a:rPr lang="fr-FR" sz="3200" dirty="0"/>
              <a:t> (2018)</a:t>
            </a:r>
          </a:p>
        </p:txBody>
      </p:sp>
      <p:sp>
        <p:nvSpPr>
          <p:cNvPr id="3" name="Espace réservé du contenu 2"/>
          <p:cNvSpPr>
            <a:spLocks noGrp="1"/>
          </p:cNvSpPr>
          <p:nvPr>
            <p:ph idx="1"/>
          </p:nvPr>
        </p:nvSpPr>
        <p:spPr>
          <a:xfrm>
            <a:off x="724619" y="2610963"/>
            <a:ext cx="7597615" cy="3386881"/>
          </a:xfrm>
        </p:spPr>
        <p:txBody>
          <a:bodyPr>
            <a:normAutofit/>
          </a:bodyPr>
          <a:lstStyle/>
          <a:p>
            <a:r>
              <a:rPr lang="fr-FR" dirty="0"/>
              <a:t> Identification des marques et des indicateurs de développement dans le matériau langagier</a:t>
            </a:r>
          </a:p>
          <a:p>
            <a:r>
              <a:rPr lang="fr-FR" dirty="0"/>
              <a:t>Les marques dans le discours indiquent que le sujet est affecté</a:t>
            </a:r>
          </a:p>
          <a:p>
            <a:r>
              <a:rPr lang="fr-FR" dirty="0"/>
              <a:t>La présence de ces indicateurs de développement potentiel dans le discours évoque un développement potentiel chez le travailleur</a:t>
            </a:r>
          </a:p>
          <a:p>
            <a:endParaRPr lang="fr-FR" dirty="0"/>
          </a:p>
        </p:txBody>
      </p:sp>
    </p:spTree>
    <p:extLst>
      <p:ext uri="{BB962C8B-B14F-4D97-AF65-F5344CB8AC3E}">
        <p14:creationId xmlns:p14="http://schemas.microsoft.com/office/powerpoint/2010/main" val="752343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A9565D8-4F91-844C-9922-B3EDFBA960A3}"/>
              </a:ext>
            </a:extLst>
          </p:cNvPr>
          <p:cNvSpPr>
            <a:spLocks noGrp="1"/>
          </p:cNvSpPr>
          <p:nvPr>
            <p:ph idx="1"/>
          </p:nvPr>
        </p:nvSpPr>
        <p:spPr>
          <a:xfrm>
            <a:off x="33789" y="313899"/>
            <a:ext cx="9238389" cy="6223379"/>
          </a:xfrm>
        </p:spPr>
        <p:txBody>
          <a:bodyPr/>
          <a:lstStyle/>
          <a:p>
            <a:pPr marL="0" indent="0">
              <a:buNone/>
            </a:pPr>
            <a:r>
              <a:rPr lang="fr-FR" dirty="0"/>
              <a:t>			</a:t>
            </a:r>
          </a:p>
        </p:txBody>
      </p:sp>
      <p:grpSp>
        <p:nvGrpSpPr>
          <p:cNvPr id="4" name="Groupe 3">
            <a:extLst>
              <a:ext uri="{FF2B5EF4-FFF2-40B4-BE49-F238E27FC236}">
                <a16:creationId xmlns:a16="http://schemas.microsoft.com/office/drawing/2014/main" id="{E2A94A9E-7C95-AD44-AB31-720DFEA1E58C}"/>
              </a:ext>
            </a:extLst>
          </p:cNvPr>
          <p:cNvGrpSpPr/>
          <p:nvPr/>
        </p:nvGrpSpPr>
        <p:grpSpPr>
          <a:xfrm>
            <a:off x="823333" y="1003653"/>
            <a:ext cx="7581623" cy="4873384"/>
            <a:chOff x="764077" y="29519"/>
            <a:chExt cx="7581987" cy="4873986"/>
          </a:xfrm>
        </p:grpSpPr>
        <p:sp>
          <p:nvSpPr>
            <p:cNvPr id="6" name="Zone de texte 2">
              <a:extLst>
                <a:ext uri="{FF2B5EF4-FFF2-40B4-BE49-F238E27FC236}">
                  <a16:creationId xmlns:a16="http://schemas.microsoft.com/office/drawing/2014/main" id="{B94625BB-386F-6D4E-BAF9-5D590C3DA709}"/>
                </a:ext>
              </a:extLst>
            </p:cNvPr>
            <p:cNvSpPr txBox="1"/>
            <p:nvPr/>
          </p:nvSpPr>
          <p:spPr>
            <a:xfrm>
              <a:off x="3645999" y="1479480"/>
              <a:ext cx="2351009" cy="95287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b="1" dirty="0">
                  <a:effectLst/>
                  <a:ea typeface="Times New Roman" panose="02020603050405020304" pitchFamily="18" charset="0"/>
                  <a:cs typeface="Times New Roman" panose="02020603050405020304" pitchFamily="18" charset="0"/>
                </a:rPr>
                <a:t>Les situations d’auto-affectation</a:t>
              </a:r>
              <a:endParaRPr lang="fr-CH" sz="1200" dirty="0">
                <a:effectLst/>
                <a:ea typeface="Times New Roman" panose="02020603050405020304" pitchFamily="18" charset="0"/>
                <a:cs typeface="Times New Roman" panose="02020603050405020304" pitchFamily="18" charset="0"/>
              </a:endParaRPr>
            </a:p>
          </p:txBody>
        </p:sp>
        <p:sp>
          <p:nvSpPr>
            <p:cNvPr id="8" name="Zone de texte 4">
              <a:extLst>
                <a:ext uri="{FF2B5EF4-FFF2-40B4-BE49-F238E27FC236}">
                  <a16:creationId xmlns:a16="http://schemas.microsoft.com/office/drawing/2014/main" id="{82981697-9723-2A47-891C-2AC3260229AD}"/>
                </a:ext>
              </a:extLst>
            </p:cNvPr>
            <p:cNvSpPr txBox="1"/>
            <p:nvPr/>
          </p:nvSpPr>
          <p:spPr>
            <a:xfrm>
              <a:off x="1044117" y="279006"/>
              <a:ext cx="2176594" cy="956179"/>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Perte de temps dans les transitions</a:t>
              </a:r>
              <a:endParaRPr lang="fr-CH" sz="2000" dirty="0">
                <a:effectLst/>
                <a:ea typeface="Times New Roman" panose="02020603050405020304" pitchFamily="18" charset="0"/>
                <a:cs typeface="Times New Roman" panose="02020603050405020304" pitchFamily="18" charset="0"/>
              </a:endParaRPr>
            </a:p>
          </p:txBody>
        </p:sp>
        <p:sp>
          <p:nvSpPr>
            <p:cNvPr id="10" name="Zone de texte 6">
              <a:extLst>
                <a:ext uri="{FF2B5EF4-FFF2-40B4-BE49-F238E27FC236}">
                  <a16:creationId xmlns:a16="http://schemas.microsoft.com/office/drawing/2014/main" id="{B75610E5-A707-C448-8346-90D258C684E1}"/>
                </a:ext>
              </a:extLst>
            </p:cNvPr>
            <p:cNvSpPr txBox="1"/>
            <p:nvPr/>
          </p:nvSpPr>
          <p:spPr>
            <a:xfrm>
              <a:off x="4294159" y="29519"/>
              <a:ext cx="2168733" cy="953344"/>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Mise en place du matériel chaotique</a:t>
              </a:r>
              <a:endParaRPr lang="fr-CH" sz="2000" dirty="0">
                <a:effectLst/>
                <a:ea typeface="Times New Roman" panose="02020603050405020304" pitchFamily="18" charset="0"/>
                <a:cs typeface="Times New Roman" panose="02020603050405020304" pitchFamily="18" charset="0"/>
              </a:endParaRPr>
            </a:p>
          </p:txBody>
        </p:sp>
        <p:sp>
          <p:nvSpPr>
            <p:cNvPr id="12" name="Zone de texte 10">
              <a:extLst>
                <a:ext uri="{FF2B5EF4-FFF2-40B4-BE49-F238E27FC236}">
                  <a16:creationId xmlns:a16="http://schemas.microsoft.com/office/drawing/2014/main" id="{FA2D6E48-9BE5-6548-A29A-4E5D3C914C1A}"/>
                </a:ext>
              </a:extLst>
            </p:cNvPr>
            <p:cNvSpPr txBox="1"/>
            <p:nvPr/>
          </p:nvSpPr>
          <p:spPr>
            <a:xfrm>
              <a:off x="881677" y="1898734"/>
              <a:ext cx="1933073" cy="742558"/>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Elèves se chamaillent </a:t>
              </a:r>
              <a:endParaRPr lang="fr-CH" sz="2000" dirty="0">
                <a:effectLst/>
                <a:ea typeface="Times New Roman" panose="02020603050405020304" pitchFamily="18" charset="0"/>
                <a:cs typeface="Times New Roman" panose="02020603050405020304" pitchFamily="18" charset="0"/>
              </a:endParaRPr>
            </a:p>
          </p:txBody>
        </p:sp>
        <p:sp>
          <p:nvSpPr>
            <p:cNvPr id="14" name="Zone de texte 12">
              <a:extLst>
                <a:ext uri="{FF2B5EF4-FFF2-40B4-BE49-F238E27FC236}">
                  <a16:creationId xmlns:a16="http://schemas.microsoft.com/office/drawing/2014/main" id="{76D42A37-A200-9242-AAB3-DAFA914DA79B}"/>
                </a:ext>
              </a:extLst>
            </p:cNvPr>
            <p:cNvSpPr txBox="1"/>
            <p:nvPr/>
          </p:nvSpPr>
          <p:spPr>
            <a:xfrm>
              <a:off x="2095838" y="2929317"/>
              <a:ext cx="2135259" cy="1013144"/>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Perte de temps lors des consignes</a:t>
              </a:r>
              <a:endParaRPr lang="fr-CH" sz="2000" dirty="0">
                <a:effectLst/>
                <a:ea typeface="Times New Roman" panose="02020603050405020304" pitchFamily="18" charset="0"/>
                <a:cs typeface="Times New Roman" panose="02020603050405020304" pitchFamily="18" charset="0"/>
              </a:endParaRPr>
            </a:p>
          </p:txBody>
        </p:sp>
        <p:sp>
          <p:nvSpPr>
            <p:cNvPr id="16" name="Zone de texte 14">
              <a:extLst>
                <a:ext uri="{FF2B5EF4-FFF2-40B4-BE49-F238E27FC236}">
                  <a16:creationId xmlns:a16="http://schemas.microsoft.com/office/drawing/2014/main" id="{056B4652-5CCD-FB48-B0A3-719798AA5040}"/>
                </a:ext>
              </a:extLst>
            </p:cNvPr>
            <p:cNvSpPr txBox="1"/>
            <p:nvPr/>
          </p:nvSpPr>
          <p:spPr>
            <a:xfrm>
              <a:off x="6095460" y="2376947"/>
              <a:ext cx="2250604" cy="1629996"/>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Elèves qui ne participent pas, dérangent le cours de la leçon</a:t>
              </a:r>
              <a:endParaRPr lang="fr-CH" sz="2000" dirty="0">
                <a:effectLst/>
                <a:ea typeface="Times New Roman" panose="02020603050405020304" pitchFamily="18" charset="0"/>
                <a:cs typeface="Times New Roman" panose="02020603050405020304" pitchFamily="18" charset="0"/>
              </a:endParaRPr>
            </a:p>
          </p:txBody>
        </p:sp>
        <p:sp>
          <p:nvSpPr>
            <p:cNvPr id="18" name="Zone de texte 16">
              <a:extLst>
                <a:ext uri="{FF2B5EF4-FFF2-40B4-BE49-F238E27FC236}">
                  <a16:creationId xmlns:a16="http://schemas.microsoft.com/office/drawing/2014/main" id="{44E9F1D5-C49A-6F4C-84B2-15D412766C47}"/>
                </a:ext>
              </a:extLst>
            </p:cNvPr>
            <p:cNvSpPr txBox="1"/>
            <p:nvPr/>
          </p:nvSpPr>
          <p:spPr>
            <a:xfrm>
              <a:off x="6806572" y="890123"/>
              <a:ext cx="1459926" cy="825388"/>
            </a:xfrm>
            <a:prstGeom prst="rect">
              <a:avLst/>
            </a:prstGeom>
            <a:solidFill>
              <a:srgbClr val="00B0F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Elèves pas engagés</a:t>
              </a:r>
              <a:endParaRPr lang="fr-CH" sz="2000" dirty="0">
                <a:effectLst/>
                <a:ea typeface="Times New Roman" panose="02020603050405020304" pitchFamily="18" charset="0"/>
                <a:cs typeface="Times New Roman" panose="02020603050405020304" pitchFamily="18" charset="0"/>
              </a:endParaRPr>
            </a:p>
          </p:txBody>
        </p:sp>
        <p:cxnSp>
          <p:nvCxnSpPr>
            <p:cNvPr id="19" name="Connecteur droit avec flèche 18">
              <a:extLst>
                <a:ext uri="{FF2B5EF4-FFF2-40B4-BE49-F238E27FC236}">
                  <a16:creationId xmlns:a16="http://schemas.microsoft.com/office/drawing/2014/main" id="{994CE4BC-3D18-BE42-AC7A-C4F9115515F2}"/>
                </a:ext>
              </a:extLst>
            </p:cNvPr>
            <p:cNvCxnSpPr/>
            <p:nvPr/>
          </p:nvCxnSpPr>
          <p:spPr>
            <a:xfrm flipH="1" flipV="1">
              <a:off x="3204446" y="1116701"/>
              <a:ext cx="304800" cy="393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60B529B2-88B7-7244-8128-D95F9413F014}"/>
                </a:ext>
              </a:extLst>
            </p:cNvPr>
            <p:cNvCxnSpPr/>
            <p:nvPr/>
          </p:nvCxnSpPr>
          <p:spPr>
            <a:xfrm flipV="1">
              <a:off x="5591597" y="962952"/>
              <a:ext cx="320842" cy="272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19955479-FB46-924C-9032-8E6A6D3ED712}"/>
                </a:ext>
              </a:extLst>
            </p:cNvPr>
            <p:cNvCxnSpPr/>
            <p:nvPr/>
          </p:nvCxnSpPr>
          <p:spPr>
            <a:xfrm flipH="1">
              <a:off x="3188262" y="2273862"/>
              <a:ext cx="360947" cy="45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8E2E2540-6A05-8B44-9CD0-B35E8BA191EC}"/>
                </a:ext>
              </a:extLst>
            </p:cNvPr>
            <p:cNvCxnSpPr/>
            <p:nvPr/>
          </p:nvCxnSpPr>
          <p:spPr>
            <a:xfrm flipH="1">
              <a:off x="4304963" y="2443794"/>
              <a:ext cx="360947" cy="3615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974AA678-6EA9-4F44-8A8F-9980CFFB26A6}"/>
                </a:ext>
              </a:extLst>
            </p:cNvPr>
            <p:cNvCxnSpPr/>
            <p:nvPr/>
          </p:nvCxnSpPr>
          <p:spPr>
            <a:xfrm>
              <a:off x="6384616" y="1982548"/>
              <a:ext cx="272983" cy="224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3A52662B-CFC5-974F-9548-FC4C53879FC1}"/>
                </a:ext>
              </a:extLst>
            </p:cNvPr>
            <p:cNvCxnSpPr/>
            <p:nvPr/>
          </p:nvCxnSpPr>
          <p:spPr>
            <a:xfrm flipV="1">
              <a:off x="6133763" y="1302817"/>
              <a:ext cx="329130" cy="721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 de texte 18">
              <a:extLst>
                <a:ext uri="{FF2B5EF4-FFF2-40B4-BE49-F238E27FC236}">
                  <a16:creationId xmlns:a16="http://schemas.microsoft.com/office/drawing/2014/main" id="{AE121051-7D1A-DF44-A2C6-DB13BA06149B}"/>
                </a:ext>
              </a:extLst>
            </p:cNvPr>
            <p:cNvSpPr txBox="1"/>
            <p:nvPr/>
          </p:nvSpPr>
          <p:spPr>
            <a:xfrm>
              <a:off x="3493472" y="4115970"/>
              <a:ext cx="2182985" cy="728015"/>
            </a:xfrm>
            <a:prstGeom prst="rect">
              <a:avLst/>
            </a:prstGeom>
            <a:solidFill>
              <a:srgbClr val="92D05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Tout se passe comme prévu</a:t>
              </a:r>
              <a:endParaRPr lang="fr-CH" sz="2000" dirty="0">
                <a:effectLst/>
                <a:ea typeface="Times New Roman" panose="02020603050405020304" pitchFamily="18" charset="0"/>
                <a:cs typeface="Times New Roman" panose="02020603050405020304" pitchFamily="18" charset="0"/>
              </a:endParaRPr>
            </a:p>
          </p:txBody>
        </p:sp>
        <p:cxnSp>
          <p:nvCxnSpPr>
            <p:cNvPr id="27" name="Connecteur droit avec flèche 26">
              <a:extLst>
                <a:ext uri="{FF2B5EF4-FFF2-40B4-BE49-F238E27FC236}">
                  <a16:creationId xmlns:a16="http://schemas.microsoft.com/office/drawing/2014/main" id="{3CB6F25D-5389-3948-B25C-35274D31000E}"/>
                </a:ext>
              </a:extLst>
            </p:cNvPr>
            <p:cNvCxnSpPr/>
            <p:nvPr/>
          </p:nvCxnSpPr>
          <p:spPr>
            <a:xfrm flipH="1">
              <a:off x="4438244" y="2514714"/>
              <a:ext cx="673501" cy="1427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Zone de texte 29">
              <a:extLst>
                <a:ext uri="{FF2B5EF4-FFF2-40B4-BE49-F238E27FC236}">
                  <a16:creationId xmlns:a16="http://schemas.microsoft.com/office/drawing/2014/main" id="{7A40F47F-96A2-8041-A603-5506B4D2C50E}"/>
                </a:ext>
              </a:extLst>
            </p:cNvPr>
            <p:cNvSpPr txBox="1"/>
            <p:nvPr/>
          </p:nvSpPr>
          <p:spPr>
            <a:xfrm>
              <a:off x="6033109" y="4103909"/>
              <a:ext cx="2233388" cy="799596"/>
            </a:xfrm>
            <a:prstGeom prst="rect">
              <a:avLst/>
            </a:prstGeom>
            <a:solidFill>
              <a:srgbClr val="92D05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Reconnaissance d’un collègue</a:t>
              </a:r>
              <a:endParaRPr lang="fr-CH" sz="2000" dirty="0">
                <a:effectLst/>
                <a:ea typeface="Times New Roman" panose="02020603050405020304" pitchFamily="18" charset="0"/>
                <a:cs typeface="Times New Roman" panose="02020603050405020304" pitchFamily="18" charset="0"/>
              </a:endParaRPr>
            </a:p>
          </p:txBody>
        </p:sp>
        <p:cxnSp>
          <p:nvCxnSpPr>
            <p:cNvPr id="30" name="Connecteur droit avec flèche 29">
              <a:extLst>
                <a:ext uri="{FF2B5EF4-FFF2-40B4-BE49-F238E27FC236}">
                  <a16:creationId xmlns:a16="http://schemas.microsoft.com/office/drawing/2014/main" id="{FB3A8559-1A1A-1742-BE96-BE717AD65788}"/>
                </a:ext>
              </a:extLst>
            </p:cNvPr>
            <p:cNvCxnSpPr>
              <a:cxnSpLocks/>
            </p:cNvCxnSpPr>
            <p:nvPr/>
          </p:nvCxnSpPr>
          <p:spPr>
            <a:xfrm>
              <a:off x="5317464" y="2353266"/>
              <a:ext cx="527018" cy="1548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Zone de texte 34">
              <a:extLst>
                <a:ext uri="{FF2B5EF4-FFF2-40B4-BE49-F238E27FC236}">
                  <a16:creationId xmlns:a16="http://schemas.microsoft.com/office/drawing/2014/main" id="{A6349630-EAAB-9C4F-AD74-8DE0E92FA04B}"/>
                </a:ext>
              </a:extLst>
            </p:cNvPr>
            <p:cNvSpPr txBox="1"/>
            <p:nvPr/>
          </p:nvSpPr>
          <p:spPr>
            <a:xfrm>
              <a:off x="764077" y="4057730"/>
              <a:ext cx="2555250" cy="766618"/>
            </a:xfrm>
            <a:prstGeom prst="rect">
              <a:avLst/>
            </a:prstGeom>
            <a:solidFill>
              <a:srgbClr val="92D05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Elèves engagés et qui ne se disputent pas </a:t>
              </a:r>
              <a:endParaRPr lang="fr-CH" sz="2000" dirty="0">
                <a:effectLst/>
                <a:ea typeface="Times New Roman" panose="02020603050405020304" pitchFamily="18" charset="0"/>
                <a:cs typeface="Times New Roman" panose="02020603050405020304" pitchFamily="18" charset="0"/>
              </a:endParaRPr>
            </a:p>
          </p:txBody>
        </p:sp>
        <p:cxnSp>
          <p:nvCxnSpPr>
            <p:cNvPr id="33" name="Connecteur droit avec flèche 32">
              <a:extLst>
                <a:ext uri="{FF2B5EF4-FFF2-40B4-BE49-F238E27FC236}">
                  <a16:creationId xmlns:a16="http://schemas.microsoft.com/office/drawing/2014/main" id="{5DC23DA3-9A6C-7047-9C08-C59C6F439198}"/>
                </a:ext>
              </a:extLst>
            </p:cNvPr>
            <p:cNvCxnSpPr/>
            <p:nvPr/>
          </p:nvCxnSpPr>
          <p:spPr>
            <a:xfrm flipH="1">
              <a:off x="834553" y="2482183"/>
              <a:ext cx="3224463" cy="1419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5" name="Titre 1">
            <a:extLst>
              <a:ext uri="{FF2B5EF4-FFF2-40B4-BE49-F238E27FC236}">
                <a16:creationId xmlns:a16="http://schemas.microsoft.com/office/drawing/2014/main" id="{5B7B7956-C951-D144-B736-4ABA6502CEA9}"/>
              </a:ext>
            </a:extLst>
          </p:cNvPr>
          <p:cNvSpPr>
            <a:spLocks noGrp="1"/>
          </p:cNvSpPr>
          <p:nvPr>
            <p:ph type="title"/>
          </p:nvPr>
        </p:nvSpPr>
        <p:spPr>
          <a:xfrm>
            <a:off x="910377" y="577862"/>
            <a:ext cx="3261563" cy="634700"/>
          </a:xfrm>
        </p:spPr>
        <p:txBody>
          <a:bodyPr>
            <a:normAutofit/>
          </a:bodyPr>
          <a:lstStyle/>
          <a:p>
            <a:r>
              <a:rPr lang="fr-FR" sz="3200" dirty="0"/>
              <a:t>7. Résultats</a:t>
            </a:r>
          </a:p>
        </p:txBody>
      </p:sp>
    </p:spTree>
    <p:extLst>
      <p:ext uri="{BB962C8B-B14F-4D97-AF65-F5344CB8AC3E}">
        <p14:creationId xmlns:p14="http://schemas.microsoft.com/office/powerpoint/2010/main" val="210209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46994744-FFDB-674C-8F6A-E77E29D20830}"/>
              </a:ext>
            </a:extLst>
          </p:cNvPr>
          <p:cNvSpPr txBox="1"/>
          <p:nvPr/>
        </p:nvSpPr>
        <p:spPr>
          <a:xfrm>
            <a:off x="796925" y="5162055"/>
            <a:ext cx="2920621" cy="1015663"/>
          </a:xfrm>
          <a:prstGeom prst="rect">
            <a:avLst/>
          </a:prstGeom>
          <a:solidFill>
            <a:srgbClr val="FFFF00"/>
          </a:solidFill>
        </p:spPr>
        <p:txBody>
          <a:bodyPr wrap="square" rtlCol="0">
            <a:spAutoFit/>
          </a:bodyPr>
          <a:lstStyle/>
          <a:p>
            <a:pPr>
              <a:spcAft>
                <a:spcPts val="0"/>
              </a:spcAft>
            </a:pPr>
            <a:r>
              <a:rPr lang="fr-FR" sz="2000" dirty="0">
                <a:latin typeface="Calibri" panose="020F0502020204030204" pitchFamily="34" charset="0"/>
                <a:ea typeface="Times New Roman" panose="02020603050405020304" pitchFamily="18" charset="0"/>
                <a:cs typeface="Times New Roman" panose="02020603050405020304" pitchFamily="18" charset="0"/>
              </a:rPr>
              <a:t>Souhaite que les élèves se taisent et écoutent durant les consignes</a:t>
            </a:r>
            <a:endParaRPr lang="fr-CH" sz="20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Espace réservé du contenu 5">
            <a:extLst>
              <a:ext uri="{FF2B5EF4-FFF2-40B4-BE49-F238E27FC236}">
                <a16:creationId xmlns:a16="http://schemas.microsoft.com/office/drawing/2014/main" id="{42CC3FFC-7B4C-F347-8206-A4E58AF72514}"/>
              </a:ext>
            </a:extLst>
          </p:cNvPr>
          <p:cNvSpPr txBox="1">
            <a:spLocks noGrp="1"/>
          </p:cNvSpPr>
          <p:nvPr>
            <p:ph idx="1"/>
          </p:nvPr>
        </p:nvSpPr>
        <p:spPr>
          <a:xfrm>
            <a:off x="796925" y="600075"/>
            <a:ext cx="7561263" cy="584775"/>
          </a:xfrm>
          <a:prstGeom prst="rect">
            <a:avLst/>
          </a:prstGeom>
          <a:noFill/>
        </p:spPr>
        <p:txBody>
          <a:bodyPr wrap="square" rtlCol="0">
            <a:spAutoFit/>
          </a:bodyPr>
          <a:lstStyle/>
          <a:p>
            <a:pPr>
              <a:spcAft>
                <a:spcPts val="0"/>
              </a:spcAft>
            </a:pPr>
            <a:r>
              <a:rPr lang="fr-CH" sz="3200" dirty="0">
                <a:latin typeface="+mj-lt"/>
                <a:ea typeface="Times New Roman" panose="02020603050405020304" pitchFamily="18" charset="0"/>
                <a:cs typeface="Times New Roman" panose="02020603050405020304" pitchFamily="18" charset="0"/>
              </a:rPr>
              <a:t>7. Résultats, les motifs de Mathieu</a:t>
            </a:r>
          </a:p>
        </p:txBody>
      </p:sp>
      <p:sp>
        <p:nvSpPr>
          <p:cNvPr id="7" name="ZoneTexte 6">
            <a:extLst>
              <a:ext uri="{FF2B5EF4-FFF2-40B4-BE49-F238E27FC236}">
                <a16:creationId xmlns:a16="http://schemas.microsoft.com/office/drawing/2014/main" id="{05C577E3-580E-4144-B2DE-B08C97B1EFB5}"/>
              </a:ext>
            </a:extLst>
          </p:cNvPr>
          <p:cNvSpPr txBox="1"/>
          <p:nvPr/>
        </p:nvSpPr>
        <p:spPr>
          <a:xfrm>
            <a:off x="5540992" y="2999199"/>
            <a:ext cx="2940027" cy="1015663"/>
          </a:xfrm>
          <a:prstGeom prst="rect">
            <a:avLst/>
          </a:prstGeom>
          <a:solidFill>
            <a:srgbClr val="FFFF00"/>
          </a:solidFill>
        </p:spPr>
        <p:txBody>
          <a:bodyPr wrap="square" rtlCol="0">
            <a:spAutoFit/>
          </a:bodyPr>
          <a:lstStyle/>
          <a:p>
            <a:r>
              <a:rPr lang="fr-FR" sz="2000" dirty="0"/>
              <a:t>Souhaite que les élèves qui ne participent pas, ne dérangent pas la classe</a:t>
            </a:r>
          </a:p>
        </p:txBody>
      </p:sp>
      <p:sp>
        <p:nvSpPr>
          <p:cNvPr id="8" name="ZoneTexte 7">
            <a:extLst>
              <a:ext uri="{FF2B5EF4-FFF2-40B4-BE49-F238E27FC236}">
                <a16:creationId xmlns:a16="http://schemas.microsoft.com/office/drawing/2014/main" id="{E7319234-F1DD-AC4C-B9A0-85124CB5F334}"/>
              </a:ext>
            </a:extLst>
          </p:cNvPr>
          <p:cNvSpPr txBox="1"/>
          <p:nvPr/>
        </p:nvSpPr>
        <p:spPr>
          <a:xfrm>
            <a:off x="4577556" y="2151634"/>
            <a:ext cx="2874323" cy="707886"/>
          </a:xfrm>
          <a:prstGeom prst="rect">
            <a:avLst/>
          </a:prstGeom>
          <a:solidFill>
            <a:srgbClr val="FFFF00"/>
          </a:solidFill>
        </p:spPr>
        <p:txBody>
          <a:bodyPr wrap="square" rtlCol="0">
            <a:spAutoFit/>
          </a:bodyPr>
          <a:lstStyle/>
          <a:p>
            <a:r>
              <a:rPr lang="fr-FR" sz="2000" dirty="0"/>
              <a:t>Souhaite que les élèves ne se chamaillent pas</a:t>
            </a:r>
          </a:p>
        </p:txBody>
      </p:sp>
      <p:sp>
        <p:nvSpPr>
          <p:cNvPr id="9" name="ZoneTexte 8">
            <a:extLst>
              <a:ext uri="{FF2B5EF4-FFF2-40B4-BE49-F238E27FC236}">
                <a16:creationId xmlns:a16="http://schemas.microsoft.com/office/drawing/2014/main" id="{114C2AA3-E739-E744-93A8-286C3586BAA6}"/>
              </a:ext>
            </a:extLst>
          </p:cNvPr>
          <p:cNvSpPr txBox="1"/>
          <p:nvPr/>
        </p:nvSpPr>
        <p:spPr>
          <a:xfrm>
            <a:off x="796925" y="3136683"/>
            <a:ext cx="3338347" cy="1938992"/>
          </a:xfrm>
          <a:prstGeom prst="rect">
            <a:avLst/>
          </a:prstGeom>
          <a:noFill/>
        </p:spPr>
        <p:txBody>
          <a:bodyPr wrap="square" rtlCol="0">
            <a:spAutoFit/>
          </a:bodyPr>
          <a:lstStyle/>
          <a:p>
            <a:r>
              <a:rPr lang="fr-FR" sz="2000" dirty="0">
                <a:solidFill>
                  <a:srgbClr val="FF0000"/>
                </a:solidFill>
              </a:rPr>
              <a:t>Faire revenir les étudiants au centre pour les avoir sous la main (ça prend du temps) ou dispenser de loin une consigne rapide (avec le risque de ne pas être écouté)</a:t>
            </a:r>
            <a:endParaRPr lang="fr-CH" sz="2000" dirty="0">
              <a:solidFill>
                <a:srgbClr val="FF0000"/>
              </a:solidFill>
            </a:endParaRPr>
          </a:p>
        </p:txBody>
      </p:sp>
      <p:sp>
        <p:nvSpPr>
          <p:cNvPr id="10" name="ZoneTexte 9">
            <a:extLst>
              <a:ext uri="{FF2B5EF4-FFF2-40B4-BE49-F238E27FC236}">
                <a16:creationId xmlns:a16="http://schemas.microsoft.com/office/drawing/2014/main" id="{D954E3FA-F8D6-0042-872B-5C0C912F6CBE}"/>
              </a:ext>
            </a:extLst>
          </p:cNvPr>
          <p:cNvSpPr txBox="1"/>
          <p:nvPr/>
        </p:nvSpPr>
        <p:spPr>
          <a:xfrm>
            <a:off x="4135272" y="4873072"/>
            <a:ext cx="3725838" cy="1323439"/>
          </a:xfrm>
          <a:prstGeom prst="rect">
            <a:avLst/>
          </a:prstGeom>
          <a:noFill/>
        </p:spPr>
        <p:txBody>
          <a:bodyPr wrap="square" rtlCol="0">
            <a:spAutoFit/>
          </a:bodyPr>
          <a:lstStyle/>
          <a:p>
            <a:r>
              <a:rPr lang="fr-FR" sz="2000" dirty="0">
                <a:solidFill>
                  <a:srgbClr val="FF0000"/>
                </a:solidFill>
              </a:rPr>
              <a:t>Attendre que les élèves se taisent et ne se chamaillent plus ou poursuivre les consignes pour les mettre en activité ?</a:t>
            </a:r>
            <a:endParaRPr lang="fr-CH" sz="2000" dirty="0">
              <a:solidFill>
                <a:srgbClr val="FF0000"/>
              </a:solidFill>
            </a:endParaRPr>
          </a:p>
        </p:txBody>
      </p:sp>
      <p:sp>
        <p:nvSpPr>
          <p:cNvPr id="11" name="ZoneTexte 10">
            <a:extLst>
              <a:ext uri="{FF2B5EF4-FFF2-40B4-BE49-F238E27FC236}">
                <a16:creationId xmlns:a16="http://schemas.microsoft.com/office/drawing/2014/main" id="{D5FA44AA-F8FC-2942-867B-6A84CC330E7B}"/>
              </a:ext>
            </a:extLst>
          </p:cNvPr>
          <p:cNvSpPr txBox="1"/>
          <p:nvPr/>
        </p:nvSpPr>
        <p:spPr>
          <a:xfrm>
            <a:off x="796925" y="1905576"/>
            <a:ext cx="3488472" cy="1015663"/>
          </a:xfrm>
          <a:prstGeom prst="rect">
            <a:avLst/>
          </a:prstGeom>
          <a:noFill/>
        </p:spPr>
        <p:txBody>
          <a:bodyPr wrap="square" rtlCol="0">
            <a:spAutoFit/>
          </a:bodyPr>
          <a:lstStyle/>
          <a:p>
            <a:r>
              <a:rPr lang="fr-FR" sz="2000" dirty="0"/>
              <a:t>Sans ceci perte de temps (répéter les consignes), plan de leçon qui ne peut être suivi</a:t>
            </a:r>
            <a:endParaRPr lang="fr-CH" sz="2000" dirty="0"/>
          </a:p>
        </p:txBody>
      </p:sp>
      <p:sp>
        <p:nvSpPr>
          <p:cNvPr id="12" name="ZoneTexte 11">
            <a:extLst>
              <a:ext uri="{FF2B5EF4-FFF2-40B4-BE49-F238E27FC236}">
                <a16:creationId xmlns:a16="http://schemas.microsoft.com/office/drawing/2014/main" id="{FECCF01E-72DE-CC44-A51D-DBAB0AB08152}"/>
              </a:ext>
            </a:extLst>
          </p:cNvPr>
          <p:cNvSpPr txBox="1"/>
          <p:nvPr/>
        </p:nvSpPr>
        <p:spPr>
          <a:xfrm>
            <a:off x="5929953" y="4014862"/>
            <a:ext cx="2691285" cy="1015663"/>
          </a:xfrm>
          <a:prstGeom prst="rect">
            <a:avLst/>
          </a:prstGeom>
          <a:noFill/>
        </p:spPr>
        <p:txBody>
          <a:bodyPr wrap="square" rtlCol="0">
            <a:spAutoFit/>
          </a:bodyPr>
          <a:lstStyle/>
          <a:p>
            <a:r>
              <a:rPr lang="fr-FR" sz="2000" dirty="0"/>
              <a:t>Sans ceci, gestion de la classe et des inaptes (double tâche)</a:t>
            </a:r>
            <a:endParaRPr lang="fr-CH" sz="2000" dirty="0"/>
          </a:p>
        </p:txBody>
      </p:sp>
      <p:sp>
        <p:nvSpPr>
          <p:cNvPr id="13" name="ZoneTexte 12">
            <a:extLst>
              <a:ext uri="{FF2B5EF4-FFF2-40B4-BE49-F238E27FC236}">
                <a16:creationId xmlns:a16="http://schemas.microsoft.com/office/drawing/2014/main" id="{933F8F19-37F2-8C4E-B392-CBA611506D71}"/>
              </a:ext>
            </a:extLst>
          </p:cNvPr>
          <p:cNvSpPr txBox="1"/>
          <p:nvPr/>
        </p:nvSpPr>
        <p:spPr>
          <a:xfrm>
            <a:off x="5145206" y="1174755"/>
            <a:ext cx="3212982" cy="1015663"/>
          </a:xfrm>
          <a:prstGeom prst="rect">
            <a:avLst/>
          </a:prstGeom>
          <a:noFill/>
        </p:spPr>
        <p:txBody>
          <a:bodyPr wrap="square" rtlCol="0">
            <a:spAutoFit/>
          </a:bodyPr>
          <a:lstStyle/>
          <a:p>
            <a:r>
              <a:rPr lang="fr-FR" sz="2000" dirty="0">
                <a:solidFill>
                  <a:srgbClr val="FF0000"/>
                </a:solidFill>
              </a:rPr>
              <a:t>Demander à peu d’élèves d’installer ou en prendre beaucoup ?</a:t>
            </a:r>
            <a:endParaRPr lang="fr-CH" sz="2000" dirty="0">
              <a:solidFill>
                <a:srgbClr val="FF0000"/>
              </a:solidFill>
            </a:endParaRPr>
          </a:p>
        </p:txBody>
      </p:sp>
      <p:sp>
        <p:nvSpPr>
          <p:cNvPr id="14" name="Éclair 13">
            <a:extLst>
              <a:ext uri="{FF2B5EF4-FFF2-40B4-BE49-F238E27FC236}">
                <a16:creationId xmlns:a16="http://schemas.microsoft.com/office/drawing/2014/main" id="{AD147F67-8BF5-374F-BA81-C1BB5C44EDB3}"/>
              </a:ext>
            </a:extLst>
          </p:cNvPr>
          <p:cNvSpPr/>
          <p:nvPr/>
        </p:nvSpPr>
        <p:spPr>
          <a:xfrm>
            <a:off x="3563137" y="5361750"/>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 name="Éclair 14">
            <a:extLst>
              <a:ext uri="{FF2B5EF4-FFF2-40B4-BE49-F238E27FC236}">
                <a16:creationId xmlns:a16="http://schemas.microsoft.com/office/drawing/2014/main" id="{064078BC-AA7D-1A49-982F-EEB1A9641A0B}"/>
              </a:ext>
            </a:extLst>
          </p:cNvPr>
          <p:cNvSpPr/>
          <p:nvPr/>
        </p:nvSpPr>
        <p:spPr>
          <a:xfrm>
            <a:off x="5357818" y="4079173"/>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6" name="Éclair 15">
            <a:extLst>
              <a:ext uri="{FF2B5EF4-FFF2-40B4-BE49-F238E27FC236}">
                <a16:creationId xmlns:a16="http://schemas.microsoft.com/office/drawing/2014/main" id="{B637F730-3F02-CD4D-BC6A-C1D0833B7CA9}"/>
              </a:ext>
            </a:extLst>
          </p:cNvPr>
          <p:cNvSpPr/>
          <p:nvPr/>
        </p:nvSpPr>
        <p:spPr>
          <a:xfrm>
            <a:off x="7447394" y="1903256"/>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7" name="Éclair 16">
            <a:extLst>
              <a:ext uri="{FF2B5EF4-FFF2-40B4-BE49-F238E27FC236}">
                <a16:creationId xmlns:a16="http://schemas.microsoft.com/office/drawing/2014/main" id="{EE0828C8-E7A6-BC40-8D5C-C211B2834401}"/>
              </a:ext>
            </a:extLst>
          </p:cNvPr>
          <p:cNvSpPr/>
          <p:nvPr/>
        </p:nvSpPr>
        <p:spPr>
          <a:xfrm>
            <a:off x="3849204" y="2934895"/>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Tree>
    <p:extLst>
      <p:ext uri="{BB962C8B-B14F-4D97-AF65-F5344CB8AC3E}">
        <p14:creationId xmlns:p14="http://schemas.microsoft.com/office/powerpoint/2010/main" val="376679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circle(in)">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ircle(in)">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circle(in)">
                                      <p:cBhvr>
                                        <p:cTn id="32" dur="2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circle(in)">
                                      <p:cBhvr>
                                        <p:cTn id="37" dur="2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circle(in)">
                                      <p:cBhvr>
                                        <p:cTn id="42" dur="20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circle(in)">
                                      <p:cBhvr>
                                        <p:cTn id="47" dur="20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circle(in)">
                                      <p:cBhvr>
                                        <p:cTn id="5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p:bldP spid="10" grpId="0"/>
      <p:bldP spid="11" grpId="0"/>
      <p:bldP spid="12" grpId="0"/>
      <p:bldP spid="13" grpId="0"/>
      <p:bldP spid="14"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6C7EB30-1C06-0A40-B305-165974789D81}"/>
              </a:ext>
            </a:extLst>
          </p:cNvPr>
          <p:cNvSpPr/>
          <p:nvPr/>
        </p:nvSpPr>
        <p:spPr>
          <a:xfrm>
            <a:off x="719570" y="528429"/>
            <a:ext cx="7609327" cy="584775"/>
          </a:xfrm>
          <a:prstGeom prst="rect">
            <a:avLst/>
          </a:prstGeom>
        </p:spPr>
        <p:txBody>
          <a:bodyPr wrap="none">
            <a:spAutoFit/>
          </a:bodyPr>
          <a:lstStyle/>
          <a:p>
            <a:pPr>
              <a:spcAft>
                <a:spcPts val="0"/>
              </a:spcAft>
            </a:pPr>
            <a:r>
              <a:rPr lang="fr-CH" sz="3200" dirty="0">
                <a:latin typeface="+mj-lt"/>
                <a:ea typeface="Times New Roman" panose="02020603050405020304" pitchFamily="18" charset="0"/>
                <a:cs typeface="Times New Roman" panose="02020603050405020304" pitchFamily="18" charset="0"/>
              </a:rPr>
              <a:t>7. Résultats, des motifs aux mobiles vitaux</a:t>
            </a:r>
          </a:p>
        </p:txBody>
      </p:sp>
      <p:sp>
        <p:nvSpPr>
          <p:cNvPr id="6" name="ZoneTexte 5">
            <a:extLst>
              <a:ext uri="{FF2B5EF4-FFF2-40B4-BE49-F238E27FC236}">
                <a16:creationId xmlns:a16="http://schemas.microsoft.com/office/drawing/2014/main" id="{CA8538DD-EF83-5349-BAC5-EB66C3E64E8A}"/>
              </a:ext>
            </a:extLst>
          </p:cNvPr>
          <p:cNvSpPr txBox="1"/>
          <p:nvPr/>
        </p:nvSpPr>
        <p:spPr>
          <a:xfrm>
            <a:off x="5774884" y="5123989"/>
            <a:ext cx="2565779" cy="1015663"/>
          </a:xfrm>
          <a:prstGeom prst="rect">
            <a:avLst/>
          </a:prstGeom>
          <a:solidFill>
            <a:srgbClr val="FFFF00"/>
          </a:solidFill>
        </p:spPr>
        <p:txBody>
          <a:bodyPr wrap="square" rtlCol="0">
            <a:spAutoFit/>
          </a:bodyPr>
          <a:lstStyle/>
          <a:p>
            <a:r>
              <a:rPr lang="fr-FR" sz="2000" dirty="0"/>
              <a:t>Souhaite que les élèves s’engagent sans être supervisés</a:t>
            </a:r>
            <a:endParaRPr lang="fr-CH" sz="2000" dirty="0"/>
          </a:p>
        </p:txBody>
      </p:sp>
      <p:sp>
        <p:nvSpPr>
          <p:cNvPr id="7" name="ZoneTexte 6">
            <a:extLst>
              <a:ext uri="{FF2B5EF4-FFF2-40B4-BE49-F238E27FC236}">
                <a16:creationId xmlns:a16="http://schemas.microsoft.com/office/drawing/2014/main" id="{41CB9550-C896-AA41-9EB2-6D2FFD46C2E4}"/>
              </a:ext>
            </a:extLst>
          </p:cNvPr>
          <p:cNvSpPr txBox="1"/>
          <p:nvPr/>
        </p:nvSpPr>
        <p:spPr>
          <a:xfrm>
            <a:off x="5786652" y="1947812"/>
            <a:ext cx="2542245" cy="3170099"/>
          </a:xfrm>
          <a:prstGeom prst="rect">
            <a:avLst/>
          </a:prstGeom>
          <a:noFill/>
        </p:spPr>
        <p:txBody>
          <a:bodyPr wrap="square" rtlCol="0">
            <a:spAutoFit/>
          </a:bodyPr>
          <a:lstStyle/>
          <a:p>
            <a:r>
              <a:rPr lang="fr-FR" sz="2000" dirty="0">
                <a:solidFill>
                  <a:srgbClr val="FF0000"/>
                </a:solidFill>
              </a:rPr>
              <a:t>Comment favoriser cet engagement lorsque les élèves sont fatigués ? Etre indulgent et baisser ses exigences ou alors maintenir sa volonté initiale et vouloir du rendement, malgré la fatigue ?</a:t>
            </a:r>
            <a:endParaRPr lang="fr-CH" sz="2000" dirty="0">
              <a:solidFill>
                <a:srgbClr val="FF0000"/>
              </a:solidFill>
            </a:endParaRPr>
          </a:p>
        </p:txBody>
      </p:sp>
      <p:sp>
        <p:nvSpPr>
          <p:cNvPr id="9" name="ZoneTexte 8">
            <a:extLst>
              <a:ext uri="{FF2B5EF4-FFF2-40B4-BE49-F238E27FC236}">
                <a16:creationId xmlns:a16="http://schemas.microsoft.com/office/drawing/2014/main" id="{AAD87C88-05C6-DD4C-B738-230AC6AE036B}"/>
              </a:ext>
            </a:extLst>
          </p:cNvPr>
          <p:cNvSpPr txBox="1"/>
          <p:nvPr/>
        </p:nvSpPr>
        <p:spPr>
          <a:xfrm>
            <a:off x="941695" y="5210244"/>
            <a:ext cx="2797791" cy="923330"/>
          </a:xfrm>
          <a:prstGeom prst="rect">
            <a:avLst/>
          </a:prstGeom>
          <a:solidFill>
            <a:srgbClr val="FFFF00"/>
          </a:solidFill>
        </p:spPr>
        <p:txBody>
          <a:bodyPr wrap="square" rtlCol="0">
            <a:spAutoFit/>
          </a:bodyPr>
          <a:lstStyle/>
          <a:p>
            <a:r>
              <a:rPr lang="fr-FR" dirty="0"/>
              <a:t>Souhaite que tous les élèves s’engagent dans les activités proposées</a:t>
            </a:r>
          </a:p>
        </p:txBody>
      </p:sp>
      <p:sp>
        <p:nvSpPr>
          <p:cNvPr id="10" name="ZoneTexte 9">
            <a:extLst>
              <a:ext uri="{FF2B5EF4-FFF2-40B4-BE49-F238E27FC236}">
                <a16:creationId xmlns:a16="http://schemas.microsoft.com/office/drawing/2014/main" id="{B57F6E37-CE14-0640-BAD8-83B488D2D450}"/>
              </a:ext>
            </a:extLst>
          </p:cNvPr>
          <p:cNvSpPr txBox="1"/>
          <p:nvPr/>
        </p:nvSpPr>
        <p:spPr>
          <a:xfrm rot="10800000" flipV="1">
            <a:off x="941695" y="3525225"/>
            <a:ext cx="2647665" cy="1631216"/>
          </a:xfrm>
          <a:prstGeom prst="rect">
            <a:avLst/>
          </a:prstGeom>
          <a:noFill/>
        </p:spPr>
        <p:txBody>
          <a:bodyPr wrap="square" rtlCol="0">
            <a:spAutoFit/>
          </a:bodyPr>
          <a:lstStyle/>
          <a:p>
            <a:pPr>
              <a:spcAft>
                <a:spcPts val="0"/>
              </a:spcAft>
            </a:pPr>
            <a:r>
              <a:rPr lang="fr-FR" sz="2000" dirty="0">
                <a:solidFill>
                  <a:srgbClr val="FF0000"/>
                </a:solidFill>
                <a:ea typeface="Times New Roman" panose="02020603050405020304" pitchFamily="18" charset="0"/>
                <a:cs typeface="Times New Roman" panose="02020603050405020304" pitchFamily="18" charset="0"/>
              </a:rPr>
              <a:t>Comment les faire engager quand ils n’aiment pas l’activité (pourtant choisie par eux) ?</a:t>
            </a:r>
            <a:endParaRPr lang="fr-CH" sz="2000" dirty="0">
              <a:ea typeface="Times New Roman" panose="02020603050405020304" pitchFamily="18" charset="0"/>
              <a:cs typeface="Times New Roman" panose="02020603050405020304" pitchFamily="18" charset="0"/>
            </a:endParaRPr>
          </a:p>
        </p:txBody>
      </p:sp>
      <p:sp>
        <p:nvSpPr>
          <p:cNvPr id="13" name="Éclair 12">
            <a:extLst>
              <a:ext uri="{FF2B5EF4-FFF2-40B4-BE49-F238E27FC236}">
                <a16:creationId xmlns:a16="http://schemas.microsoft.com/office/drawing/2014/main" id="{28A3B51A-DC45-204B-8F17-67128A27C743}"/>
              </a:ext>
            </a:extLst>
          </p:cNvPr>
          <p:cNvSpPr/>
          <p:nvPr/>
        </p:nvSpPr>
        <p:spPr>
          <a:xfrm>
            <a:off x="2590145" y="4812723"/>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4" name="Éclair 13">
            <a:extLst>
              <a:ext uri="{FF2B5EF4-FFF2-40B4-BE49-F238E27FC236}">
                <a16:creationId xmlns:a16="http://schemas.microsoft.com/office/drawing/2014/main" id="{263828C7-11E7-9A45-9402-98DC01BEB608}"/>
              </a:ext>
            </a:extLst>
          </p:cNvPr>
          <p:cNvSpPr/>
          <p:nvPr/>
        </p:nvSpPr>
        <p:spPr>
          <a:xfrm>
            <a:off x="7823655" y="4924176"/>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 name="ZoneTexte 14">
            <a:extLst>
              <a:ext uri="{FF2B5EF4-FFF2-40B4-BE49-F238E27FC236}">
                <a16:creationId xmlns:a16="http://schemas.microsoft.com/office/drawing/2014/main" id="{B241B624-D061-C94E-9665-A5BC5896DC7A}"/>
              </a:ext>
            </a:extLst>
          </p:cNvPr>
          <p:cNvSpPr txBox="1"/>
          <p:nvPr/>
        </p:nvSpPr>
        <p:spPr>
          <a:xfrm>
            <a:off x="3798912" y="4548523"/>
            <a:ext cx="1825846" cy="1323439"/>
          </a:xfrm>
          <a:prstGeom prst="rect">
            <a:avLst/>
          </a:prstGeom>
          <a:solidFill>
            <a:srgbClr val="FFFF00"/>
          </a:solidFill>
        </p:spPr>
        <p:txBody>
          <a:bodyPr wrap="square" rtlCol="0">
            <a:spAutoFit/>
          </a:bodyPr>
          <a:lstStyle/>
          <a:p>
            <a:r>
              <a:rPr lang="fr-FR" sz="2000" dirty="0"/>
              <a:t>Souhaite tendre vers l’autonomie de ses élèves</a:t>
            </a:r>
            <a:endParaRPr lang="fr-CH" sz="2000" dirty="0"/>
          </a:p>
        </p:txBody>
      </p:sp>
      <p:sp>
        <p:nvSpPr>
          <p:cNvPr id="16" name="ZoneTexte 15">
            <a:extLst>
              <a:ext uri="{FF2B5EF4-FFF2-40B4-BE49-F238E27FC236}">
                <a16:creationId xmlns:a16="http://schemas.microsoft.com/office/drawing/2014/main" id="{5AD03CD9-D550-954B-8CFC-4BE2FFF70EBB}"/>
              </a:ext>
            </a:extLst>
          </p:cNvPr>
          <p:cNvSpPr txBox="1"/>
          <p:nvPr/>
        </p:nvSpPr>
        <p:spPr>
          <a:xfrm>
            <a:off x="3589359" y="2534598"/>
            <a:ext cx="2197293" cy="1938992"/>
          </a:xfrm>
          <a:prstGeom prst="rect">
            <a:avLst/>
          </a:prstGeom>
          <a:noFill/>
        </p:spPr>
        <p:txBody>
          <a:bodyPr wrap="square" rtlCol="0">
            <a:spAutoFit/>
          </a:bodyPr>
          <a:lstStyle/>
          <a:p>
            <a:r>
              <a:rPr lang="fr-FR" sz="2000" dirty="0">
                <a:solidFill>
                  <a:srgbClr val="FF0000"/>
                </a:solidFill>
              </a:rPr>
              <a:t>Or, quand les élèves ne sont pas supervisés directement, ils se disputent ou ne s’engagent pas</a:t>
            </a:r>
            <a:endParaRPr lang="fr-CH" sz="2000" dirty="0">
              <a:solidFill>
                <a:srgbClr val="FF0000"/>
              </a:solidFill>
            </a:endParaRPr>
          </a:p>
        </p:txBody>
      </p:sp>
      <p:sp>
        <p:nvSpPr>
          <p:cNvPr id="17" name="Éclair 16">
            <a:extLst>
              <a:ext uri="{FF2B5EF4-FFF2-40B4-BE49-F238E27FC236}">
                <a16:creationId xmlns:a16="http://schemas.microsoft.com/office/drawing/2014/main" id="{79DAA343-1C72-C540-8194-85DD24BC9B9D}"/>
              </a:ext>
            </a:extLst>
          </p:cNvPr>
          <p:cNvSpPr/>
          <p:nvPr/>
        </p:nvSpPr>
        <p:spPr>
          <a:xfrm>
            <a:off x="5112049" y="4352041"/>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8" name="ZoneTexte 17">
            <a:extLst>
              <a:ext uri="{FF2B5EF4-FFF2-40B4-BE49-F238E27FC236}">
                <a16:creationId xmlns:a16="http://schemas.microsoft.com/office/drawing/2014/main" id="{B2A8C5FC-92D8-464F-A603-9699DD140205}"/>
              </a:ext>
            </a:extLst>
          </p:cNvPr>
          <p:cNvSpPr txBox="1"/>
          <p:nvPr/>
        </p:nvSpPr>
        <p:spPr>
          <a:xfrm>
            <a:off x="2911489" y="996496"/>
            <a:ext cx="2875163" cy="1631216"/>
          </a:xfrm>
          <a:prstGeom prst="rect">
            <a:avLst/>
          </a:prstGeom>
          <a:noFill/>
        </p:spPr>
        <p:txBody>
          <a:bodyPr wrap="square" rtlCol="0">
            <a:spAutoFit/>
          </a:bodyPr>
          <a:lstStyle/>
          <a:p>
            <a:r>
              <a:rPr lang="fr-FR" sz="2000" dirty="0">
                <a:solidFill>
                  <a:srgbClr val="FF0000"/>
                </a:solidFill>
              </a:rPr>
              <a:t>Comment faire quand les étudiants ne veulent plus participer si une de leur camarade participe ?</a:t>
            </a:r>
            <a:endParaRPr lang="fr-CH" sz="2000" dirty="0">
              <a:solidFill>
                <a:srgbClr val="FF0000"/>
              </a:solidFill>
            </a:endParaRPr>
          </a:p>
        </p:txBody>
      </p:sp>
      <p:sp>
        <p:nvSpPr>
          <p:cNvPr id="19" name="ZoneTexte 18">
            <a:extLst>
              <a:ext uri="{FF2B5EF4-FFF2-40B4-BE49-F238E27FC236}">
                <a16:creationId xmlns:a16="http://schemas.microsoft.com/office/drawing/2014/main" id="{45B0B5EF-6942-414C-9813-D5BF65DB5BE1}"/>
              </a:ext>
            </a:extLst>
          </p:cNvPr>
          <p:cNvSpPr txBox="1"/>
          <p:nvPr/>
        </p:nvSpPr>
        <p:spPr>
          <a:xfrm>
            <a:off x="837028" y="1188138"/>
            <a:ext cx="2074461" cy="1323439"/>
          </a:xfrm>
          <a:prstGeom prst="rect">
            <a:avLst/>
          </a:prstGeom>
          <a:solidFill>
            <a:srgbClr val="FFFF00"/>
          </a:solidFill>
        </p:spPr>
        <p:txBody>
          <a:bodyPr wrap="square" rtlCol="0">
            <a:spAutoFit/>
          </a:bodyPr>
          <a:lstStyle/>
          <a:p>
            <a:r>
              <a:rPr lang="fr-FR" sz="2000" dirty="0"/>
              <a:t>Souhaite que ses élèves deviennent des citoyens civilisés</a:t>
            </a:r>
            <a:endParaRPr lang="fr-CH" sz="2000" dirty="0"/>
          </a:p>
        </p:txBody>
      </p:sp>
      <p:sp>
        <p:nvSpPr>
          <p:cNvPr id="20" name="Éclair 19">
            <a:extLst>
              <a:ext uri="{FF2B5EF4-FFF2-40B4-BE49-F238E27FC236}">
                <a16:creationId xmlns:a16="http://schemas.microsoft.com/office/drawing/2014/main" id="{D5D42645-4163-AD49-B0EC-6A451F760225}"/>
              </a:ext>
            </a:extLst>
          </p:cNvPr>
          <p:cNvSpPr/>
          <p:nvPr/>
        </p:nvSpPr>
        <p:spPr>
          <a:xfrm>
            <a:off x="2590145" y="2399712"/>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Tree>
    <p:extLst>
      <p:ext uri="{BB962C8B-B14F-4D97-AF65-F5344CB8AC3E}">
        <p14:creationId xmlns:p14="http://schemas.microsoft.com/office/powerpoint/2010/main" val="3460783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circle(in)">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circle(in)">
                                      <p:cBhvr>
                                        <p:cTn id="32" dur="20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circle(in)">
                                      <p:cBhvr>
                                        <p:cTn id="37" dur="2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circle(in)">
                                      <p:cBhvr>
                                        <p:cTn id="4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P spid="15" grpId="0" animBg="1"/>
      <p:bldP spid="16" grpId="0"/>
      <p:bldP spid="18" grpId="0"/>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 de texte 2">
            <a:extLst>
              <a:ext uri="{FF2B5EF4-FFF2-40B4-BE49-F238E27FC236}">
                <a16:creationId xmlns:a16="http://schemas.microsoft.com/office/drawing/2014/main" id="{225DA05F-9C58-474D-8753-FF43BF165EC4}"/>
              </a:ext>
            </a:extLst>
          </p:cNvPr>
          <p:cNvSpPr txBox="1"/>
          <p:nvPr/>
        </p:nvSpPr>
        <p:spPr>
          <a:xfrm>
            <a:off x="3369357" y="2497371"/>
            <a:ext cx="2230026" cy="848208"/>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400" b="1" dirty="0">
                <a:effectLst/>
                <a:latin typeface="Calibri" panose="020F0502020204030204" pitchFamily="34" charset="0"/>
                <a:ea typeface="Times New Roman" panose="02020603050405020304" pitchFamily="18" charset="0"/>
                <a:cs typeface="Times New Roman" panose="02020603050405020304" pitchFamily="18" charset="0"/>
              </a:rPr>
              <a:t>Les opérations de Mathieu</a:t>
            </a:r>
            <a:endParaRPr lang="fr-CH"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Zone de texte 4">
            <a:extLst>
              <a:ext uri="{FF2B5EF4-FFF2-40B4-BE49-F238E27FC236}">
                <a16:creationId xmlns:a16="http://schemas.microsoft.com/office/drawing/2014/main" id="{C3F3CFB3-B979-704F-830D-12BACD1311C9}"/>
              </a:ext>
            </a:extLst>
          </p:cNvPr>
          <p:cNvSpPr txBox="1"/>
          <p:nvPr/>
        </p:nvSpPr>
        <p:spPr>
          <a:xfrm>
            <a:off x="1013972" y="1185159"/>
            <a:ext cx="1820545" cy="807154"/>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Participer à l’activité </a:t>
            </a:r>
            <a:endParaRPr lang="fr-CH" sz="2000" dirty="0">
              <a:effectLst/>
              <a:ea typeface="Times New Roman" panose="02020603050405020304" pitchFamily="18" charset="0"/>
              <a:cs typeface="Times New Roman" panose="02020603050405020304" pitchFamily="18" charset="0"/>
            </a:endParaRPr>
          </a:p>
        </p:txBody>
      </p:sp>
      <p:sp>
        <p:nvSpPr>
          <p:cNvPr id="6" name="Zone de texte 6">
            <a:extLst>
              <a:ext uri="{FF2B5EF4-FFF2-40B4-BE49-F238E27FC236}">
                <a16:creationId xmlns:a16="http://schemas.microsoft.com/office/drawing/2014/main" id="{1A220406-891B-F046-8710-3D939CC410AB}"/>
              </a:ext>
            </a:extLst>
          </p:cNvPr>
          <p:cNvSpPr txBox="1"/>
          <p:nvPr/>
        </p:nvSpPr>
        <p:spPr>
          <a:xfrm>
            <a:off x="3893820" y="1110053"/>
            <a:ext cx="1884680" cy="1028732"/>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Privilégier une entrée par le jeu</a:t>
            </a:r>
            <a:endParaRPr lang="fr-CH" sz="2000" dirty="0">
              <a:effectLst/>
              <a:ea typeface="Times New Roman" panose="02020603050405020304" pitchFamily="18" charset="0"/>
              <a:cs typeface="Times New Roman" panose="02020603050405020304" pitchFamily="18" charset="0"/>
            </a:endParaRPr>
          </a:p>
        </p:txBody>
      </p:sp>
      <p:sp>
        <p:nvSpPr>
          <p:cNvPr id="7" name="Zone de texte 8">
            <a:extLst>
              <a:ext uri="{FF2B5EF4-FFF2-40B4-BE49-F238E27FC236}">
                <a16:creationId xmlns:a16="http://schemas.microsoft.com/office/drawing/2014/main" id="{C4FC9980-847F-A944-A4DB-3A63547A4412}"/>
              </a:ext>
            </a:extLst>
          </p:cNvPr>
          <p:cNvSpPr txBox="1"/>
          <p:nvPr/>
        </p:nvSpPr>
        <p:spPr>
          <a:xfrm>
            <a:off x="6289581" y="1799907"/>
            <a:ext cx="2044700" cy="1050925"/>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Donner des renforcements positifs</a:t>
            </a:r>
            <a:endParaRPr lang="fr-CH" sz="2000" dirty="0">
              <a:effectLst/>
              <a:ea typeface="Times New Roman" panose="02020603050405020304" pitchFamily="18" charset="0"/>
              <a:cs typeface="Times New Roman" panose="02020603050405020304" pitchFamily="18" charset="0"/>
            </a:endParaRPr>
          </a:p>
        </p:txBody>
      </p:sp>
      <p:sp>
        <p:nvSpPr>
          <p:cNvPr id="8" name="Zone de texte 10">
            <a:extLst>
              <a:ext uri="{FF2B5EF4-FFF2-40B4-BE49-F238E27FC236}">
                <a16:creationId xmlns:a16="http://schemas.microsoft.com/office/drawing/2014/main" id="{A138BC76-5DF1-204B-A766-B00074A4A23E}"/>
              </a:ext>
            </a:extLst>
          </p:cNvPr>
          <p:cNvSpPr txBox="1"/>
          <p:nvPr/>
        </p:nvSpPr>
        <p:spPr>
          <a:xfrm>
            <a:off x="758508" y="2316163"/>
            <a:ext cx="1932940" cy="850265"/>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Gérer les élèves par l’activité</a:t>
            </a:r>
            <a:endParaRPr lang="fr-CH" sz="2000" dirty="0">
              <a:effectLst/>
              <a:ea typeface="Times New Roman" panose="02020603050405020304" pitchFamily="18" charset="0"/>
              <a:cs typeface="Times New Roman" panose="02020603050405020304" pitchFamily="18" charset="0"/>
            </a:endParaRPr>
          </a:p>
        </p:txBody>
      </p:sp>
      <p:sp>
        <p:nvSpPr>
          <p:cNvPr id="9" name="Zone de texte 15">
            <a:extLst>
              <a:ext uri="{FF2B5EF4-FFF2-40B4-BE49-F238E27FC236}">
                <a16:creationId xmlns:a16="http://schemas.microsoft.com/office/drawing/2014/main" id="{F5B3B6E5-E3AE-7242-99F0-24918EA0F00A}"/>
              </a:ext>
            </a:extLst>
          </p:cNvPr>
          <p:cNvSpPr txBox="1"/>
          <p:nvPr/>
        </p:nvSpPr>
        <p:spPr>
          <a:xfrm>
            <a:off x="6402705" y="3162300"/>
            <a:ext cx="2044700" cy="1098550"/>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Etre préparé le mieux possible (plan de leçon)</a:t>
            </a:r>
            <a:endParaRPr lang="fr-CH" sz="2000" dirty="0">
              <a:effectLst/>
              <a:ea typeface="Times New Roman" panose="02020603050405020304" pitchFamily="18" charset="0"/>
              <a:cs typeface="Times New Roman" panose="02020603050405020304" pitchFamily="18" charset="0"/>
            </a:endParaRPr>
          </a:p>
        </p:txBody>
      </p:sp>
      <p:sp>
        <p:nvSpPr>
          <p:cNvPr id="10" name="Zone de texte 16">
            <a:extLst>
              <a:ext uri="{FF2B5EF4-FFF2-40B4-BE49-F238E27FC236}">
                <a16:creationId xmlns:a16="http://schemas.microsoft.com/office/drawing/2014/main" id="{9340464F-A214-0C41-9700-DFC75DBD4F3C}"/>
              </a:ext>
            </a:extLst>
          </p:cNvPr>
          <p:cNvSpPr txBox="1"/>
          <p:nvPr/>
        </p:nvSpPr>
        <p:spPr>
          <a:xfrm>
            <a:off x="765175" y="4131472"/>
            <a:ext cx="2044700" cy="1353820"/>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Mettre par écrit toutes les transitions de la leçon</a:t>
            </a:r>
            <a:endParaRPr lang="fr-CH" sz="2000" dirty="0">
              <a:effectLst/>
              <a:ea typeface="Times New Roman" panose="02020603050405020304" pitchFamily="18" charset="0"/>
              <a:cs typeface="Times New Roman" panose="02020603050405020304" pitchFamily="18" charset="0"/>
            </a:endParaRPr>
          </a:p>
        </p:txBody>
      </p:sp>
      <p:sp>
        <p:nvSpPr>
          <p:cNvPr id="11" name="Zone de texte 17">
            <a:extLst>
              <a:ext uri="{FF2B5EF4-FFF2-40B4-BE49-F238E27FC236}">
                <a16:creationId xmlns:a16="http://schemas.microsoft.com/office/drawing/2014/main" id="{D5E29F7E-2561-414E-B1F9-1D3CE4ACBDB5}"/>
              </a:ext>
            </a:extLst>
          </p:cNvPr>
          <p:cNvSpPr txBox="1"/>
          <p:nvPr/>
        </p:nvSpPr>
        <p:spPr>
          <a:xfrm>
            <a:off x="2882900" y="4784408"/>
            <a:ext cx="3091730" cy="1043186"/>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Mettre absents les élèves qui ne participent pas et qui dérangent</a:t>
            </a:r>
            <a:endParaRPr lang="fr-CH" sz="2000" dirty="0">
              <a:effectLst/>
              <a:ea typeface="Times New Roman" panose="02020603050405020304" pitchFamily="18" charset="0"/>
              <a:cs typeface="Times New Roman" panose="02020603050405020304" pitchFamily="18" charset="0"/>
            </a:endParaRPr>
          </a:p>
        </p:txBody>
      </p:sp>
      <p:sp>
        <p:nvSpPr>
          <p:cNvPr id="12" name="Zone de texte 18">
            <a:extLst>
              <a:ext uri="{FF2B5EF4-FFF2-40B4-BE49-F238E27FC236}">
                <a16:creationId xmlns:a16="http://schemas.microsoft.com/office/drawing/2014/main" id="{F960B008-4991-7843-A990-79F06982935D}"/>
              </a:ext>
            </a:extLst>
          </p:cNvPr>
          <p:cNvSpPr txBox="1"/>
          <p:nvPr/>
        </p:nvSpPr>
        <p:spPr>
          <a:xfrm>
            <a:off x="6125210" y="4383723"/>
            <a:ext cx="2077085" cy="857814"/>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Répéter plusieurs fois une consigne </a:t>
            </a:r>
            <a:endParaRPr lang="fr-CH" sz="2000" dirty="0">
              <a:effectLst/>
              <a:ea typeface="Times New Roman" panose="02020603050405020304" pitchFamily="18" charset="0"/>
              <a:cs typeface="Times New Roman" panose="02020603050405020304" pitchFamily="18" charset="0"/>
            </a:endParaRPr>
          </a:p>
        </p:txBody>
      </p:sp>
      <p:sp>
        <p:nvSpPr>
          <p:cNvPr id="13" name="Zone de texte 20">
            <a:extLst>
              <a:ext uri="{FF2B5EF4-FFF2-40B4-BE49-F238E27FC236}">
                <a16:creationId xmlns:a16="http://schemas.microsoft.com/office/drawing/2014/main" id="{E77B27A0-658E-F14A-9E63-ED760935B085}"/>
              </a:ext>
            </a:extLst>
          </p:cNvPr>
          <p:cNvSpPr txBox="1"/>
          <p:nvPr/>
        </p:nvSpPr>
        <p:spPr>
          <a:xfrm>
            <a:off x="3332396" y="3876927"/>
            <a:ext cx="2192738" cy="810961"/>
          </a:xfrm>
          <a:prstGeom prst="rect">
            <a:avLst/>
          </a:prstGeom>
          <a:solidFill>
            <a:srgbClr val="FFFF00"/>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2000" dirty="0">
                <a:effectLst/>
                <a:ea typeface="Times New Roman" panose="02020603050405020304" pitchFamily="18" charset="0"/>
                <a:cs typeface="Times New Roman" panose="02020603050405020304" pitchFamily="18" charset="0"/>
              </a:rPr>
              <a:t>Soigner la mise en place du matériel</a:t>
            </a:r>
            <a:endParaRPr lang="fr-CH" sz="2000" dirty="0">
              <a:effectLst/>
              <a:ea typeface="Times New Roman" panose="02020603050405020304" pitchFamily="18" charset="0"/>
              <a:cs typeface="Times New Roman" panose="02020603050405020304" pitchFamily="18" charset="0"/>
            </a:endParaRPr>
          </a:p>
        </p:txBody>
      </p:sp>
      <p:cxnSp>
        <p:nvCxnSpPr>
          <p:cNvPr id="14" name="Connecteur droit avec flèche 13">
            <a:extLst>
              <a:ext uri="{FF2B5EF4-FFF2-40B4-BE49-F238E27FC236}">
                <a16:creationId xmlns:a16="http://schemas.microsoft.com/office/drawing/2014/main" id="{1A2D7656-5C52-2345-865D-108E0185ACF3}"/>
              </a:ext>
            </a:extLst>
          </p:cNvPr>
          <p:cNvCxnSpPr/>
          <p:nvPr/>
        </p:nvCxnSpPr>
        <p:spPr>
          <a:xfrm flipH="1" flipV="1">
            <a:off x="2827655" y="2306003"/>
            <a:ext cx="416560" cy="328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0C3F2AEA-B95D-BF44-9E0D-953EEB8DD26B}"/>
              </a:ext>
            </a:extLst>
          </p:cNvPr>
          <p:cNvCxnSpPr/>
          <p:nvPr/>
        </p:nvCxnSpPr>
        <p:spPr>
          <a:xfrm flipV="1">
            <a:off x="4029710" y="2225993"/>
            <a:ext cx="176530" cy="223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A03EC5E4-A7A0-6140-9FF9-58CE2CBECFA1}"/>
              </a:ext>
            </a:extLst>
          </p:cNvPr>
          <p:cNvCxnSpPr/>
          <p:nvPr/>
        </p:nvCxnSpPr>
        <p:spPr>
          <a:xfrm flipV="1">
            <a:off x="5778500" y="2418398"/>
            <a:ext cx="304800" cy="95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13F7D32E-BF33-3941-96E6-7B19903E939F}"/>
              </a:ext>
            </a:extLst>
          </p:cNvPr>
          <p:cNvCxnSpPr/>
          <p:nvPr/>
        </p:nvCxnSpPr>
        <p:spPr>
          <a:xfrm>
            <a:off x="5794925" y="2873375"/>
            <a:ext cx="377190" cy="288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E327FAA8-ACE8-314A-AA95-002652C4B0FF}"/>
              </a:ext>
            </a:extLst>
          </p:cNvPr>
          <p:cNvCxnSpPr/>
          <p:nvPr/>
        </p:nvCxnSpPr>
        <p:spPr>
          <a:xfrm flipH="1">
            <a:off x="2779395" y="2850833"/>
            <a:ext cx="255905" cy="45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CCE0355C-BAD3-B84F-AEFF-0EF90EE67CC5}"/>
              </a:ext>
            </a:extLst>
          </p:cNvPr>
          <p:cNvCxnSpPr/>
          <p:nvPr/>
        </p:nvCxnSpPr>
        <p:spPr>
          <a:xfrm flipH="1">
            <a:off x="2474595" y="3436938"/>
            <a:ext cx="849630" cy="497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5B38B09D-CEA1-3945-9E98-5F9DA0733BB5}"/>
              </a:ext>
            </a:extLst>
          </p:cNvPr>
          <p:cNvCxnSpPr/>
          <p:nvPr/>
        </p:nvCxnSpPr>
        <p:spPr>
          <a:xfrm>
            <a:off x="3469005" y="3421063"/>
            <a:ext cx="104140" cy="192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804FF45C-2E48-7C40-80B5-A06C02967A4D}"/>
              </a:ext>
            </a:extLst>
          </p:cNvPr>
          <p:cNvCxnSpPr/>
          <p:nvPr/>
        </p:nvCxnSpPr>
        <p:spPr>
          <a:xfrm flipH="1">
            <a:off x="3020060" y="3468688"/>
            <a:ext cx="375920" cy="1219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DC58FA0-BF17-1345-8606-3C773DB44E7D}"/>
              </a:ext>
            </a:extLst>
          </p:cNvPr>
          <p:cNvCxnSpPr/>
          <p:nvPr/>
        </p:nvCxnSpPr>
        <p:spPr>
          <a:xfrm>
            <a:off x="5579427" y="3076258"/>
            <a:ext cx="650240" cy="962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Éclair 22">
            <a:extLst>
              <a:ext uri="{FF2B5EF4-FFF2-40B4-BE49-F238E27FC236}">
                <a16:creationId xmlns:a16="http://schemas.microsoft.com/office/drawing/2014/main" id="{D96E2D25-EC78-AE4D-9BC9-D41595D61A73}"/>
              </a:ext>
            </a:extLst>
          </p:cNvPr>
          <p:cNvSpPr/>
          <p:nvPr/>
        </p:nvSpPr>
        <p:spPr>
          <a:xfrm>
            <a:off x="2882900" y="1737678"/>
            <a:ext cx="572135" cy="51498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4" name="Éclair 23">
            <a:extLst>
              <a:ext uri="{FF2B5EF4-FFF2-40B4-BE49-F238E27FC236}">
                <a16:creationId xmlns:a16="http://schemas.microsoft.com/office/drawing/2014/main" id="{A06246E0-9243-8E4B-BAF7-028E383D06F2}"/>
              </a:ext>
            </a:extLst>
          </p:cNvPr>
          <p:cNvSpPr/>
          <p:nvPr/>
        </p:nvSpPr>
        <p:spPr>
          <a:xfrm>
            <a:off x="2339975" y="3087688"/>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5" name="Éclair 24">
            <a:extLst>
              <a:ext uri="{FF2B5EF4-FFF2-40B4-BE49-F238E27FC236}">
                <a16:creationId xmlns:a16="http://schemas.microsoft.com/office/drawing/2014/main" id="{334CCB10-8A45-644B-B78C-C19C6B53DED0}"/>
              </a:ext>
            </a:extLst>
          </p:cNvPr>
          <p:cNvSpPr/>
          <p:nvPr/>
        </p:nvSpPr>
        <p:spPr>
          <a:xfrm>
            <a:off x="5293360" y="3468053"/>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6" name="Éclair 25">
            <a:extLst>
              <a:ext uri="{FF2B5EF4-FFF2-40B4-BE49-F238E27FC236}">
                <a16:creationId xmlns:a16="http://schemas.microsoft.com/office/drawing/2014/main" id="{50AD6743-A5F4-E549-9122-0406820C0377}"/>
              </a:ext>
            </a:extLst>
          </p:cNvPr>
          <p:cNvSpPr/>
          <p:nvPr/>
        </p:nvSpPr>
        <p:spPr>
          <a:xfrm>
            <a:off x="7048136" y="5255459"/>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7" name="Éclair 26">
            <a:extLst>
              <a:ext uri="{FF2B5EF4-FFF2-40B4-BE49-F238E27FC236}">
                <a16:creationId xmlns:a16="http://schemas.microsoft.com/office/drawing/2014/main" id="{5F94FF9A-E983-2C46-9B9C-C39967D5F3B7}"/>
              </a:ext>
            </a:extLst>
          </p:cNvPr>
          <p:cNvSpPr/>
          <p:nvPr/>
        </p:nvSpPr>
        <p:spPr>
          <a:xfrm>
            <a:off x="5518467" y="4302476"/>
            <a:ext cx="572135" cy="572135"/>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9" name="Titre 1">
            <a:extLst>
              <a:ext uri="{FF2B5EF4-FFF2-40B4-BE49-F238E27FC236}">
                <a16:creationId xmlns:a16="http://schemas.microsoft.com/office/drawing/2014/main" id="{EFF89DDF-D02E-C24A-B342-4DF1DB74F2FC}"/>
              </a:ext>
            </a:extLst>
          </p:cNvPr>
          <p:cNvSpPr>
            <a:spLocks noGrp="1"/>
          </p:cNvSpPr>
          <p:nvPr>
            <p:ph type="title"/>
          </p:nvPr>
        </p:nvSpPr>
        <p:spPr>
          <a:xfrm>
            <a:off x="905335" y="603569"/>
            <a:ext cx="7046860" cy="634700"/>
          </a:xfrm>
        </p:spPr>
        <p:txBody>
          <a:bodyPr>
            <a:normAutofit/>
          </a:bodyPr>
          <a:lstStyle/>
          <a:p>
            <a:r>
              <a:rPr lang="fr-FR" sz="3200" dirty="0"/>
              <a:t>7. Résultats, les opérations</a:t>
            </a:r>
          </a:p>
        </p:txBody>
      </p:sp>
    </p:spTree>
    <p:extLst>
      <p:ext uri="{BB962C8B-B14F-4D97-AF65-F5344CB8AC3E}">
        <p14:creationId xmlns:p14="http://schemas.microsoft.com/office/powerpoint/2010/main" val="370802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circle(in)">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in)">
                                      <p:cBhvr>
                                        <p:cTn id="32" dur="2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circle(in)">
                                      <p:cBhvr>
                                        <p:cTn id="37" dur="2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circle(in)">
                                      <p:cBhvr>
                                        <p:cTn id="42" dur="20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circle(in)">
                                      <p:cBhvr>
                                        <p:cTn id="47" dur="2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circle(in)">
                                      <p:cBhvr>
                                        <p:cTn id="5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20271" y="642772"/>
            <a:ext cx="7530353" cy="634700"/>
          </a:xfrm>
        </p:spPr>
        <p:txBody>
          <a:bodyPr>
            <a:normAutofit/>
          </a:bodyPr>
          <a:lstStyle/>
          <a:p>
            <a:r>
              <a:rPr lang="fr-FR" sz="3200" dirty="0"/>
              <a:t>7. Résultats</a:t>
            </a:r>
          </a:p>
        </p:txBody>
      </p:sp>
      <p:sp>
        <p:nvSpPr>
          <p:cNvPr id="3" name="Espace réservé du contenu 2"/>
          <p:cNvSpPr>
            <a:spLocks noGrp="1"/>
          </p:cNvSpPr>
          <p:nvPr>
            <p:ph idx="1"/>
          </p:nvPr>
        </p:nvSpPr>
        <p:spPr>
          <a:xfrm>
            <a:off x="614148" y="1277472"/>
            <a:ext cx="7833815" cy="5191567"/>
          </a:xfrm>
        </p:spPr>
        <p:txBody>
          <a:bodyPr>
            <a:normAutofit/>
          </a:bodyPr>
          <a:lstStyle/>
          <a:p>
            <a:r>
              <a:rPr lang="fr-FR" dirty="0"/>
              <a:t>L’</a:t>
            </a:r>
            <a:r>
              <a:rPr lang="fr-FR" i="1" dirty="0"/>
              <a:t>histoire</a:t>
            </a:r>
            <a:r>
              <a:rPr lang="fr-FR" dirty="0"/>
              <a:t> de Mathieu concerne la gestion d’une élève qui transgresse volontairement les règles et les actions non motivées d’élèves pour les situations émotionnellement négatives alors que les actions motivées d’élèves sont évoquées pour les situations émotionnellement positives. Les 4 ACS lui permettent de mettre des mots sur ses préoccupations et de produire des conflits intrapsychiques notamment. </a:t>
            </a:r>
          </a:p>
          <a:p>
            <a:r>
              <a:rPr lang="fr-FR" dirty="0"/>
              <a:t>L’ACC et le retour au collectif lui ont permis de se situer par rapport à un pair, de devoir argumenter ses choix, de produire des conflits intrapsychiques et d’envisager de nouvelles possibilités</a:t>
            </a:r>
          </a:p>
        </p:txBody>
      </p:sp>
    </p:spTree>
    <p:extLst>
      <p:ext uri="{BB962C8B-B14F-4D97-AF65-F5344CB8AC3E}">
        <p14:creationId xmlns:p14="http://schemas.microsoft.com/office/powerpoint/2010/main" val="258022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8041" y="581892"/>
            <a:ext cx="6965245" cy="775854"/>
          </a:xfrm>
        </p:spPr>
        <p:txBody>
          <a:bodyPr>
            <a:normAutofit/>
          </a:bodyPr>
          <a:lstStyle/>
          <a:p>
            <a:r>
              <a:rPr lang="en-GB" sz="3200" dirty="0"/>
              <a:t>8. Conclusion</a:t>
            </a:r>
          </a:p>
        </p:txBody>
      </p:sp>
      <p:sp>
        <p:nvSpPr>
          <p:cNvPr id="3" name="Espace réservé du contenu 2"/>
          <p:cNvSpPr>
            <a:spLocks noGrp="1"/>
          </p:cNvSpPr>
          <p:nvPr>
            <p:ph idx="1"/>
          </p:nvPr>
        </p:nvSpPr>
        <p:spPr>
          <a:xfrm>
            <a:off x="696036" y="1535158"/>
            <a:ext cx="7697337" cy="4768659"/>
          </a:xfrm>
        </p:spPr>
        <p:txBody>
          <a:bodyPr>
            <a:normAutofit/>
          </a:bodyPr>
          <a:lstStyle/>
          <a:p>
            <a:r>
              <a:rPr lang="fr-FR" dirty="0">
                <a:solidFill>
                  <a:srgbClr val="000000"/>
                </a:solidFill>
              </a:rPr>
              <a:t>Mathieu a au début un raisonnement pratique (</a:t>
            </a:r>
            <a:r>
              <a:rPr lang="fr-FR" i="1" dirty="0">
                <a:solidFill>
                  <a:srgbClr val="000000"/>
                </a:solidFill>
              </a:rPr>
              <a:t>proposer une activité qui plaît aux élèves afin qu’ils aient du plaisir, s’engagent, deviennent autonomes et des citoyens civilisés</a:t>
            </a:r>
            <a:r>
              <a:rPr lang="fr-FR" dirty="0">
                <a:solidFill>
                  <a:srgbClr val="000000"/>
                </a:solidFill>
              </a:rPr>
              <a:t>). Or, ce qui se passe en classe dément ceci…</a:t>
            </a:r>
          </a:p>
          <a:p>
            <a:r>
              <a:rPr lang="fr-FR" dirty="0">
                <a:solidFill>
                  <a:srgbClr val="000000"/>
                </a:solidFill>
              </a:rPr>
              <a:t>Les EN en EPS vivent des situations d’auto-affectation, la plupart négatives, mais certaines positives</a:t>
            </a:r>
          </a:p>
          <a:p>
            <a:r>
              <a:rPr lang="fr-FR" dirty="0">
                <a:solidFill>
                  <a:srgbClr val="000000"/>
                </a:solidFill>
              </a:rPr>
              <a:t>Ces situations sont partagées avec autrui</a:t>
            </a:r>
          </a:p>
          <a:p>
            <a:r>
              <a:rPr lang="fr-FR" dirty="0">
                <a:solidFill>
                  <a:srgbClr val="000000"/>
                </a:solidFill>
              </a:rPr>
              <a:t>Ces situations d’auto-affectation provoquent des conflits </a:t>
            </a:r>
            <a:r>
              <a:rPr lang="fr-FR" dirty="0" err="1">
                <a:solidFill>
                  <a:srgbClr val="000000"/>
                </a:solidFill>
              </a:rPr>
              <a:t>intra-psychiques</a:t>
            </a:r>
            <a:r>
              <a:rPr lang="fr-FR" dirty="0">
                <a:solidFill>
                  <a:srgbClr val="000000"/>
                </a:solidFill>
              </a:rPr>
              <a:t>, qui permettent à l’EN la maîtrise de nouvelles opérations et le déplacement de certains motifs. Elles ont très souvent une issue positive.</a:t>
            </a:r>
          </a:p>
        </p:txBody>
      </p:sp>
    </p:spTree>
    <p:extLst>
      <p:ext uri="{BB962C8B-B14F-4D97-AF65-F5344CB8AC3E}">
        <p14:creationId xmlns:p14="http://schemas.microsoft.com/office/powerpoint/2010/main" val="3984611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21933" y="387277"/>
            <a:ext cx="6965245" cy="1202485"/>
          </a:xfrm>
        </p:spPr>
        <p:txBody>
          <a:bodyPr/>
          <a:lstStyle/>
          <a:p>
            <a:r>
              <a:rPr lang="fr-FR" sz="3200" dirty="0"/>
              <a:t>Bibliographie</a:t>
            </a:r>
          </a:p>
        </p:txBody>
      </p:sp>
      <p:sp>
        <p:nvSpPr>
          <p:cNvPr id="3" name="Espace réservé du contenu 2"/>
          <p:cNvSpPr>
            <a:spLocks noGrp="1"/>
          </p:cNvSpPr>
          <p:nvPr>
            <p:ph idx="1"/>
          </p:nvPr>
        </p:nvSpPr>
        <p:spPr>
          <a:xfrm>
            <a:off x="693718" y="1589762"/>
            <a:ext cx="7868598" cy="4647265"/>
          </a:xfrm>
        </p:spPr>
        <p:txBody>
          <a:bodyPr>
            <a:normAutofit fontScale="47500" lnSpcReduction="20000"/>
          </a:bodyPr>
          <a:lstStyle/>
          <a:p>
            <a:r>
              <a:rPr lang="en-GB" sz="3000" dirty="0" err="1"/>
              <a:t>Bullough</a:t>
            </a:r>
            <a:r>
              <a:rPr lang="en-GB" sz="3000" dirty="0"/>
              <a:t>, R. V. (2009). Seeking Eudaimonia: The emotions in learning to teach and to mentor. In P. A. Schutz, &amp; M. S. </a:t>
            </a:r>
            <a:r>
              <a:rPr lang="en-GB" sz="3000" dirty="0" err="1"/>
              <a:t>Zembylas</a:t>
            </a:r>
            <a:r>
              <a:rPr lang="en-GB" sz="3000" dirty="0"/>
              <a:t> (Eds.), Advances in teacher emotion research, 33–53.Dordrecht: Springer. </a:t>
            </a:r>
          </a:p>
          <a:p>
            <a:r>
              <a:rPr lang="fr-FR" sz="3200" dirty="0"/>
              <a:t>Clot, Y. (2000). La formation par l’analyse du travail: pour une troisième voie. </a:t>
            </a:r>
            <a:r>
              <a:rPr lang="fr-FR" sz="3200" i="1" dirty="0"/>
              <a:t>Manières de penser, manières d’agir en éducation et en formation</a:t>
            </a:r>
            <a:r>
              <a:rPr lang="fr-FR" sz="3200" dirty="0"/>
              <a:t>, 133-156. </a:t>
            </a:r>
          </a:p>
          <a:p>
            <a:r>
              <a:rPr lang="fr-FR" sz="3200" dirty="0"/>
              <a:t>Clot, Y. &amp; </a:t>
            </a:r>
            <a:r>
              <a:rPr lang="fr-FR" sz="3200" dirty="0" err="1"/>
              <a:t>Faïta</a:t>
            </a:r>
            <a:r>
              <a:rPr lang="fr-FR" sz="3200" dirty="0"/>
              <a:t>, D. (2000). Genres et styles en analyse du travail. Concepts et méthodes. </a:t>
            </a:r>
            <a:r>
              <a:rPr lang="is-IS" sz="3200" i="1" dirty="0"/>
              <a:t>Travailler, 4, </a:t>
            </a:r>
            <a:r>
              <a:rPr lang="is-IS" sz="3200" dirty="0"/>
              <a:t>7-42.</a:t>
            </a:r>
            <a:endParaRPr lang="fr-FR" sz="3100" dirty="0"/>
          </a:p>
          <a:p>
            <a:r>
              <a:rPr lang="fr-FR" sz="3100" dirty="0"/>
              <a:t>Clot, Y. (2008). </a:t>
            </a:r>
            <a:r>
              <a:rPr lang="fr-FR" sz="3100" i="1" dirty="0"/>
              <a:t>Travail et pouvoir d'agir. </a:t>
            </a:r>
            <a:r>
              <a:rPr lang="fr-FR" sz="3100" dirty="0"/>
              <a:t>Paris: PUF.</a:t>
            </a:r>
            <a:endParaRPr lang="fr-FR" sz="3000" dirty="0"/>
          </a:p>
          <a:p>
            <a:r>
              <a:rPr lang="en-GB" sz="3000" dirty="0"/>
              <a:t>De Mauro A.A &amp; Jennings, P.A. (2016). Pre-service teachers’ efficacy beliefs and emotional states. </a:t>
            </a:r>
            <a:r>
              <a:rPr lang="en-GB" sz="3000" i="1" dirty="0"/>
              <a:t>Emotional and Behavioural Difficulties, 21(1)</a:t>
            </a:r>
            <a:r>
              <a:rPr lang="en-GB" sz="3000" dirty="0"/>
              <a:t>, 119-132. </a:t>
            </a:r>
          </a:p>
          <a:p>
            <a:r>
              <a:rPr lang="en-GB" sz="2900" dirty="0" err="1"/>
              <a:t>Hascher</a:t>
            </a:r>
            <a:r>
              <a:rPr lang="en-GB" sz="2900" dirty="0"/>
              <a:t>, T. &amp; </a:t>
            </a:r>
            <a:r>
              <a:rPr lang="en-GB" sz="2900" dirty="0" err="1"/>
              <a:t>Hagenauer</a:t>
            </a:r>
            <a:r>
              <a:rPr lang="en-GB" sz="2900" dirty="0"/>
              <a:t>, G. (2016). Openness to theory and its importance for pre-service teachers’ self-efficacy, emotions, and classroom </a:t>
            </a:r>
            <a:r>
              <a:rPr lang="en-GB" sz="2900" dirty="0" err="1"/>
              <a:t>behavior</a:t>
            </a:r>
            <a:r>
              <a:rPr lang="en-GB" sz="2900" dirty="0"/>
              <a:t> in the teaching practicum. </a:t>
            </a:r>
            <a:r>
              <a:rPr lang="en-GB" sz="2900" i="1" dirty="0"/>
              <a:t>International Journal of Educational Research, 77</a:t>
            </a:r>
            <a:r>
              <a:rPr lang="en-GB" sz="2900" dirty="0"/>
              <a:t>, 15-25.</a:t>
            </a:r>
          </a:p>
          <a:p>
            <a:r>
              <a:rPr lang="en-GB" sz="2900" dirty="0" err="1"/>
              <a:t>Jokikokko</a:t>
            </a:r>
            <a:r>
              <a:rPr lang="en-GB" sz="2900" dirty="0"/>
              <a:t>, K., </a:t>
            </a:r>
            <a:r>
              <a:rPr lang="en-GB" sz="2900" dirty="0" err="1"/>
              <a:t>Uitto</a:t>
            </a:r>
            <a:r>
              <a:rPr lang="en-GB" sz="2900" dirty="0"/>
              <a:t>, M., </a:t>
            </a:r>
            <a:r>
              <a:rPr lang="en-GB" sz="2900" dirty="0" err="1"/>
              <a:t>Deketelaere</a:t>
            </a:r>
            <a:r>
              <a:rPr lang="en-GB" sz="2900" dirty="0"/>
              <a:t>, A. &amp; </a:t>
            </a:r>
            <a:r>
              <a:rPr lang="en-GB" sz="2900" dirty="0" err="1"/>
              <a:t>Estola</a:t>
            </a:r>
            <a:r>
              <a:rPr lang="en-GB" sz="2900" dirty="0"/>
              <a:t>, E. (2017). A beginning teacher in </a:t>
            </a:r>
            <a:r>
              <a:rPr lang="en-GB" sz="2900" dirty="0" err="1"/>
              <a:t>emotionaly</a:t>
            </a:r>
            <a:r>
              <a:rPr lang="en-GB" sz="2900" dirty="0"/>
              <a:t> intensive </a:t>
            </a:r>
            <a:r>
              <a:rPr lang="en-GB" sz="2900" dirty="0" err="1"/>
              <a:t>micropolitical</a:t>
            </a:r>
            <a:r>
              <a:rPr lang="en-GB" sz="2900" dirty="0"/>
              <a:t> situations. </a:t>
            </a:r>
            <a:r>
              <a:rPr lang="en-GB" sz="2900" i="1" dirty="0"/>
              <a:t>International Journal of Educational Research, 81</a:t>
            </a:r>
            <a:r>
              <a:rPr lang="en-GB" sz="2900" dirty="0"/>
              <a:t>, 61-70.</a:t>
            </a:r>
          </a:p>
          <a:p>
            <a:r>
              <a:rPr lang="en-GB" sz="2900" dirty="0"/>
              <a:t>Kim, H., &amp; Cho, Y. (2014). “Pre-Service Teachers’ Motivation, Sense of Teaching Efficacy, and Expectation of Reality Shock.” </a:t>
            </a:r>
            <a:r>
              <a:rPr lang="en-GB" sz="2900" i="1" dirty="0"/>
              <a:t>Asia-Pacific Journal of Teacher Education, 42(1)</a:t>
            </a:r>
            <a:r>
              <a:rPr lang="en-GB" sz="2900" dirty="0"/>
              <a:t>, 67–81 </a:t>
            </a:r>
          </a:p>
          <a:p>
            <a:r>
              <a:rPr lang="en-GB" sz="2900" dirty="0" err="1"/>
              <a:t>Lassila</a:t>
            </a:r>
            <a:r>
              <a:rPr lang="en-GB" sz="2900" dirty="0"/>
              <a:t>, E. &amp; </a:t>
            </a:r>
            <a:r>
              <a:rPr lang="en-GB" sz="2900" dirty="0" err="1"/>
              <a:t>Uitto</a:t>
            </a:r>
            <a:r>
              <a:rPr lang="en-GB" sz="2900" dirty="0"/>
              <a:t>, M. (2016). The tensions between the ideal and experienced: teacher–student relationships in stories told by beginning Japanese teachers. </a:t>
            </a:r>
            <a:r>
              <a:rPr lang="en-GB" sz="2900" i="1" dirty="0"/>
              <a:t>Pedagogy, Culture &amp; Society, 24(2)</a:t>
            </a:r>
            <a:r>
              <a:rPr lang="en-GB" sz="2900" dirty="0"/>
              <a:t>, 205-219. </a:t>
            </a:r>
          </a:p>
          <a:p>
            <a:r>
              <a:rPr lang="en-GB" sz="3000" dirty="0"/>
              <a:t>Schutz, P. A. (2014). Inquiry on teachers' emotion</a:t>
            </a:r>
            <a:r>
              <a:rPr lang="en-GB" sz="2900" dirty="0"/>
              <a:t>. </a:t>
            </a:r>
            <a:r>
              <a:rPr lang="en-GB" sz="2900" i="1" dirty="0"/>
              <a:t>Educational Psychologist, 49</a:t>
            </a:r>
            <a:r>
              <a:rPr lang="en-GB" sz="2900" dirty="0"/>
              <a:t>(1), 1-12. </a:t>
            </a:r>
          </a:p>
          <a:p>
            <a:r>
              <a:rPr lang="en-GB" sz="2900" dirty="0" err="1"/>
              <a:t>Vygotski</a:t>
            </a:r>
            <a:r>
              <a:rPr lang="en-GB" sz="2900" dirty="0"/>
              <a:t>, L.- S. (1930-31/1960). </a:t>
            </a:r>
            <a:r>
              <a:rPr lang="en-GB" sz="2900" i="1" dirty="0"/>
              <a:t>Histoire du </a:t>
            </a:r>
            <a:r>
              <a:rPr lang="en-GB" sz="2900" i="1" dirty="0" err="1"/>
              <a:t>développement</a:t>
            </a:r>
            <a:r>
              <a:rPr lang="en-GB" sz="2900" i="1" dirty="0"/>
              <a:t> des </a:t>
            </a:r>
            <a:r>
              <a:rPr lang="en-GB" sz="2900" i="1" dirty="0" err="1"/>
              <a:t>fonctions</a:t>
            </a:r>
            <a:r>
              <a:rPr lang="en-GB" sz="2900" i="1" dirty="0"/>
              <a:t> </a:t>
            </a:r>
            <a:r>
              <a:rPr lang="en-GB" sz="2900" i="1" dirty="0" err="1"/>
              <a:t>psychiques</a:t>
            </a:r>
            <a:r>
              <a:rPr lang="en-GB" sz="2900" i="1" dirty="0"/>
              <a:t> </a:t>
            </a:r>
            <a:r>
              <a:rPr lang="en-GB" sz="2900" i="1" dirty="0" err="1"/>
              <a:t>supérieures</a:t>
            </a:r>
            <a:r>
              <a:rPr lang="en-GB" sz="2900" dirty="0"/>
              <a:t>. </a:t>
            </a:r>
            <a:r>
              <a:rPr lang="en-GB" sz="2900" dirty="0" err="1"/>
              <a:t>Moscou</a:t>
            </a:r>
            <a:r>
              <a:rPr lang="en-GB" sz="2900" dirty="0"/>
              <a:t>.</a:t>
            </a:r>
            <a:r>
              <a:rPr lang="fr-FR" sz="2900" dirty="0"/>
              <a:t> </a:t>
            </a:r>
          </a:p>
          <a:p>
            <a:endParaRPr lang="fr-FR" dirty="0"/>
          </a:p>
          <a:p>
            <a:endParaRPr lang="fr-FR" dirty="0"/>
          </a:p>
        </p:txBody>
      </p:sp>
    </p:spTree>
    <p:extLst>
      <p:ext uri="{BB962C8B-B14F-4D97-AF65-F5344CB8AC3E}">
        <p14:creationId xmlns:p14="http://schemas.microsoft.com/office/powerpoint/2010/main" val="1839654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a:t>Plan de présentation</a:t>
            </a:r>
          </a:p>
        </p:txBody>
      </p:sp>
      <p:sp>
        <p:nvSpPr>
          <p:cNvPr id="3" name="Espace réservé du contenu 2"/>
          <p:cNvSpPr>
            <a:spLocks noGrp="1"/>
          </p:cNvSpPr>
          <p:nvPr>
            <p:ph idx="1"/>
          </p:nvPr>
        </p:nvSpPr>
        <p:spPr>
          <a:xfrm>
            <a:off x="1095024" y="1828800"/>
            <a:ext cx="7227566" cy="4153546"/>
          </a:xfrm>
        </p:spPr>
        <p:txBody>
          <a:bodyPr>
            <a:normAutofit/>
          </a:bodyPr>
          <a:lstStyle/>
          <a:p>
            <a:r>
              <a:rPr lang="fr-FR" dirty="0"/>
              <a:t>1. Introduction</a:t>
            </a:r>
          </a:p>
          <a:p>
            <a:r>
              <a:rPr lang="fr-FR" dirty="0"/>
              <a:t>2. L’enseignant novice et les aspects émotionnels du métier</a:t>
            </a:r>
          </a:p>
          <a:p>
            <a:r>
              <a:rPr lang="fr-FR" dirty="0"/>
              <a:t>3. Cadre théorique</a:t>
            </a:r>
          </a:p>
          <a:p>
            <a:r>
              <a:rPr lang="fr-FR" dirty="0"/>
              <a:t>4. Questions de recherche</a:t>
            </a:r>
          </a:p>
          <a:p>
            <a:r>
              <a:rPr lang="fr-FR" dirty="0"/>
              <a:t>5. Méthode </a:t>
            </a:r>
          </a:p>
          <a:p>
            <a:r>
              <a:rPr lang="fr-FR" dirty="0"/>
              <a:t>6. Traitement des données</a:t>
            </a:r>
          </a:p>
          <a:p>
            <a:r>
              <a:rPr lang="fr-FR" dirty="0"/>
              <a:t>7. Résultats</a:t>
            </a:r>
          </a:p>
          <a:p>
            <a:r>
              <a:rPr lang="fr-FR" dirty="0"/>
              <a:t>8. Conclusion</a:t>
            </a:r>
          </a:p>
        </p:txBody>
      </p:sp>
    </p:spTree>
    <p:extLst>
      <p:ext uri="{BB962C8B-B14F-4D97-AF65-F5344CB8AC3E}">
        <p14:creationId xmlns:p14="http://schemas.microsoft.com/office/powerpoint/2010/main" val="2455976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97527" y="629323"/>
            <a:ext cx="6965245" cy="941945"/>
          </a:xfrm>
        </p:spPr>
        <p:txBody>
          <a:bodyPr>
            <a:normAutofit/>
          </a:bodyPr>
          <a:lstStyle/>
          <a:p>
            <a:r>
              <a:rPr lang="fr-FR" sz="3200" dirty="0"/>
              <a:t>1. Introduction</a:t>
            </a:r>
          </a:p>
        </p:txBody>
      </p:sp>
      <p:sp>
        <p:nvSpPr>
          <p:cNvPr id="3" name="Espace réservé du contenu 2"/>
          <p:cNvSpPr>
            <a:spLocks noGrp="1"/>
          </p:cNvSpPr>
          <p:nvPr>
            <p:ph idx="1"/>
          </p:nvPr>
        </p:nvSpPr>
        <p:spPr>
          <a:xfrm>
            <a:off x="997527" y="1759527"/>
            <a:ext cx="7245927" cy="4475018"/>
          </a:xfrm>
        </p:spPr>
        <p:txBody>
          <a:bodyPr>
            <a:normAutofit fontScale="92500"/>
          </a:bodyPr>
          <a:lstStyle/>
          <a:p>
            <a:r>
              <a:rPr lang="fr-FR" dirty="0"/>
              <a:t>La première étude de ce programme de recherche est un arrêt sur image au sujet des situations émotionnellement marquantes vécues par les EN en EPS.</a:t>
            </a:r>
          </a:p>
          <a:p>
            <a:r>
              <a:rPr lang="fr-FR" dirty="0"/>
              <a:t>Ensuite, nous avons souhaité comprendre comment cette part subjective du métier favorise ou freine le développement professionnel des EN en EPS. Il a donc fallu adopter un cadre théorique qui nous permette la compréhension ce développement (clinique de l’activité).</a:t>
            </a:r>
          </a:p>
          <a:p>
            <a:r>
              <a:rPr lang="fr-FR" dirty="0">
                <a:sym typeface="Wingdings"/>
              </a:rPr>
              <a:t> étude qualitative longitudinale avec le suivi de 5 EN en EPS durant une année a permis de mieux comprendre, comment les EN se développent à partir de moments d’auto-affectation.</a:t>
            </a:r>
          </a:p>
          <a:p>
            <a:endParaRPr lang="fr-FR" dirty="0"/>
          </a:p>
        </p:txBody>
      </p:sp>
    </p:spTree>
    <p:extLst>
      <p:ext uri="{BB962C8B-B14F-4D97-AF65-F5344CB8AC3E}">
        <p14:creationId xmlns:p14="http://schemas.microsoft.com/office/powerpoint/2010/main" val="66779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075931" y="518739"/>
            <a:ext cx="6965245" cy="1202485"/>
          </a:xfrm>
        </p:spPr>
        <p:txBody>
          <a:bodyPr>
            <a:normAutofit/>
          </a:bodyPr>
          <a:lstStyle/>
          <a:p>
            <a:r>
              <a:rPr lang="fr-FR" sz="3200" dirty="0"/>
              <a:t>2. L’enseignant novice et les aspects émotionnels du métier</a:t>
            </a:r>
          </a:p>
        </p:txBody>
      </p:sp>
      <p:sp>
        <p:nvSpPr>
          <p:cNvPr id="3" name="Espace réservé du contenu 2"/>
          <p:cNvSpPr>
            <a:spLocks noGrp="1"/>
          </p:cNvSpPr>
          <p:nvPr>
            <p:ph idx="1"/>
          </p:nvPr>
        </p:nvSpPr>
        <p:spPr>
          <a:xfrm>
            <a:off x="658907" y="1721224"/>
            <a:ext cx="7799294" cy="4598894"/>
          </a:xfrm>
        </p:spPr>
        <p:txBody>
          <a:bodyPr>
            <a:normAutofit lnSpcReduction="10000"/>
          </a:bodyPr>
          <a:lstStyle/>
          <a:p>
            <a:pPr>
              <a:lnSpc>
                <a:spcPct val="150000"/>
              </a:lnSpc>
            </a:pPr>
            <a:r>
              <a:rPr lang="fr-FR" sz="2000" dirty="0"/>
              <a:t>L’activité des </a:t>
            </a:r>
            <a:r>
              <a:rPr lang="fr-FR" sz="2000" b="1" dirty="0"/>
              <a:t>enseignants novices (EN) </a:t>
            </a:r>
            <a:r>
              <a:rPr lang="fr-FR" sz="2000" dirty="0"/>
              <a:t>est ponctuée de </a:t>
            </a:r>
            <a:r>
              <a:rPr lang="fr-FR" sz="2000" b="1" dirty="0">
                <a:solidFill>
                  <a:srgbClr val="7030A0"/>
                </a:solidFill>
              </a:rPr>
              <a:t>moments émotionnellement marquants en classe </a:t>
            </a:r>
            <a:r>
              <a:rPr lang="fr-FR" sz="2000" dirty="0"/>
              <a:t>et de moments moins intenses en cours (</a:t>
            </a:r>
            <a:r>
              <a:rPr lang="fr-FR" sz="2000" dirty="0" err="1"/>
              <a:t>Hascher</a:t>
            </a:r>
            <a:r>
              <a:rPr lang="fr-FR" sz="2000" dirty="0"/>
              <a:t> &amp; </a:t>
            </a:r>
            <a:r>
              <a:rPr lang="fr-FR" sz="2000" dirty="0" err="1"/>
              <a:t>Hagenauer</a:t>
            </a:r>
            <a:r>
              <a:rPr lang="fr-FR" sz="2000" dirty="0"/>
              <a:t>, 2016)</a:t>
            </a:r>
          </a:p>
          <a:p>
            <a:pPr>
              <a:lnSpc>
                <a:spcPct val="150000"/>
              </a:lnSpc>
            </a:pPr>
            <a:r>
              <a:rPr lang="fr-FR" sz="2000" dirty="0"/>
              <a:t>Plusieurs auteurs soulignent que les </a:t>
            </a:r>
            <a:r>
              <a:rPr lang="fr-FR" sz="2000" b="1" dirty="0"/>
              <a:t>EN</a:t>
            </a:r>
            <a:r>
              <a:rPr lang="fr-FR" sz="2000" dirty="0"/>
              <a:t> agissent en fonction de leur </a:t>
            </a:r>
            <a:r>
              <a:rPr lang="fr-FR" sz="2000" b="1" dirty="0">
                <a:solidFill>
                  <a:srgbClr val="7030A0"/>
                </a:solidFill>
              </a:rPr>
              <a:t>tonalité émotionnelle </a:t>
            </a:r>
            <a:r>
              <a:rPr lang="fr-FR" sz="2000" dirty="0"/>
              <a:t>liée à leurs expériences en classe (</a:t>
            </a:r>
            <a:r>
              <a:rPr lang="fr-FR" sz="2000" dirty="0" err="1"/>
              <a:t>Jokikokko</a:t>
            </a:r>
            <a:r>
              <a:rPr lang="fr-FR" sz="2000" dirty="0"/>
              <a:t>, </a:t>
            </a:r>
            <a:r>
              <a:rPr lang="fr-FR" sz="2000" dirty="0" err="1"/>
              <a:t>Uitto</a:t>
            </a:r>
            <a:r>
              <a:rPr lang="fr-FR" sz="2000" dirty="0"/>
              <a:t>, </a:t>
            </a:r>
            <a:r>
              <a:rPr lang="fr-FR" sz="2000" dirty="0" err="1"/>
              <a:t>Deketelaere</a:t>
            </a:r>
            <a:r>
              <a:rPr lang="fr-FR" sz="2000" dirty="0"/>
              <a:t> &amp; </a:t>
            </a:r>
            <a:r>
              <a:rPr lang="fr-FR" sz="2000" dirty="0" err="1"/>
              <a:t>Estola</a:t>
            </a:r>
            <a:r>
              <a:rPr lang="fr-FR" sz="2000" dirty="0"/>
              <a:t>, 2017) </a:t>
            </a:r>
          </a:p>
          <a:p>
            <a:pPr>
              <a:lnSpc>
                <a:spcPct val="150000"/>
              </a:lnSpc>
            </a:pPr>
            <a:r>
              <a:rPr lang="fr-FR" sz="2000" dirty="0"/>
              <a:t>L’activité des</a:t>
            </a:r>
            <a:r>
              <a:rPr lang="fr-FR" sz="2000" b="1" dirty="0"/>
              <a:t> EN </a:t>
            </a:r>
            <a:r>
              <a:rPr lang="fr-FR" sz="2000" dirty="0"/>
              <a:t>est traversée par des </a:t>
            </a:r>
            <a:r>
              <a:rPr lang="fr-FR" sz="2000" b="1" dirty="0">
                <a:solidFill>
                  <a:srgbClr val="7030A0"/>
                </a:solidFill>
              </a:rPr>
              <a:t>émotions intenses</a:t>
            </a:r>
            <a:r>
              <a:rPr lang="fr-FR" sz="2000" dirty="0"/>
              <a:t> (Schutz, 2014), notamment liées aux </a:t>
            </a:r>
            <a:r>
              <a:rPr lang="fr-FR" sz="2000" b="1" dirty="0">
                <a:solidFill>
                  <a:srgbClr val="7030A0"/>
                </a:solidFill>
              </a:rPr>
              <a:t>dilemmes</a:t>
            </a:r>
            <a:r>
              <a:rPr lang="fr-FR" sz="2000" dirty="0"/>
              <a:t>  (</a:t>
            </a:r>
            <a:r>
              <a:rPr lang="fr-FR" sz="2000" dirty="0" err="1"/>
              <a:t>Lassila</a:t>
            </a:r>
            <a:r>
              <a:rPr lang="fr-FR" sz="2000" dirty="0"/>
              <a:t> &amp; </a:t>
            </a:r>
            <a:r>
              <a:rPr lang="fr-FR" sz="2000" dirty="0" err="1"/>
              <a:t>Uitto</a:t>
            </a:r>
            <a:r>
              <a:rPr lang="fr-FR" sz="2000" dirty="0"/>
              <a:t>, 2016; McKay, 2016), à l’</a:t>
            </a:r>
            <a:r>
              <a:rPr lang="fr-FR" sz="2000" b="1" dirty="0">
                <a:solidFill>
                  <a:srgbClr val="7030A0"/>
                </a:solidFill>
              </a:rPr>
              <a:t>imprévisibilité</a:t>
            </a:r>
            <a:r>
              <a:rPr lang="fr-FR" sz="2000" dirty="0"/>
              <a:t> (</a:t>
            </a:r>
            <a:r>
              <a:rPr lang="fr-FR" sz="2000" dirty="0" err="1"/>
              <a:t>Bullough</a:t>
            </a:r>
            <a:r>
              <a:rPr lang="fr-FR" sz="2000" dirty="0"/>
              <a:t>, 2009), au </a:t>
            </a:r>
            <a:r>
              <a:rPr lang="fr-FR" sz="2000" b="1" dirty="0">
                <a:solidFill>
                  <a:srgbClr val="7030A0"/>
                </a:solidFill>
              </a:rPr>
              <a:t>choc de la réalité</a:t>
            </a:r>
            <a:r>
              <a:rPr lang="fr-FR" sz="2000" b="1" dirty="0"/>
              <a:t> </a:t>
            </a:r>
            <a:r>
              <a:rPr lang="fr-FR" sz="2000" dirty="0"/>
              <a:t>(Kim &amp; Cho, 2014, De Mauro &amp; </a:t>
            </a:r>
            <a:r>
              <a:rPr lang="fr-FR" sz="2000" dirty="0" err="1"/>
              <a:t>Jennings</a:t>
            </a:r>
            <a:r>
              <a:rPr lang="fr-FR" sz="2000" dirty="0"/>
              <a:t>, 2016).</a:t>
            </a:r>
          </a:p>
          <a:p>
            <a:endParaRPr lang="fr-FR" dirty="0"/>
          </a:p>
        </p:txBody>
      </p:sp>
    </p:spTree>
    <p:extLst>
      <p:ext uri="{BB962C8B-B14F-4D97-AF65-F5344CB8AC3E}">
        <p14:creationId xmlns:p14="http://schemas.microsoft.com/office/powerpoint/2010/main" val="1521916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095023" y="817582"/>
            <a:ext cx="6965245" cy="1044469"/>
          </a:xfrm>
        </p:spPr>
        <p:txBody>
          <a:bodyPr>
            <a:normAutofit/>
          </a:bodyPr>
          <a:lstStyle/>
          <a:p>
            <a:r>
              <a:rPr lang="fr-FR" sz="3200" dirty="0"/>
              <a:t>3. Cadre théorique</a:t>
            </a:r>
          </a:p>
        </p:txBody>
      </p:sp>
      <p:sp>
        <p:nvSpPr>
          <p:cNvPr id="3" name="Espace réservé du contenu 2"/>
          <p:cNvSpPr>
            <a:spLocks noGrp="1"/>
          </p:cNvSpPr>
          <p:nvPr>
            <p:ph idx="1"/>
          </p:nvPr>
        </p:nvSpPr>
        <p:spPr>
          <a:xfrm>
            <a:off x="731520" y="1862051"/>
            <a:ext cx="7680960" cy="4505498"/>
          </a:xfrm>
        </p:spPr>
        <p:txBody>
          <a:bodyPr>
            <a:normAutofit lnSpcReduction="10000"/>
          </a:bodyPr>
          <a:lstStyle/>
          <a:p>
            <a:r>
              <a:rPr lang="fr-FR" dirty="0"/>
              <a:t> Clinique de l’activité</a:t>
            </a:r>
          </a:p>
          <a:p>
            <a:pPr lvl="1"/>
            <a:r>
              <a:rPr lang="fr-FR" dirty="0"/>
              <a:t>a) psychologie historico-culturaliste (</a:t>
            </a:r>
            <a:r>
              <a:rPr lang="fr-FR" dirty="0" err="1"/>
              <a:t>Vygotski</a:t>
            </a:r>
            <a:r>
              <a:rPr lang="fr-FR" dirty="0"/>
              <a:t>, 1960) : on apprend puis on se développe avec d’autres, </a:t>
            </a:r>
            <a:r>
              <a:rPr lang="fr-FR" dirty="0">
                <a:solidFill>
                  <a:srgbClr val="7030A0"/>
                </a:solidFill>
              </a:rPr>
              <a:t>l’augmentation du pouvoir d’agir est liée au pouvoir d’être « affecté », p.ex. lors de </a:t>
            </a:r>
            <a:r>
              <a:rPr lang="fr-FR" i="1" dirty="0" err="1">
                <a:solidFill>
                  <a:srgbClr val="7030A0"/>
                </a:solidFill>
              </a:rPr>
              <a:t>perezhivanie</a:t>
            </a:r>
            <a:r>
              <a:rPr lang="fr-FR" i="1" dirty="0">
                <a:solidFill>
                  <a:srgbClr val="7030A0"/>
                </a:solidFill>
              </a:rPr>
              <a:t>*</a:t>
            </a:r>
          </a:p>
          <a:p>
            <a:pPr lvl="2"/>
            <a:r>
              <a:rPr lang="fr-CH" dirty="0"/>
              <a:t>les </a:t>
            </a:r>
            <a:r>
              <a:rPr lang="fr-CH" i="1" dirty="0"/>
              <a:t>conflits </a:t>
            </a:r>
            <a:r>
              <a:rPr lang="fr-CH" i="1" dirty="0" err="1"/>
              <a:t>intra-psychiques</a:t>
            </a:r>
            <a:r>
              <a:rPr lang="fr-CH" i="1" dirty="0"/>
              <a:t>, </a:t>
            </a:r>
            <a:r>
              <a:rPr lang="fr-CH" dirty="0"/>
              <a:t>liés à des </a:t>
            </a:r>
            <a:r>
              <a:rPr lang="fr-CH" i="1" dirty="0"/>
              <a:t>motifs d’agir </a:t>
            </a:r>
            <a:r>
              <a:rPr lang="fr-CH" dirty="0"/>
              <a:t>concurrents et au décalage entre </a:t>
            </a:r>
            <a:r>
              <a:rPr lang="fr-CH" i="1" dirty="0"/>
              <a:t>activité réelle </a:t>
            </a:r>
            <a:r>
              <a:rPr lang="fr-CH" dirty="0"/>
              <a:t>et </a:t>
            </a:r>
            <a:r>
              <a:rPr lang="fr-CH" i="1" dirty="0"/>
              <a:t>activité réalisée constituent un élément-clé du développement</a:t>
            </a:r>
            <a:endParaRPr lang="fr-FR" dirty="0"/>
          </a:p>
          <a:p>
            <a:pPr lvl="1"/>
            <a:r>
              <a:rPr lang="fr-FR" dirty="0"/>
              <a:t>b) ergonomie française (prescriptions et de leur </a:t>
            </a:r>
            <a:r>
              <a:rPr lang="fr-FR" dirty="0" err="1"/>
              <a:t>renormalisation</a:t>
            </a:r>
            <a:r>
              <a:rPr lang="fr-FR" dirty="0"/>
              <a:t>, travail réel VS travail réalisé, 4 instances)</a:t>
            </a:r>
          </a:p>
          <a:p>
            <a:pPr lvl="2"/>
            <a:r>
              <a:rPr lang="fr-FR" dirty="0"/>
              <a:t>Clot (2008): 4 organisateurs de l’activité de travail (instances personnelle, interpersonnelle, </a:t>
            </a:r>
            <a:r>
              <a:rPr lang="fr-FR" dirty="0" err="1"/>
              <a:t>transpersonnelle</a:t>
            </a:r>
            <a:r>
              <a:rPr lang="fr-FR" dirty="0"/>
              <a:t>, impersonnelle)</a:t>
            </a:r>
          </a:p>
          <a:p>
            <a:pPr lvl="1"/>
            <a:endParaRPr lang="fr-FR" dirty="0"/>
          </a:p>
          <a:p>
            <a:endParaRPr lang="fr-FR" dirty="0"/>
          </a:p>
          <a:p>
            <a:endParaRPr lang="fr-FR" dirty="0"/>
          </a:p>
          <a:p>
            <a:endParaRPr lang="fr-FR" dirty="0"/>
          </a:p>
          <a:p>
            <a:endParaRPr lang="fr-FR" dirty="0"/>
          </a:p>
        </p:txBody>
      </p:sp>
    </p:spTree>
    <p:extLst>
      <p:ext uri="{BB962C8B-B14F-4D97-AF65-F5344CB8AC3E}">
        <p14:creationId xmlns:p14="http://schemas.microsoft.com/office/powerpoint/2010/main" val="227119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078453"/>
          </a:xfrm>
        </p:spPr>
        <p:txBody>
          <a:bodyPr>
            <a:normAutofit/>
          </a:bodyPr>
          <a:lstStyle/>
          <a:p>
            <a:r>
              <a:rPr lang="fr-FR" sz="3200" dirty="0"/>
              <a:t>4. Questions de recherche</a:t>
            </a:r>
          </a:p>
        </p:txBody>
      </p:sp>
      <p:sp>
        <p:nvSpPr>
          <p:cNvPr id="3" name="Espace réservé du contenu 2"/>
          <p:cNvSpPr>
            <a:spLocks noGrp="1"/>
          </p:cNvSpPr>
          <p:nvPr>
            <p:ph idx="1"/>
          </p:nvPr>
        </p:nvSpPr>
        <p:spPr>
          <a:xfrm>
            <a:off x="747059" y="1958788"/>
            <a:ext cx="7664823" cy="4078941"/>
          </a:xfrm>
        </p:spPr>
        <p:txBody>
          <a:bodyPr>
            <a:normAutofit/>
          </a:bodyPr>
          <a:lstStyle/>
          <a:p>
            <a:pPr lvl="0"/>
            <a:r>
              <a:rPr lang="fr-FR" dirty="0"/>
              <a:t> QR5: Quels types de situations d’auto-affectation vécus en classe favorisent ou freinent le développement du pouvoir d’agir de l’</a:t>
            </a:r>
            <a:r>
              <a:rPr lang="fr-FR" b="1" dirty="0"/>
              <a:t>EN</a:t>
            </a:r>
            <a:r>
              <a:rPr lang="fr-FR" dirty="0"/>
              <a:t> en EPS ?</a:t>
            </a:r>
          </a:p>
          <a:p>
            <a:pPr lvl="0"/>
            <a:endParaRPr lang="fr-FR" dirty="0"/>
          </a:p>
          <a:p>
            <a:pPr lvl="0"/>
            <a:r>
              <a:rPr lang="fr-FR" dirty="0"/>
              <a:t>QR6: Dans quelles circonstances l’</a:t>
            </a:r>
            <a:r>
              <a:rPr lang="fr-FR" b="1" dirty="0"/>
              <a:t>EN</a:t>
            </a:r>
            <a:r>
              <a:rPr lang="fr-FR" dirty="0"/>
              <a:t> d’EPS déplace-t-il ou priorise-t-il ses motifs d’agir et s’approprie-t-il les opérations pour faire face à ces moments d’auto-affectation ?</a:t>
            </a:r>
          </a:p>
          <a:p>
            <a:pPr marL="0" indent="0">
              <a:buNone/>
            </a:pPr>
            <a:endParaRPr lang="fr-FR" dirty="0"/>
          </a:p>
        </p:txBody>
      </p:sp>
    </p:spTree>
    <p:extLst>
      <p:ext uri="{BB962C8B-B14F-4D97-AF65-F5344CB8AC3E}">
        <p14:creationId xmlns:p14="http://schemas.microsoft.com/office/powerpoint/2010/main" val="774567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64187" y="543661"/>
            <a:ext cx="7624483" cy="1092247"/>
          </a:xfrm>
        </p:spPr>
        <p:txBody>
          <a:bodyPr>
            <a:normAutofit/>
          </a:bodyPr>
          <a:lstStyle/>
          <a:p>
            <a:r>
              <a:rPr lang="fr-FR" sz="3200" dirty="0"/>
              <a:t>5. Méthode</a:t>
            </a:r>
            <a:br>
              <a:rPr lang="fr-FR" sz="3200" dirty="0"/>
            </a:br>
            <a:r>
              <a:rPr lang="fr-FR" sz="2700" dirty="0"/>
              <a:t>Entretiens d’</a:t>
            </a:r>
            <a:r>
              <a:rPr lang="fr-FR" sz="2700" dirty="0" err="1"/>
              <a:t>autoconfrontation</a:t>
            </a:r>
            <a:r>
              <a:rPr lang="fr-FR" sz="2700" dirty="0"/>
              <a:t> simple et croisée</a:t>
            </a:r>
          </a:p>
        </p:txBody>
      </p:sp>
      <p:pic>
        <p:nvPicPr>
          <p:cNvPr id="5" name="Espace réservé du contenu 4">
            <a:extLst>
              <a:ext uri="{FF2B5EF4-FFF2-40B4-BE49-F238E27FC236}">
                <a16:creationId xmlns:a16="http://schemas.microsoft.com/office/drawing/2014/main" id="{31BC870B-355C-9B47-BB88-D8F3D1443202}"/>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41679" y="1912223"/>
            <a:ext cx="2331035" cy="1804377"/>
          </a:xfrm>
        </p:spPr>
      </p:pic>
      <p:pic>
        <p:nvPicPr>
          <p:cNvPr id="7" name="Image 6">
            <a:extLst>
              <a:ext uri="{FF2B5EF4-FFF2-40B4-BE49-F238E27FC236}">
                <a16:creationId xmlns:a16="http://schemas.microsoft.com/office/drawing/2014/main" id="{00106424-FD52-404E-9CB2-9F0D71C910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4070" y="1912223"/>
            <a:ext cx="2262845" cy="1847491"/>
          </a:xfrm>
          <a:prstGeom prst="rect">
            <a:avLst/>
          </a:prstGeom>
        </p:spPr>
      </p:pic>
      <p:pic>
        <p:nvPicPr>
          <p:cNvPr id="9" name="Image 8">
            <a:extLst>
              <a:ext uri="{FF2B5EF4-FFF2-40B4-BE49-F238E27FC236}">
                <a16:creationId xmlns:a16="http://schemas.microsoft.com/office/drawing/2014/main" id="{E601F9F5-B9EB-6047-A035-75E8C9BB1D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9860" y="4168560"/>
            <a:ext cx="2785620" cy="1610113"/>
          </a:xfrm>
          <a:prstGeom prst="rect">
            <a:avLst/>
          </a:prstGeom>
        </p:spPr>
      </p:pic>
      <p:pic>
        <p:nvPicPr>
          <p:cNvPr id="11" name="Image 10">
            <a:extLst>
              <a:ext uri="{FF2B5EF4-FFF2-40B4-BE49-F238E27FC236}">
                <a16:creationId xmlns:a16="http://schemas.microsoft.com/office/drawing/2014/main" id="{7E5CE528-3C53-7D4C-8AA3-BAB890759BD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40990" y="3802209"/>
            <a:ext cx="1768009" cy="1976464"/>
          </a:xfrm>
          <a:prstGeom prst="rect">
            <a:avLst/>
          </a:prstGeom>
        </p:spPr>
      </p:pic>
      <p:pic>
        <p:nvPicPr>
          <p:cNvPr id="13" name="Image 12">
            <a:extLst>
              <a:ext uri="{FF2B5EF4-FFF2-40B4-BE49-F238E27FC236}">
                <a16:creationId xmlns:a16="http://schemas.microsoft.com/office/drawing/2014/main" id="{E92152F8-84C9-1F4D-BEEB-0FD74E23FE7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88895" y="3802209"/>
            <a:ext cx="2267811" cy="1976464"/>
          </a:xfrm>
          <a:prstGeom prst="rect">
            <a:avLst/>
          </a:prstGeom>
        </p:spPr>
      </p:pic>
      <p:sp>
        <p:nvSpPr>
          <p:cNvPr id="14" name="ZoneTexte 13">
            <a:extLst>
              <a:ext uri="{FF2B5EF4-FFF2-40B4-BE49-F238E27FC236}">
                <a16:creationId xmlns:a16="http://schemas.microsoft.com/office/drawing/2014/main" id="{0E587024-1017-8740-A2C4-3F948F72986D}"/>
              </a:ext>
            </a:extLst>
          </p:cNvPr>
          <p:cNvSpPr txBox="1"/>
          <p:nvPr/>
        </p:nvSpPr>
        <p:spPr>
          <a:xfrm>
            <a:off x="3004082" y="1787926"/>
            <a:ext cx="789304" cy="523220"/>
          </a:xfrm>
          <a:prstGeom prst="rect">
            <a:avLst/>
          </a:prstGeom>
          <a:solidFill>
            <a:srgbClr val="FFFF00"/>
          </a:solidFill>
        </p:spPr>
        <p:txBody>
          <a:bodyPr wrap="square" rtlCol="0">
            <a:spAutoFit/>
          </a:bodyPr>
          <a:lstStyle/>
          <a:p>
            <a:r>
              <a:rPr lang="fr-FR" sz="2800" b="1" dirty="0"/>
              <a:t>ACS</a:t>
            </a:r>
          </a:p>
        </p:txBody>
      </p:sp>
      <p:sp>
        <p:nvSpPr>
          <p:cNvPr id="21" name="ZoneTexte 20">
            <a:extLst>
              <a:ext uri="{FF2B5EF4-FFF2-40B4-BE49-F238E27FC236}">
                <a16:creationId xmlns:a16="http://schemas.microsoft.com/office/drawing/2014/main" id="{6EF97150-3F52-404C-A623-C1A5258946A9}"/>
              </a:ext>
            </a:extLst>
          </p:cNvPr>
          <p:cNvSpPr txBox="1"/>
          <p:nvPr/>
        </p:nvSpPr>
        <p:spPr>
          <a:xfrm>
            <a:off x="5511312" y="3349829"/>
            <a:ext cx="789304" cy="523220"/>
          </a:xfrm>
          <a:prstGeom prst="rect">
            <a:avLst/>
          </a:prstGeom>
          <a:solidFill>
            <a:srgbClr val="FFFF00"/>
          </a:solidFill>
        </p:spPr>
        <p:txBody>
          <a:bodyPr wrap="square" rtlCol="0">
            <a:spAutoFit/>
          </a:bodyPr>
          <a:lstStyle/>
          <a:p>
            <a:r>
              <a:rPr lang="fr-FR" sz="2800" b="1" dirty="0"/>
              <a:t>ACC</a:t>
            </a:r>
          </a:p>
        </p:txBody>
      </p:sp>
      <p:sp>
        <p:nvSpPr>
          <p:cNvPr id="3" name="Sourire 2">
            <a:extLst>
              <a:ext uri="{FF2B5EF4-FFF2-40B4-BE49-F238E27FC236}">
                <a16:creationId xmlns:a16="http://schemas.microsoft.com/office/drawing/2014/main" id="{5BA34917-DCF3-D842-B839-92D817A8A9A3}"/>
              </a:ext>
            </a:extLst>
          </p:cNvPr>
          <p:cNvSpPr/>
          <p:nvPr/>
        </p:nvSpPr>
        <p:spPr>
          <a:xfrm>
            <a:off x="6083917" y="4443247"/>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Sourire 16">
            <a:extLst>
              <a:ext uri="{FF2B5EF4-FFF2-40B4-BE49-F238E27FC236}">
                <a16:creationId xmlns:a16="http://schemas.microsoft.com/office/drawing/2014/main" id="{58F5B80A-7A65-2F4F-9BF4-8BDE32F02B76}"/>
              </a:ext>
            </a:extLst>
          </p:cNvPr>
          <p:cNvSpPr/>
          <p:nvPr/>
        </p:nvSpPr>
        <p:spPr>
          <a:xfrm>
            <a:off x="4437123" y="2145139"/>
            <a:ext cx="433398" cy="505071"/>
          </a:xfrm>
          <a:prstGeom prst="smileyFace">
            <a:avLst>
              <a:gd name="adj" fmla="val 465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Sourire 21">
            <a:extLst>
              <a:ext uri="{FF2B5EF4-FFF2-40B4-BE49-F238E27FC236}">
                <a16:creationId xmlns:a16="http://schemas.microsoft.com/office/drawing/2014/main" id="{D4FA9518-0D56-A042-AADE-2183088039F1}"/>
              </a:ext>
            </a:extLst>
          </p:cNvPr>
          <p:cNvSpPr/>
          <p:nvPr/>
        </p:nvSpPr>
        <p:spPr>
          <a:xfrm>
            <a:off x="4653822" y="3884011"/>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Sourire 22">
            <a:extLst>
              <a:ext uri="{FF2B5EF4-FFF2-40B4-BE49-F238E27FC236}">
                <a16:creationId xmlns:a16="http://schemas.microsoft.com/office/drawing/2014/main" id="{1A63EE1C-A2C7-984F-A96D-CA93B2664DB8}"/>
              </a:ext>
            </a:extLst>
          </p:cNvPr>
          <p:cNvSpPr/>
          <p:nvPr/>
        </p:nvSpPr>
        <p:spPr>
          <a:xfrm>
            <a:off x="4139387" y="4075317"/>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Sourire 23">
            <a:extLst>
              <a:ext uri="{FF2B5EF4-FFF2-40B4-BE49-F238E27FC236}">
                <a16:creationId xmlns:a16="http://schemas.microsoft.com/office/drawing/2014/main" id="{7357D65E-5557-6F4F-8F02-189C0A70FE4D}"/>
              </a:ext>
            </a:extLst>
          </p:cNvPr>
          <p:cNvSpPr/>
          <p:nvPr/>
        </p:nvSpPr>
        <p:spPr>
          <a:xfrm>
            <a:off x="1894158" y="2151026"/>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69651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788307" y="817582"/>
            <a:ext cx="7606185" cy="1202485"/>
          </a:xfrm>
        </p:spPr>
        <p:txBody>
          <a:bodyPr>
            <a:normAutofit/>
          </a:bodyPr>
          <a:lstStyle/>
          <a:p>
            <a:r>
              <a:rPr lang="fr-FR" sz="3200" dirty="0"/>
              <a:t>Qu’est-ce qu’une situation d’auto-affectation?</a:t>
            </a:r>
          </a:p>
        </p:txBody>
      </p:sp>
      <p:sp>
        <p:nvSpPr>
          <p:cNvPr id="3" name="Espace réservé du contenu 2"/>
          <p:cNvSpPr>
            <a:spLocks noGrp="1"/>
          </p:cNvSpPr>
          <p:nvPr>
            <p:ph idx="1"/>
          </p:nvPr>
        </p:nvSpPr>
        <p:spPr>
          <a:xfrm>
            <a:off x="788307" y="2119256"/>
            <a:ext cx="7606185" cy="4081331"/>
          </a:xfrm>
        </p:spPr>
        <p:txBody>
          <a:bodyPr>
            <a:normAutofit/>
          </a:bodyPr>
          <a:lstStyle/>
          <a:p>
            <a:r>
              <a:rPr lang="fr-FR" dirty="0"/>
              <a:t>Une situation qui a procuré une émotion positive ou négative</a:t>
            </a:r>
          </a:p>
          <a:p>
            <a:r>
              <a:rPr lang="fr-FR" dirty="0"/>
              <a:t> une situation à laquelle l’</a:t>
            </a:r>
            <a:r>
              <a:rPr lang="fr-FR" b="1" dirty="0"/>
              <a:t>EN </a:t>
            </a:r>
            <a:r>
              <a:rPr lang="fr-FR" dirty="0"/>
              <a:t>a repensé </a:t>
            </a:r>
            <a:r>
              <a:rPr lang="fr-FR" i="1" dirty="0"/>
              <a:t>a posteriori</a:t>
            </a:r>
          </a:p>
          <a:p>
            <a:r>
              <a:rPr lang="fr-FR" dirty="0"/>
              <a:t> une situation partagée avec autrui (collègues, doyen, </a:t>
            </a:r>
            <a:r>
              <a:rPr lang="fr-FR" dirty="0" err="1"/>
              <a:t>Prafo</a:t>
            </a:r>
            <a:r>
              <a:rPr lang="fr-FR" dirty="0"/>
              <a:t>, conjoint etc.)</a:t>
            </a:r>
          </a:p>
          <a:p>
            <a:endParaRPr lang="fr-FR" dirty="0"/>
          </a:p>
          <a:p>
            <a:r>
              <a:rPr lang="fr-FR" dirty="0"/>
              <a:t> Quand ceci se produit -&gt; grille d’auto-positionnement émotionnel -&gt; </a:t>
            </a:r>
            <a:r>
              <a:rPr lang="fr-FR" dirty="0" err="1"/>
              <a:t>autoconfrontation</a:t>
            </a:r>
            <a:r>
              <a:rPr lang="fr-FR" dirty="0"/>
              <a:t> simple (ACS), (Clot &amp; </a:t>
            </a:r>
            <a:r>
              <a:rPr lang="fr-FR" dirty="0" err="1"/>
              <a:t>Fa¨ta</a:t>
            </a:r>
            <a:r>
              <a:rPr lang="fr-FR" dirty="0"/>
              <a:t>, 2000) -&gt; ACC (Clot et al., 2000) une ou deux fois pour chaque participant, -&gt; retour au collectif en juin</a:t>
            </a:r>
          </a:p>
          <a:p>
            <a:endParaRPr lang="fr-FR" dirty="0"/>
          </a:p>
        </p:txBody>
      </p:sp>
    </p:spTree>
    <p:extLst>
      <p:ext uri="{BB962C8B-B14F-4D97-AF65-F5344CB8AC3E}">
        <p14:creationId xmlns:p14="http://schemas.microsoft.com/office/powerpoint/2010/main" val="2631232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a:t>5. Méthode</a:t>
            </a:r>
            <a:br>
              <a:rPr lang="fr-FR" sz="3200" dirty="0"/>
            </a:br>
            <a:r>
              <a:rPr lang="fr-FR" sz="3200" dirty="0"/>
              <a:t>Recueil de données</a:t>
            </a:r>
          </a:p>
        </p:txBody>
      </p:sp>
      <p:sp>
        <p:nvSpPr>
          <p:cNvPr id="3" name="Espace réservé du contenu 2"/>
          <p:cNvSpPr>
            <a:spLocks noGrp="1"/>
          </p:cNvSpPr>
          <p:nvPr>
            <p:ph idx="1"/>
          </p:nvPr>
        </p:nvSpPr>
        <p:spPr>
          <a:xfrm>
            <a:off x="739588" y="2649788"/>
            <a:ext cx="7718612" cy="3401388"/>
          </a:xfrm>
        </p:spPr>
        <p:txBody>
          <a:bodyPr>
            <a:normAutofit/>
          </a:bodyPr>
          <a:lstStyle/>
          <a:p>
            <a:r>
              <a:rPr lang="fr-FR" dirty="0"/>
              <a:t> 5 entretiens compréhensifs</a:t>
            </a:r>
          </a:p>
          <a:p>
            <a:r>
              <a:rPr lang="fr-FR" dirty="0"/>
              <a:t> 25 ACS (Alice, 10; Camille, 3; Louis, 4; Léon, 4; Mathieu, 4)</a:t>
            </a:r>
          </a:p>
          <a:p>
            <a:r>
              <a:rPr lang="fr-FR" dirty="0"/>
              <a:t> 6 ACC</a:t>
            </a:r>
          </a:p>
          <a:p>
            <a:r>
              <a:rPr lang="fr-FR" dirty="0"/>
              <a:t> 1 retour au collectif </a:t>
            </a:r>
          </a:p>
          <a:p>
            <a:endParaRPr lang="fr-FR" dirty="0"/>
          </a:p>
          <a:p>
            <a:r>
              <a:rPr lang="fr-FR" dirty="0"/>
              <a:t>Tout a été retranscrit </a:t>
            </a:r>
            <a:r>
              <a:rPr lang="fr-FR" i="1" dirty="0"/>
              <a:t>verbatim</a:t>
            </a:r>
            <a:r>
              <a:rPr lang="fr-FR" dirty="0"/>
              <a:t> en tenant compte du langage non verbal également</a:t>
            </a:r>
          </a:p>
        </p:txBody>
      </p:sp>
    </p:spTree>
    <p:extLst>
      <p:ext uri="{BB962C8B-B14F-4D97-AF65-F5344CB8AC3E}">
        <p14:creationId xmlns:p14="http://schemas.microsoft.com/office/powerpoint/2010/main" val="198662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Punaise.thmx</Template>
  <TotalTime>49485</TotalTime>
  <Words>2376</Words>
  <Application>Microsoft Macintosh PowerPoint</Application>
  <PresentationFormat>Affichage à l'écran (4:3)</PresentationFormat>
  <Paragraphs>252</Paragraphs>
  <Slides>17</Slides>
  <Notes>17</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17</vt:i4>
      </vt:variant>
    </vt:vector>
  </HeadingPairs>
  <TitlesOfParts>
    <vt:vector size="25" baseType="lpstr">
      <vt:lpstr>Brush Script MT</vt:lpstr>
      <vt:lpstr>Calibri</vt:lpstr>
      <vt:lpstr>Constantia</vt:lpstr>
      <vt:lpstr>Franklin Gothic Book</vt:lpstr>
      <vt:lpstr>Rage Italic</vt:lpstr>
      <vt:lpstr>Times New Roman</vt:lpstr>
      <vt:lpstr>Wingdings</vt:lpstr>
      <vt:lpstr>Pushpin</vt:lpstr>
      <vt:lpstr>Analyse du développement professionnel des enseignants novices d’EPS à partir de moments d’auto-affectation: méthodologie et résultats</vt:lpstr>
      <vt:lpstr>Plan de présentation</vt:lpstr>
      <vt:lpstr>1. Introduction</vt:lpstr>
      <vt:lpstr>2. L’enseignant novice et les aspects émotionnels du métier</vt:lpstr>
      <vt:lpstr>3. Cadre théorique</vt:lpstr>
      <vt:lpstr>4. Questions de recherche</vt:lpstr>
      <vt:lpstr>5. Méthode Entretiens d’autoconfrontation simple et croisée</vt:lpstr>
      <vt:lpstr>Qu’est-ce qu’une situation d’auto-affectation?</vt:lpstr>
      <vt:lpstr>5. Méthode Recueil de données</vt:lpstr>
      <vt:lpstr>6. Traitement des données, méthode Bruno &amp; Méard (2018)</vt:lpstr>
      <vt:lpstr>7. Résultats</vt:lpstr>
      <vt:lpstr>Présentation PowerPoint</vt:lpstr>
      <vt:lpstr>Présentation PowerPoint</vt:lpstr>
      <vt:lpstr>7. Résultats, les opérations</vt:lpstr>
      <vt:lpstr>7. Résultats</vt:lpstr>
      <vt:lpstr>8. Conclusion</vt:lpstr>
      <vt:lpstr>Bibliographie</vt:lpstr>
    </vt:vector>
  </TitlesOfParts>
  <Company>HEP-VD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du développement des enseignants novices d’EPS à partir de moments émotionnellement marquants</dc:title>
  <dc:creator>HEP-VD</dc:creator>
  <cp:lastModifiedBy>Utilisateur Microsoft Office</cp:lastModifiedBy>
  <cp:revision>246</cp:revision>
  <cp:lastPrinted>2018-05-02T06:26:36Z</cp:lastPrinted>
  <dcterms:created xsi:type="dcterms:W3CDTF">2017-01-09T19:01:31Z</dcterms:created>
  <dcterms:modified xsi:type="dcterms:W3CDTF">2019-01-14T17:27:46Z</dcterms:modified>
</cp:coreProperties>
</file>