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7"/>
  </p:notesMasterIdLst>
  <p:sldIdLst>
    <p:sldId id="257" r:id="rId2"/>
    <p:sldId id="266" r:id="rId3"/>
    <p:sldId id="263" r:id="rId4"/>
    <p:sldId id="259" r:id="rId5"/>
    <p:sldId id="268" r:id="rId6"/>
    <p:sldId id="260" r:id="rId7"/>
    <p:sldId id="269" r:id="rId8"/>
    <p:sldId id="270" r:id="rId9"/>
    <p:sldId id="271" r:id="rId10"/>
    <p:sldId id="261" r:id="rId11"/>
    <p:sldId id="273" r:id="rId12"/>
    <p:sldId id="274" r:id="rId13"/>
    <p:sldId id="275" r:id="rId14"/>
    <p:sldId id="265" r:id="rId15"/>
    <p:sldId id="272" r:id="rId16"/>
  </p:sldIdLst>
  <p:sldSz cx="9144000" cy="6858000" type="screen4x3"/>
  <p:notesSz cx="6858000" cy="9144000"/>
  <p:defaultTextStyle>
    <a:defPPr>
      <a:defRPr lang="fr-FR"/>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972"/>
    <p:restoredTop sz="73262"/>
  </p:normalViewPr>
  <p:slideViewPr>
    <p:cSldViewPr>
      <p:cViewPr varScale="1">
        <p:scale>
          <a:sx n="88" d="100"/>
          <a:sy n="88" d="100"/>
        </p:scale>
        <p:origin x="1840" y="1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F59DD8AD-B4EA-9044-C086-3335C46EE38A}"/>
              </a:ext>
            </a:extLst>
          </p:cNvPr>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smtClean="0">
                <a:latin typeface="Arial" charset="0"/>
                <a:ea typeface="ＭＳ Ｐゴシック" charset="0"/>
                <a:cs typeface="ＭＳ Ｐゴシック" charset="0"/>
              </a:defRPr>
            </a:lvl1pPr>
          </a:lstStyle>
          <a:p>
            <a:pPr>
              <a:defRPr/>
            </a:pPr>
            <a:endParaRPr lang="fr-FR"/>
          </a:p>
        </p:txBody>
      </p:sp>
      <p:sp>
        <p:nvSpPr>
          <p:cNvPr id="4099" name="Rectangle 3">
            <a:extLst>
              <a:ext uri="{FF2B5EF4-FFF2-40B4-BE49-F238E27FC236}">
                <a16:creationId xmlns:a16="http://schemas.microsoft.com/office/drawing/2014/main" id="{B0A09AF8-2527-7D57-7CF5-49DE2FD2248D}"/>
              </a:ext>
            </a:extLst>
          </p:cNvPr>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smtClean="0">
                <a:latin typeface="Arial" charset="0"/>
                <a:ea typeface="ＭＳ Ｐゴシック" charset="0"/>
                <a:cs typeface="ＭＳ Ｐゴシック" charset="0"/>
              </a:defRPr>
            </a:lvl1pPr>
          </a:lstStyle>
          <a:p>
            <a:pPr>
              <a:defRPr/>
            </a:pPr>
            <a:endParaRPr lang="fr-FR"/>
          </a:p>
        </p:txBody>
      </p:sp>
      <p:sp>
        <p:nvSpPr>
          <p:cNvPr id="4100" name="Rectangle 4">
            <a:extLst>
              <a:ext uri="{FF2B5EF4-FFF2-40B4-BE49-F238E27FC236}">
                <a16:creationId xmlns:a16="http://schemas.microsoft.com/office/drawing/2014/main" id="{B914A1A9-CD20-286D-CE39-F4C18B0047B4}"/>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4101" name="Rectangle 5">
            <a:extLst>
              <a:ext uri="{FF2B5EF4-FFF2-40B4-BE49-F238E27FC236}">
                <a16:creationId xmlns:a16="http://schemas.microsoft.com/office/drawing/2014/main" id="{0BE6DDB2-BCF3-A132-0AD4-886B43E70D41}"/>
              </a:ext>
            </a:extLst>
          </p:cNvPr>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4102" name="Rectangle 6">
            <a:extLst>
              <a:ext uri="{FF2B5EF4-FFF2-40B4-BE49-F238E27FC236}">
                <a16:creationId xmlns:a16="http://schemas.microsoft.com/office/drawing/2014/main" id="{EC19A7FE-BB07-DCCC-04E1-C85448BDF1F1}"/>
              </a:ext>
            </a:extLst>
          </p:cNvPr>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smtClean="0">
                <a:latin typeface="Arial" charset="0"/>
                <a:ea typeface="ＭＳ Ｐゴシック" charset="0"/>
                <a:cs typeface="ＭＳ Ｐゴシック" charset="0"/>
              </a:defRPr>
            </a:lvl1pPr>
          </a:lstStyle>
          <a:p>
            <a:pPr>
              <a:defRPr/>
            </a:pPr>
            <a:endParaRPr lang="fr-FR"/>
          </a:p>
        </p:txBody>
      </p:sp>
      <p:sp>
        <p:nvSpPr>
          <p:cNvPr id="4103" name="Rectangle 7">
            <a:extLst>
              <a:ext uri="{FF2B5EF4-FFF2-40B4-BE49-F238E27FC236}">
                <a16:creationId xmlns:a16="http://schemas.microsoft.com/office/drawing/2014/main" id="{378A7175-6AB4-D7E2-2F0C-44D2BADF9177}"/>
              </a:ext>
            </a:extLst>
          </p:cNvPr>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lvl1pPr>
          </a:lstStyle>
          <a:p>
            <a:fld id="{22C708F8-F223-7F42-9B7F-EEF09202BA83}" type="slidenum">
              <a:rPr lang="fr-FR" altLang="fr-FR"/>
              <a:pPr/>
              <a:t>‹N°›</a:t>
            </a:fld>
            <a:endParaRPr lang="fr-FR"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Expliquer POURQUOI je me suis intéressée à la question et de qui est l’initiative initial de ce dispositif</a:t>
            </a:r>
            <a:endParaRPr lang="en-GB" dirty="0"/>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1</a:t>
            </a:fld>
            <a:endParaRPr lang="fr-FR" altLang="fr-FR"/>
          </a:p>
        </p:txBody>
      </p:sp>
    </p:spTree>
    <p:extLst>
      <p:ext uri="{BB962C8B-B14F-4D97-AF65-F5344CB8AC3E}">
        <p14:creationId xmlns:p14="http://schemas.microsoft.com/office/powerpoint/2010/main" val="14147905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3 participants aux 2 </a:t>
            </a:r>
            <a:r>
              <a:rPr lang="en-GB" dirty="0" err="1"/>
              <a:t>dispositifs</a:t>
            </a:r>
            <a:endParaRPr lang="en-GB" dirty="0"/>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10</a:t>
            </a:fld>
            <a:endParaRPr lang="fr-FR" altLang="fr-FR"/>
          </a:p>
        </p:txBody>
      </p:sp>
    </p:spTree>
    <p:extLst>
      <p:ext uri="{BB962C8B-B14F-4D97-AF65-F5344CB8AC3E}">
        <p14:creationId xmlns:p14="http://schemas.microsoft.com/office/powerpoint/2010/main" val="21969031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dirty="0"/>
              <a:t>1 participant aux 2 </a:t>
            </a:r>
            <a:r>
              <a:rPr lang="en-GB" dirty="0" err="1"/>
              <a:t>dispositif</a:t>
            </a:r>
            <a:endParaRPr lang="en-GB" dirty="0"/>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11</a:t>
            </a:fld>
            <a:endParaRPr lang="fr-FR" altLang="fr-FR"/>
          </a:p>
        </p:txBody>
      </p:sp>
    </p:spTree>
    <p:extLst>
      <p:ext uri="{BB962C8B-B14F-4D97-AF65-F5344CB8AC3E}">
        <p14:creationId xmlns:p14="http://schemas.microsoft.com/office/powerpoint/2010/main" val="42685669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1 participant aux 2 </a:t>
            </a:r>
            <a:r>
              <a:rPr lang="en-GB" dirty="0" err="1"/>
              <a:t>dispositif</a:t>
            </a:r>
            <a:endParaRPr lang="en-GB" dirty="0"/>
          </a:p>
          <a:p>
            <a:endParaRPr lang="en-GB" dirty="0"/>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12</a:t>
            </a:fld>
            <a:endParaRPr lang="fr-FR" altLang="fr-FR"/>
          </a:p>
        </p:txBody>
      </p:sp>
    </p:spTree>
    <p:extLst>
      <p:ext uri="{BB962C8B-B14F-4D97-AF65-F5344CB8AC3E}">
        <p14:creationId xmlns:p14="http://schemas.microsoft.com/office/powerpoint/2010/main" val="22356147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800" dirty="0">
                <a:effectLst/>
                <a:latin typeface="Times New Roman" panose="02020603050405020304" pitchFamily="18" charset="0"/>
                <a:ea typeface="Times New Roman" panose="02020603050405020304" pitchFamily="18" charset="0"/>
              </a:rPr>
              <a:t>Le niveau de présence enseignante, quel que soit le contexte et quelle que soit la modalité (présentiel ou </a:t>
            </a:r>
            <a:r>
              <a:rPr lang="fr-FR" sz="1800" dirty="0" err="1">
                <a:effectLst/>
                <a:latin typeface="Times New Roman" panose="02020603050405020304" pitchFamily="18" charset="0"/>
                <a:ea typeface="Times New Roman" panose="02020603050405020304" pitchFamily="18" charset="0"/>
              </a:rPr>
              <a:t>télésupervsion</a:t>
            </a:r>
            <a:r>
              <a:rPr lang="fr-FR" sz="1800" dirty="0">
                <a:effectLst/>
                <a:latin typeface="Times New Roman" panose="02020603050405020304" pitchFamily="18" charset="0"/>
                <a:ea typeface="Times New Roman" panose="02020603050405020304" pitchFamily="18" charset="0"/>
              </a:rPr>
              <a:t>) semble, d’après nos résultats, ne pas indiquer de différences notoires. Ainsi, la présence des personnes formatrices (Lear et al., 2009) ne paraît pas subir de préjudice lors de la </a:t>
            </a:r>
            <a:r>
              <a:rPr lang="fr-FR" sz="1800" dirty="0" err="1">
                <a:effectLst/>
                <a:latin typeface="Times New Roman" panose="02020603050405020304" pitchFamily="18" charset="0"/>
                <a:ea typeface="Times New Roman" panose="02020603050405020304" pitchFamily="18" charset="0"/>
              </a:rPr>
              <a:t>télésupervsion</a:t>
            </a:r>
            <a:r>
              <a:rPr lang="fr-FR" sz="1800" dirty="0">
                <a:effectLst/>
                <a:latin typeface="Times New Roman" panose="02020603050405020304" pitchFamily="18" charset="0"/>
                <a:ea typeface="Times New Roman" panose="02020603050405020304" pitchFamily="18" charset="0"/>
              </a:rPr>
              <a:t>, ce qui induit certainement un engagement des personnes formatrices, propice aux apprentissages des stagiaires et ce, à travers le dispositif de </a:t>
            </a:r>
            <a:r>
              <a:rPr lang="fr-FR" sz="1800" dirty="0" err="1">
                <a:effectLst/>
                <a:latin typeface="Times New Roman" panose="02020603050405020304" pitchFamily="18" charset="0"/>
                <a:ea typeface="Times New Roman" panose="02020603050405020304" pitchFamily="18" charset="0"/>
              </a:rPr>
              <a:t>télésupervision</a:t>
            </a:r>
            <a:r>
              <a:rPr lang="fr-FR" sz="1800" dirty="0">
                <a:effectLst/>
                <a:latin typeface="Times New Roman" panose="02020603050405020304" pitchFamily="18" charset="0"/>
                <a:ea typeface="Times New Roman" panose="02020603050405020304" pitchFamily="18" charset="0"/>
              </a:rPr>
              <a:t> (Petit et al., 2021, Petit et al., 2023). </a:t>
            </a:r>
          </a:p>
          <a:p>
            <a:r>
              <a:rPr lang="fr-FR" sz="1800" dirty="0">
                <a:effectLst/>
                <a:latin typeface="Times New Roman" panose="02020603050405020304" pitchFamily="18" charset="0"/>
                <a:ea typeface="Times New Roman" panose="02020603050405020304" pitchFamily="18" charset="0"/>
              </a:rPr>
              <a:t>En revanche, la présence sociale semble être impactée autant par le contexte que par la modalité, ce qui tend à confirmer le risque d’isolement social </a:t>
            </a:r>
            <a:r>
              <a:rPr lang="fr-FR" sz="1800" kern="0" dirty="0">
                <a:effectLst/>
                <a:latin typeface="Times New Roman" panose="02020603050405020304" pitchFamily="18" charset="0"/>
                <a:ea typeface="Times New Roman" panose="02020603050405020304" pitchFamily="18" charset="0"/>
              </a:rPr>
              <a:t>de toute formation à distance identifié par </a:t>
            </a:r>
            <a:r>
              <a:rPr lang="fr-FR" sz="1800" kern="0" dirty="0" err="1">
                <a:effectLst/>
                <a:latin typeface="Times New Roman" panose="02020603050405020304" pitchFamily="18" charset="0"/>
                <a:ea typeface="Times New Roman" panose="02020603050405020304" pitchFamily="18" charset="0"/>
              </a:rPr>
              <a:t>Heafner</a:t>
            </a:r>
            <a:r>
              <a:rPr lang="fr-FR" sz="1800" kern="0" dirty="0">
                <a:effectLst/>
                <a:latin typeface="Times New Roman" panose="02020603050405020304" pitchFamily="18" charset="0"/>
                <a:ea typeface="Times New Roman" panose="02020603050405020304" pitchFamily="18" charset="0"/>
              </a:rPr>
              <a:t> et Petty (2010). Ainsi, l’outil médiateur utilisé lors de la </a:t>
            </a:r>
            <a:r>
              <a:rPr lang="fr-FR" sz="1800" kern="0" dirty="0" err="1">
                <a:effectLst/>
                <a:latin typeface="Times New Roman" panose="02020603050405020304" pitchFamily="18" charset="0"/>
                <a:ea typeface="Times New Roman" panose="02020603050405020304" pitchFamily="18" charset="0"/>
              </a:rPr>
              <a:t>télésupervsion</a:t>
            </a:r>
            <a:r>
              <a:rPr lang="fr-FR" sz="1800" kern="0" dirty="0">
                <a:effectLst/>
                <a:latin typeface="Times New Roman" panose="02020603050405020304" pitchFamily="18" charset="0"/>
                <a:ea typeface="Times New Roman" panose="02020603050405020304" pitchFamily="18" charset="0"/>
              </a:rPr>
              <a:t> ne semble pas générer autant d’échanges interpersonnels (</a:t>
            </a:r>
            <a:r>
              <a:rPr lang="fr-FR" sz="1800" kern="0" dirty="0" err="1">
                <a:effectLst/>
                <a:latin typeface="Times New Roman" panose="02020603050405020304" pitchFamily="18" charset="0"/>
                <a:ea typeface="Times New Roman" panose="02020603050405020304" pitchFamily="18" charset="0"/>
              </a:rPr>
              <a:t>Kehrwald</a:t>
            </a:r>
            <a:r>
              <a:rPr lang="fr-FR" sz="1800" kern="0" dirty="0">
                <a:effectLst/>
                <a:latin typeface="Times New Roman" panose="02020603050405020304" pitchFamily="18" charset="0"/>
                <a:ea typeface="Times New Roman" panose="02020603050405020304" pitchFamily="18" charset="0"/>
              </a:rPr>
              <a:t>, 2008) que la présence physique des stagiaires et des personnes formatrices. </a:t>
            </a:r>
            <a:endParaRPr lang="fr-FR" sz="1800" dirty="0">
              <a:effectLst/>
              <a:latin typeface="Times New Roman" panose="02020603050405020304" pitchFamily="18" charset="0"/>
              <a:ea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800" dirty="0">
                <a:effectLst/>
                <a:latin typeface="Times New Roman" panose="02020603050405020304" pitchFamily="18" charset="0"/>
                <a:ea typeface="Times New Roman" panose="02020603050405020304" pitchFamily="18" charset="0"/>
              </a:rPr>
              <a:t>Concernant la présence cognitive, l’étude de </a:t>
            </a:r>
            <a:r>
              <a:rPr lang="fr-FR" sz="1800" dirty="0" err="1">
                <a:effectLst/>
                <a:latin typeface="Times New Roman" panose="02020603050405020304" pitchFamily="18" charset="0"/>
                <a:ea typeface="Times New Roman" panose="02020603050405020304" pitchFamily="18" charset="0"/>
              </a:rPr>
              <a:t>Kee</a:t>
            </a:r>
            <a:r>
              <a:rPr lang="fr-FR" sz="1800" dirty="0">
                <a:effectLst/>
                <a:latin typeface="Times New Roman" panose="02020603050405020304" pitchFamily="18" charset="0"/>
                <a:ea typeface="Times New Roman" panose="02020603050405020304" pitchFamily="18" charset="0"/>
              </a:rPr>
              <a:t> (2010) concernant la construction du sens et de la pensée critique en formation amplifiée grâce au recours au numérique à travers une communication soutenue. </a:t>
            </a:r>
          </a:p>
          <a:p>
            <a:endParaRPr lang="fr-FR" sz="1800" kern="0" dirty="0">
              <a:effectLst/>
              <a:latin typeface="Times New Roman" panose="02020603050405020304" pitchFamily="18" charset="0"/>
              <a:ea typeface="Times New Roman" panose="02020603050405020304" pitchFamily="18" charset="0"/>
            </a:endParaRPr>
          </a:p>
          <a:p>
            <a:endParaRPr lang="fr-FR" sz="1800" kern="0" dirty="0">
              <a:effectLst/>
              <a:latin typeface="Times New Roman" panose="02020603050405020304" pitchFamily="18" charset="0"/>
              <a:ea typeface="Times New Roman" panose="02020603050405020304" pitchFamily="18" charset="0"/>
            </a:endParaRPr>
          </a:p>
          <a:p>
            <a:r>
              <a:rPr lang="fr-FR" sz="1800" kern="0" dirty="0">
                <a:effectLst/>
                <a:latin typeface="Times New Roman" panose="02020603050405020304" pitchFamily="18" charset="0"/>
                <a:ea typeface="Times New Roman" panose="02020603050405020304" pitchFamily="18" charset="0"/>
              </a:rPr>
              <a:t>Alors que l’appréhension inhérente à la visite en elle-même se trouve largement diminuée lors de la </a:t>
            </a:r>
            <a:r>
              <a:rPr lang="fr-FR" sz="1800" kern="0" dirty="0" err="1">
                <a:effectLst/>
                <a:latin typeface="Times New Roman" panose="02020603050405020304" pitchFamily="18" charset="0"/>
                <a:ea typeface="Times New Roman" panose="02020603050405020304" pitchFamily="18" charset="0"/>
              </a:rPr>
              <a:t>télésupervision</a:t>
            </a:r>
            <a:r>
              <a:rPr lang="fr-FR" sz="1800" kern="0" dirty="0">
                <a:effectLst/>
                <a:latin typeface="Times New Roman" panose="02020603050405020304" pitchFamily="18" charset="0"/>
                <a:ea typeface="Times New Roman" panose="02020603050405020304" pitchFamily="18" charset="0"/>
              </a:rPr>
              <a:t>, les entretiens d’ACS effectués lors de cette modalité semblent, d’après les questions ouvertes, être vecteurs d’émotions intenses (Stewart &amp; Jansky, 2022) chez ces stagiaires qui débutent dans la profession.</a:t>
            </a:r>
            <a:r>
              <a:rPr lang="fr-CH" sz="2800" dirty="0">
                <a:effectLst/>
              </a:rPr>
              <a:t> </a:t>
            </a:r>
          </a:p>
          <a:p>
            <a:endParaRPr lang="fr-FR" sz="1800" dirty="0">
              <a:effectLst/>
              <a:latin typeface="Times New Roman" panose="02020603050405020304" pitchFamily="18" charset="0"/>
            </a:endParaRPr>
          </a:p>
          <a:p>
            <a:r>
              <a:rPr lang="fr-FR" sz="1800" i="1" dirty="0">
                <a:effectLst/>
                <a:latin typeface="Times New Roman" panose="02020603050405020304" pitchFamily="18" charset="0"/>
                <a:ea typeface="Times New Roman" panose="02020603050405020304" pitchFamily="18" charset="0"/>
              </a:rPr>
              <a:t>A </a:t>
            </a:r>
            <a:r>
              <a:rPr lang="fr-FR" sz="1800" i="1" dirty="0" err="1">
                <a:effectLst/>
                <a:latin typeface="Times New Roman" panose="02020603050405020304" pitchFamily="18" charset="0"/>
                <a:ea typeface="Times New Roman" panose="02020603050405020304" pitchFamily="18" charset="0"/>
              </a:rPr>
              <a:t>contrario</a:t>
            </a:r>
            <a:r>
              <a:rPr lang="fr-FR" sz="1800" dirty="0" err="1">
                <a:effectLst/>
                <a:latin typeface="Times New Roman" panose="02020603050405020304" pitchFamily="18" charset="0"/>
                <a:ea typeface="Times New Roman" panose="02020603050405020304" pitchFamily="18" charset="0"/>
              </a:rPr>
              <a:t>,les</a:t>
            </a:r>
            <a:r>
              <a:rPr lang="fr-FR" sz="1800" dirty="0">
                <a:effectLst/>
                <a:latin typeface="Times New Roman" panose="02020603050405020304" pitchFamily="18" charset="0"/>
                <a:ea typeface="Times New Roman" panose="02020603050405020304" pitchFamily="18" charset="0"/>
              </a:rPr>
              <a:t> émotions semblent favoriser le développement de l’activité des individus (Clot, 2008), à condition d’être partagées avec autrui (Descoeudres, 2021). </a:t>
            </a:r>
            <a:endParaRPr lang="en-GB" dirty="0"/>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13</a:t>
            </a:fld>
            <a:endParaRPr lang="fr-FR" altLang="fr-FR"/>
          </a:p>
        </p:txBody>
      </p:sp>
    </p:spTree>
    <p:extLst>
      <p:ext uri="{BB962C8B-B14F-4D97-AF65-F5344CB8AC3E}">
        <p14:creationId xmlns:p14="http://schemas.microsoft.com/office/powerpoint/2010/main" val="5205140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800" dirty="0">
                <a:effectLst/>
                <a:latin typeface="Times New Roman" panose="02020603050405020304" pitchFamily="18" charset="0"/>
                <a:ea typeface="Times"/>
              </a:rPr>
              <a:t>D’après une étude de puissance complémentaire réalisée </a:t>
            </a:r>
            <a:r>
              <a:rPr lang="fr-FR" sz="1800" i="1" dirty="0">
                <a:effectLst/>
                <a:latin typeface="Times New Roman" panose="02020603050405020304" pitchFamily="18" charset="0"/>
                <a:ea typeface="Times"/>
              </a:rPr>
              <a:t>a posteriori</a:t>
            </a:r>
            <a:r>
              <a:rPr lang="fr-FR" sz="1800" dirty="0">
                <a:effectLst/>
                <a:latin typeface="Times New Roman" panose="02020603050405020304" pitchFamily="18" charset="0"/>
                <a:ea typeface="Times"/>
              </a:rPr>
              <a:t> (package ‘</a:t>
            </a:r>
            <a:r>
              <a:rPr lang="fr-FR" sz="1800" dirty="0" err="1">
                <a:effectLst/>
                <a:latin typeface="Times New Roman" panose="02020603050405020304" pitchFamily="18" charset="0"/>
                <a:ea typeface="Times"/>
              </a:rPr>
              <a:t>pwr</a:t>
            </a:r>
            <a:r>
              <a:rPr lang="fr-FR" sz="1800" dirty="0">
                <a:effectLst/>
                <a:latin typeface="Times New Roman" panose="02020603050405020304" pitchFamily="18" charset="0"/>
                <a:ea typeface="Times"/>
              </a:rPr>
              <a:t>’ de R), pour une taille d’effet de 0,80 et un seuil de significativité de 5%, un échantillon minimum de 63 sujets par groupe serait nécessaire pour obtenir des résultats significatifs. </a:t>
            </a:r>
            <a:endParaRPr lang="en-GB" dirty="0"/>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14</a:t>
            </a:fld>
            <a:endParaRPr lang="fr-FR" altLang="fr-FR"/>
          </a:p>
        </p:txBody>
      </p:sp>
    </p:spTree>
    <p:extLst>
      <p:ext uri="{BB962C8B-B14F-4D97-AF65-F5344CB8AC3E}">
        <p14:creationId xmlns:p14="http://schemas.microsoft.com/office/powerpoint/2010/main" val="38035322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15</a:t>
            </a:fld>
            <a:endParaRPr lang="fr-FR" altLang="fr-FR"/>
          </a:p>
        </p:txBody>
      </p:sp>
    </p:spTree>
    <p:extLst>
      <p:ext uri="{BB962C8B-B14F-4D97-AF65-F5344CB8AC3E}">
        <p14:creationId xmlns:p14="http://schemas.microsoft.com/office/powerpoint/2010/main" val="3947817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CH" dirty="0"/>
              <a:t>Concernant l’authenticité:</a:t>
            </a:r>
          </a:p>
          <a:p>
            <a:pPr marL="0" lvl="0" indent="0" algn="l" rtl="0">
              <a:spcBef>
                <a:spcPts val="0"/>
              </a:spcBef>
              <a:spcAft>
                <a:spcPts val="0"/>
              </a:spcAft>
              <a:buNone/>
            </a:pPr>
            <a:endParaRPr lang="fr-CH" dirty="0"/>
          </a:p>
          <a:p>
            <a:r>
              <a:rPr lang="fr-CH" dirty="0">
                <a:effectLst/>
                <a:latin typeface="Helvetica Neue" panose="02000503000000020004" pitchFamily="2" charset="0"/>
              </a:rPr>
              <a:t>ARIS, remarque François:</a:t>
            </a:r>
          </a:p>
          <a:p>
            <a:r>
              <a:rPr lang="fr-CH" i="1" dirty="0">
                <a:effectLst/>
                <a:latin typeface="Helvetica Neue" panose="02000503000000020004" pitchFamily="2" charset="0"/>
              </a:rPr>
              <a:t>Real </a:t>
            </a:r>
            <a:r>
              <a:rPr lang="fr-CH" i="1" dirty="0" err="1">
                <a:effectLst/>
                <a:latin typeface="Helvetica Neue" panose="02000503000000020004" pitchFamily="2" charset="0"/>
              </a:rPr>
              <a:t>teaching</a:t>
            </a:r>
            <a:r>
              <a:rPr lang="fr-CH" i="1" dirty="0">
                <a:effectLst/>
                <a:latin typeface="Helvetica Neue" panose="02000503000000020004" pitchFamily="2" charset="0"/>
              </a:rPr>
              <a:t> </a:t>
            </a:r>
            <a:r>
              <a:rPr lang="fr-CH" i="1" dirty="0" err="1">
                <a:effectLst/>
                <a:latin typeface="Helvetica Neue" panose="02000503000000020004" pitchFamily="2" charset="0"/>
              </a:rPr>
              <a:t>is</a:t>
            </a:r>
            <a:r>
              <a:rPr lang="fr-CH" i="1" dirty="0">
                <a:effectLst/>
                <a:latin typeface="Helvetica Neue" panose="02000503000000020004" pitchFamily="2" charset="0"/>
              </a:rPr>
              <a:t> </a:t>
            </a:r>
            <a:r>
              <a:rPr lang="fr-CH" i="1" dirty="0" err="1">
                <a:effectLst/>
                <a:latin typeface="Helvetica Neue" panose="02000503000000020004" pitchFamily="2" charset="0"/>
              </a:rPr>
              <a:t>identified</a:t>
            </a:r>
            <a:r>
              <a:rPr lang="fr-CH" i="1" dirty="0">
                <a:effectLst/>
                <a:latin typeface="Helvetica Neue" panose="02000503000000020004" pitchFamily="2" charset="0"/>
              </a:rPr>
              <a:t> as </a:t>
            </a:r>
            <a:r>
              <a:rPr lang="fr-CH" i="1" dirty="0" err="1">
                <a:effectLst/>
                <a:latin typeface="Helvetica Neue" panose="02000503000000020004" pitchFamily="2" charset="0"/>
              </a:rPr>
              <a:t>another</a:t>
            </a:r>
            <a:r>
              <a:rPr lang="fr-CH" i="1" dirty="0">
                <a:effectLst/>
                <a:latin typeface="Helvetica Neue" panose="02000503000000020004" pitchFamily="2" charset="0"/>
              </a:rPr>
              <a:t> </a:t>
            </a:r>
            <a:r>
              <a:rPr lang="fr-CH" i="1" dirty="0" err="1">
                <a:effectLst/>
                <a:latin typeface="Helvetica Neue" panose="02000503000000020004" pitchFamily="2" charset="0"/>
              </a:rPr>
              <a:t>benefit</a:t>
            </a:r>
            <a:r>
              <a:rPr lang="fr-CH" i="1" dirty="0">
                <a:effectLst/>
                <a:latin typeface="Helvetica Neue" panose="02000503000000020004" pitchFamily="2" charset="0"/>
              </a:rPr>
              <a:t> </a:t>
            </a:r>
            <a:r>
              <a:rPr lang="fr-CH" i="1" dirty="0" err="1">
                <a:effectLst/>
                <a:latin typeface="Helvetica Neue" panose="02000503000000020004" pitchFamily="2" charset="0"/>
              </a:rPr>
              <a:t>found</a:t>
            </a:r>
            <a:r>
              <a:rPr lang="fr-CH" i="1" dirty="0">
                <a:effectLst/>
                <a:latin typeface="Helvetica Neue" panose="02000503000000020004" pitchFamily="2" charset="0"/>
              </a:rPr>
              <a:t> in </a:t>
            </a:r>
            <a:r>
              <a:rPr lang="fr-CH" i="1" dirty="0" err="1">
                <a:effectLst/>
                <a:latin typeface="Helvetica Neue" panose="02000503000000020004" pitchFamily="2" charset="0"/>
              </a:rPr>
              <a:t>research</a:t>
            </a:r>
            <a:r>
              <a:rPr lang="fr-CH" i="1" dirty="0">
                <a:effectLst/>
                <a:latin typeface="Helvetica Neue" panose="02000503000000020004" pitchFamily="2" charset="0"/>
              </a:rPr>
              <a:t>. </a:t>
            </a:r>
            <a:r>
              <a:rPr lang="fr-CH" i="1" dirty="0" err="1">
                <a:effectLst/>
                <a:latin typeface="Helvetica Neue" panose="02000503000000020004" pitchFamily="2" charset="0"/>
              </a:rPr>
              <a:t>Suggesting</a:t>
            </a:r>
            <a:r>
              <a:rPr lang="fr-CH" i="1" dirty="0">
                <a:effectLst/>
                <a:latin typeface="Helvetica Neue" panose="02000503000000020004" pitchFamily="2" charset="0"/>
              </a:rPr>
              <a:t> </a:t>
            </a:r>
            <a:r>
              <a:rPr lang="fr-CH" i="1" dirty="0" err="1">
                <a:effectLst/>
                <a:latin typeface="Helvetica Neue" panose="02000503000000020004" pitchFamily="2" charset="0"/>
              </a:rPr>
              <a:t>that</a:t>
            </a:r>
            <a:r>
              <a:rPr lang="fr-CH" i="1" dirty="0">
                <a:effectLst/>
                <a:latin typeface="Helvetica Neue" panose="02000503000000020004" pitchFamily="2" charset="0"/>
              </a:rPr>
              <a:t> the use of </a:t>
            </a:r>
            <a:r>
              <a:rPr lang="fr-CH" i="1" dirty="0" err="1">
                <a:effectLst/>
                <a:latin typeface="Helvetica Neue" panose="02000503000000020004" pitchFamily="2" charset="0"/>
              </a:rPr>
              <a:t>inconspicuous</a:t>
            </a:r>
            <a:r>
              <a:rPr lang="fr-CH" i="1" dirty="0">
                <a:effectLst/>
                <a:latin typeface="Helvetica Neue" panose="02000503000000020004" pitchFamily="2" charset="0"/>
              </a:rPr>
              <a:t> </a:t>
            </a:r>
            <a:r>
              <a:rPr lang="fr-CH" i="1" dirty="0" err="1">
                <a:effectLst/>
                <a:latin typeface="Helvetica Neue" panose="02000503000000020004" pitchFamily="2" charset="0"/>
              </a:rPr>
              <a:t>video</a:t>
            </a:r>
            <a:r>
              <a:rPr lang="fr-CH" i="1" dirty="0">
                <a:effectLst/>
                <a:latin typeface="Helvetica Neue" panose="02000503000000020004" pitchFamily="2" charset="0"/>
              </a:rPr>
              <a:t> cameras </a:t>
            </a:r>
            <a:r>
              <a:rPr lang="fr-CH" i="1" dirty="0" err="1">
                <a:effectLst/>
                <a:latin typeface="Helvetica Neue" panose="02000503000000020004" pitchFamily="2" charset="0"/>
              </a:rPr>
              <a:t>allows</a:t>
            </a:r>
            <a:r>
              <a:rPr lang="fr-CH" i="1" dirty="0">
                <a:effectLst/>
                <a:latin typeface="Helvetica Neue" panose="02000503000000020004" pitchFamily="2" charset="0"/>
              </a:rPr>
              <a:t> for </a:t>
            </a:r>
            <a:r>
              <a:rPr lang="fr-CH" i="1" dirty="0" err="1">
                <a:effectLst/>
                <a:latin typeface="Helvetica Neue" panose="02000503000000020004" pitchFamily="2" charset="0"/>
              </a:rPr>
              <a:t>authentic</a:t>
            </a:r>
            <a:r>
              <a:rPr lang="fr-CH" i="1" dirty="0">
                <a:effectLst/>
                <a:latin typeface="Helvetica Neue" panose="02000503000000020004" pitchFamily="2" charset="0"/>
              </a:rPr>
              <a:t> </a:t>
            </a:r>
            <a:r>
              <a:rPr lang="fr-CH" i="1" dirty="0" err="1">
                <a:effectLst/>
                <a:latin typeface="Helvetica Neue" panose="02000503000000020004" pitchFamily="2" charset="0"/>
              </a:rPr>
              <a:t>teaching</a:t>
            </a:r>
            <a:r>
              <a:rPr lang="fr-CH" i="1" dirty="0">
                <a:effectLst/>
                <a:latin typeface="Helvetica Neue" panose="02000503000000020004" pitchFamily="2" charset="0"/>
              </a:rPr>
              <a:t> to </a:t>
            </a:r>
            <a:r>
              <a:rPr lang="fr-CH" i="1" dirty="0" err="1">
                <a:effectLst/>
                <a:latin typeface="Helvetica Neue" panose="02000503000000020004" pitchFamily="2" charset="0"/>
              </a:rPr>
              <a:t>be</a:t>
            </a:r>
            <a:r>
              <a:rPr lang="fr-CH" i="1" dirty="0">
                <a:effectLst/>
                <a:latin typeface="Helvetica Neue" panose="02000503000000020004" pitchFamily="2" charset="0"/>
              </a:rPr>
              <a:t> </a:t>
            </a:r>
            <a:r>
              <a:rPr lang="fr-CH" i="1" dirty="0" err="1">
                <a:effectLst/>
                <a:latin typeface="Helvetica Neue" panose="02000503000000020004" pitchFamily="2" charset="0"/>
              </a:rPr>
              <a:t>observed</a:t>
            </a:r>
            <a:r>
              <a:rPr lang="fr-CH" i="1" dirty="0">
                <a:effectLst/>
                <a:latin typeface="Helvetica Neue" panose="02000503000000020004" pitchFamily="2" charset="0"/>
              </a:rPr>
              <a:t>, </a:t>
            </a:r>
            <a:r>
              <a:rPr lang="fr-CH" i="1" dirty="0" err="1">
                <a:effectLst/>
                <a:latin typeface="Helvetica Neue" panose="02000503000000020004" pitchFamily="2" charset="0"/>
              </a:rPr>
              <a:t>thus</a:t>
            </a:r>
            <a:r>
              <a:rPr lang="fr-CH" i="1" dirty="0">
                <a:effectLst/>
                <a:latin typeface="Helvetica Neue" panose="02000503000000020004" pitchFamily="2" charset="0"/>
              </a:rPr>
              <a:t>, </a:t>
            </a:r>
            <a:r>
              <a:rPr lang="fr-CH" i="1" dirty="0" err="1">
                <a:effectLst/>
                <a:latin typeface="Helvetica Neue" panose="02000503000000020004" pitchFamily="2" charset="0"/>
              </a:rPr>
              <a:t>teaching</a:t>
            </a:r>
            <a:r>
              <a:rPr lang="fr-CH" i="1" dirty="0">
                <a:effectLst/>
                <a:latin typeface="Helvetica Neue" panose="02000503000000020004" pitchFamily="2" charset="0"/>
              </a:rPr>
              <a:t> and </a:t>
            </a:r>
            <a:r>
              <a:rPr lang="fr-CH" i="1" dirty="0" err="1">
                <a:effectLst/>
                <a:latin typeface="Helvetica Neue" panose="02000503000000020004" pitchFamily="2" charset="0"/>
              </a:rPr>
              <a:t>student</a:t>
            </a:r>
            <a:r>
              <a:rPr lang="fr-CH" i="1" dirty="0">
                <a:effectLst/>
                <a:latin typeface="Helvetica Neue" panose="02000503000000020004" pitchFamily="2" charset="0"/>
              </a:rPr>
              <a:t> </a:t>
            </a:r>
            <a:r>
              <a:rPr lang="fr-CH" i="1" dirty="0" err="1">
                <a:effectLst/>
                <a:latin typeface="Helvetica Neue" panose="02000503000000020004" pitchFamily="2" charset="0"/>
              </a:rPr>
              <a:t>behavior</a:t>
            </a:r>
            <a:r>
              <a:rPr lang="fr-CH" i="1" dirty="0">
                <a:effectLst/>
                <a:latin typeface="Helvetica Neue" panose="02000503000000020004" pitchFamily="2" charset="0"/>
              </a:rPr>
              <a:t> are not </a:t>
            </a:r>
            <a:r>
              <a:rPr lang="fr-CH" i="1" dirty="0" err="1">
                <a:effectLst/>
                <a:latin typeface="Helvetica Neue" panose="02000503000000020004" pitchFamily="2" charset="0"/>
              </a:rPr>
              <a:t>disrupted</a:t>
            </a:r>
            <a:r>
              <a:rPr lang="fr-CH" i="1" dirty="0">
                <a:effectLst/>
                <a:latin typeface="Helvetica Neue" panose="02000503000000020004" pitchFamily="2" charset="0"/>
              </a:rPr>
              <a:t> by the </a:t>
            </a:r>
            <a:r>
              <a:rPr lang="fr-CH" i="1" dirty="0" err="1">
                <a:effectLst/>
                <a:latin typeface="Helvetica Neue" panose="02000503000000020004" pitchFamily="2" charset="0"/>
              </a:rPr>
              <a:t>physical</a:t>
            </a:r>
            <a:r>
              <a:rPr lang="fr-CH" i="1" dirty="0">
                <a:effectLst/>
                <a:latin typeface="Helvetica Neue" panose="02000503000000020004" pitchFamily="2" charset="0"/>
              </a:rPr>
              <a:t> </a:t>
            </a:r>
            <a:r>
              <a:rPr lang="fr-CH" i="1" dirty="0" err="1">
                <a:effectLst/>
                <a:latin typeface="Helvetica Neue" panose="02000503000000020004" pitchFamily="2" charset="0"/>
              </a:rPr>
              <a:t>presence</a:t>
            </a:r>
            <a:r>
              <a:rPr lang="fr-CH" i="1" dirty="0">
                <a:effectLst/>
                <a:latin typeface="Helvetica Neue" panose="02000503000000020004" pitchFamily="2" charset="0"/>
              </a:rPr>
              <a:t> of </a:t>
            </a:r>
            <a:r>
              <a:rPr lang="fr-CH" i="1" dirty="0" err="1">
                <a:effectLst/>
                <a:latin typeface="Helvetica Neue" panose="02000503000000020004" pitchFamily="2" charset="0"/>
              </a:rPr>
              <a:t>another</a:t>
            </a:r>
            <a:r>
              <a:rPr lang="fr-CH" i="1" dirty="0">
                <a:effectLst/>
                <a:latin typeface="Helvetica Neue" panose="02000503000000020004" pitchFamily="2" charset="0"/>
              </a:rPr>
              <a:t> </a:t>
            </a:r>
            <a:r>
              <a:rPr lang="fr-CH" i="1" dirty="0" err="1">
                <a:effectLst/>
                <a:latin typeface="Helvetica Neue" panose="02000503000000020004" pitchFamily="2" charset="0"/>
              </a:rPr>
              <a:t>adult</a:t>
            </a:r>
            <a:r>
              <a:rPr lang="fr-CH" i="1" dirty="0">
                <a:effectLst/>
                <a:latin typeface="Helvetica Neue" panose="02000503000000020004" pitchFamily="2" charset="0"/>
              </a:rPr>
              <a:t>/</a:t>
            </a:r>
            <a:r>
              <a:rPr lang="fr-CH" i="1" dirty="0" err="1">
                <a:effectLst/>
                <a:latin typeface="Helvetica Neue" panose="02000503000000020004" pitchFamily="2" charset="0"/>
              </a:rPr>
              <a:t>supervisor</a:t>
            </a:r>
            <a:r>
              <a:rPr lang="fr-CH" i="1" dirty="0">
                <a:effectLst/>
                <a:latin typeface="Helvetica Neue" panose="02000503000000020004" pitchFamily="2" charset="0"/>
              </a:rPr>
              <a:t> in the </a:t>
            </a:r>
            <a:r>
              <a:rPr lang="fr-CH" i="1" dirty="0" err="1">
                <a:effectLst/>
                <a:latin typeface="Helvetica Neue" panose="02000503000000020004" pitchFamily="2" charset="0"/>
              </a:rPr>
              <a:t>classroom</a:t>
            </a:r>
            <a:r>
              <a:rPr lang="fr-CH" i="1" dirty="0">
                <a:effectLst/>
                <a:latin typeface="Helvetica Neue" panose="02000503000000020004" pitchFamily="2" charset="0"/>
              </a:rPr>
              <a:t>.</a:t>
            </a:r>
            <a:endParaRPr lang="fr-CH" dirty="0">
              <a:effectLst/>
              <a:latin typeface="Helvetica Neue" panose="02000503000000020004" pitchFamily="2" charset="0"/>
            </a:endParaRPr>
          </a:p>
          <a:p>
            <a:r>
              <a:rPr lang="fr-CH" u="sng" dirty="0">
                <a:effectLst/>
                <a:latin typeface="Helvetica Neue" panose="02000503000000020004" pitchFamily="2" charset="0"/>
              </a:rPr>
              <a:t>10.1007/s12528-012-9063-1</a:t>
            </a:r>
            <a:endParaRPr lang="fr-CH" dirty="0">
              <a:effectLst/>
              <a:latin typeface="Helvetica Neue" panose="02000503000000020004" pitchFamily="2" charset="0"/>
            </a:endParaRPr>
          </a:p>
          <a:p>
            <a:pPr marL="0" lvl="0" indent="0" algn="l" rtl="0">
              <a:spcBef>
                <a:spcPts val="0"/>
              </a:spcBef>
              <a:spcAft>
                <a:spcPts val="0"/>
              </a:spcAft>
              <a:buNone/>
            </a:pPr>
            <a:endParaRPr lang="fr-CH" dirty="0"/>
          </a:p>
          <a:p>
            <a:pPr marL="0" lvl="0" indent="0" algn="l" rtl="0">
              <a:spcBef>
                <a:spcPts val="0"/>
              </a:spcBef>
              <a:spcAft>
                <a:spcPts val="0"/>
              </a:spcAft>
              <a:buNone/>
            </a:pPr>
            <a:endParaRPr lang="fr-CH" dirty="0"/>
          </a:p>
          <a:p>
            <a:pPr marL="0" lvl="0" indent="0" algn="l" rtl="0">
              <a:spcBef>
                <a:spcPts val="0"/>
              </a:spcBef>
              <a:spcAft>
                <a:spcPts val="0"/>
              </a:spcAft>
              <a:buNone/>
            </a:pPr>
            <a:endParaRPr dirty="0"/>
          </a:p>
        </p:txBody>
      </p:sp>
      <p:sp>
        <p:nvSpPr>
          <p:cNvPr id="123" name="Google Shape;123;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lgn="just">
              <a:lnSpc>
                <a:spcPts val="1370"/>
              </a:lnSpc>
            </a:pPr>
            <a:endParaRPr lang="fr-CH" sz="1800" b="1" dirty="0">
              <a:effectLst/>
              <a:latin typeface="Times New Roman" panose="02020603050405020304" pitchFamily="18" charset="0"/>
              <a:ea typeface="Times New Roman" panose="02020603050405020304" pitchFamily="18" charset="0"/>
            </a:endParaRPr>
          </a:p>
          <a:p>
            <a:pPr marL="0" lvl="0" indent="0" algn="l" rtl="0">
              <a:spcBef>
                <a:spcPts val="0"/>
              </a:spcBef>
              <a:spcAft>
                <a:spcPts val="0"/>
              </a:spcAft>
              <a:buNone/>
            </a:pPr>
            <a:endParaRPr dirty="0"/>
          </a:p>
        </p:txBody>
      </p:sp>
      <p:sp>
        <p:nvSpPr>
          <p:cNvPr id="181" name="Google Shape;181;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CH" sz="2800" b="0" i="0" u="none" strike="noStrike" dirty="0">
                <a:effectLst/>
                <a:latin typeface="Arial" panose="020B0604020202020204" pitchFamily="34" charset="0"/>
              </a:rPr>
              <a:t>La présence à </a:t>
            </a:r>
            <a:r>
              <a:rPr lang="fr-CH" sz="4000" b="0" i="0" u="none" strike="noStrike" dirty="0">
                <a:effectLst/>
                <a:latin typeface="Arial" panose="020B0604020202020204" pitchFamily="34" charset="0"/>
              </a:rPr>
              <a:t>distance sous-entend une dynamique relationnelle, médiatisée cette fois par la vidéo ou tout autre artefact qui filme, entre les apprenants et entre ceux-ci et un superviseur (</a:t>
            </a:r>
            <a:r>
              <a:rPr lang="fr-CH" sz="4000" b="0" i="0" u="none" strike="noStrike" dirty="0" err="1">
                <a:effectLst/>
                <a:latin typeface="Arial" panose="020B0604020202020204" pitchFamily="34" charset="0"/>
              </a:rPr>
              <a:t>Jézégou</a:t>
            </a:r>
            <a:r>
              <a:rPr lang="fr-CH" sz="4000" b="0" i="0" u="none" strike="noStrike" dirty="0">
                <a:effectLst/>
                <a:latin typeface="Arial" panose="020B0604020202020204" pitchFamily="34" charset="0"/>
              </a:rPr>
              <a:t>, 2019).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CH" sz="4000" b="0" i="0" u="none" strike="noStrike" dirty="0">
                <a:effectLst/>
                <a:latin typeface="Arial" panose="020B0604020202020204" pitchFamily="34" charset="0"/>
              </a:rPr>
              <a:t>De plus, le modèle théorique de la communauté d’apprentissage en ligne (CAL, Garrison &amp; Anderson, 2003) permet de réfléchir aux dispositifs de formation à distance (</a:t>
            </a:r>
            <a:r>
              <a:rPr lang="fr-CH" sz="4000" b="0" i="0" u="none" strike="noStrike" dirty="0" err="1">
                <a:effectLst/>
                <a:latin typeface="Arial" panose="020B0604020202020204" pitchFamily="34" charset="0"/>
              </a:rPr>
              <a:t>Ke</a:t>
            </a:r>
            <a:r>
              <a:rPr lang="fr-CH" sz="4000" b="0" i="0" u="none" strike="noStrike" dirty="0">
                <a:effectLst/>
                <a:latin typeface="Arial" panose="020B0604020202020204" pitchFamily="34" charset="0"/>
              </a:rPr>
              <a:t>, 2010) à l’aide de trois types de présence : enseignante (interactions avec le formateur en faveur des apprentissages des apprenants), cognitive (construction du sens et de la pensée critique par une communication soutenue) et sociale (partages et échanges interpersonnels entre apprenants).</a:t>
            </a:r>
            <a:endParaRPr lang="fr-CH" sz="2800" b="0" i="0" u="none" strike="noStrike" dirty="0">
              <a:effectLst/>
              <a:latin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CH" sz="2800" b="0" i="0" u="none" strike="noStrike" dirty="0">
              <a:effectLst/>
              <a:latin typeface="Arial" panose="020B0604020202020204" pitchFamily="34" charset="0"/>
              <a:ea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CA" sz="18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fr-CA" sz="18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CA" sz="1800" dirty="0">
                <a:effectLst/>
                <a:latin typeface="Calibri" panose="020F0502020204030204" pitchFamily="34" charset="0"/>
                <a:ea typeface="Calibri" panose="020F0502020204030204" pitchFamily="34" charset="0"/>
                <a:cs typeface="Calibri" panose="020F0502020204030204" pitchFamily="34" charset="0"/>
              </a:rPr>
              <a:t>La présence enseignante est organisée selon t</a:t>
            </a:r>
            <a:r>
              <a:rPr lang="fr-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rois catégories</a:t>
            </a:r>
            <a:r>
              <a:rPr lang="fr-CA" sz="1800" dirty="0">
                <a:effectLst/>
                <a:latin typeface="Calibri" panose="020F0502020204030204" pitchFamily="34" charset="0"/>
                <a:ea typeface="Calibri" panose="020F0502020204030204" pitchFamily="34" charset="0"/>
                <a:cs typeface="Calibri" panose="020F0502020204030204" pitchFamily="34" charset="0"/>
              </a:rPr>
              <a:t> </a:t>
            </a:r>
            <a:r>
              <a:rPr lang="fr-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1- </a:t>
            </a:r>
            <a:r>
              <a:rPr lang="fr-CA" sz="1800" dirty="0">
                <a:effectLst/>
                <a:latin typeface="Calibri" panose="020F0502020204030204" pitchFamily="34" charset="0"/>
                <a:ea typeface="Calibri" panose="020F0502020204030204" pitchFamily="34" charset="0"/>
                <a:cs typeface="Calibri" panose="020F0502020204030204" pitchFamily="34" charset="0"/>
              </a:rPr>
              <a:t>design et organisation, 2- facilitation des échanges et 3- enseignement direct. Lié au développement du modèle d’investigation pratique (ou « </a:t>
            </a:r>
            <a:r>
              <a:rPr lang="fr-CA" sz="1800" i="1" dirty="0" err="1">
                <a:effectLst/>
                <a:latin typeface="Calibri" panose="020F0502020204030204" pitchFamily="34" charset="0"/>
                <a:ea typeface="Calibri" panose="020F0502020204030204" pitchFamily="34" charset="0"/>
                <a:cs typeface="Calibri" panose="020F0502020204030204" pitchFamily="34" charset="0"/>
              </a:rPr>
              <a:t>practical</a:t>
            </a:r>
            <a:r>
              <a:rPr lang="fr-CA" sz="1800" i="1" dirty="0">
                <a:effectLst/>
                <a:latin typeface="Calibri" panose="020F0502020204030204" pitchFamily="34" charset="0"/>
                <a:ea typeface="Calibri" panose="020F0502020204030204" pitchFamily="34" charset="0"/>
                <a:cs typeface="Calibri" panose="020F0502020204030204" pitchFamily="34" charset="0"/>
              </a:rPr>
              <a:t> </a:t>
            </a:r>
            <a:r>
              <a:rPr lang="fr-CA" sz="1800" i="1" dirty="0" err="1">
                <a:effectLst/>
                <a:latin typeface="Calibri" panose="020F0502020204030204" pitchFamily="34" charset="0"/>
                <a:ea typeface="Calibri" panose="020F0502020204030204" pitchFamily="34" charset="0"/>
                <a:cs typeface="Calibri" panose="020F0502020204030204" pitchFamily="34" charset="0"/>
              </a:rPr>
              <a:t>inquiry</a:t>
            </a:r>
            <a:r>
              <a:rPr lang="fr-CA" sz="1800" dirty="0">
                <a:effectLst/>
                <a:latin typeface="Calibri" panose="020F0502020204030204" pitchFamily="34" charset="0"/>
                <a:ea typeface="Calibri" panose="020F0502020204030204" pitchFamily="34" charset="0"/>
                <a:cs typeface="Calibri" panose="020F0502020204030204" pitchFamily="34" charset="0"/>
              </a:rPr>
              <a:t> ») (Swan et al., 2008), la présence cognitive comprend les phases suivantes : 1- élément déclencheur, 2- exploration de solutions, 3- intégration et 4- résolution du problème. Quant à la présence sociale, elle compte trois catégories : 1- expression de l’affectivité, 2- communication ouverte et 3- cohésion du groupe.</a:t>
            </a:r>
            <a:endParaRPr lang="fr-CH"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a:p>
            <a:pPr>
              <a:buClr>
                <a:schemeClr val="accent5">
                  <a:lumMod val="75000"/>
                </a:schemeClr>
              </a:buClr>
            </a:pPr>
            <a:r>
              <a:rPr lang="fr-CH" sz="1200" b="0" dirty="0">
                <a:solidFill>
                  <a:schemeClr val="tx1"/>
                </a:solidFill>
                <a:latin typeface="+mn-lt"/>
              </a:rPr>
              <a:t>Ce cadre théorique est un </a:t>
            </a:r>
            <a:r>
              <a:rPr lang="fr-CH" sz="1200" dirty="0">
                <a:solidFill>
                  <a:schemeClr val="tx1"/>
                </a:solidFill>
                <a:latin typeface="+mn-lt"/>
              </a:rPr>
              <a:t>cadre développemental de l’activité humaine </a:t>
            </a:r>
            <a:r>
              <a:rPr lang="fr-CH" sz="1200" b="0" dirty="0">
                <a:solidFill>
                  <a:schemeClr val="tx1"/>
                </a:solidFill>
                <a:latin typeface="+mn-lt"/>
              </a:rPr>
              <a:t>qui emprunte ses concepts à la </a:t>
            </a:r>
            <a:r>
              <a:rPr lang="fr-CH" sz="1200" dirty="0">
                <a:solidFill>
                  <a:schemeClr val="tx1"/>
                </a:solidFill>
                <a:latin typeface="+mn-lt"/>
              </a:rPr>
              <a:t>psychologie historico-culturaliste</a:t>
            </a:r>
            <a:r>
              <a:rPr lang="fr-CH" sz="1200" b="0" dirty="0">
                <a:solidFill>
                  <a:schemeClr val="tx1"/>
                </a:solidFill>
                <a:latin typeface="+mn-lt"/>
              </a:rPr>
              <a:t> et à l’</a:t>
            </a:r>
            <a:r>
              <a:rPr lang="fr-CH" sz="1200" dirty="0">
                <a:solidFill>
                  <a:schemeClr val="tx1"/>
                </a:solidFill>
                <a:latin typeface="+mn-lt"/>
              </a:rPr>
              <a:t>ergonomie</a:t>
            </a:r>
            <a:r>
              <a:rPr lang="fr-CH" sz="1200" b="0" dirty="0">
                <a:solidFill>
                  <a:schemeClr val="tx1"/>
                </a:solidFill>
                <a:latin typeface="+mn-lt"/>
              </a:rPr>
              <a:t>.</a:t>
            </a:r>
          </a:p>
          <a:p>
            <a:pPr>
              <a:buClr>
                <a:schemeClr val="accent5">
                  <a:lumMod val="75000"/>
                </a:schemeClr>
              </a:buClr>
            </a:pPr>
            <a:endParaRPr lang="fr-CH" sz="1200" b="0" dirty="0">
              <a:solidFill>
                <a:schemeClr val="tx1"/>
              </a:solidFill>
              <a:latin typeface="+mn-lt"/>
            </a:endParaRPr>
          </a:p>
          <a:p>
            <a:pPr>
              <a:buClr>
                <a:schemeClr val="accent5">
                  <a:lumMod val="75000"/>
                </a:schemeClr>
              </a:buClr>
            </a:pPr>
            <a:r>
              <a:rPr lang="fr-CH" sz="1200" b="0" dirty="0">
                <a:solidFill>
                  <a:schemeClr val="tx1"/>
                </a:solidFill>
                <a:latin typeface="+mn-lt"/>
              </a:rPr>
              <a:t>1. </a:t>
            </a:r>
            <a:r>
              <a:rPr lang="fr-CH" sz="1200" b="0" dirty="0" err="1">
                <a:solidFill>
                  <a:schemeClr val="tx1"/>
                </a:solidFill>
                <a:latin typeface="+mn-lt"/>
              </a:rPr>
              <a:t>Vygostki</a:t>
            </a:r>
            <a:r>
              <a:rPr lang="fr-CH" sz="1200" b="0" dirty="0">
                <a:solidFill>
                  <a:schemeClr val="tx1"/>
                </a:solidFill>
                <a:latin typeface="+mn-lt"/>
              </a:rPr>
              <a:t> (1985) affirme que l’on apprend, puis qu’on se développe </a:t>
            </a:r>
            <a:r>
              <a:rPr lang="fr-CH" sz="1200" dirty="0">
                <a:solidFill>
                  <a:schemeClr val="tx1"/>
                </a:solidFill>
                <a:latin typeface="+mn-lt"/>
              </a:rPr>
              <a:t>avec d’autres</a:t>
            </a:r>
            <a:r>
              <a:rPr lang="fr-CH" sz="1200" b="0" dirty="0">
                <a:solidFill>
                  <a:schemeClr val="tx1"/>
                </a:solidFill>
                <a:latin typeface="+mn-lt"/>
              </a:rPr>
              <a:t>. Ce développement se fait par l’intériorisation de </a:t>
            </a:r>
            <a:r>
              <a:rPr lang="fr-CH" sz="1200" dirty="0">
                <a:solidFill>
                  <a:schemeClr val="tx1"/>
                </a:solidFill>
                <a:latin typeface="+mn-lt"/>
              </a:rPr>
              <a:t>signes culturels</a:t>
            </a:r>
            <a:r>
              <a:rPr lang="fr-CH" sz="1200" b="0" dirty="0">
                <a:solidFill>
                  <a:schemeClr val="tx1"/>
                </a:solidFill>
                <a:latin typeface="+mn-lt"/>
              </a:rPr>
              <a:t> (gestes professionnels, motifs).</a:t>
            </a:r>
          </a:p>
          <a:p>
            <a:pPr>
              <a:buClr>
                <a:schemeClr val="accent5">
                  <a:lumMod val="75000"/>
                </a:schemeClr>
              </a:buClr>
            </a:pPr>
            <a:r>
              <a:rPr lang="fr-CH" sz="1200" b="0" dirty="0">
                <a:solidFill>
                  <a:schemeClr val="tx1"/>
                </a:solidFill>
                <a:latin typeface="+mn-lt"/>
              </a:rPr>
              <a:t>2. Ce développement est lié à la </a:t>
            </a:r>
            <a:r>
              <a:rPr lang="fr-CH" sz="1200" dirty="0">
                <a:solidFill>
                  <a:schemeClr val="tx1"/>
                </a:solidFill>
                <a:latin typeface="+mn-lt"/>
              </a:rPr>
              <a:t>capacité d’être affecté</a:t>
            </a:r>
            <a:r>
              <a:rPr lang="fr-CH" sz="1200" b="0" dirty="0">
                <a:solidFill>
                  <a:schemeClr val="tx1"/>
                </a:solidFill>
                <a:latin typeface="+mn-lt"/>
              </a:rPr>
              <a:t> qui est à la source </a:t>
            </a:r>
          </a:p>
          <a:p>
            <a:pPr>
              <a:buClr>
                <a:schemeClr val="accent5">
                  <a:lumMod val="75000"/>
                </a:schemeClr>
              </a:buClr>
            </a:pPr>
            <a:r>
              <a:rPr lang="fr-CH" sz="1200" b="0" dirty="0">
                <a:solidFill>
                  <a:schemeClr val="tx1"/>
                </a:solidFill>
                <a:latin typeface="+mn-lt"/>
              </a:rPr>
              <a:t>  des </a:t>
            </a:r>
            <a:r>
              <a:rPr lang="fr-CH" sz="1200" dirty="0">
                <a:solidFill>
                  <a:schemeClr val="tx1"/>
                </a:solidFill>
                <a:latin typeface="+mn-lt"/>
              </a:rPr>
              <a:t>conflits intrapsychiques</a:t>
            </a:r>
            <a:r>
              <a:rPr lang="fr-CH" sz="1200" b="0" dirty="0">
                <a:solidFill>
                  <a:schemeClr val="tx1"/>
                </a:solidFill>
                <a:latin typeface="+mn-lt"/>
              </a:rPr>
              <a:t>. </a:t>
            </a:r>
          </a:p>
          <a:p>
            <a:pPr>
              <a:buClr>
                <a:schemeClr val="accent5">
                  <a:lumMod val="75000"/>
                </a:schemeClr>
              </a:buClr>
            </a:pPr>
            <a:r>
              <a:rPr lang="fr-CH" sz="1200" b="0" dirty="0">
                <a:solidFill>
                  <a:schemeClr val="tx1"/>
                </a:solidFill>
                <a:latin typeface="+mn-lt"/>
              </a:rPr>
              <a:t>3. Ces conflits intrapsychiques proviennent notamment: </a:t>
            </a:r>
          </a:p>
          <a:p>
            <a:pPr>
              <a:buClr>
                <a:schemeClr val="accent5">
                  <a:lumMod val="75000"/>
                </a:schemeClr>
              </a:buClr>
            </a:pPr>
            <a:r>
              <a:rPr lang="fr-CH" sz="1200" b="0" dirty="0">
                <a:solidFill>
                  <a:schemeClr val="tx1"/>
                </a:solidFill>
                <a:latin typeface="+mn-lt"/>
              </a:rPr>
              <a:t>     - de l’écart entre activité réelle et activité réalisée</a:t>
            </a:r>
          </a:p>
          <a:p>
            <a:pPr>
              <a:buClr>
                <a:schemeClr val="accent5">
                  <a:lumMod val="75000"/>
                </a:schemeClr>
              </a:buClr>
            </a:pPr>
            <a:r>
              <a:rPr lang="fr-CH" sz="1200" b="0" dirty="0">
                <a:solidFill>
                  <a:schemeClr val="tx1"/>
                </a:solidFill>
                <a:latin typeface="+mn-lt"/>
              </a:rPr>
              <a:t>     - de motifs concurrents</a:t>
            </a:r>
          </a:p>
          <a:p>
            <a:pPr>
              <a:buClr>
                <a:schemeClr val="accent5">
                  <a:lumMod val="75000"/>
                </a:schemeClr>
              </a:buClr>
            </a:pPr>
            <a:r>
              <a:rPr lang="fr-CH" sz="1200" b="0" dirty="0">
                <a:solidFill>
                  <a:schemeClr val="tx1"/>
                </a:solidFill>
                <a:latin typeface="+mn-lt"/>
              </a:rPr>
              <a:t>     - d’un manque d’opérations</a:t>
            </a:r>
          </a:p>
          <a:p>
            <a:pPr>
              <a:buClr>
                <a:schemeClr val="accent5">
                  <a:lumMod val="75000"/>
                </a:schemeClr>
              </a:buClr>
            </a:pPr>
            <a:r>
              <a:rPr lang="fr-CH" sz="1200" b="0" dirty="0">
                <a:solidFill>
                  <a:schemeClr val="tx1"/>
                </a:solidFill>
                <a:latin typeface="+mn-lt"/>
              </a:rPr>
              <a:t>4. De l’ergonomie (Clot, 2008), nous retenons les concepts suivants:</a:t>
            </a:r>
          </a:p>
          <a:p>
            <a:pPr>
              <a:buClr>
                <a:schemeClr val="accent5">
                  <a:lumMod val="75000"/>
                </a:schemeClr>
              </a:buClr>
            </a:pPr>
            <a:r>
              <a:rPr lang="fr-CH" sz="1200" b="0" dirty="0">
                <a:solidFill>
                  <a:schemeClr val="tx1"/>
                </a:solidFill>
                <a:latin typeface="+mn-lt"/>
              </a:rPr>
              <a:t>- la prescription et sa renormalisation</a:t>
            </a:r>
          </a:p>
          <a:p>
            <a:pPr>
              <a:buClr>
                <a:schemeClr val="accent5">
                  <a:lumMod val="75000"/>
                </a:schemeClr>
              </a:buClr>
            </a:pPr>
            <a:r>
              <a:rPr lang="fr-CH" sz="1200" b="0" dirty="0">
                <a:solidFill>
                  <a:schemeClr val="tx1"/>
                </a:solidFill>
                <a:latin typeface="+mn-lt"/>
              </a:rPr>
              <a:t>- le travail réel et le travail réalisé</a:t>
            </a:r>
          </a:p>
          <a:p>
            <a:pPr>
              <a:buClr>
                <a:schemeClr val="accent5">
                  <a:lumMod val="75000"/>
                </a:schemeClr>
              </a:buClr>
            </a:pPr>
            <a:r>
              <a:rPr lang="fr-CH" sz="1200" b="0" dirty="0">
                <a:solidFill>
                  <a:schemeClr val="tx1"/>
                </a:solidFill>
                <a:latin typeface="+mn-lt"/>
              </a:rPr>
              <a:t>- les quatre instances de l’activité de travail</a:t>
            </a:r>
          </a:p>
          <a:p>
            <a:endParaRPr lang="en-GB" dirty="0"/>
          </a:p>
          <a:p>
            <a:pPr marL="0" lvl="0" indent="0">
              <a:lnSpc>
                <a:spcPct val="150000"/>
              </a:lnSpc>
              <a:buFont typeface="Arial" panose="020B0604020202020204" pitchFamily="34" charset="0"/>
              <a:buNone/>
            </a:pPr>
            <a:r>
              <a:rPr lang="fr-FR" altLang="fr-FR" sz="1200" dirty="0">
                <a:solidFill>
                  <a:srgbClr val="000000"/>
                </a:solidFill>
              </a:rPr>
              <a:t>A noter que pour Leontiev, les « motifs » </a:t>
            </a:r>
            <a:r>
              <a:rPr lang="fr-FR" altLang="fr-FR" sz="1200" u="sng" dirty="0">
                <a:solidFill>
                  <a:srgbClr val="000000"/>
                </a:solidFill>
              </a:rPr>
              <a:t>du sujet </a:t>
            </a:r>
            <a:r>
              <a:rPr lang="fr-FR" altLang="fr-FR" sz="1200" dirty="0">
                <a:solidFill>
                  <a:srgbClr val="000000"/>
                </a:solidFill>
              </a:rPr>
              <a:t>sont toujours l’écho des motifs </a:t>
            </a:r>
            <a:r>
              <a:rPr lang="fr-FR" altLang="fr-FR" sz="1200" u="sng" dirty="0">
                <a:solidFill>
                  <a:srgbClr val="000000"/>
                </a:solidFill>
              </a:rPr>
              <a:t>des autres </a:t>
            </a:r>
            <a:r>
              <a:rPr lang="fr-FR" altLang="fr-FR" sz="1200" dirty="0">
                <a:solidFill>
                  <a:srgbClr val="000000"/>
                </a:solidFill>
              </a:rPr>
              <a:t>(j’ai envie de dire, dans la situation de travail, l’écho des motifs du collectif de travail)</a:t>
            </a:r>
          </a:p>
          <a:p>
            <a:pPr marL="0" lvl="0" indent="0">
              <a:lnSpc>
                <a:spcPct val="150000"/>
              </a:lnSpc>
              <a:buFont typeface="Arial" panose="020B0604020202020204" pitchFamily="34" charset="0"/>
              <a:buNone/>
            </a:pPr>
            <a:r>
              <a:rPr lang="fr-FR" altLang="fr-FR" sz="1200" b="1" dirty="0">
                <a:solidFill>
                  <a:srgbClr val="000000"/>
                </a:solidFill>
              </a:rPr>
              <a:t>L’outil présenté dans ce cours est inspiré de cette conception de Leontiev (psychologue) selon laquelle l’activité humaine met en lien des actions avec d’une part les motifs, d’autre part des opérations (c’est-à-dire des instruments, des outils). Le </a:t>
            </a:r>
            <a:r>
              <a:rPr lang="fr-FR" altLang="fr-FR" sz="1200" b="1" dirty="0" err="1">
                <a:solidFill>
                  <a:srgbClr val="000000"/>
                </a:solidFill>
              </a:rPr>
              <a:t>dévt</a:t>
            </a:r>
            <a:r>
              <a:rPr lang="fr-FR" altLang="fr-FR" sz="1200" b="1" dirty="0">
                <a:solidFill>
                  <a:srgbClr val="000000"/>
                </a:solidFill>
              </a:rPr>
              <a:t> de la personne est donc indexé au </a:t>
            </a:r>
            <a:r>
              <a:rPr lang="fr-FR" altLang="fr-FR" sz="1200" b="1" u="sng" dirty="0">
                <a:solidFill>
                  <a:srgbClr val="000000"/>
                </a:solidFill>
              </a:rPr>
              <a:t>sens</a:t>
            </a:r>
            <a:r>
              <a:rPr lang="fr-FR" altLang="fr-FR" sz="1200" b="1" dirty="0">
                <a:solidFill>
                  <a:srgbClr val="000000"/>
                </a:solidFill>
              </a:rPr>
              <a:t> qu’il donne à ses actions et à son </a:t>
            </a:r>
            <a:r>
              <a:rPr lang="fr-FR" altLang="fr-FR" sz="1200" b="1" u="sng" dirty="0">
                <a:solidFill>
                  <a:srgbClr val="000000"/>
                </a:solidFill>
              </a:rPr>
              <a:t>efficience </a:t>
            </a:r>
            <a:r>
              <a:rPr lang="fr-FR" altLang="fr-FR" sz="1200" b="1" dirty="0">
                <a:solidFill>
                  <a:srgbClr val="000000"/>
                </a:solidFill>
              </a:rPr>
              <a:t>(pouvoir d’action) </a:t>
            </a:r>
          </a:p>
          <a:p>
            <a:pPr marL="0" lvl="0" indent="0">
              <a:lnSpc>
                <a:spcPct val="150000"/>
              </a:lnSpc>
              <a:buFont typeface="Arial" panose="020B0604020202020204" pitchFamily="34" charset="0"/>
              <a:buNone/>
            </a:pPr>
            <a:endParaRPr lang="fr-FR" sz="1200" dirty="0">
              <a:solidFill>
                <a:srgbClr val="000000"/>
              </a:solidFill>
            </a:endParaRPr>
          </a:p>
          <a:p>
            <a:endParaRPr lang="en-GB" dirty="0"/>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4</a:t>
            </a:fld>
            <a:endParaRPr lang="fr-FR" altLang="fr-FR"/>
          </a:p>
        </p:txBody>
      </p:sp>
    </p:spTree>
    <p:extLst>
      <p:ext uri="{BB962C8B-B14F-4D97-AF65-F5344CB8AC3E}">
        <p14:creationId xmlns:p14="http://schemas.microsoft.com/office/powerpoint/2010/main" val="27333488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5</a:t>
            </a:fld>
            <a:endParaRPr lang="fr-FR" altLang="fr-FR"/>
          </a:p>
        </p:txBody>
      </p:sp>
    </p:spTree>
    <p:extLst>
      <p:ext uri="{BB962C8B-B14F-4D97-AF65-F5344CB8AC3E}">
        <p14:creationId xmlns:p14="http://schemas.microsoft.com/office/powerpoint/2010/main" val="38325058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6</a:t>
            </a:fld>
            <a:endParaRPr lang="fr-FR" altLang="fr-FR"/>
          </a:p>
        </p:txBody>
      </p:sp>
    </p:spTree>
    <p:extLst>
      <p:ext uri="{BB962C8B-B14F-4D97-AF65-F5344CB8AC3E}">
        <p14:creationId xmlns:p14="http://schemas.microsoft.com/office/powerpoint/2010/main" val="626982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800" kern="0" dirty="0">
                <a:effectLst/>
                <a:latin typeface="Times New Roman" panose="02020603050405020304" pitchFamily="18" charset="0"/>
                <a:ea typeface="Times New Roman" panose="02020603050405020304" pitchFamily="18" charset="0"/>
              </a:rPr>
              <a:t>Les résultats montrent une tendance à une présence enseignante légèrement plus élevée en contexte vaudois, même si cette différence reste très légère.</a:t>
            </a:r>
          </a:p>
          <a:p>
            <a:r>
              <a:rPr lang="fr-FR" sz="1800" kern="0" dirty="0">
                <a:effectLst/>
                <a:latin typeface="Times New Roman" panose="02020603050405020304" pitchFamily="18" charset="0"/>
                <a:ea typeface="Times New Roman" panose="02020603050405020304" pitchFamily="18" charset="0"/>
              </a:rPr>
              <a:t>La présence enseignante est celle qui présente les scores les plus élevés dans les deux contextes.</a:t>
            </a:r>
          </a:p>
          <a:p>
            <a:endParaRPr lang="fr-FR" sz="1800" kern="0" dirty="0">
              <a:effectLst/>
              <a:latin typeface="Times New Roman" panose="02020603050405020304" pitchFamily="18" charset="0"/>
              <a:ea typeface="Times New Roman" panose="02020603050405020304" pitchFamily="18" charset="0"/>
            </a:endParaRPr>
          </a:p>
          <a:p>
            <a:r>
              <a:rPr lang="fr-FR" sz="1800" kern="0" dirty="0">
                <a:effectLst/>
                <a:latin typeface="Times New Roman" panose="02020603050405020304" pitchFamily="18" charset="0"/>
                <a:ea typeface="Times New Roman" panose="02020603050405020304" pitchFamily="18" charset="0"/>
              </a:rPr>
              <a:t>les résultats de la présence sociale semblent plus disparates, avec plus d’extrêmes au Canada alors que les résultats restent sur des valeurs moyenne ou élevée pour la Suisse. </a:t>
            </a:r>
            <a:endParaRPr lang="fr-FR" sz="1800" kern="0" dirty="0">
              <a:effectLst/>
              <a:latin typeface="Times New Roman" panose="02020603050405020304" pitchFamily="18" charset="0"/>
            </a:endParaRPr>
          </a:p>
          <a:p>
            <a:endParaRPr lang="fr-FR" sz="1800" kern="0" dirty="0">
              <a:effectLst/>
              <a:latin typeface="Times New Roman" panose="02020603050405020304" pitchFamily="18" charset="0"/>
            </a:endParaRPr>
          </a:p>
          <a:p>
            <a:r>
              <a:rPr lang="fr-FR" sz="1800" kern="0" dirty="0">
                <a:effectLst/>
                <a:latin typeface="Times New Roman" panose="02020603050405020304" pitchFamily="18" charset="0"/>
                <a:ea typeface="Times New Roman" panose="02020603050405020304" pitchFamily="18" charset="0"/>
              </a:rPr>
              <a:t>Concernant la présence cognitive, la distribution entre élevée et très élevée diffère entre les deux contextes, mais les résultats montrent des scores un peu plus élevés en Suisse </a:t>
            </a:r>
            <a:endParaRPr lang="en-GB" dirty="0"/>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7</a:t>
            </a:fld>
            <a:endParaRPr lang="fr-FR" altLang="fr-FR"/>
          </a:p>
        </p:txBody>
      </p:sp>
    </p:spTree>
    <p:extLst>
      <p:ext uri="{BB962C8B-B14F-4D97-AF65-F5344CB8AC3E}">
        <p14:creationId xmlns:p14="http://schemas.microsoft.com/office/powerpoint/2010/main" val="336236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sz="1800" kern="100" dirty="0">
              <a:effectLst/>
              <a:latin typeface="Calibri" panose="020F0502020204030204" pitchFamily="34" charset="0"/>
              <a:cs typeface="Times New Roman" panose="02020603050405020304" pitchFamily="18" charset="0"/>
            </a:endParaRPr>
          </a:p>
          <a:p>
            <a:r>
              <a:rPr lang="fr-FR" sz="1800" kern="0" dirty="0">
                <a:effectLst/>
                <a:latin typeface="Times New Roman" panose="02020603050405020304" pitchFamily="18" charset="0"/>
                <a:ea typeface="Times New Roman" panose="02020603050405020304" pitchFamily="18" charset="0"/>
              </a:rPr>
              <a:t>Les résultats montrent que les trois types de présence sont distribués de manière comparable quelle que soit la modalité de visite de stage vécue. La présence sociale est toutefois plus élevée dans la modalité en présentiel.</a:t>
            </a:r>
          </a:p>
          <a:p>
            <a:endParaRPr lang="fr-FR" sz="1800" kern="0" dirty="0">
              <a:effectLst/>
              <a:latin typeface="Times New Roman" panose="02020603050405020304" pitchFamily="18" charset="0"/>
            </a:endParaRPr>
          </a:p>
          <a:p>
            <a:r>
              <a:rPr lang="fr-FR" sz="1800" kern="0" dirty="0">
                <a:effectLst/>
                <a:latin typeface="Times New Roman" panose="02020603050405020304" pitchFamily="18" charset="0"/>
                <a:ea typeface="Times New Roman" panose="02020603050405020304" pitchFamily="18" charset="0"/>
              </a:rPr>
              <a:t>Concernant les présences enseignante et cognitive, les résultats montrent que les stagiaires vaudois perçoivent une présence élevée à très élevée de leur personne superviseure et de leurs pairs, et ce pour les deux types de supervision. </a:t>
            </a:r>
            <a:endParaRPr lang="en-GB" dirty="0"/>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8</a:t>
            </a:fld>
            <a:endParaRPr lang="fr-FR" altLang="fr-FR"/>
          </a:p>
        </p:txBody>
      </p:sp>
    </p:spTree>
    <p:extLst>
      <p:ext uri="{BB962C8B-B14F-4D97-AF65-F5344CB8AC3E}">
        <p14:creationId xmlns:p14="http://schemas.microsoft.com/office/powerpoint/2010/main" val="2218642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800" kern="100" dirty="0">
                <a:effectLst/>
                <a:latin typeface="Times New Roman" panose="02020603050405020304" pitchFamily="18" charset="0"/>
                <a:ea typeface="Times New Roman" panose="02020603050405020304" pitchFamily="18" charset="0"/>
                <a:cs typeface="Times New Roman" panose="02020603050405020304" pitchFamily="18" charset="0"/>
              </a:rPr>
              <a:t>Nos résultats (Figure 3) montrent que pour les stagiaires vaudois, l’appréhension qui précède la visite se trouve nettement limitée lors des visites en </a:t>
            </a:r>
            <a:r>
              <a:rPr lang="fr-FR" sz="1800" kern="100" dirty="0" err="1">
                <a:effectLst/>
                <a:latin typeface="Times New Roman" panose="02020603050405020304" pitchFamily="18" charset="0"/>
                <a:ea typeface="Times New Roman" panose="02020603050405020304" pitchFamily="18" charset="0"/>
                <a:cs typeface="Times New Roman" panose="02020603050405020304" pitchFamily="18" charset="0"/>
              </a:rPr>
              <a:t>télésupervision</a:t>
            </a:r>
            <a:r>
              <a:rPr lang="fr-FR" sz="1800" kern="100" dirty="0">
                <a:effectLst/>
                <a:latin typeface="Times New Roman" panose="02020603050405020304" pitchFamily="18" charset="0"/>
                <a:ea typeface="Times New Roman" panose="02020603050405020304" pitchFamily="18" charset="0"/>
                <a:cs typeface="Times New Roman" panose="02020603050405020304" pitchFamily="18" charset="0"/>
              </a:rPr>
              <a:t> en comparaison avec les visites en présentiel. L’appréhension est très élevée pour sept personnes stagiaires pour les visites en présentiel et uniquement pour une personne lors de la modalité de </a:t>
            </a:r>
            <a:r>
              <a:rPr lang="fr-FR" sz="1800" kern="100" dirty="0" err="1">
                <a:effectLst/>
                <a:latin typeface="Times New Roman" panose="02020603050405020304" pitchFamily="18" charset="0"/>
                <a:ea typeface="Times New Roman" panose="02020603050405020304" pitchFamily="18" charset="0"/>
                <a:cs typeface="Times New Roman" panose="02020603050405020304" pitchFamily="18" charset="0"/>
              </a:rPr>
              <a:t>télésupervision</a:t>
            </a:r>
            <a:r>
              <a:rPr lang="fr-FR" sz="1800" kern="100" dirty="0">
                <a:effectLst/>
                <a:latin typeface="Times New Roman" panose="02020603050405020304" pitchFamily="18" charset="0"/>
                <a:ea typeface="Times New Roman" panose="02020603050405020304" pitchFamily="18" charset="0"/>
                <a:cs typeface="Times New Roman" panose="02020603050405020304" pitchFamily="18" charset="0"/>
              </a:rPr>
              <a:t>. De plus, aucune personne stagiaire de l’étude ne ressent une appréhension très peu élevée lors des visites en présentiel, alors que cinq personnes ressentent une appréhension très peu élevée lors des visites en </a:t>
            </a:r>
            <a:r>
              <a:rPr lang="fr-FR" sz="1800" kern="100" dirty="0" err="1">
                <a:effectLst/>
                <a:latin typeface="Times New Roman" panose="02020603050405020304" pitchFamily="18" charset="0"/>
                <a:ea typeface="Times New Roman" panose="02020603050405020304" pitchFamily="18" charset="0"/>
                <a:cs typeface="Times New Roman" panose="02020603050405020304" pitchFamily="18" charset="0"/>
              </a:rPr>
              <a:t>télésupervision</a:t>
            </a:r>
            <a:r>
              <a:rPr lang="fr-FR" sz="1800" kern="100" dirty="0">
                <a:effectLst/>
                <a:latin typeface="Times New Roman" panose="02020603050405020304" pitchFamily="18" charset="0"/>
                <a:ea typeface="Times New Roman" panose="02020603050405020304" pitchFamily="18" charset="0"/>
                <a:cs typeface="Times New Roman" panose="02020603050405020304" pitchFamily="18" charset="0"/>
              </a:rPr>
              <a:t>. Seuls les résultats situés aux scores extrêmes (appréhension très peu élevée et appréhension très élevée) présentent ces différences. Les autres résultats sont similaires dans les deux modalités. </a:t>
            </a:r>
            <a:endParaRPr lang="fr-CH"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Espace réservé du numéro de diapositive 3"/>
          <p:cNvSpPr>
            <a:spLocks noGrp="1"/>
          </p:cNvSpPr>
          <p:nvPr>
            <p:ph type="sldNum" sz="quarter" idx="5"/>
          </p:nvPr>
        </p:nvSpPr>
        <p:spPr/>
        <p:txBody>
          <a:bodyPr/>
          <a:lstStyle/>
          <a:p>
            <a:fld id="{22C708F8-F223-7F42-9B7F-EEF09202BA83}" type="slidenum">
              <a:rPr lang="fr-FR" altLang="fr-FR" smtClean="0"/>
              <a:pPr/>
              <a:t>9</a:t>
            </a:fld>
            <a:endParaRPr lang="fr-FR" altLang="fr-FR"/>
          </a:p>
        </p:txBody>
      </p:sp>
    </p:spTree>
    <p:extLst>
      <p:ext uri="{BB962C8B-B14F-4D97-AF65-F5344CB8AC3E}">
        <p14:creationId xmlns:p14="http://schemas.microsoft.com/office/powerpoint/2010/main" val="37370249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CH"/>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CH"/>
              <a:t>Cliquez pour modifier le style des sous-titres du masque</a:t>
            </a:r>
            <a:endParaRPr lang="fr-FR"/>
          </a:p>
        </p:txBody>
      </p:sp>
      <p:sp>
        <p:nvSpPr>
          <p:cNvPr id="4" name="Rectangle 4">
            <a:extLst>
              <a:ext uri="{FF2B5EF4-FFF2-40B4-BE49-F238E27FC236}">
                <a16:creationId xmlns:a16="http://schemas.microsoft.com/office/drawing/2014/main" id="{8566AD32-AFD6-7B30-C9EC-EC3E4FF24197}"/>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05648EBB-9703-F497-74E0-CA98DA5F6612}"/>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DB34C3EB-5AC8-3190-DA43-6D7B35E7640C}"/>
              </a:ext>
            </a:extLst>
          </p:cNvPr>
          <p:cNvSpPr>
            <a:spLocks noGrp="1" noChangeArrowheads="1"/>
          </p:cNvSpPr>
          <p:nvPr>
            <p:ph type="sldNum" sz="quarter" idx="12"/>
          </p:nvPr>
        </p:nvSpPr>
        <p:spPr>
          <a:ln/>
        </p:spPr>
        <p:txBody>
          <a:bodyPr/>
          <a:lstStyle>
            <a:lvl1pPr>
              <a:defRPr/>
            </a:lvl1pPr>
          </a:lstStyle>
          <a:p>
            <a:fld id="{D74D9060-82CF-124E-BF4F-15E259EB6977}" type="slidenum">
              <a:rPr lang="fr-FR" altLang="fr-FR"/>
              <a:pPr/>
              <a:t>‹N°›</a:t>
            </a:fld>
            <a:endParaRPr lang="fr-FR" altLang="fr-FR"/>
          </a:p>
        </p:txBody>
      </p:sp>
    </p:spTree>
    <p:extLst>
      <p:ext uri="{BB962C8B-B14F-4D97-AF65-F5344CB8AC3E}">
        <p14:creationId xmlns:p14="http://schemas.microsoft.com/office/powerpoint/2010/main" val="32774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Rectangle 4">
            <a:extLst>
              <a:ext uri="{FF2B5EF4-FFF2-40B4-BE49-F238E27FC236}">
                <a16:creationId xmlns:a16="http://schemas.microsoft.com/office/drawing/2014/main" id="{49EE1409-4B92-74AB-5822-BF50317D6930}"/>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3E5D06AA-346E-88C0-A90A-1F0F52A36489}"/>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8EBADC63-7F75-62AE-D4CF-2AAFFC15BFB6}"/>
              </a:ext>
            </a:extLst>
          </p:cNvPr>
          <p:cNvSpPr>
            <a:spLocks noGrp="1" noChangeArrowheads="1"/>
          </p:cNvSpPr>
          <p:nvPr>
            <p:ph type="sldNum" sz="quarter" idx="12"/>
          </p:nvPr>
        </p:nvSpPr>
        <p:spPr>
          <a:ln/>
        </p:spPr>
        <p:txBody>
          <a:bodyPr/>
          <a:lstStyle>
            <a:lvl1pPr>
              <a:defRPr/>
            </a:lvl1pPr>
          </a:lstStyle>
          <a:p>
            <a:fld id="{8D5E2B2A-C36B-3F4C-8D1E-3788B48FAB64}" type="slidenum">
              <a:rPr lang="fr-FR" altLang="fr-FR"/>
              <a:pPr/>
              <a:t>‹N°›</a:t>
            </a:fld>
            <a:endParaRPr lang="fr-FR" altLang="fr-FR"/>
          </a:p>
        </p:txBody>
      </p:sp>
    </p:spTree>
    <p:extLst>
      <p:ext uri="{BB962C8B-B14F-4D97-AF65-F5344CB8AC3E}">
        <p14:creationId xmlns:p14="http://schemas.microsoft.com/office/powerpoint/2010/main" val="1261911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15100" y="762000"/>
            <a:ext cx="1943100" cy="5486400"/>
          </a:xfrm>
        </p:spPr>
        <p:txBody>
          <a:bodyPr vert="eaVert"/>
          <a:lstStyle/>
          <a:p>
            <a:r>
              <a:rPr lang="fr-CH"/>
              <a:t>Cliquez et modifiez le titre</a:t>
            </a:r>
            <a:endParaRPr lang="fr-FR"/>
          </a:p>
        </p:txBody>
      </p:sp>
      <p:sp>
        <p:nvSpPr>
          <p:cNvPr id="3" name="Espace réservé du texte vertical 2"/>
          <p:cNvSpPr>
            <a:spLocks noGrp="1"/>
          </p:cNvSpPr>
          <p:nvPr>
            <p:ph type="body" orient="vert" idx="1"/>
          </p:nvPr>
        </p:nvSpPr>
        <p:spPr>
          <a:xfrm>
            <a:off x="685800" y="762000"/>
            <a:ext cx="5676900" cy="5486400"/>
          </a:xfrm>
        </p:spPr>
        <p:txBody>
          <a:bodyPr vert="eaVert"/>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Rectangle 4">
            <a:extLst>
              <a:ext uri="{FF2B5EF4-FFF2-40B4-BE49-F238E27FC236}">
                <a16:creationId xmlns:a16="http://schemas.microsoft.com/office/drawing/2014/main" id="{A5E91CBF-C0B1-D645-708C-32AB1E2B8040}"/>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CAE94902-6DE2-C272-C0D6-C682AEDC2C93}"/>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1E7E8ED8-AF50-32BF-D48F-18896511BC35}"/>
              </a:ext>
            </a:extLst>
          </p:cNvPr>
          <p:cNvSpPr>
            <a:spLocks noGrp="1" noChangeArrowheads="1"/>
          </p:cNvSpPr>
          <p:nvPr>
            <p:ph type="sldNum" sz="quarter" idx="12"/>
          </p:nvPr>
        </p:nvSpPr>
        <p:spPr>
          <a:ln/>
        </p:spPr>
        <p:txBody>
          <a:bodyPr/>
          <a:lstStyle>
            <a:lvl1pPr>
              <a:defRPr/>
            </a:lvl1pPr>
          </a:lstStyle>
          <a:p>
            <a:fld id="{670DB6E4-F3C1-2B41-BB15-5F22E6B25E63}" type="slidenum">
              <a:rPr lang="fr-FR" altLang="fr-FR"/>
              <a:pPr/>
              <a:t>‹N°›</a:t>
            </a:fld>
            <a:endParaRPr lang="fr-FR" altLang="fr-FR"/>
          </a:p>
        </p:txBody>
      </p:sp>
    </p:spTree>
    <p:extLst>
      <p:ext uri="{BB962C8B-B14F-4D97-AF65-F5344CB8AC3E}">
        <p14:creationId xmlns:p14="http://schemas.microsoft.com/office/powerpoint/2010/main" val="3944908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a:t>Cliquez et modifiez le titre</a:t>
            </a:r>
            <a:endParaRPr lang="fr-FR"/>
          </a:p>
        </p:txBody>
      </p:sp>
      <p:sp>
        <p:nvSpPr>
          <p:cNvPr id="3" name="Espace réservé du contenu 2"/>
          <p:cNvSpPr>
            <a:spLocks noGrp="1"/>
          </p:cNvSpPr>
          <p:nvPr>
            <p:ph idx="1"/>
          </p:nvPr>
        </p:nvSpPr>
        <p:spPr/>
        <p:txBody>
          <a:body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Rectangle 4">
            <a:extLst>
              <a:ext uri="{FF2B5EF4-FFF2-40B4-BE49-F238E27FC236}">
                <a16:creationId xmlns:a16="http://schemas.microsoft.com/office/drawing/2014/main" id="{8F8BD667-A1FF-4563-BACD-7C1837657AC2}"/>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07A19A07-1173-0996-B4B5-DB69609933DA}"/>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ACA6BE04-B7F5-B963-B7A7-9853D86B27BB}"/>
              </a:ext>
            </a:extLst>
          </p:cNvPr>
          <p:cNvSpPr>
            <a:spLocks noGrp="1" noChangeArrowheads="1"/>
          </p:cNvSpPr>
          <p:nvPr>
            <p:ph type="sldNum" sz="quarter" idx="12"/>
          </p:nvPr>
        </p:nvSpPr>
        <p:spPr>
          <a:ln/>
        </p:spPr>
        <p:txBody>
          <a:bodyPr/>
          <a:lstStyle>
            <a:lvl1pPr>
              <a:defRPr/>
            </a:lvl1pPr>
          </a:lstStyle>
          <a:p>
            <a:fld id="{C04D6FEE-74DF-A44F-8137-EBB75A09775E}" type="slidenum">
              <a:rPr lang="fr-FR" altLang="fr-FR"/>
              <a:pPr/>
              <a:t>‹N°›</a:t>
            </a:fld>
            <a:endParaRPr lang="fr-FR" altLang="fr-FR"/>
          </a:p>
        </p:txBody>
      </p:sp>
    </p:spTree>
    <p:extLst>
      <p:ext uri="{BB962C8B-B14F-4D97-AF65-F5344CB8AC3E}">
        <p14:creationId xmlns:p14="http://schemas.microsoft.com/office/powerpoint/2010/main" val="2536878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CH"/>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CH"/>
              <a:t>Cliquez pour modifier les styles du texte du masque</a:t>
            </a:r>
          </a:p>
        </p:txBody>
      </p:sp>
      <p:sp>
        <p:nvSpPr>
          <p:cNvPr id="4" name="Rectangle 4">
            <a:extLst>
              <a:ext uri="{FF2B5EF4-FFF2-40B4-BE49-F238E27FC236}">
                <a16:creationId xmlns:a16="http://schemas.microsoft.com/office/drawing/2014/main" id="{18A38A81-C45A-5736-78E4-6A33F49DAE21}"/>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7CC356A0-2078-4A1D-2784-00B416A126CF}"/>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E6E03945-6A51-5268-5FE6-2F13899E1567}"/>
              </a:ext>
            </a:extLst>
          </p:cNvPr>
          <p:cNvSpPr>
            <a:spLocks noGrp="1" noChangeArrowheads="1"/>
          </p:cNvSpPr>
          <p:nvPr>
            <p:ph type="sldNum" sz="quarter" idx="12"/>
          </p:nvPr>
        </p:nvSpPr>
        <p:spPr>
          <a:ln/>
        </p:spPr>
        <p:txBody>
          <a:bodyPr/>
          <a:lstStyle>
            <a:lvl1pPr>
              <a:defRPr/>
            </a:lvl1pPr>
          </a:lstStyle>
          <a:p>
            <a:fld id="{BF2E8D08-ED5D-2946-89F2-21852F286EB9}" type="slidenum">
              <a:rPr lang="fr-FR" altLang="fr-FR"/>
              <a:pPr/>
              <a:t>‹N°›</a:t>
            </a:fld>
            <a:endParaRPr lang="fr-FR" altLang="fr-FR"/>
          </a:p>
        </p:txBody>
      </p:sp>
    </p:spTree>
    <p:extLst>
      <p:ext uri="{BB962C8B-B14F-4D97-AF65-F5344CB8AC3E}">
        <p14:creationId xmlns:p14="http://schemas.microsoft.com/office/powerpoint/2010/main" val="3615915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a:t>Cliquez et modifiez le titre</a:t>
            </a:r>
            <a:endParaRPr lang="fr-FR"/>
          </a:p>
        </p:txBody>
      </p:sp>
      <p:sp>
        <p:nvSpPr>
          <p:cNvPr id="3" name="Espace réservé du contenu 2"/>
          <p:cNvSpPr>
            <a:spLocks noGrp="1"/>
          </p:cNvSpPr>
          <p:nvPr>
            <p:ph sz="half" idx="1"/>
          </p:nvPr>
        </p:nvSpPr>
        <p:spPr>
          <a:xfrm>
            <a:off x="68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Espace réservé du contenu 3"/>
          <p:cNvSpPr>
            <a:spLocks noGrp="1"/>
          </p:cNvSpPr>
          <p:nvPr>
            <p:ph sz="half" idx="2"/>
          </p:nvPr>
        </p:nvSpPr>
        <p:spPr>
          <a:xfrm>
            <a:off x="46482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5" name="Rectangle 4">
            <a:extLst>
              <a:ext uri="{FF2B5EF4-FFF2-40B4-BE49-F238E27FC236}">
                <a16:creationId xmlns:a16="http://schemas.microsoft.com/office/drawing/2014/main" id="{97E95671-22F3-A037-F661-E2E7814BDBF0}"/>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a16="http://schemas.microsoft.com/office/drawing/2014/main" id="{B559CAF1-6F24-2825-A258-3C21A06550B3}"/>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6">
            <a:extLst>
              <a:ext uri="{FF2B5EF4-FFF2-40B4-BE49-F238E27FC236}">
                <a16:creationId xmlns:a16="http://schemas.microsoft.com/office/drawing/2014/main" id="{CCE0CAA3-29A2-531F-E79E-126A54A7F608}"/>
              </a:ext>
            </a:extLst>
          </p:cNvPr>
          <p:cNvSpPr>
            <a:spLocks noGrp="1" noChangeArrowheads="1"/>
          </p:cNvSpPr>
          <p:nvPr>
            <p:ph type="sldNum" sz="quarter" idx="12"/>
          </p:nvPr>
        </p:nvSpPr>
        <p:spPr>
          <a:ln/>
        </p:spPr>
        <p:txBody>
          <a:bodyPr/>
          <a:lstStyle>
            <a:lvl1pPr>
              <a:defRPr/>
            </a:lvl1pPr>
          </a:lstStyle>
          <a:p>
            <a:fld id="{CF17336D-3F42-4B4C-86F7-19EA025D4610}" type="slidenum">
              <a:rPr lang="fr-FR" altLang="fr-FR"/>
              <a:pPr/>
              <a:t>‹N°›</a:t>
            </a:fld>
            <a:endParaRPr lang="fr-FR" altLang="fr-FR"/>
          </a:p>
        </p:txBody>
      </p:sp>
    </p:spTree>
    <p:extLst>
      <p:ext uri="{BB962C8B-B14F-4D97-AF65-F5344CB8AC3E}">
        <p14:creationId xmlns:p14="http://schemas.microsoft.com/office/powerpoint/2010/main" val="500609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CH"/>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7" name="Rectangle 4">
            <a:extLst>
              <a:ext uri="{FF2B5EF4-FFF2-40B4-BE49-F238E27FC236}">
                <a16:creationId xmlns:a16="http://schemas.microsoft.com/office/drawing/2014/main" id="{266BD0EF-94F5-6839-DBCD-79A297B7C49E}"/>
              </a:ext>
            </a:extLst>
          </p:cNvPr>
          <p:cNvSpPr>
            <a:spLocks noGrp="1" noChangeArrowheads="1"/>
          </p:cNvSpPr>
          <p:nvPr>
            <p:ph type="dt" sz="half" idx="10"/>
          </p:nvPr>
        </p:nvSpPr>
        <p:spPr>
          <a:ln/>
        </p:spPr>
        <p:txBody>
          <a:bodyPr/>
          <a:lstStyle>
            <a:lvl1pPr>
              <a:defRPr/>
            </a:lvl1pPr>
          </a:lstStyle>
          <a:p>
            <a:pPr>
              <a:defRPr/>
            </a:pPr>
            <a:endParaRPr lang="fr-FR"/>
          </a:p>
        </p:txBody>
      </p:sp>
      <p:sp>
        <p:nvSpPr>
          <p:cNvPr id="8" name="Rectangle 5">
            <a:extLst>
              <a:ext uri="{FF2B5EF4-FFF2-40B4-BE49-F238E27FC236}">
                <a16:creationId xmlns:a16="http://schemas.microsoft.com/office/drawing/2014/main" id="{F9C3B96D-5693-1E96-F19D-F9C2834D892F}"/>
              </a:ext>
            </a:extLst>
          </p:cNvPr>
          <p:cNvSpPr>
            <a:spLocks noGrp="1" noChangeArrowheads="1"/>
          </p:cNvSpPr>
          <p:nvPr>
            <p:ph type="ftr" sz="quarter" idx="11"/>
          </p:nvPr>
        </p:nvSpPr>
        <p:spPr>
          <a:ln/>
        </p:spPr>
        <p:txBody>
          <a:bodyPr/>
          <a:lstStyle>
            <a:lvl1pPr>
              <a:defRPr/>
            </a:lvl1pPr>
          </a:lstStyle>
          <a:p>
            <a:pPr>
              <a:defRPr/>
            </a:pPr>
            <a:endParaRPr lang="fr-FR"/>
          </a:p>
        </p:txBody>
      </p:sp>
      <p:sp>
        <p:nvSpPr>
          <p:cNvPr id="9" name="Rectangle 6">
            <a:extLst>
              <a:ext uri="{FF2B5EF4-FFF2-40B4-BE49-F238E27FC236}">
                <a16:creationId xmlns:a16="http://schemas.microsoft.com/office/drawing/2014/main" id="{27217EB7-99EE-9DAE-A7AE-8B551558B688}"/>
              </a:ext>
            </a:extLst>
          </p:cNvPr>
          <p:cNvSpPr>
            <a:spLocks noGrp="1" noChangeArrowheads="1"/>
          </p:cNvSpPr>
          <p:nvPr>
            <p:ph type="sldNum" sz="quarter" idx="12"/>
          </p:nvPr>
        </p:nvSpPr>
        <p:spPr>
          <a:ln/>
        </p:spPr>
        <p:txBody>
          <a:bodyPr/>
          <a:lstStyle>
            <a:lvl1pPr>
              <a:defRPr/>
            </a:lvl1pPr>
          </a:lstStyle>
          <a:p>
            <a:fld id="{AC314AF2-1BAA-774A-96B0-730539D03AF0}" type="slidenum">
              <a:rPr lang="fr-FR" altLang="fr-FR"/>
              <a:pPr/>
              <a:t>‹N°›</a:t>
            </a:fld>
            <a:endParaRPr lang="fr-FR" altLang="fr-FR"/>
          </a:p>
        </p:txBody>
      </p:sp>
    </p:spTree>
    <p:extLst>
      <p:ext uri="{BB962C8B-B14F-4D97-AF65-F5344CB8AC3E}">
        <p14:creationId xmlns:p14="http://schemas.microsoft.com/office/powerpoint/2010/main" val="26249672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a:t>Cliquez et modifiez le titre</a:t>
            </a:r>
            <a:endParaRPr lang="fr-FR"/>
          </a:p>
        </p:txBody>
      </p:sp>
      <p:sp>
        <p:nvSpPr>
          <p:cNvPr id="3" name="Rectangle 4">
            <a:extLst>
              <a:ext uri="{FF2B5EF4-FFF2-40B4-BE49-F238E27FC236}">
                <a16:creationId xmlns:a16="http://schemas.microsoft.com/office/drawing/2014/main" id="{02042350-EC96-19BF-E477-F73CED74D3C6}"/>
              </a:ext>
            </a:extLst>
          </p:cNvPr>
          <p:cNvSpPr>
            <a:spLocks noGrp="1" noChangeArrowheads="1"/>
          </p:cNvSpPr>
          <p:nvPr>
            <p:ph type="dt" sz="half" idx="10"/>
          </p:nvPr>
        </p:nvSpPr>
        <p:spPr>
          <a:ln/>
        </p:spPr>
        <p:txBody>
          <a:bodyPr/>
          <a:lstStyle>
            <a:lvl1pPr>
              <a:defRPr/>
            </a:lvl1pPr>
          </a:lstStyle>
          <a:p>
            <a:pPr>
              <a:defRPr/>
            </a:pPr>
            <a:endParaRPr lang="fr-FR"/>
          </a:p>
        </p:txBody>
      </p:sp>
      <p:sp>
        <p:nvSpPr>
          <p:cNvPr id="4" name="Rectangle 5">
            <a:extLst>
              <a:ext uri="{FF2B5EF4-FFF2-40B4-BE49-F238E27FC236}">
                <a16:creationId xmlns:a16="http://schemas.microsoft.com/office/drawing/2014/main" id="{571A5B6D-6A5D-1005-F389-0B06455F4710}"/>
              </a:ext>
            </a:extLst>
          </p:cNvPr>
          <p:cNvSpPr>
            <a:spLocks noGrp="1" noChangeArrowheads="1"/>
          </p:cNvSpPr>
          <p:nvPr>
            <p:ph type="ftr" sz="quarter" idx="11"/>
          </p:nvPr>
        </p:nvSpPr>
        <p:spPr>
          <a:ln/>
        </p:spPr>
        <p:txBody>
          <a:bodyPr/>
          <a:lstStyle>
            <a:lvl1pPr>
              <a:defRPr/>
            </a:lvl1pPr>
          </a:lstStyle>
          <a:p>
            <a:pPr>
              <a:defRPr/>
            </a:pPr>
            <a:endParaRPr lang="fr-FR"/>
          </a:p>
        </p:txBody>
      </p:sp>
      <p:sp>
        <p:nvSpPr>
          <p:cNvPr id="5" name="Rectangle 6">
            <a:extLst>
              <a:ext uri="{FF2B5EF4-FFF2-40B4-BE49-F238E27FC236}">
                <a16:creationId xmlns:a16="http://schemas.microsoft.com/office/drawing/2014/main" id="{B0672043-C0C9-C876-3CC2-2EF30B88DA15}"/>
              </a:ext>
            </a:extLst>
          </p:cNvPr>
          <p:cNvSpPr>
            <a:spLocks noGrp="1" noChangeArrowheads="1"/>
          </p:cNvSpPr>
          <p:nvPr>
            <p:ph type="sldNum" sz="quarter" idx="12"/>
          </p:nvPr>
        </p:nvSpPr>
        <p:spPr>
          <a:ln/>
        </p:spPr>
        <p:txBody>
          <a:bodyPr/>
          <a:lstStyle>
            <a:lvl1pPr>
              <a:defRPr/>
            </a:lvl1pPr>
          </a:lstStyle>
          <a:p>
            <a:fld id="{FB1E155B-B0FA-B740-9706-8C59BF24C3B1}" type="slidenum">
              <a:rPr lang="fr-FR" altLang="fr-FR"/>
              <a:pPr/>
              <a:t>‹N°›</a:t>
            </a:fld>
            <a:endParaRPr lang="fr-FR" altLang="fr-FR"/>
          </a:p>
        </p:txBody>
      </p:sp>
    </p:spTree>
    <p:extLst>
      <p:ext uri="{BB962C8B-B14F-4D97-AF65-F5344CB8AC3E}">
        <p14:creationId xmlns:p14="http://schemas.microsoft.com/office/powerpoint/2010/main" val="3798335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C0CDF67-A7A3-0430-D2E2-2CE7B3392E55}"/>
              </a:ext>
            </a:extLst>
          </p:cNvPr>
          <p:cNvSpPr>
            <a:spLocks noGrp="1" noChangeArrowheads="1"/>
          </p:cNvSpPr>
          <p:nvPr>
            <p:ph type="dt" sz="half" idx="10"/>
          </p:nvPr>
        </p:nvSpPr>
        <p:spPr>
          <a:ln/>
        </p:spPr>
        <p:txBody>
          <a:bodyPr/>
          <a:lstStyle>
            <a:lvl1pPr>
              <a:defRPr/>
            </a:lvl1pPr>
          </a:lstStyle>
          <a:p>
            <a:pPr>
              <a:defRPr/>
            </a:pPr>
            <a:endParaRPr lang="fr-FR"/>
          </a:p>
        </p:txBody>
      </p:sp>
      <p:sp>
        <p:nvSpPr>
          <p:cNvPr id="3" name="Rectangle 5">
            <a:extLst>
              <a:ext uri="{FF2B5EF4-FFF2-40B4-BE49-F238E27FC236}">
                <a16:creationId xmlns:a16="http://schemas.microsoft.com/office/drawing/2014/main" id="{A9314413-4C89-DC9B-0A75-5815CDCD8274}"/>
              </a:ext>
            </a:extLst>
          </p:cNvPr>
          <p:cNvSpPr>
            <a:spLocks noGrp="1" noChangeArrowheads="1"/>
          </p:cNvSpPr>
          <p:nvPr>
            <p:ph type="ftr" sz="quarter" idx="11"/>
          </p:nvPr>
        </p:nvSpPr>
        <p:spPr>
          <a:ln/>
        </p:spPr>
        <p:txBody>
          <a:bodyPr/>
          <a:lstStyle>
            <a:lvl1pPr>
              <a:defRPr/>
            </a:lvl1pPr>
          </a:lstStyle>
          <a:p>
            <a:pPr>
              <a:defRPr/>
            </a:pPr>
            <a:endParaRPr lang="fr-FR"/>
          </a:p>
        </p:txBody>
      </p:sp>
      <p:sp>
        <p:nvSpPr>
          <p:cNvPr id="4" name="Rectangle 6">
            <a:extLst>
              <a:ext uri="{FF2B5EF4-FFF2-40B4-BE49-F238E27FC236}">
                <a16:creationId xmlns:a16="http://schemas.microsoft.com/office/drawing/2014/main" id="{AFA6EB86-CBFE-A5E1-8991-B862E6897919}"/>
              </a:ext>
            </a:extLst>
          </p:cNvPr>
          <p:cNvSpPr>
            <a:spLocks noGrp="1" noChangeArrowheads="1"/>
          </p:cNvSpPr>
          <p:nvPr>
            <p:ph type="sldNum" sz="quarter" idx="12"/>
          </p:nvPr>
        </p:nvSpPr>
        <p:spPr>
          <a:ln/>
        </p:spPr>
        <p:txBody>
          <a:bodyPr/>
          <a:lstStyle>
            <a:lvl1pPr>
              <a:defRPr/>
            </a:lvl1pPr>
          </a:lstStyle>
          <a:p>
            <a:fld id="{CA7D2504-555F-D645-9895-7545AB0AAE23}" type="slidenum">
              <a:rPr lang="fr-FR" altLang="fr-FR"/>
              <a:pPr/>
              <a:t>‹N°›</a:t>
            </a:fld>
            <a:endParaRPr lang="fr-FR" altLang="fr-FR"/>
          </a:p>
        </p:txBody>
      </p:sp>
    </p:spTree>
    <p:extLst>
      <p:ext uri="{BB962C8B-B14F-4D97-AF65-F5344CB8AC3E}">
        <p14:creationId xmlns:p14="http://schemas.microsoft.com/office/powerpoint/2010/main" val="3984623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CH"/>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a:t>Cliquez pour modifier les styles du texte du masque</a:t>
            </a:r>
          </a:p>
        </p:txBody>
      </p:sp>
      <p:sp>
        <p:nvSpPr>
          <p:cNvPr id="5" name="Rectangle 4">
            <a:extLst>
              <a:ext uri="{FF2B5EF4-FFF2-40B4-BE49-F238E27FC236}">
                <a16:creationId xmlns:a16="http://schemas.microsoft.com/office/drawing/2014/main" id="{25066F4F-EEFD-6A05-256D-0A27C1647142}"/>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a16="http://schemas.microsoft.com/office/drawing/2014/main" id="{49E49C57-5289-3665-6FD9-C466161B41C8}"/>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6">
            <a:extLst>
              <a:ext uri="{FF2B5EF4-FFF2-40B4-BE49-F238E27FC236}">
                <a16:creationId xmlns:a16="http://schemas.microsoft.com/office/drawing/2014/main" id="{999F87DC-F3EC-CF8B-71D8-9DF8F29DB60D}"/>
              </a:ext>
            </a:extLst>
          </p:cNvPr>
          <p:cNvSpPr>
            <a:spLocks noGrp="1" noChangeArrowheads="1"/>
          </p:cNvSpPr>
          <p:nvPr>
            <p:ph type="sldNum" sz="quarter" idx="12"/>
          </p:nvPr>
        </p:nvSpPr>
        <p:spPr>
          <a:ln/>
        </p:spPr>
        <p:txBody>
          <a:bodyPr/>
          <a:lstStyle>
            <a:lvl1pPr>
              <a:defRPr/>
            </a:lvl1pPr>
          </a:lstStyle>
          <a:p>
            <a:fld id="{B0537BF1-D6AE-C840-B7F4-85A1D58683E0}" type="slidenum">
              <a:rPr lang="fr-FR" altLang="fr-FR"/>
              <a:pPr/>
              <a:t>‹N°›</a:t>
            </a:fld>
            <a:endParaRPr lang="fr-FR" altLang="fr-FR"/>
          </a:p>
        </p:txBody>
      </p:sp>
    </p:spTree>
    <p:extLst>
      <p:ext uri="{BB962C8B-B14F-4D97-AF65-F5344CB8AC3E}">
        <p14:creationId xmlns:p14="http://schemas.microsoft.com/office/powerpoint/2010/main" val="4293935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CH"/>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a:t>Cliquez pour modifier les styles du texte du masque</a:t>
            </a:r>
          </a:p>
        </p:txBody>
      </p:sp>
      <p:sp>
        <p:nvSpPr>
          <p:cNvPr id="5" name="Rectangle 4">
            <a:extLst>
              <a:ext uri="{FF2B5EF4-FFF2-40B4-BE49-F238E27FC236}">
                <a16:creationId xmlns:a16="http://schemas.microsoft.com/office/drawing/2014/main" id="{6D37EABC-88D4-AB6A-AA6E-44A511B37DAB}"/>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a16="http://schemas.microsoft.com/office/drawing/2014/main" id="{1F267FC4-D5EB-8555-C9C0-C85EB7478C00}"/>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6">
            <a:extLst>
              <a:ext uri="{FF2B5EF4-FFF2-40B4-BE49-F238E27FC236}">
                <a16:creationId xmlns:a16="http://schemas.microsoft.com/office/drawing/2014/main" id="{0B67A4EA-02CE-257F-4484-28B1BE475035}"/>
              </a:ext>
            </a:extLst>
          </p:cNvPr>
          <p:cNvSpPr>
            <a:spLocks noGrp="1" noChangeArrowheads="1"/>
          </p:cNvSpPr>
          <p:nvPr>
            <p:ph type="sldNum" sz="quarter" idx="12"/>
          </p:nvPr>
        </p:nvSpPr>
        <p:spPr>
          <a:ln/>
        </p:spPr>
        <p:txBody>
          <a:bodyPr/>
          <a:lstStyle>
            <a:lvl1pPr>
              <a:defRPr/>
            </a:lvl1pPr>
          </a:lstStyle>
          <a:p>
            <a:fld id="{DF86CFA5-8541-0B40-B083-17E0877B7217}" type="slidenum">
              <a:rPr lang="fr-FR" altLang="fr-FR"/>
              <a:pPr/>
              <a:t>‹N°›</a:t>
            </a:fld>
            <a:endParaRPr lang="fr-FR" altLang="fr-FR"/>
          </a:p>
        </p:txBody>
      </p:sp>
    </p:spTree>
    <p:extLst>
      <p:ext uri="{BB962C8B-B14F-4D97-AF65-F5344CB8AC3E}">
        <p14:creationId xmlns:p14="http://schemas.microsoft.com/office/powerpoint/2010/main" val="632632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2" descr="modèle power point">
            <a:extLst>
              <a:ext uri="{FF2B5EF4-FFF2-40B4-BE49-F238E27FC236}">
                <a16:creationId xmlns:a16="http://schemas.microsoft.com/office/drawing/2014/main" id="{F76EE767-8CB8-4A5E-5CEA-199A814749DF}"/>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85725"/>
            <a:ext cx="9145588" cy="703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a:extLst>
              <a:ext uri="{FF2B5EF4-FFF2-40B4-BE49-F238E27FC236}">
                <a16:creationId xmlns:a16="http://schemas.microsoft.com/office/drawing/2014/main" id="{95F9417A-61F0-DA3B-2DC4-F7A9E69850A3}"/>
              </a:ext>
            </a:extLst>
          </p:cNvPr>
          <p:cNvSpPr>
            <a:spLocks noGrp="1" noChangeArrowheads="1"/>
          </p:cNvSpPr>
          <p:nvPr>
            <p:ph type="title"/>
          </p:nvPr>
        </p:nvSpPr>
        <p:spPr bwMode="auto">
          <a:xfrm>
            <a:off x="685800" y="7620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a:t>Cliquez et modifiez le titre</a:t>
            </a:r>
          </a:p>
        </p:txBody>
      </p:sp>
      <p:sp>
        <p:nvSpPr>
          <p:cNvPr id="1028" name="Rectangle 3">
            <a:extLst>
              <a:ext uri="{FF2B5EF4-FFF2-40B4-BE49-F238E27FC236}">
                <a16:creationId xmlns:a16="http://schemas.microsoft.com/office/drawing/2014/main" id="{5F5A5B34-4354-9721-8131-F0A979B46C71}"/>
              </a:ext>
            </a:extLst>
          </p:cNvPr>
          <p:cNvSpPr>
            <a:spLocks noGrp="1" noChangeArrowheads="1"/>
          </p:cNvSpPr>
          <p:nvPr>
            <p:ph type="body" idx="1"/>
          </p:nvPr>
        </p:nvSpPr>
        <p:spPr bwMode="auto">
          <a:xfrm>
            <a:off x="685800" y="21336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2" name="Rectangle 4">
            <a:extLst>
              <a:ext uri="{FF2B5EF4-FFF2-40B4-BE49-F238E27FC236}">
                <a16:creationId xmlns:a16="http://schemas.microsoft.com/office/drawing/2014/main" id="{A84E3A71-F8F1-0709-8FD0-8E8FFF6DF83E}"/>
              </a:ext>
            </a:extLst>
          </p:cNvPr>
          <p:cNvSpPr>
            <a:spLocks noGrp="1" noChangeArrowheads="1"/>
          </p:cNvSpPr>
          <p:nvPr>
            <p:ph type="dt" sz="half" idx="2"/>
          </p:nvPr>
        </p:nvSpPr>
        <p:spPr bwMode="auto">
          <a:xfrm>
            <a:off x="685800" y="64008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smtClean="0">
                <a:latin typeface="Arial" charset="0"/>
                <a:ea typeface="ＭＳ Ｐゴシック" charset="0"/>
              </a:defRPr>
            </a:lvl1pPr>
          </a:lstStyle>
          <a:p>
            <a:pPr>
              <a:defRPr/>
            </a:pPr>
            <a:endParaRPr lang="fr-FR"/>
          </a:p>
        </p:txBody>
      </p:sp>
      <p:sp>
        <p:nvSpPr>
          <p:cNvPr id="1029" name="Rectangle 5">
            <a:extLst>
              <a:ext uri="{FF2B5EF4-FFF2-40B4-BE49-F238E27FC236}">
                <a16:creationId xmlns:a16="http://schemas.microsoft.com/office/drawing/2014/main" id="{6BC89F4D-5EA8-BCBE-002C-61979A468CDD}"/>
              </a:ext>
            </a:extLst>
          </p:cNvPr>
          <p:cNvSpPr>
            <a:spLocks noGrp="1" noChangeArrowheads="1"/>
          </p:cNvSpPr>
          <p:nvPr>
            <p:ph type="ftr" sz="quarter" idx="3"/>
          </p:nvPr>
        </p:nvSpPr>
        <p:spPr bwMode="auto">
          <a:xfrm>
            <a:off x="3124200" y="6400800"/>
            <a:ext cx="28956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smtClean="0">
                <a:latin typeface="Arial" charset="0"/>
                <a:ea typeface="ＭＳ Ｐゴシック" charset="0"/>
              </a:defRPr>
            </a:lvl1pPr>
          </a:lstStyle>
          <a:p>
            <a:pPr>
              <a:defRPr/>
            </a:pPr>
            <a:endParaRPr lang="fr-FR"/>
          </a:p>
        </p:txBody>
      </p:sp>
      <p:sp>
        <p:nvSpPr>
          <p:cNvPr id="1030" name="Rectangle 6">
            <a:extLst>
              <a:ext uri="{FF2B5EF4-FFF2-40B4-BE49-F238E27FC236}">
                <a16:creationId xmlns:a16="http://schemas.microsoft.com/office/drawing/2014/main" id="{F55C3CDA-D83B-C3DE-48EA-A4842E2FDF44}"/>
              </a:ext>
            </a:extLst>
          </p:cNvPr>
          <p:cNvSpPr>
            <a:spLocks noGrp="1" noChangeArrowheads="1"/>
          </p:cNvSpPr>
          <p:nvPr>
            <p:ph type="sldNum" sz="quarter" idx="4"/>
          </p:nvPr>
        </p:nvSpPr>
        <p:spPr bwMode="auto">
          <a:xfrm>
            <a:off x="6553200" y="64008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lvl1pPr>
          </a:lstStyle>
          <a:p>
            <a:fld id="{9AEA32B6-24B1-004A-A48B-F5F571CA182D}"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mailto:magali.descoeudres@hepl.ch" TargetMode="External"/><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8" Type="http://schemas.openxmlformats.org/officeDocument/2006/relationships/hyperlink" Target="https://doi.org/10.1016/j.iheduc.2009.10.002" TargetMode="External"/><Relationship Id="rId13" Type="http://schemas.openxmlformats.org/officeDocument/2006/relationships/hyperlink" Target="https://doi.org/10.3389/feduc.2022.1026417" TargetMode="External"/><Relationship Id="rId3" Type="http://schemas.openxmlformats.org/officeDocument/2006/relationships/hyperlink" Target="https://doi.org/10.1080/07303084.2016.1203687" TargetMode="External"/><Relationship Id="rId7" Type="http://schemas.openxmlformats.org/officeDocument/2006/relationships/hyperlink" Target="https://doi.org/10.3390/educsci13050437" TargetMode="External"/><Relationship Id="rId12" Type="http://schemas.openxmlformats.org/officeDocument/2006/relationships/hyperlink" Target="https://doi.org/10.7202/1061719ar"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doi.org/10.3917/sta.pr1.0024" TargetMode="External"/><Relationship Id="rId11" Type="http://schemas.openxmlformats.org/officeDocument/2006/relationships/hyperlink" Target="https://doi.org/10.1080/01587910802004860" TargetMode="External"/><Relationship Id="rId5" Type="http://schemas.openxmlformats.org/officeDocument/2006/relationships/hyperlink" Target="https://doi.org/10.26034/vd.epm.2021.3525" TargetMode="External"/><Relationship Id="rId10" Type="http://schemas.openxmlformats.org/officeDocument/2006/relationships/hyperlink" Target="https://doi.org/10.1016/j.compedu.2010.03.013" TargetMode="External"/><Relationship Id="rId4" Type="http://schemas.openxmlformats.org/officeDocument/2006/relationships/hyperlink" Target="https://doi.org/10.4000/rechercheformation.791" TargetMode="External"/><Relationship Id="rId9" Type="http://schemas.openxmlformats.org/officeDocument/2006/relationships/hyperlink" Target="https://doi.org/10.1007/s12528-012-9063-1" TargetMode="External"/><Relationship Id="rId14" Type="http://schemas.openxmlformats.org/officeDocument/2006/relationships/hyperlink" Target="https://doi.org/10.18848/1447-9494/CGP/v21/48741"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https://pedagogie.uquebec.ca/le-tableau/superviser-distance-grace-au-numerique-le-cas-des-stages" TargetMode="External"/><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8.png"/><Relationship Id="rId10" Type="http://schemas.microsoft.com/office/2007/relationships/hdphoto" Target="../media/hdphoto1.wdp"/><Relationship Id="rId4" Type="http://schemas.openxmlformats.org/officeDocument/2006/relationships/image" Target="../media/image7.png"/><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itre 1">
            <a:extLst>
              <a:ext uri="{FF2B5EF4-FFF2-40B4-BE49-F238E27FC236}">
                <a16:creationId xmlns:a16="http://schemas.microsoft.com/office/drawing/2014/main" id="{B5AA4466-F7E4-7848-FE67-0B5FDC313EE5}"/>
              </a:ext>
            </a:extLst>
          </p:cNvPr>
          <p:cNvSpPr>
            <a:spLocks noGrp="1"/>
          </p:cNvSpPr>
          <p:nvPr>
            <p:ph type="ctrTitle"/>
          </p:nvPr>
        </p:nvSpPr>
        <p:spPr>
          <a:xfrm>
            <a:off x="685800" y="615332"/>
            <a:ext cx="7772400" cy="1713728"/>
          </a:xfrm>
        </p:spPr>
        <p:txBody>
          <a:bodyPr/>
          <a:lstStyle/>
          <a:p>
            <a:pPr eaLnBrk="1" hangingPunct="1"/>
            <a:r>
              <a:rPr lang="fr-CH" altLang="fr-FR" sz="2800" dirty="0" err="1">
                <a:solidFill>
                  <a:schemeClr val="tx1"/>
                </a:solidFill>
                <a:latin typeface="arial" panose="020B0604020202020204" pitchFamily="34" charset="0"/>
              </a:rPr>
              <a:t>Télésupervision</a:t>
            </a:r>
            <a:r>
              <a:rPr lang="fr-CH" altLang="fr-FR" sz="2800" dirty="0">
                <a:solidFill>
                  <a:schemeClr val="tx1"/>
                </a:solidFill>
                <a:latin typeface="arial" panose="020B0604020202020204" pitchFamily="34" charset="0"/>
              </a:rPr>
              <a:t> de stagiaires en éducation physique: étude </a:t>
            </a:r>
            <a:r>
              <a:rPr lang="fr-CH" altLang="fr-FR" sz="2800" dirty="0">
                <a:solidFill>
                  <a:schemeClr val="tx1"/>
                </a:solidFill>
              </a:rPr>
              <a:t>exploratoire </a:t>
            </a:r>
            <a:r>
              <a:rPr lang="fr-CH" sz="2800" dirty="0" err="1">
                <a:effectLst/>
                <a:highlight>
                  <a:srgbClr val="FFFFFF"/>
                </a:highlight>
              </a:rPr>
              <a:t>menée</a:t>
            </a:r>
            <a:r>
              <a:rPr lang="fr-CH" sz="2800" dirty="0">
                <a:effectLst/>
                <a:highlight>
                  <a:srgbClr val="FFFFFF"/>
                </a:highlight>
              </a:rPr>
              <a:t> </a:t>
            </a:r>
            <a:r>
              <a:rPr lang="fr-CH" sz="2800" dirty="0" err="1">
                <a:effectLst/>
                <a:highlight>
                  <a:srgbClr val="FFFFFF"/>
                </a:highlight>
              </a:rPr>
              <a:t>auprès</a:t>
            </a:r>
            <a:r>
              <a:rPr lang="fr-CH" sz="2800" dirty="0">
                <a:effectLst/>
                <a:highlight>
                  <a:srgbClr val="FFFFFF"/>
                </a:highlight>
              </a:rPr>
              <a:t> de stagiaires du </a:t>
            </a:r>
            <a:r>
              <a:rPr lang="fr-CH" sz="2800" dirty="0" err="1">
                <a:effectLst/>
                <a:highlight>
                  <a:srgbClr val="FFFFFF"/>
                </a:highlight>
              </a:rPr>
              <a:t>Québec</a:t>
            </a:r>
            <a:r>
              <a:rPr lang="fr-CH" sz="2800" dirty="0">
                <a:effectLst/>
                <a:highlight>
                  <a:srgbClr val="FFFFFF"/>
                </a:highlight>
              </a:rPr>
              <a:t> et du canton de Vaud </a:t>
            </a:r>
            <a:br>
              <a:rPr lang="fr-CH" sz="1100" dirty="0">
                <a:effectLst/>
                <a:highlight>
                  <a:srgbClr val="FFFFFF"/>
                </a:highlight>
              </a:rPr>
            </a:br>
            <a:endParaRPr lang="fr-FR" altLang="fr-FR" sz="2800" dirty="0">
              <a:solidFill>
                <a:schemeClr val="tx1"/>
              </a:solidFill>
            </a:endParaRPr>
          </a:p>
        </p:txBody>
      </p:sp>
      <p:sp>
        <p:nvSpPr>
          <p:cNvPr id="5122" name="Sous-titre 2">
            <a:extLst>
              <a:ext uri="{FF2B5EF4-FFF2-40B4-BE49-F238E27FC236}">
                <a16:creationId xmlns:a16="http://schemas.microsoft.com/office/drawing/2014/main" id="{5E49D4D8-0281-A52F-DC88-538CD18BEE6F}"/>
              </a:ext>
            </a:extLst>
          </p:cNvPr>
          <p:cNvSpPr>
            <a:spLocks noGrp="1"/>
          </p:cNvSpPr>
          <p:nvPr>
            <p:ph type="subTitle" idx="1"/>
          </p:nvPr>
        </p:nvSpPr>
        <p:spPr>
          <a:xfrm>
            <a:off x="685800" y="4590256"/>
            <a:ext cx="7486600" cy="1575754"/>
          </a:xfrm>
        </p:spPr>
        <p:txBody>
          <a:bodyPr/>
          <a:lstStyle/>
          <a:p>
            <a:pPr eaLnBrk="1" hangingPunct="1"/>
            <a:r>
              <a:rPr lang="fr-FR" altLang="fr-FR" sz="2400" dirty="0"/>
              <a:t>Magali Descoeudres, François </a:t>
            </a:r>
            <a:r>
              <a:rPr lang="fr-FR" altLang="fr-FR" sz="2400" dirty="0" err="1"/>
              <a:t>Vandercleyen</a:t>
            </a:r>
            <a:r>
              <a:rPr lang="fr-FR" altLang="fr-FR" sz="2400" dirty="0"/>
              <a:t> &amp; Matthieu Petit </a:t>
            </a:r>
          </a:p>
          <a:p>
            <a:pPr eaLnBrk="1" hangingPunct="1"/>
            <a:r>
              <a:rPr lang="fr-FR" altLang="fr-FR" sz="2400" dirty="0">
                <a:hlinkClick r:id="rId3"/>
              </a:rPr>
              <a:t>magali.descoeudres@hepl.ch</a:t>
            </a:r>
            <a:endParaRPr lang="fr-FR" altLang="fr-FR" sz="2400" dirty="0"/>
          </a:p>
        </p:txBody>
      </p:sp>
      <p:pic>
        <p:nvPicPr>
          <p:cNvPr id="4" name="Picture 2" descr="Capture d’écran 2018-06-19 à 13.57.06.png">
            <a:extLst>
              <a:ext uri="{FF2B5EF4-FFF2-40B4-BE49-F238E27FC236}">
                <a16:creationId xmlns:a16="http://schemas.microsoft.com/office/drawing/2014/main" id="{8AEE410D-696E-37DC-9678-C0EC317D32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2460247"/>
            <a:ext cx="1905744" cy="1937506"/>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 5">
            <a:extLst>
              <a:ext uri="{FF2B5EF4-FFF2-40B4-BE49-F238E27FC236}">
                <a16:creationId xmlns:a16="http://schemas.microsoft.com/office/drawing/2014/main" id="{D701B1A1-7BE7-6F37-187D-2CCCE53C1ED2}"/>
              </a:ext>
            </a:extLst>
          </p:cNvPr>
          <p:cNvPicPr>
            <a:picLocks noChangeAspect="1"/>
          </p:cNvPicPr>
          <p:nvPr/>
        </p:nvPicPr>
        <p:blipFill>
          <a:blip r:embed="rId5"/>
          <a:stretch>
            <a:fillRect/>
          </a:stretch>
        </p:blipFill>
        <p:spPr>
          <a:xfrm>
            <a:off x="6372200" y="2120881"/>
            <a:ext cx="1368152" cy="2276872"/>
          </a:xfrm>
          <a:prstGeom prst="rect">
            <a:avLst/>
          </a:prstGeom>
        </p:spPr>
      </p:pic>
      <p:pic>
        <p:nvPicPr>
          <p:cNvPr id="8" name="Image 7">
            <a:extLst>
              <a:ext uri="{FF2B5EF4-FFF2-40B4-BE49-F238E27FC236}">
                <a16:creationId xmlns:a16="http://schemas.microsoft.com/office/drawing/2014/main" id="{B33C29EB-BCC9-1904-9016-AD6FB83D339F}"/>
              </a:ext>
            </a:extLst>
          </p:cNvPr>
          <p:cNvPicPr>
            <a:picLocks noChangeAspect="1"/>
          </p:cNvPicPr>
          <p:nvPr/>
        </p:nvPicPr>
        <p:blipFill>
          <a:blip r:embed="rId6"/>
          <a:stretch>
            <a:fillRect/>
          </a:stretch>
        </p:blipFill>
        <p:spPr>
          <a:xfrm>
            <a:off x="3681382" y="2301767"/>
            <a:ext cx="2129916" cy="2100812"/>
          </a:xfrm>
          <a:prstGeom prst="rect">
            <a:avLst/>
          </a:prstGeom>
        </p:spPr>
      </p:pic>
      <p:pic>
        <p:nvPicPr>
          <p:cNvPr id="2" name="Image 1" descr="Une image contenant Graphique, Police, graphisme, symbole&#10;&#10;Description générée automatiquement">
            <a:extLst>
              <a:ext uri="{FF2B5EF4-FFF2-40B4-BE49-F238E27FC236}">
                <a16:creationId xmlns:a16="http://schemas.microsoft.com/office/drawing/2014/main" id="{7DFAD583-7951-AC45-DB0C-126B581F3C33}"/>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740352" y="6021288"/>
            <a:ext cx="1130185" cy="851181"/>
          </a:xfrm>
          <a:prstGeom prst="rect">
            <a:avLst/>
          </a:prstGeom>
          <a:noFill/>
          <a:ln>
            <a:noFill/>
          </a:ln>
        </p:spPr>
      </p:pic>
      <p:pic>
        <p:nvPicPr>
          <p:cNvPr id="3" name="Image 2" descr="Une image contenant croquis, Dessin au trait, blanc, dessin&#10;&#10;Description générée automatiquement">
            <a:extLst>
              <a:ext uri="{FF2B5EF4-FFF2-40B4-BE49-F238E27FC236}">
                <a16:creationId xmlns:a16="http://schemas.microsoft.com/office/drawing/2014/main" id="{9091D6B9-2330-5557-3A34-1A59855B4CC3}"/>
              </a:ext>
            </a:extLst>
          </p:cNvPr>
          <p:cNvPicPr>
            <a:picLocks noChangeAspect="1"/>
          </p:cNvPicPr>
          <p:nvPr/>
        </p:nvPicPr>
        <p:blipFill rotWithShape="1">
          <a:blip r:embed="rId8">
            <a:grayscl/>
            <a:extLst>
              <a:ext uri="{BEBA8EAE-BF5A-486C-A8C5-ECC9F3942E4B}">
                <a14:imgProps xmlns:a14="http://schemas.microsoft.com/office/drawing/2010/main">
                  <a14:imgLayer r:embed="rId9">
                    <a14:imgEffect>
                      <a14:colorTemperature colorTemp="4700"/>
                    </a14:imgEffect>
                    <a14:imgEffect>
                      <a14:saturation sat="0"/>
                    </a14:imgEffect>
                  </a14:imgLayer>
                </a14:imgProps>
              </a:ext>
              <a:ext uri="{28A0092B-C50C-407E-A947-70E740481C1C}">
                <a14:useLocalDpi xmlns:a14="http://schemas.microsoft.com/office/drawing/2010/main" val="0"/>
              </a:ext>
            </a:extLst>
          </a:blip>
          <a:srcRect l="21774" t="11564" r="17023" b="19022"/>
          <a:stretch/>
        </p:blipFill>
        <p:spPr bwMode="auto">
          <a:xfrm>
            <a:off x="181744" y="5883413"/>
            <a:ext cx="1008112" cy="1007942"/>
          </a:xfrm>
          <a:prstGeom prst="rect">
            <a:avLst/>
          </a:prstGeom>
          <a:ln>
            <a:noFill/>
          </a:ln>
          <a:extLst>
            <a:ext uri="{53640926-AAD7-44D8-BBD7-CCE9431645EC}">
              <a14:shadowObscured xmlns:a14="http://schemas.microsoft.com/office/drawing/2010/main"/>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F4F670-3471-AAAC-6506-AAB15966682F}"/>
              </a:ext>
            </a:extLst>
          </p:cNvPr>
          <p:cNvSpPr>
            <a:spLocks noGrp="1"/>
          </p:cNvSpPr>
          <p:nvPr>
            <p:ph type="title"/>
          </p:nvPr>
        </p:nvSpPr>
        <p:spPr>
          <a:xfrm>
            <a:off x="467544" y="404664"/>
            <a:ext cx="8208912" cy="1143000"/>
          </a:xfrm>
        </p:spPr>
        <p:txBody>
          <a:bodyPr/>
          <a:lstStyle/>
          <a:p>
            <a:r>
              <a:rPr lang="fr-FR" sz="4000" dirty="0"/>
              <a:t>Résultats – entretiens ACS- Vaud</a:t>
            </a:r>
          </a:p>
        </p:txBody>
      </p:sp>
      <p:sp>
        <p:nvSpPr>
          <p:cNvPr id="3" name="Espace réservé du contenu 2">
            <a:extLst>
              <a:ext uri="{FF2B5EF4-FFF2-40B4-BE49-F238E27FC236}">
                <a16:creationId xmlns:a16="http://schemas.microsoft.com/office/drawing/2014/main" id="{FD128764-6699-3C5D-E848-82E29FB8B209}"/>
              </a:ext>
            </a:extLst>
          </p:cNvPr>
          <p:cNvSpPr>
            <a:spLocks noGrp="1"/>
          </p:cNvSpPr>
          <p:nvPr>
            <p:ph idx="1"/>
          </p:nvPr>
        </p:nvSpPr>
        <p:spPr>
          <a:xfrm>
            <a:off x="493398" y="1422560"/>
            <a:ext cx="8208912" cy="5435440"/>
          </a:xfrm>
        </p:spPr>
        <p:txBody>
          <a:bodyPr/>
          <a:lstStyle/>
          <a:p>
            <a:r>
              <a:rPr lang="fr-CH" sz="2000" dirty="0">
                <a:solidFill>
                  <a:srgbClr val="202124"/>
                </a:solidFill>
              </a:rPr>
              <a:t>«L'</a:t>
            </a:r>
            <a:r>
              <a:rPr lang="fr-CH" sz="2000" b="1" dirty="0">
                <a:solidFill>
                  <a:srgbClr val="202124"/>
                </a:solidFill>
              </a:rPr>
              <a:t>entretien post-leçon </a:t>
            </a:r>
            <a:r>
              <a:rPr lang="fr-CH" sz="2000" dirty="0">
                <a:solidFill>
                  <a:srgbClr val="202124"/>
                </a:solidFill>
              </a:rPr>
              <a:t>me paraît être essentiel qu'il soit en présentiel ou en </a:t>
            </a:r>
            <a:r>
              <a:rPr lang="fr-CH" sz="2000" dirty="0" err="1">
                <a:solidFill>
                  <a:srgbClr val="202124"/>
                </a:solidFill>
              </a:rPr>
              <a:t>télésupervision</a:t>
            </a:r>
            <a:r>
              <a:rPr lang="fr-CH" sz="2000" dirty="0">
                <a:solidFill>
                  <a:srgbClr val="202124"/>
                </a:solidFill>
              </a:rPr>
              <a:t>. Avoir un point de vue externe à notre enseignement permet de se remettre en question et réfléchir sur les adaptations à avoir.»</a:t>
            </a:r>
          </a:p>
          <a:p>
            <a:r>
              <a:rPr lang="fr-FR" sz="2000" b="1" dirty="0"/>
              <a:t>« Ça fait vraiment bizarre de se voir</a:t>
            </a:r>
            <a:r>
              <a:rPr lang="fr-FR" sz="2000" dirty="0"/>
              <a:t>. Je ne me rendais pas compte que j'étais comme ça à bouger sans cesse dans tous les sens et aussi j'ai vu que je ne voyais pas tout ce que mes élèves faisaient ou ne faisaient pas durant les cours. C'est vraiment bizarre, mais c'est excellent pour progresser je pense. Rien de tel que de voir tout le chemin qui reste à parcourir, donc merci pour cette expérience ! »</a:t>
            </a:r>
            <a:endParaRPr lang="fr-CH" sz="2000" dirty="0"/>
          </a:p>
          <a:p>
            <a:r>
              <a:rPr lang="fr-FR" sz="2000" b="1" dirty="0"/>
              <a:t>« C’était génial, même si gênant de s'observer en train d'enseigner</a:t>
            </a:r>
            <a:r>
              <a:rPr lang="fr-FR" sz="2000" dirty="0"/>
              <a:t>. J'ai vraiment pu remarquer et prendre conscience de ce que les profs me disent depuis le début au niveau du manque de supervision et du fait que j'ai souvent des élèves dans mon dos. C'est dur de voir qu'on est moins bon qu'espéré, mais top de se voir enseigner, merci. »</a:t>
            </a:r>
            <a:endParaRPr lang="fr-CH" sz="2000" dirty="0"/>
          </a:p>
          <a:p>
            <a:endParaRPr lang="en-GB" dirty="0"/>
          </a:p>
        </p:txBody>
      </p:sp>
      <p:pic>
        <p:nvPicPr>
          <p:cNvPr id="4" name="Image 3" descr="Une image contenant croquis, Dessin au trait, blanc, dessin&#10;&#10;Description générée automatiquement">
            <a:extLst>
              <a:ext uri="{FF2B5EF4-FFF2-40B4-BE49-F238E27FC236}">
                <a16:creationId xmlns:a16="http://schemas.microsoft.com/office/drawing/2014/main" id="{63ABB0A7-C79D-B028-9F8A-33D06242D3F7}"/>
              </a:ext>
            </a:extLst>
          </p:cNvPr>
          <p:cNvPicPr>
            <a:picLocks noChangeAspect="1"/>
          </p:cNvPicPr>
          <p:nvPr/>
        </p:nvPicPr>
        <p:blipFill rotWithShape="1">
          <a:blip r:embed="rId3">
            <a:grayscl/>
            <a:extLst>
              <a:ext uri="{BEBA8EAE-BF5A-486C-A8C5-ECC9F3942E4B}">
                <a14:imgProps xmlns:a14="http://schemas.microsoft.com/office/drawing/2010/main">
                  <a14:imgLayer r:embed="rId4">
                    <a14:imgEffect>
                      <a14:colorTemperature colorTemp="4700"/>
                    </a14:imgEffect>
                    <a14:imgEffect>
                      <a14:saturation sat="0"/>
                    </a14:imgEffect>
                  </a14:imgLayer>
                </a14:imgProps>
              </a:ext>
              <a:ext uri="{28A0092B-C50C-407E-A947-70E740481C1C}">
                <a14:useLocalDpi xmlns:a14="http://schemas.microsoft.com/office/drawing/2010/main" val="0"/>
              </a:ext>
            </a:extLst>
          </a:blip>
          <a:srcRect l="21774" t="11564" r="17023" b="19022"/>
          <a:stretch/>
        </p:blipFill>
        <p:spPr bwMode="auto">
          <a:xfrm>
            <a:off x="181744" y="6268151"/>
            <a:ext cx="623308" cy="623203"/>
          </a:xfrm>
          <a:prstGeom prst="rect">
            <a:avLst/>
          </a:prstGeom>
          <a:ln>
            <a:noFill/>
          </a:ln>
          <a:extLst>
            <a:ext uri="{53640926-AAD7-44D8-BBD7-CCE9431645EC}">
              <a14:shadowObscured xmlns:a14="http://schemas.microsoft.com/office/drawing/2010/main"/>
            </a:ext>
          </a:extLst>
        </p:spPr>
      </p:pic>
      <p:pic>
        <p:nvPicPr>
          <p:cNvPr id="5" name="Image 4" descr="Une image contenant Graphique, Police, graphisme, symbole&#10;&#10;Description générée automatiquement">
            <a:extLst>
              <a:ext uri="{FF2B5EF4-FFF2-40B4-BE49-F238E27FC236}">
                <a16:creationId xmlns:a16="http://schemas.microsoft.com/office/drawing/2014/main" id="{F0F794FC-3DCF-2365-A3D2-6A8FE605031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740352" y="6021288"/>
            <a:ext cx="1130185" cy="851181"/>
          </a:xfrm>
          <a:prstGeom prst="rect">
            <a:avLst/>
          </a:prstGeom>
          <a:noFill/>
          <a:ln>
            <a:noFill/>
          </a:ln>
        </p:spPr>
      </p:pic>
    </p:spTree>
    <p:extLst>
      <p:ext uri="{BB962C8B-B14F-4D97-AF65-F5344CB8AC3E}">
        <p14:creationId xmlns:p14="http://schemas.microsoft.com/office/powerpoint/2010/main" val="3062337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8F7BBB0-1E10-F207-5422-8C8027382AFC}"/>
              </a:ext>
            </a:extLst>
          </p:cNvPr>
          <p:cNvSpPr>
            <a:spLocks noGrp="1"/>
          </p:cNvSpPr>
          <p:nvPr>
            <p:ph type="title"/>
          </p:nvPr>
        </p:nvSpPr>
        <p:spPr>
          <a:xfrm>
            <a:off x="467544" y="762000"/>
            <a:ext cx="7990656" cy="1143000"/>
          </a:xfrm>
        </p:spPr>
        <p:txBody>
          <a:bodyPr/>
          <a:lstStyle/>
          <a:p>
            <a:r>
              <a:rPr lang="fr-FR" sz="4000" dirty="0"/>
              <a:t>Résultats – entretiens ACS- Vaud</a:t>
            </a:r>
            <a:endParaRPr lang="en-GB" sz="4000" dirty="0"/>
          </a:p>
        </p:txBody>
      </p:sp>
      <p:sp>
        <p:nvSpPr>
          <p:cNvPr id="3" name="Espace réservé du contenu 2">
            <a:extLst>
              <a:ext uri="{FF2B5EF4-FFF2-40B4-BE49-F238E27FC236}">
                <a16:creationId xmlns:a16="http://schemas.microsoft.com/office/drawing/2014/main" id="{5C8618E9-CB61-9D4D-9751-C6410B564251}"/>
              </a:ext>
            </a:extLst>
          </p:cNvPr>
          <p:cNvSpPr>
            <a:spLocks noGrp="1"/>
          </p:cNvSpPr>
          <p:nvPr>
            <p:ph idx="1"/>
          </p:nvPr>
        </p:nvSpPr>
        <p:spPr>
          <a:xfrm>
            <a:off x="685800" y="2400300"/>
            <a:ext cx="7772400" cy="2819401"/>
          </a:xfrm>
        </p:spPr>
        <p:txBody>
          <a:bodyPr/>
          <a:lstStyle/>
          <a:p>
            <a:r>
              <a:rPr lang="fr-FR" sz="2400" dirty="0"/>
              <a:t>« L'entretien face à des extraits de soi-même en train d'enseigner, c'est tout simplement </a:t>
            </a:r>
            <a:r>
              <a:rPr lang="fr-FR" sz="2400" b="1" dirty="0"/>
              <a:t>extraordinaire</a:t>
            </a:r>
            <a:r>
              <a:rPr lang="fr-FR" sz="2400" dirty="0"/>
              <a:t>. Ça forme et on apprend le métier dix fois plus vite que sans ça. Je ne comprends d'ailleurs pas pourquoi ce n'est pas obligatoire pour tous les profs de faire cette procédure ? Les enseignants d'EPS seraient nettement meilleurs. »</a:t>
            </a:r>
            <a:endParaRPr lang="en-GB" sz="2400" dirty="0"/>
          </a:p>
        </p:txBody>
      </p:sp>
    </p:spTree>
    <p:extLst>
      <p:ext uri="{BB962C8B-B14F-4D97-AF65-F5344CB8AC3E}">
        <p14:creationId xmlns:p14="http://schemas.microsoft.com/office/powerpoint/2010/main" val="13192526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AD9A3C-088A-D136-8FAF-1DDD8226D0CF}"/>
              </a:ext>
            </a:extLst>
          </p:cNvPr>
          <p:cNvSpPr>
            <a:spLocks noGrp="1"/>
          </p:cNvSpPr>
          <p:nvPr>
            <p:ph type="title"/>
          </p:nvPr>
        </p:nvSpPr>
        <p:spPr>
          <a:xfrm>
            <a:off x="395536" y="762000"/>
            <a:ext cx="8062664" cy="1143000"/>
          </a:xfrm>
        </p:spPr>
        <p:txBody>
          <a:bodyPr/>
          <a:lstStyle/>
          <a:p>
            <a:r>
              <a:rPr lang="fr-FR" sz="4000" dirty="0"/>
              <a:t>Résultats – entretiens ACS - Vaud</a:t>
            </a:r>
            <a:endParaRPr lang="en-GB" sz="4000" dirty="0"/>
          </a:p>
        </p:txBody>
      </p:sp>
      <p:sp>
        <p:nvSpPr>
          <p:cNvPr id="3" name="Espace réservé du contenu 2">
            <a:extLst>
              <a:ext uri="{FF2B5EF4-FFF2-40B4-BE49-F238E27FC236}">
                <a16:creationId xmlns:a16="http://schemas.microsoft.com/office/drawing/2014/main" id="{CB01073B-3B24-1388-607F-564D85BD8072}"/>
              </a:ext>
            </a:extLst>
          </p:cNvPr>
          <p:cNvSpPr>
            <a:spLocks noGrp="1"/>
          </p:cNvSpPr>
          <p:nvPr>
            <p:ph idx="1"/>
          </p:nvPr>
        </p:nvSpPr>
        <p:spPr>
          <a:xfrm>
            <a:off x="689744" y="1905000"/>
            <a:ext cx="7772400" cy="4548336"/>
          </a:xfrm>
        </p:spPr>
        <p:txBody>
          <a:bodyPr/>
          <a:lstStyle/>
          <a:p>
            <a:r>
              <a:rPr lang="fr-FR" sz="2400" kern="100" dirty="0">
                <a:solidFill>
                  <a:srgbClr val="000000"/>
                </a:solidFill>
                <a:effectLst/>
                <a:ea typeface="Calibri" panose="020F0502020204030204" pitchFamily="34" charset="0"/>
                <a:cs typeface="Times New Roman" panose="02020603050405020304" pitchFamily="18" charset="0"/>
              </a:rPr>
              <a:t>« J'ai trouvé l'exercice de </a:t>
            </a:r>
            <a:r>
              <a:rPr lang="fr-FR" sz="2400" b="1" kern="100" dirty="0">
                <a:solidFill>
                  <a:srgbClr val="000000"/>
                </a:solidFill>
                <a:effectLst/>
                <a:ea typeface="Calibri" panose="020F0502020204030204" pitchFamily="34" charset="0"/>
                <a:cs typeface="Times New Roman" panose="02020603050405020304" pitchFamily="18" charset="0"/>
              </a:rPr>
              <a:t>se voir en vidéo génial </a:t>
            </a:r>
            <a:r>
              <a:rPr lang="fr-FR" sz="2400" kern="100" dirty="0">
                <a:solidFill>
                  <a:srgbClr val="000000"/>
                </a:solidFill>
                <a:effectLst/>
                <a:ea typeface="Calibri" panose="020F0502020204030204" pitchFamily="34" charset="0"/>
                <a:cs typeface="Times New Roman" panose="02020603050405020304" pitchFamily="18" charset="0"/>
              </a:rPr>
              <a:t>et je me demande pourquoi aucun autre prof ne nous avait filmés jusqu'à maintenant ! C'est vraiment dommage, car ça change tout par rapport à l'entretien post-leçon qu'on fait d'habitude. Là, on ne peut pas dire que ce n’est pas vrai quand le formateur pointe du doigt un élément à regarder, sans parler. On doit bien se rendre à l'évidence... on peut clairement s'améliorer et on n’a pas fini d'apprendre le métier ! Donc moi je suis à fond pour ce type d'entretien devant la vidéo de soi-même, merci. »</a:t>
            </a:r>
            <a:endParaRPr lang="fr-CH" sz="2400" kern="100" dirty="0">
              <a:effectLst/>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5252479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8521085-4CF2-88E5-9B19-F23D028D209B}"/>
              </a:ext>
            </a:extLst>
          </p:cNvPr>
          <p:cNvSpPr>
            <a:spLocks noGrp="1"/>
          </p:cNvSpPr>
          <p:nvPr>
            <p:ph type="title"/>
          </p:nvPr>
        </p:nvSpPr>
        <p:spPr>
          <a:xfrm>
            <a:off x="612676" y="332656"/>
            <a:ext cx="7772400" cy="1143000"/>
          </a:xfrm>
        </p:spPr>
        <p:txBody>
          <a:bodyPr/>
          <a:lstStyle/>
          <a:p>
            <a:r>
              <a:rPr lang="en-GB" dirty="0"/>
              <a:t>Discussion</a:t>
            </a:r>
          </a:p>
        </p:txBody>
      </p:sp>
      <p:sp>
        <p:nvSpPr>
          <p:cNvPr id="3" name="Espace réservé du contenu 2">
            <a:extLst>
              <a:ext uri="{FF2B5EF4-FFF2-40B4-BE49-F238E27FC236}">
                <a16:creationId xmlns:a16="http://schemas.microsoft.com/office/drawing/2014/main" id="{AA0EC6EA-CC42-8F1F-321C-415CB8F33745}"/>
              </a:ext>
            </a:extLst>
          </p:cNvPr>
          <p:cNvSpPr>
            <a:spLocks noGrp="1"/>
          </p:cNvSpPr>
          <p:nvPr>
            <p:ph idx="1"/>
          </p:nvPr>
        </p:nvSpPr>
        <p:spPr>
          <a:xfrm>
            <a:off x="179512" y="1371600"/>
            <a:ext cx="8496944" cy="5369768"/>
          </a:xfrm>
        </p:spPr>
        <p:txBody>
          <a:bodyPr/>
          <a:lstStyle/>
          <a:p>
            <a:pPr>
              <a:lnSpc>
                <a:spcPct val="150000"/>
              </a:lnSpc>
            </a:pPr>
            <a:r>
              <a:rPr lang="fr-FR" sz="2000" dirty="0"/>
              <a:t>Présence enseignante-&gt; engagement des personnes formatrices aussi en </a:t>
            </a:r>
            <a:r>
              <a:rPr lang="fr-FR" sz="2000" dirty="0" err="1"/>
              <a:t>télésupervision</a:t>
            </a:r>
            <a:r>
              <a:rPr lang="fr-FR" sz="2000" dirty="0"/>
              <a:t> (Petit et al., 2023)</a:t>
            </a:r>
          </a:p>
          <a:p>
            <a:pPr>
              <a:lnSpc>
                <a:spcPct val="150000"/>
              </a:lnSpc>
            </a:pPr>
            <a:r>
              <a:rPr lang="fr-FR" sz="2000" dirty="0"/>
              <a:t>Présence sociale-&gt; outil médiateur en </a:t>
            </a:r>
            <a:r>
              <a:rPr lang="fr-FR" sz="2000" dirty="0" err="1"/>
              <a:t>télésupervision</a:t>
            </a:r>
            <a:r>
              <a:rPr lang="fr-FR" sz="2000" dirty="0"/>
              <a:t> ne semble pas générer autant d’échanges interpersonnels (</a:t>
            </a:r>
            <a:r>
              <a:rPr lang="fr-FR" sz="2000" dirty="0" err="1"/>
              <a:t>Kehrwald</a:t>
            </a:r>
            <a:r>
              <a:rPr lang="fr-FR" sz="2000" dirty="0"/>
              <a:t>, 2008)</a:t>
            </a:r>
          </a:p>
          <a:p>
            <a:pPr>
              <a:lnSpc>
                <a:spcPct val="150000"/>
              </a:lnSpc>
            </a:pPr>
            <a:r>
              <a:rPr lang="fr-FR" sz="2000" dirty="0"/>
              <a:t>Présence cognitive-</a:t>
            </a:r>
            <a:r>
              <a:rPr lang="fr-FR" sz="2000" dirty="0">
                <a:latin typeface="Arial" panose="020B0604020202020204" pitchFamily="34" charset="0"/>
                <a:cs typeface="Arial" panose="020B0604020202020204" pitchFamily="34" charset="0"/>
              </a:rPr>
              <a:t>&gt; </a:t>
            </a:r>
            <a:r>
              <a:rPr lang="fr-FR" sz="2000" dirty="0">
                <a:effectLst/>
                <a:latin typeface="Arial" panose="020B0604020202020204" pitchFamily="34" charset="0"/>
                <a:ea typeface="Times New Roman" panose="02020603050405020304" pitchFamily="18" charset="0"/>
                <a:cs typeface="Arial" panose="020B0604020202020204" pitchFamily="34" charset="0"/>
              </a:rPr>
              <a:t>construction du sens et de la pensée critique en formation amplifiée grâce au recours au numérique à travers une communication soutenue</a:t>
            </a:r>
            <a:r>
              <a:rPr lang="fr-FR" sz="2000" dirty="0">
                <a:effectLst/>
                <a:latin typeface="Arial" panose="020B0604020202020204" pitchFamily="34" charset="0"/>
                <a:cs typeface="Arial" panose="020B0604020202020204" pitchFamily="34" charset="0"/>
              </a:rPr>
              <a:t> (</a:t>
            </a:r>
            <a:r>
              <a:rPr lang="fr-FR" sz="2000" dirty="0" err="1">
                <a:effectLst/>
                <a:latin typeface="Arial" panose="020B0604020202020204" pitchFamily="34" charset="0"/>
                <a:cs typeface="Arial" panose="020B0604020202020204" pitchFamily="34" charset="0"/>
              </a:rPr>
              <a:t>Kee</a:t>
            </a:r>
            <a:r>
              <a:rPr lang="fr-FR" sz="2000" dirty="0">
                <a:effectLst/>
                <a:latin typeface="Arial" panose="020B0604020202020204" pitchFamily="34" charset="0"/>
                <a:cs typeface="Arial" panose="020B0604020202020204" pitchFamily="34" charset="0"/>
              </a:rPr>
              <a:t>, 2010), mais pas ici</a:t>
            </a:r>
          </a:p>
          <a:p>
            <a:pPr>
              <a:lnSpc>
                <a:spcPct val="150000"/>
              </a:lnSpc>
            </a:pPr>
            <a:r>
              <a:rPr lang="fr-FR" sz="2000" dirty="0">
                <a:latin typeface="Arial" panose="020B0604020202020204" pitchFamily="34" charset="0"/>
                <a:cs typeface="Arial" panose="020B0604020202020204" pitchFamily="34" charset="0"/>
              </a:rPr>
              <a:t>Appréhension en amont de la visite diminuée, mais dispositif d’ACS coûteux émotionnellement (Stewart &amp; Jansky, 2022)</a:t>
            </a:r>
          </a:p>
          <a:p>
            <a:pPr>
              <a:lnSpc>
                <a:spcPct val="150000"/>
              </a:lnSpc>
            </a:pPr>
            <a:r>
              <a:rPr lang="fr-FR" sz="2000" dirty="0">
                <a:latin typeface="Arial" panose="020B0604020202020204" pitchFamily="34" charset="0"/>
                <a:cs typeface="Arial" panose="020B0604020202020204" pitchFamily="34" charset="0"/>
              </a:rPr>
              <a:t>Une condition pourrait être envisagée pour atténuer la dimension émotionnelle: le partage avec autrui (Descoeudres, 2021)</a:t>
            </a:r>
          </a:p>
          <a:p>
            <a:endParaRPr lang="en-GB" sz="2000" dirty="0"/>
          </a:p>
        </p:txBody>
      </p:sp>
    </p:spTree>
    <p:extLst>
      <p:ext uri="{BB962C8B-B14F-4D97-AF65-F5344CB8AC3E}">
        <p14:creationId xmlns:p14="http://schemas.microsoft.com/office/powerpoint/2010/main" val="676363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1E8BEE-A166-7D9F-94A7-A9CAAC6DA2EB}"/>
              </a:ext>
            </a:extLst>
          </p:cNvPr>
          <p:cNvSpPr>
            <a:spLocks noGrp="1"/>
          </p:cNvSpPr>
          <p:nvPr>
            <p:ph type="title"/>
          </p:nvPr>
        </p:nvSpPr>
        <p:spPr>
          <a:xfrm>
            <a:off x="685800" y="629816"/>
            <a:ext cx="7772400" cy="1143000"/>
          </a:xfrm>
        </p:spPr>
        <p:txBody>
          <a:bodyPr/>
          <a:lstStyle/>
          <a:p>
            <a:r>
              <a:rPr lang="en-GB"/>
              <a:t>Conclusion</a:t>
            </a:r>
          </a:p>
        </p:txBody>
      </p:sp>
      <p:sp>
        <p:nvSpPr>
          <p:cNvPr id="3" name="Espace réservé du contenu 2">
            <a:extLst>
              <a:ext uri="{FF2B5EF4-FFF2-40B4-BE49-F238E27FC236}">
                <a16:creationId xmlns:a16="http://schemas.microsoft.com/office/drawing/2014/main" id="{3E41669F-A422-A90B-5569-4449F61639EF}"/>
              </a:ext>
            </a:extLst>
          </p:cNvPr>
          <p:cNvSpPr>
            <a:spLocks noGrp="1"/>
          </p:cNvSpPr>
          <p:nvPr>
            <p:ph idx="1"/>
          </p:nvPr>
        </p:nvSpPr>
        <p:spPr>
          <a:xfrm>
            <a:off x="685800" y="1772816"/>
            <a:ext cx="7772400" cy="4475584"/>
          </a:xfrm>
        </p:spPr>
        <p:txBody>
          <a:bodyPr/>
          <a:lstStyle/>
          <a:p>
            <a:pPr algn="just">
              <a:lnSpc>
                <a:spcPct val="115000"/>
              </a:lnSpc>
              <a:spcAft>
                <a:spcPts val="600"/>
              </a:spcAft>
            </a:pPr>
            <a:r>
              <a:rPr lang="fr-CA" sz="2000" dirty="0">
                <a:effectLst/>
                <a:latin typeface="Arial" panose="020B0604020202020204" pitchFamily="34" charset="0"/>
                <a:ea typeface="Calibri" panose="020F0502020204030204" pitchFamily="34" charset="0"/>
                <a:cs typeface="Arial" panose="020B0604020202020204" pitchFamily="34" charset="0"/>
              </a:rPr>
              <a:t>Résultats similaires au niveau des 3 types présences entre un accompagnement en stage en présentiel et celui en </a:t>
            </a:r>
            <a:r>
              <a:rPr lang="fr-CA" sz="2000" dirty="0" err="1">
                <a:effectLst/>
                <a:latin typeface="Arial" panose="020B0604020202020204" pitchFamily="34" charset="0"/>
                <a:ea typeface="Calibri" panose="020F0502020204030204" pitchFamily="34" charset="0"/>
                <a:cs typeface="Arial" panose="020B0604020202020204" pitchFamily="34" charset="0"/>
              </a:rPr>
              <a:t>télésupervision</a:t>
            </a:r>
            <a:r>
              <a:rPr lang="fr-CA" sz="2000" dirty="0">
                <a:effectLst/>
                <a:latin typeface="Arial" panose="020B0604020202020204" pitchFamily="34" charset="0"/>
                <a:ea typeface="Calibri" panose="020F0502020204030204" pitchFamily="34" charset="0"/>
                <a:cs typeface="Arial" panose="020B0604020202020204" pitchFamily="34" charset="0"/>
              </a:rPr>
              <a:t> </a:t>
            </a:r>
          </a:p>
          <a:p>
            <a:pPr algn="just">
              <a:lnSpc>
                <a:spcPct val="115000"/>
              </a:lnSpc>
              <a:spcAft>
                <a:spcPts val="600"/>
              </a:spcAft>
            </a:pPr>
            <a:r>
              <a:rPr lang="fr-CA" sz="2000" dirty="0">
                <a:latin typeface="Arial" panose="020B0604020202020204" pitchFamily="34" charset="0"/>
                <a:cs typeface="Arial" panose="020B0604020202020204" pitchFamily="34" charset="0"/>
              </a:rPr>
              <a:t>Résultats probants et conformes à la littérature sur la diminution de l’appréhension en </a:t>
            </a:r>
            <a:r>
              <a:rPr lang="fr-CA" sz="2000" dirty="0" err="1">
                <a:latin typeface="Arial" panose="020B0604020202020204" pitchFamily="34" charset="0"/>
                <a:cs typeface="Arial" panose="020B0604020202020204" pitchFamily="34" charset="0"/>
              </a:rPr>
              <a:t>télésupervision</a:t>
            </a:r>
            <a:endParaRPr lang="fr-CA" sz="2000" dirty="0">
              <a:latin typeface="Arial" panose="020B0604020202020204" pitchFamily="34" charset="0"/>
              <a:cs typeface="Arial" panose="020B0604020202020204" pitchFamily="34" charset="0"/>
            </a:endParaRPr>
          </a:p>
          <a:p>
            <a:pPr algn="just">
              <a:lnSpc>
                <a:spcPct val="115000"/>
              </a:lnSpc>
              <a:spcAft>
                <a:spcPts val="600"/>
              </a:spcAft>
            </a:pPr>
            <a:r>
              <a:rPr lang="fr-CA" sz="2000" dirty="0">
                <a:latin typeface="Arial" panose="020B0604020202020204" pitchFamily="34" charset="0"/>
                <a:cs typeface="Arial" panose="020B0604020202020204" pitchFamily="34" charset="0"/>
              </a:rPr>
              <a:t>Verbatim mettant en avant la </a:t>
            </a:r>
            <a:r>
              <a:rPr lang="fr-CA" sz="2000" dirty="0" err="1">
                <a:latin typeface="Arial" panose="020B0604020202020204" pitchFamily="34" charset="0"/>
                <a:cs typeface="Arial" panose="020B0604020202020204" pitchFamily="34" charset="0"/>
              </a:rPr>
              <a:t>plue-value</a:t>
            </a:r>
            <a:r>
              <a:rPr lang="fr-CA" sz="2000" dirty="0">
                <a:latin typeface="Arial" panose="020B0604020202020204" pitchFamily="34" charset="0"/>
                <a:cs typeface="Arial" panose="020B0604020202020204" pitchFamily="34" charset="0"/>
              </a:rPr>
              <a:t> des entretiens d’ACS</a:t>
            </a:r>
          </a:p>
          <a:p>
            <a:pPr algn="just">
              <a:lnSpc>
                <a:spcPct val="115000"/>
              </a:lnSpc>
              <a:spcAft>
                <a:spcPts val="600"/>
              </a:spcAft>
            </a:pPr>
            <a:r>
              <a:rPr lang="fr-CA" sz="2000" dirty="0" err="1">
                <a:latin typeface="Arial" panose="020B0604020202020204" pitchFamily="34" charset="0"/>
                <a:cs typeface="Arial" panose="020B0604020202020204" pitchFamily="34" charset="0"/>
              </a:rPr>
              <a:t>Etude</a:t>
            </a:r>
            <a:r>
              <a:rPr lang="fr-CA" sz="2000" dirty="0">
                <a:latin typeface="Arial" panose="020B0604020202020204" pitchFamily="34" charset="0"/>
                <a:cs typeface="Arial" panose="020B0604020202020204" pitchFamily="34" charset="0"/>
              </a:rPr>
              <a:t> exploratoire; Limites</a:t>
            </a:r>
          </a:p>
          <a:p>
            <a:pPr marL="0" indent="0" algn="just">
              <a:lnSpc>
                <a:spcPct val="115000"/>
              </a:lnSpc>
              <a:spcAft>
                <a:spcPts val="600"/>
              </a:spcAft>
              <a:buNone/>
            </a:pPr>
            <a:endParaRPr lang="fr-FR" sz="2400" dirty="0"/>
          </a:p>
          <a:p>
            <a:r>
              <a:rPr lang="fr-FR" sz="2400" dirty="0"/>
              <a:t>Pistes de prolongement / Intérêt de collaboration ?</a:t>
            </a:r>
          </a:p>
          <a:p>
            <a:pPr marL="0" indent="0" algn="ctr">
              <a:buNone/>
            </a:pPr>
            <a:endParaRPr lang="fr-FR" sz="2400" dirty="0"/>
          </a:p>
          <a:p>
            <a:pPr marL="0" indent="0" algn="ctr">
              <a:buNone/>
            </a:pPr>
            <a:r>
              <a:rPr lang="fr-FR" sz="2400" dirty="0"/>
              <a:t>Merci pour votre attention</a:t>
            </a:r>
          </a:p>
          <a:p>
            <a:endParaRPr lang="fr-FR" sz="2400" dirty="0"/>
          </a:p>
        </p:txBody>
      </p:sp>
      <p:pic>
        <p:nvPicPr>
          <p:cNvPr id="4" name="Image 3" descr="Une image contenant croquis, Dessin au trait, blanc, dessin&#10;&#10;Description générée automatiquement">
            <a:extLst>
              <a:ext uri="{FF2B5EF4-FFF2-40B4-BE49-F238E27FC236}">
                <a16:creationId xmlns:a16="http://schemas.microsoft.com/office/drawing/2014/main" id="{20A473B8-CADC-90B3-02DF-2C955EC4FD78}"/>
              </a:ext>
            </a:extLst>
          </p:cNvPr>
          <p:cNvPicPr>
            <a:picLocks noChangeAspect="1"/>
          </p:cNvPicPr>
          <p:nvPr/>
        </p:nvPicPr>
        <p:blipFill rotWithShape="1">
          <a:blip r:embed="rId3">
            <a:grayscl/>
            <a:extLst>
              <a:ext uri="{BEBA8EAE-BF5A-486C-A8C5-ECC9F3942E4B}">
                <a14:imgProps xmlns:a14="http://schemas.microsoft.com/office/drawing/2010/main">
                  <a14:imgLayer r:embed="rId4">
                    <a14:imgEffect>
                      <a14:colorTemperature colorTemp="4700"/>
                    </a14:imgEffect>
                    <a14:imgEffect>
                      <a14:saturation sat="0"/>
                    </a14:imgEffect>
                  </a14:imgLayer>
                </a14:imgProps>
              </a:ext>
              <a:ext uri="{28A0092B-C50C-407E-A947-70E740481C1C}">
                <a14:useLocalDpi xmlns:a14="http://schemas.microsoft.com/office/drawing/2010/main" val="0"/>
              </a:ext>
            </a:extLst>
          </a:blip>
          <a:srcRect l="21774" t="11564" r="17023" b="19022"/>
          <a:stretch/>
        </p:blipFill>
        <p:spPr bwMode="auto">
          <a:xfrm>
            <a:off x="181744" y="5883413"/>
            <a:ext cx="1008112" cy="1007942"/>
          </a:xfrm>
          <a:prstGeom prst="rect">
            <a:avLst/>
          </a:prstGeom>
          <a:ln>
            <a:noFill/>
          </a:ln>
          <a:extLst>
            <a:ext uri="{53640926-AAD7-44D8-BBD7-CCE9431645EC}">
              <a14:shadowObscured xmlns:a14="http://schemas.microsoft.com/office/drawing/2010/main"/>
            </a:ext>
          </a:extLst>
        </p:spPr>
      </p:pic>
      <p:pic>
        <p:nvPicPr>
          <p:cNvPr id="5" name="Image 4" descr="Une image contenant Graphique, Police, graphisme, symbole&#10;&#10;Description générée automatiquement">
            <a:extLst>
              <a:ext uri="{FF2B5EF4-FFF2-40B4-BE49-F238E27FC236}">
                <a16:creationId xmlns:a16="http://schemas.microsoft.com/office/drawing/2014/main" id="{24D88E87-B9D8-D04D-08BD-94331E3FE6F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740352" y="6021288"/>
            <a:ext cx="1130185" cy="851181"/>
          </a:xfrm>
          <a:prstGeom prst="rect">
            <a:avLst/>
          </a:prstGeom>
          <a:noFill/>
          <a:ln>
            <a:noFill/>
          </a:ln>
        </p:spPr>
      </p:pic>
    </p:spTree>
    <p:extLst>
      <p:ext uri="{BB962C8B-B14F-4D97-AF65-F5344CB8AC3E}">
        <p14:creationId xmlns:p14="http://schemas.microsoft.com/office/powerpoint/2010/main" val="89947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F72E490-3259-F1FF-D2AE-CADFE0C14646}"/>
              </a:ext>
            </a:extLst>
          </p:cNvPr>
          <p:cNvSpPr>
            <a:spLocks noGrp="1"/>
          </p:cNvSpPr>
          <p:nvPr>
            <p:ph type="title"/>
          </p:nvPr>
        </p:nvSpPr>
        <p:spPr>
          <a:xfrm>
            <a:off x="685800" y="404664"/>
            <a:ext cx="7772400" cy="1143000"/>
          </a:xfrm>
        </p:spPr>
        <p:txBody>
          <a:bodyPr/>
          <a:lstStyle/>
          <a:p>
            <a:r>
              <a:rPr lang="en-GB" dirty="0" err="1"/>
              <a:t>Références</a:t>
            </a:r>
            <a:endParaRPr lang="en-GB" dirty="0"/>
          </a:p>
        </p:txBody>
      </p:sp>
      <p:sp>
        <p:nvSpPr>
          <p:cNvPr id="3" name="Espace réservé du contenu 2">
            <a:extLst>
              <a:ext uri="{FF2B5EF4-FFF2-40B4-BE49-F238E27FC236}">
                <a16:creationId xmlns:a16="http://schemas.microsoft.com/office/drawing/2014/main" id="{C467D1C1-1B26-83D9-5E52-34E9B028616D}"/>
              </a:ext>
            </a:extLst>
          </p:cNvPr>
          <p:cNvSpPr>
            <a:spLocks noGrp="1"/>
          </p:cNvSpPr>
          <p:nvPr>
            <p:ph idx="1"/>
          </p:nvPr>
        </p:nvSpPr>
        <p:spPr>
          <a:xfrm>
            <a:off x="251520" y="1305136"/>
            <a:ext cx="8352928" cy="5292216"/>
          </a:xfrm>
        </p:spPr>
        <p:txBody>
          <a:bodyPr/>
          <a:lstStyle/>
          <a:p>
            <a:pPr marL="457200" indent="-457200"/>
            <a:r>
              <a:rPr lang="fr-CH" sz="900" b="0" i="0" u="none" strike="noStrike" dirty="0" err="1">
                <a:effectLst/>
                <a:highlight>
                  <a:srgbClr val="FFFFFF"/>
                </a:highlight>
                <a:latin typeface="Arial" panose="020B0604020202020204" pitchFamily="34" charset="0"/>
                <a:cs typeface="Arial" panose="020B0604020202020204" pitchFamily="34" charset="0"/>
              </a:rPr>
              <a:t>Arbaugh</a:t>
            </a:r>
            <a:r>
              <a:rPr lang="fr-CH" sz="900" b="0" i="0" u="none" strike="noStrike" dirty="0">
                <a:effectLst/>
                <a:highlight>
                  <a:srgbClr val="FFFFFF"/>
                </a:highlight>
                <a:latin typeface="Arial" panose="020B0604020202020204" pitchFamily="34" charset="0"/>
                <a:cs typeface="Arial" panose="020B0604020202020204" pitchFamily="34" charset="0"/>
              </a:rPr>
              <a:t>, J.B., Cleveland-</a:t>
            </a:r>
            <a:r>
              <a:rPr lang="fr-CH" sz="900" b="0" i="0" u="none" strike="noStrike" dirty="0" err="1">
                <a:effectLst/>
                <a:highlight>
                  <a:srgbClr val="FFFFFF"/>
                </a:highlight>
                <a:latin typeface="Arial" panose="020B0604020202020204" pitchFamily="34" charset="0"/>
                <a:cs typeface="Arial" panose="020B0604020202020204" pitchFamily="34" charset="0"/>
              </a:rPr>
              <a:t>Innes</a:t>
            </a:r>
            <a:r>
              <a:rPr lang="fr-CH" sz="900" b="0" i="0" u="none" strike="noStrike" dirty="0">
                <a:effectLst/>
                <a:highlight>
                  <a:srgbClr val="FFFFFF"/>
                </a:highlight>
                <a:latin typeface="Arial" panose="020B0604020202020204" pitchFamily="34" charset="0"/>
                <a:cs typeface="Arial" panose="020B0604020202020204" pitchFamily="34" charset="0"/>
              </a:rPr>
              <a:t>, M., Diaz, S.R., Garrison, D.R., Ice, P., Richardson, &amp; Swan, K.P. (2008). </a:t>
            </a:r>
            <a:r>
              <a:rPr lang="fr-CH" sz="900" b="0" i="0" dirty="0" err="1">
                <a:effectLst/>
                <a:latin typeface="Arial" panose="020B0604020202020204" pitchFamily="34" charset="0"/>
                <a:cs typeface="Arial" panose="020B0604020202020204" pitchFamily="34" charset="0"/>
              </a:rPr>
              <a:t>Developing</a:t>
            </a:r>
            <a:r>
              <a:rPr lang="fr-CH" sz="900" b="0" i="0" dirty="0">
                <a:effectLst/>
                <a:latin typeface="Arial" panose="020B0604020202020204" pitchFamily="34" charset="0"/>
                <a:cs typeface="Arial" panose="020B0604020202020204" pitchFamily="34" charset="0"/>
              </a:rPr>
              <a:t> a </a:t>
            </a:r>
            <a:r>
              <a:rPr lang="fr-CH" sz="900" b="0" i="0" dirty="0" err="1">
                <a:effectLst/>
                <a:latin typeface="Arial" panose="020B0604020202020204" pitchFamily="34" charset="0"/>
                <a:cs typeface="Arial" panose="020B0604020202020204" pitchFamily="34" charset="0"/>
              </a:rPr>
              <a:t>community</a:t>
            </a:r>
            <a:r>
              <a:rPr lang="fr-CH" sz="900" b="0" i="0" dirty="0">
                <a:effectLst/>
                <a:latin typeface="Arial" panose="020B0604020202020204" pitchFamily="34" charset="0"/>
                <a:cs typeface="Arial" panose="020B0604020202020204" pitchFamily="34" charset="0"/>
              </a:rPr>
              <a:t> of </a:t>
            </a:r>
            <a:r>
              <a:rPr lang="fr-CH" sz="900" b="0" i="0" dirty="0" err="1">
                <a:effectLst/>
                <a:latin typeface="Arial" panose="020B0604020202020204" pitchFamily="34" charset="0"/>
                <a:cs typeface="Arial" panose="020B0604020202020204" pitchFamily="34" charset="0"/>
              </a:rPr>
              <a:t>inquiry</a:t>
            </a:r>
            <a:r>
              <a:rPr lang="fr-CH" sz="900" b="0" i="0" dirty="0">
                <a:effectLst/>
                <a:latin typeface="Arial" panose="020B0604020202020204" pitchFamily="34" charset="0"/>
                <a:cs typeface="Arial" panose="020B0604020202020204" pitchFamily="34" charset="0"/>
              </a:rPr>
              <a:t> instrument: </a:t>
            </a:r>
            <a:r>
              <a:rPr lang="fr-CH" sz="900" b="0" i="0" dirty="0" err="1">
                <a:effectLst/>
                <a:latin typeface="Arial" panose="020B0604020202020204" pitchFamily="34" charset="0"/>
                <a:cs typeface="Arial" panose="020B0604020202020204" pitchFamily="34" charset="0"/>
              </a:rPr>
              <a:t>Testing</a:t>
            </a:r>
            <a:r>
              <a:rPr lang="fr-CH" sz="900" b="0" i="0" dirty="0">
                <a:effectLst/>
                <a:latin typeface="Arial" panose="020B0604020202020204" pitchFamily="34" charset="0"/>
                <a:cs typeface="Arial" panose="020B0604020202020204" pitchFamily="34" charset="0"/>
              </a:rPr>
              <a:t> a </a:t>
            </a:r>
            <a:r>
              <a:rPr lang="fr-CH" sz="900" b="0" i="0" dirty="0" err="1">
                <a:effectLst/>
                <a:latin typeface="Arial" panose="020B0604020202020204" pitchFamily="34" charset="0"/>
                <a:cs typeface="Arial" panose="020B0604020202020204" pitchFamily="34" charset="0"/>
              </a:rPr>
              <a:t>measure</a:t>
            </a:r>
            <a:r>
              <a:rPr lang="fr-CH" sz="900" b="0" i="0" dirty="0">
                <a:effectLst/>
                <a:latin typeface="Arial" panose="020B0604020202020204" pitchFamily="34" charset="0"/>
                <a:cs typeface="Arial" panose="020B0604020202020204" pitchFamily="34" charset="0"/>
              </a:rPr>
              <a:t> of the Community of </a:t>
            </a:r>
            <a:r>
              <a:rPr lang="fr-CH" sz="900" b="0" i="0" dirty="0" err="1">
                <a:effectLst/>
                <a:latin typeface="Arial" panose="020B0604020202020204" pitchFamily="34" charset="0"/>
                <a:cs typeface="Arial" panose="020B0604020202020204" pitchFamily="34" charset="0"/>
              </a:rPr>
              <a:t>Inquiry</a:t>
            </a:r>
            <a:r>
              <a:rPr lang="fr-CH" sz="900" b="0" i="0" dirty="0">
                <a:effectLst/>
                <a:latin typeface="Arial" panose="020B0604020202020204" pitchFamily="34" charset="0"/>
                <a:cs typeface="Arial" panose="020B0604020202020204" pitchFamily="34" charset="0"/>
              </a:rPr>
              <a:t> </a:t>
            </a:r>
            <a:r>
              <a:rPr lang="fr-CH" sz="900" b="0" i="0" dirty="0" err="1">
                <a:effectLst/>
                <a:latin typeface="Arial" panose="020B0604020202020204" pitchFamily="34" charset="0"/>
                <a:cs typeface="Arial" panose="020B0604020202020204" pitchFamily="34" charset="0"/>
              </a:rPr>
              <a:t>framework</a:t>
            </a:r>
            <a:r>
              <a:rPr lang="fr-CH" sz="900" b="0" i="0" dirty="0">
                <a:effectLst/>
                <a:latin typeface="Arial" panose="020B0604020202020204" pitchFamily="34" charset="0"/>
                <a:cs typeface="Arial" panose="020B0604020202020204" pitchFamily="34" charset="0"/>
              </a:rPr>
              <a:t> </a:t>
            </a:r>
            <a:r>
              <a:rPr lang="fr-CH" sz="900" b="0" i="0" dirty="0" err="1">
                <a:effectLst/>
                <a:latin typeface="Arial" panose="020B0604020202020204" pitchFamily="34" charset="0"/>
                <a:cs typeface="Arial" panose="020B0604020202020204" pitchFamily="34" charset="0"/>
              </a:rPr>
              <a:t>using</a:t>
            </a:r>
            <a:r>
              <a:rPr lang="fr-CH" sz="900" b="0" i="0" dirty="0">
                <a:effectLst/>
                <a:latin typeface="Arial" panose="020B0604020202020204" pitchFamily="34" charset="0"/>
                <a:cs typeface="Arial" panose="020B0604020202020204" pitchFamily="34" charset="0"/>
              </a:rPr>
              <a:t> a multi-</a:t>
            </a:r>
            <a:r>
              <a:rPr lang="fr-CH" sz="900" b="0" i="0" dirty="0" err="1">
                <a:effectLst/>
                <a:latin typeface="Arial" panose="020B0604020202020204" pitchFamily="34" charset="0"/>
                <a:cs typeface="Arial" panose="020B0604020202020204" pitchFamily="34" charset="0"/>
              </a:rPr>
              <a:t>institutional</a:t>
            </a:r>
            <a:r>
              <a:rPr lang="fr-CH" sz="900" b="0" i="0" dirty="0">
                <a:effectLst/>
                <a:latin typeface="Arial" panose="020B0604020202020204" pitchFamily="34" charset="0"/>
                <a:cs typeface="Arial" panose="020B0604020202020204" pitchFamily="34" charset="0"/>
              </a:rPr>
              <a:t> </a:t>
            </a:r>
            <a:r>
              <a:rPr lang="fr-CH" sz="900" b="0" i="0" dirty="0" err="1">
                <a:effectLst/>
                <a:latin typeface="Arial" panose="020B0604020202020204" pitchFamily="34" charset="0"/>
                <a:cs typeface="Arial" panose="020B0604020202020204" pitchFamily="34" charset="0"/>
              </a:rPr>
              <a:t>sample</a:t>
            </a:r>
            <a:r>
              <a:rPr lang="fr-CH" sz="900" b="0" i="0" strike="noStrike" dirty="0">
                <a:effectLst/>
                <a:highlight>
                  <a:srgbClr val="FFFFFF"/>
                </a:highlight>
                <a:latin typeface="Arial" panose="020B0604020202020204" pitchFamily="34" charset="0"/>
                <a:cs typeface="Arial" panose="020B0604020202020204" pitchFamily="34" charset="0"/>
              </a:rPr>
              <a:t>. </a:t>
            </a:r>
            <a:r>
              <a:rPr lang="fr-CH" sz="900" b="0" i="1" strike="noStrike" dirty="0">
                <a:effectLst/>
                <a:latin typeface="Arial" panose="020B0604020202020204" pitchFamily="34" charset="0"/>
                <a:cs typeface="Arial" panose="020B0604020202020204" pitchFamily="34" charset="0"/>
              </a:rPr>
              <a:t>The Internet and </a:t>
            </a:r>
            <a:r>
              <a:rPr lang="fr-CH" sz="900" b="0" i="1" strike="noStrike" dirty="0" err="1">
                <a:effectLst/>
                <a:latin typeface="Arial" panose="020B0604020202020204" pitchFamily="34" charset="0"/>
                <a:cs typeface="Arial" panose="020B0604020202020204" pitchFamily="34" charset="0"/>
              </a:rPr>
              <a:t>higher</a:t>
            </a:r>
            <a:r>
              <a:rPr lang="fr-CH" sz="900" b="0" i="1" strike="noStrike" dirty="0">
                <a:effectLst/>
                <a:latin typeface="Arial" panose="020B0604020202020204" pitchFamily="34" charset="0"/>
                <a:cs typeface="Arial" panose="020B0604020202020204" pitchFamily="34" charset="0"/>
              </a:rPr>
              <a:t> </a:t>
            </a:r>
            <a:r>
              <a:rPr lang="fr-CH" sz="900" b="0" i="1" u="none" strike="noStrike" dirty="0">
                <a:effectLst/>
                <a:latin typeface="Arial" panose="020B0604020202020204" pitchFamily="34" charset="0"/>
                <a:cs typeface="Arial" panose="020B0604020202020204" pitchFamily="34" charset="0"/>
              </a:rPr>
              <a:t>Education</a:t>
            </a:r>
            <a:r>
              <a:rPr lang="fr-CH" sz="900" b="0" i="0" u="none" strike="noStrike" dirty="0">
                <a:effectLst/>
                <a:highlight>
                  <a:srgbClr val="FFFFFF"/>
                </a:highlight>
                <a:latin typeface="Arial" panose="020B0604020202020204" pitchFamily="34" charset="0"/>
                <a:cs typeface="Arial" panose="020B0604020202020204" pitchFamily="34" charset="0"/>
              </a:rPr>
              <a:t>, 11(3-4), 133-136.</a:t>
            </a:r>
            <a:r>
              <a:rPr lang="en-US" sz="900" kern="0" dirty="0">
                <a:effectLst/>
                <a:latin typeface="Arial" panose="020B0604020202020204" pitchFamily="34" charset="0"/>
                <a:ea typeface="Times New Roman" panose="02020603050405020304" pitchFamily="18" charset="0"/>
                <a:cs typeface="Arial" panose="020B0604020202020204" pitchFamily="34" charset="0"/>
              </a:rPr>
              <a:t>Alger, C., &amp; </a:t>
            </a:r>
            <a:r>
              <a:rPr lang="en-US" sz="900" kern="0" dirty="0" err="1">
                <a:effectLst/>
                <a:latin typeface="Arial" panose="020B0604020202020204" pitchFamily="34" charset="0"/>
                <a:ea typeface="Times New Roman" panose="02020603050405020304" pitchFamily="18" charset="0"/>
                <a:cs typeface="Arial" panose="020B0604020202020204" pitchFamily="34" charset="0"/>
              </a:rPr>
              <a:t>Kopcha</a:t>
            </a:r>
            <a:r>
              <a:rPr lang="en-US" sz="900" kern="0" dirty="0">
                <a:effectLst/>
                <a:latin typeface="Arial" panose="020B0604020202020204" pitchFamily="34" charset="0"/>
                <a:ea typeface="Times New Roman" panose="02020603050405020304" pitchFamily="18" charset="0"/>
                <a:cs typeface="Arial" panose="020B0604020202020204" pitchFamily="34" charset="0"/>
              </a:rPr>
              <a:t>, T. J. (2009). </a:t>
            </a:r>
            <a:r>
              <a:rPr lang="en-US" sz="900" kern="0" dirty="0" err="1">
                <a:effectLst/>
                <a:latin typeface="Arial" panose="020B0604020202020204" pitchFamily="34" charset="0"/>
                <a:ea typeface="Times New Roman" panose="02020603050405020304" pitchFamily="18" charset="0"/>
                <a:cs typeface="Arial" panose="020B0604020202020204" pitchFamily="34" charset="0"/>
              </a:rPr>
              <a:t>eSupervision</a:t>
            </a:r>
            <a:r>
              <a:rPr lang="en-US" sz="900" kern="0" dirty="0">
                <a:effectLst/>
                <a:latin typeface="Arial" panose="020B0604020202020204" pitchFamily="34" charset="0"/>
                <a:ea typeface="Times New Roman" panose="02020603050405020304" pitchFamily="18" charset="0"/>
                <a:cs typeface="Arial" panose="020B0604020202020204" pitchFamily="34" charset="0"/>
              </a:rPr>
              <a:t>: A technology framework for the 21st century field experience in teacher education. </a:t>
            </a:r>
            <a:r>
              <a:rPr lang="en-US" sz="900" i="1" kern="0" dirty="0">
                <a:effectLst/>
                <a:latin typeface="Arial" panose="020B0604020202020204" pitchFamily="34" charset="0"/>
                <a:ea typeface="Times New Roman" panose="02020603050405020304" pitchFamily="18" charset="0"/>
                <a:cs typeface="Arial" panose="020B0604020202020204" pitchFamily="34" charset="0"/>
              </a:rPr>
              <a:t>Issues in Teacher Education, 18</a:t>
            </a:r>
            <a:r>
              <a:rPr lang="en-US" sz="900" kern="0" dirty="0">
                <a:effectLst/>
                <a:latin typeface="Arial" panose="020B0604020202020204" pitchFamily="34" charset="0"/>
                <a:ea typeface="Times New Roman" panose="02020603050405020304" pitchFamily="18" charset="0"/>
                <a:cs typeface="Arial" panose="020B0604020202020204" pitchFamily="34" charset="0"/>
              </a:rPr>
              <a:t>(2), 31-46. </a:t>
            </a:r>
            <a:endParaRPr lang="fr-CH" sz="900" kern="100" dirty="0">
              <a:effectLst/>
              <a:latin typeface="Arial" panose="020B0604020202020204" pitchFamily="34" charset="0"/>
              <a:ea typeface="Calibri" panose="020F0502020204030204" pitchFamily="34" charset="0"/>
              <a:cs typeface="Arial" panose="020B0604020202020204" pitchFamily="34" charset="0"/>
            </a:endParaRPr>
          </a:p>
          <a:p>
            <a:pPr marL="457200" indent="-457200"/>
            <a:r>
              <a:rPr lang="en-US" sz="900" kern="0" dirty="0">
                <a:effectLst/>
                <a:latin typeface="Arial" panose="020B0604020202020204" pitchFamily="34" charset="0"/>
                <a:ea typeface="Times New Roman" panose="02020603050405020304" pitchFamily="18" charset="0"/>
                <a:cs typeface="Arial" panose="020B0604020202020204" pitchFamily="34" charset="0"/>
              </a:rPr>
              <a:t>Berkey, D. S., &amp; Conklin, B. D. (2016). Cyber supervision - Remote site observation - Technology strategies for physical educators. </a:t>
            </a:r>
            <a:r>
              <a:rPr lang="en-US" sz="900" i="1" kern="0" dirty="0">
                <a:effectLst/>
                <a:latin typeface="Arial" panose="020B0604020202020204" pitchFamily="34" charset="0"/>
                <a:ea typeface="Times New Roman" panose="02020603050405020304" pitchFamily="18" charset="0"/>
                <a:cs typeface="Arial" panose="020B0604020202020204" pitchFamily="34" charset="0"/>
              </a:rPr>
              <a:t>Journal of Physical Education, Recreation &amp; Dance</a:t>
            </a:r>
            <a:r>
              <a:rPr lang="en-US" sz="900" kern="0" dirty="0">
                <a:effectLst/>
                <a:latin typeface="Arial" panose="020B0604020202020204" pitchFamily="34" charset="0"/>
                <a:ea typeface="Times New Roman" panose="02020603050405020304" pitchFamily="18" charset="0"/>
                <a:cs typeface="Arial" panose="020B0604020202020204" pitchFamily="34" charset="0"/>
              </a:rPr>
              <a:t>, </a:t>
            </a:r>
            <a:r>
              <a:rPr lang="en-US" sz="900" i="1" kern="0" dirty="0">
                <a:effectLst/>
                <a:latin typeface="Arial" panose="020B0604020202020204" pitchFamily="34" charset="0"/>
                <a:ea typeface="Times New Roman" panose="02020603050405020304" pitchFamily="18" charset="0"/>
                <a:cs typeface="Arial" panose="020B0604020202020204" pitchFamily="34" charset="0"/>
              </a:rPr>
              <a:t>87</a:t>
            </a:r>
            <a:r>
              <a:rPr lang="en-US" sz="900" kern="0" dirty="0">
                <a:effectLst/>
                <a:latin typeface="Arial" panose="020B0604020202020204" pitchFamily="34" charset="0"/>
                <a:ea typeface="Times New Roman" panose="02020603050405020304" pitchFamily="18" charset="0"/>
                <a:cs typeface="Arial" panose="020B0604020202020204" pitchFamily="34" charset="0"/>
              </a:rPr>
              <a:t>(7), 58-60. </a:t>
            </a:r>
            <a:r>
              <a:rPr lang="en-US" sz="900" strike="noStrike" kern="0" dirty="0">
                <a:effectLst/>
                <a:latin typeface="Arial" panose="020B0604020202020204" pitchFamily="34" charset="0"/>
                <a:ea typeface="Times New Roman" panose="02020603050405020304" pitchFamily="18" charset="0"/>
                <a:cs typeface="Arial" panose="020B0604020202020204" pitchFamily="34" charset="0"/>
                <a:hlinkClick r:id="rId3">
                  <a:extLst>
                    <a:ext uri="{A12FA001-AC4F-418D-AE19-62706E023703}">
                      <ahyp:hlinkClr xmlns:ahyp="http://schemas.microsoft.com/office/drawing/2018/hyperlinkcolor" val="tx"/>
                    </a:ext>
                  </a:extLst>
                </a:hlinkClick>
              </a:rPr>
              <a:t>https://doi.org/10.1080/07303084.2016.1203687</a:t>
            </a:r>
            <a:r>
              <a:rPr lang="en-US" sz="900" kern="0" dirty="0">
                <a:effectLst/>
                <a:latin typeface="Arial" panose="020B0604020202020204" pitchFamily="34" charset="0"/>
                <a:ea typeface="Times New Roman" panose="02020603050405020304" pitchFamily="18" charset="0"/>
                <a:cs typeface="Arial" panose="020B0604020202020204" pitchFamily="34" charset="0"/>
              </a:rPr>
              <a:t> </a:t>
            </a:r>
            <a:endParaRPr lang="fr-CH" sz="900" kern="100" dirty="0">
              <a:effectLst/>
              <a:latin typeface="Arial" panose="020B0604020202020204" pitchFamily="34" charset="0"/>
              <a:ea typeface="Calibri" panose="020F0502020204030204" pitchFamily="34" charset="0"/>
              <a:cs typeface="Arial" panose="020B0604020202020204" pitchFamily="34" charset="0"/>
            </a:endParaRPr>
          </a:p>
          <a:p>
            <a:pPr marL="457200" indent="-457200"/>
            <a:r>
              <a:rPr lang="fr-FR" sz="900" kern="100" dirty="0">
                <a:effectLst/>
                <a:latin typeface="Arial" panose="020B0604020202020204" pitchFamily="34" charset="0"/>
                <a:ea typeface="Calibri" panose="020F0502020204030204" pitchFamily="34" charset="0"/>
                <a:cs typeface="Arial" panose="020B0604020202020204" pitchFamily="34" charset="0"/>
              </a:rPr>
              <a:t>Clot, Y. (2008). Travail et pouvoir d'agir. Presses Universitaires de France. </a:t>
            </a:r>
            <a:r>
              <a:rPr lang="fr-FR" sz="900" strike="noStrike" kern="100" dirty="0">
                <a:effectLst/>
                <a:latin typeface="Arial" panose="020B0604020202020204" pitchFamily="34" charset="0"/>
                <a:ea typeface="Calibri" panose="020F050202020403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https://doi.org/10.4000/rechercheformation.791</a:t>
            </a:r>
            <a:endParaRPr lang="fr-CH" sz="900" kern="100" dirty="0">
              <a:effectLst/>
              <a:latin typeface="Arial" panose="020B0604020202020204" pitchFamily="34" charset="0"/>
              <a:ea typeface="Calibri" panose="020F0502020204030204" pitchFamily="34" charset="0"/>
              <a:cs typeface="Arial" panose="020B0604020202020204" pitchFamily="34" charset="0"/>
            </a:endParaRPr>
          </a:p>
          <a:p>
            <a:pPr marL="457200" indent="-457200"/>
            <a:r>
              <a:rPr lang="fr-FR" sz="900" kern="100" dirty="0">
                <a:effectLst/>
                <a:latin typeface="Arial" panose="020B0604020202020204" pitchFamily="34" charset="0"/>
                <a:ea typeface="Calibri" panose="020F0502020204030204" pitchFamily="34" charset="0"/>
                <a:cs typeface="Arial" panose="020B0604020202020204" pitchFamily="34" charset="0"/>
              </a:rPr>
              <a:t>Descoeudres, M. &amp; Jourdan, S. (2021). L</a:t>
            </a:r>
            <a:r>
              <a:rPr lang="fr-CH" sz="900" kern="100" dirty="0">
                <a:effectLst/>
                <a:latin typeface="Arial" panose="020B0604020202020204" pitchFamily="34" charset="0"/>
                <a:ea typeface="Calibri" panose="020F0502020204030204" pitchFamily="34" charset="0"/>
                <a:cs typeface="Arial" panose="020B0604020202020204" pitchFamily="34" charset="0"/>
              </a:rPr>
              <a:t>’utilisation du numérique à travers l’entretien d’auto-confrontation dans la formation pratique en stage. L’Éducation physique en mouvement, 5, 33-35. </a:t>
            </a:r>
            <a:r>
              <a:rPr lang="fr-CH" sz="900" strike="noStrike" kern="100" dirty="0">
                <a:effectLst/>
                <a:latin typeface="Arial" panose="020B0604020202020204" pitchFamily="34" charset="0"/>
                <a:ea typeface="Calibri" panose="020F050202020403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https://doi.org/10.26034/vd.epm.2021.3525</a:t>
            </a:r>
            <a:endParaRPr lang="fr-CH" sz="900" kern="100" dirty="0">
              <a:latin typeface="Arial" panose="020B0604020202020204" pitchFamily="34" charset="0"/>
              <a:ea typeface="Calibri" panose="020F0502020204030204" pitchFamily="34" charset="0"/>
              <a:cs typeface="Arial" panose="020B0604020202020204" pitchFamily="34" charset="0"/>
            </a:endParaRPr>
          </a:p>
          <a:p>
            <a:pPr marL="457200" indent="-457200"/>
            <a:r>
              <a:rPr lang="fr-FR" sz="900" kern="100" dirty="0">
                <a:effectLst/>
                <a:latin typeface="Arial" panose="020B0604020202020204" pitchFamily="34" charset="0"/>
                <a:ea typeface="Times New Roman" panose="02020603050405020304" pitchFamily="18" charset="0"/>
                <a:cs typeface="Arial" panose="020B0604020202020204" pitchFamily="34" charset="0"/>
              </a:rPr>
              <a:t>Descoeudres</a:t>
            </a:r>
            <a:r>
              <a:rPr lang="fr-FR" sz="900" kern="100" dirty="0">
                <a:solidFill>
                  <a:srgbClr val="000000"/>
                </a:solidFill>
                <a:effectLst/>
                <a:highlight>
                  <a:srgbClr val="FFFFFF"/>
                </a:highlight>
                <a:latin typeface="Arial" panose="020B0604020202020204" pitchFamily="34" charset="0"/>
                <a:ea typeface="Times New Roman" panose="02020603050405020304" pitchFamily="18" charset="0"/>
                <a:cs typeface="Arial" panose="020B0604020202020204" pitchFamily="34" charset="0"/>
              </a:rPr>
              <a:t>, M. (2021). L’effet des interactions sur le développement de l’activité d’enseignants novices en EPS lors de situations émotionnellement marquantes. </a:t>
            </a:r>
            <a:r>
              <a:rPr lang="en-GB" sz="900" i="1" kern="100" dirty="0">
                <a:effectLst/>
                <a:latin typeface="Arial" panose="020B0604020202020204" pitchFamily="34" charset="0"/>
                <a:ea typeface="Times New Roman" panose="02020603050405020304" pitchFamily="18" charset="0"/>
                <a:cs typeface="Arial" panose="020B0604020202020204" pitchFamily="34" charset="0"/>
              </a:rPr>
              <a:t>Staps</a:t>
            </a:r>
            <a:r>
              <a:rPr lang="en-GB" sz="900" kern="100" dirty="0">
                <a:solidFill>
                  <a:srgbClr val="000000"/>
                </a:solidFill>
                <a:effectLst/>
                <a:highlight>
                  <a:srgbClr val="FFFFFF"/>
                </a:highlight>
                <a:latin typeface="Arial" panose="020B0604020202020204" pitchFamily="34" charset="0"/>
                <a:ea typeface="Times New Roman" panose="02020603050405020304" pitchFamily="18" charset="0"/>
                <a:cs typeface="Arial" panose="020B0604020202020204" pitchFamily="34" charset="0"/>
              </a:rPr>
              <a:t>, 134, 57-73. </a:t>
            </a:r>
            <a:r>
              <a:rPr lang="en-GB" sz="900" u="sng" kern="100" dirty="0">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6"/>
              </a:rPr>
              <a:t>https://doi.org/10.3917/sta.pr1.0024</a:t>
            </a:r>
            <a:endParaRPr lang="fr-CH" sz="900" kern="100" dirty="0">
              <a:latin typeface="Arial" panose="020B0604020202020204" pitchFamily="34" charset="0"/>
              <a:ea typeface="Times New Roman" panose="02020603050405020304" pitchFamily="18" charset="0"/>
              <a:cs typeface="Arial" panose="020B0604020202020204" pitchFamily="34" charset="0"/>
            </a:endParaRPr>
          </a:p>
          <a:p>
            <a:pPr marL="457200" indent="-457200"/>
            <a:r>
              <a:rPr lang="en-US" sz="900" u="none" strike="noStrike"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Descoeudres, M. (2023). </a:t>
            </a:r>
            <a:r>
              <a:rPr lang="en-US" sz="900" dirty="0">
                <a:solidFill>
                  <a:srgbClr val="000000"/>
                </a:solidFill>
                <a:effectLst/>
                <a:highlight>
                  <a:srgbClr val="FFFFFF"/>
                </a:highlight>
                <a:latin typeface="Arial" panose="020B0604020202020204" pitchFamily="34" charset="0"/>
                <a:ea typeface="Times New Roman" panose="02020603050405020304" pitchFamily="18" charset="0"/>
                <a:cs typeface="Arial" panose="020B0604020202020204" pitchFamily="34" charset="0"/>
              </a:rPr>
              <a:t>The Collective Dimension in the Activity of Physical Education Student-Teachers to Cope with Emotionally Significant Situations. </a:t>
            </a:r>
            <a:r>
              <a:rPr lang="fr-CH" sz="9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Education Sciences,</a:t>
            </a:r>
            <a:r>
              <a:rPr lang="fr-CH" sz="900" dirty="0">
                <a:solidFill>
                  <a:srgbClr val="000000"/>
                </a:solidFill>
                <a:effectLst/>
                <a:highlight>
                  <a:srgbClr val="FFFFFF"/>
                </a:highlight>
                <a:latin typeface="Arial" panose="020B0604020202020204" pitchFamily="34" charset="0"/>
                <a:ea typeface="Times New Roman" panose="02020603050405020304" pitchFamily="18" charset="0"/>
                <a:cs typeface="Arial" panose="020B0604020202020204" pitchFamily="34" charset="0"/>
              </a:rPr>
              <a:t> </a:t>
            </a:r>
            <a:r>
              <a:rPr lang="fr-CH" sz="900" i="1" dirty="0">
                <a:solidFill>
                  <a:srgbClr val="000000"/>
                </a:solidFill>
                <a:effectLst/>
                <a:highlight>
                  <a:srgbClr val="FFFFFF"/>
                </a:highlight>
                <a:latin typeface="Arial" panose="020B0604020202020204" pitchFamily="34" charset="0"/>
                <a:ea typeface="Times New Roman" panose="02020603050405020304" pitchFamily="18" charset="0"/>
                <a:cs typeface="Arial" panose="020B0604020202020204" pitchFamily="34" charset="0"/>
              </a:rPr>
              <a:t>13</a:t>
            </a:r>
            <a:r>
              <a:rPr lang="fr-CH" sz="900" dirty="0">
                <a:solidFill>
                  <a:srgbClr val="000000"/>
                </a:solidFill>
                <a:effectLst/>
                <a:highlight>
                  <a:srgbClr val="FFFFFF"/>
                </a:highlight>
                <a:latin typeface="Arial" panose="020B0604020202020204" pitchFamily="34" charset="0"/>
                <a:ea typeface="Times New Roman" panose="02020603050405020304" pitchFamily="18" charset="0"/>
                <a:cs typeface="Arial" panose="020B0604020202020204" pitchFamily="34" charset="0"/>
              </a:rPr>
              <a:t>, 437. </a:t>
            </a:r>
            <a:r>
              <a:rPr lang="fr-CH" sz="900" u="sng" dirty="0">
                <a:solidFill>
                  <a:srgbClr val="000000"/>
                </a:solidFill>
                <a:effectLst/>
                <a:highlight>
                  <a:srgbClr val="FFFFFF"/>
                </a:highlight>
                <a:latin typeface="Arial" panose="020B0604020202020204" pitchFamily="34" charset="0"/>
                <a:ea typeface="Times New Roman" panose="02020603050405020304" pitchFamily="18" charset="0"/>
                <a:cs typeface="Arial" panose="020B0604020202020204" pitchFamily="34" charset="0"/>
                <a:hlinkClick r:id="rId7"/>
              </a:rPr>
              <a:t>https://doi.org/10.3390/educsci13050437</a:t>
            </a:r>
            <a:endParaRPr lang="fr-CH" sz="900" kern="100" dirty="0">
              <a:effectLst/>
              <a:latin typeface="Arial" panose="020B0604020202020204" pitchFamily="34" charset="0"/>
              <a:ea typeface="Calibri" panose="020F0502020204030204" pitchFamily="34" charset="0"/>
              <a:cs typeface="Arial" panose="020B0604020202020204" pitchFamily="34" charset="0"/>
            </a:endParaRPr>
          </a:p>
          <a:p>
            <a:pPr marL="457200" indent="-457200"/>
            <a:r>
              <a:rPr lang="en-US" sz="900"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Garrison, D. R., Cleveland-Innes, M., &amp; Shing Fung, T. (2010). Exploring causal relationships among teaching, cognitive and social presence: Stud</a:t>
            </a:r>
            <a:r>
              <a:rPr lang="en-US" sz="900" kern="0" dirty="0">
                <a:effectLst/>
                <a:latin typeface="Times New Roman" panose="02020603050405020304" pitchFamily="18" charset="0"/>
                <a:ea typeface="Times New Roman" panose="02020603050405020304" pitchFamily="18" charset="0"/>
                <a:cs typeface="Times New Roman" panose="02020603050405020304" pitchFamily="18" charset="0"/>
              </a:rPr>
              <a:t>ent perceptions of the Community of Inquiry framework. </a:t>
            </a:r>
            <a:r>
              <a:rPr lang="en-US" sz="900" i="1" kern="0" dirty="0">
                <a:effectLst/>
                <a:latin typeface="Times New Roman" panose="02020603050405020304" pitchFamily="18" charset="0"/>
                <a:ea typeface="Times New Roman" panose="02020603050405020304" pitchFamily="18" charset="0"/>
                <a:cs typeface="Times New Roman" panose="02020603050405020304" pitchFamily="18" charset="0"/>
              </a:rPr>
              <a:t>Internet and Higher Education</a:t>
            </a:r>
            <a:r>
              <a:rPr lang="en-US" sz="900" kern="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900" i="1" kern="0" dirty="0">
                <a:effectLst/>
                <a:latin typeface="Times New Roman" panose="02020603050405020304" pitchFamily="18" charset="0"/>
                <a:ea typeface="Times New Roman" panose="02020603050405020304" pitchFamily="18" charset="0"/>
                <a:cs typeface="Times New Roman" panose="02020603050405020304" pitchFamily="18" charset="0"/>
              </a:rPr>
              <a:t>13</a:t>
            </a:r>
            <a:r>
              <a:rPr lang="en-US" sz="900" kern="0" dirty="0">
                <a:effectLst/>
                <a:latin typeface="Times New Roman" panose="02020603050405020304" pitchFamily="18" charset="0"/>
                <a:ea typeface="Times New Roman" panose="02020603050405020304" pitchFamily="18" charset="0"/>
                <a:cs typeface="Times New Roman" panose="02020603050405020304" pitchFamily="18" charset="0"/>
              </a:rPr>
              <a:t>, 31-36. </a:t>
            </a:r>
            <a:r>
              <a:rPr lang="en-US" sz="900" u="none" strike="noStrike" kern="100" dirty="0">
                <a:effectLst/>
                <a:latin typeface="Times New Roman" panose="02020603050405020304" pitchFamily="18" charset="0"/>
                <a:ea typeface="Times New Roman" panose="02020603050405020304" pitchFamily="18" charset="0"/>
                <a:cs typeface="Times New Roman" panose="02020603050405020304" pitchFamily="18" charset="0"/>
                <a:hlinkClick r:id="rId8" tooltip="Persistent link using digital object identifier"/>
              </a:rPr>
              <a:t>https://doi.org/10.1016/j.iheduc.2009.10.002</a:t>
            </a:r>
            <a:endParaRPr lang="fr-CH" sz="9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r>
              <a:rPr lang="fr-CH" sz="900" kern="0" dirty="0" err="1">
                <a:effectLst/>
                <a:latin typeface="Arial" panose="020B0604020202020204" pitchFamily="34" charset="0"/>
                <a:ea typeface="Times New Roman" panose="02020603050405020304" pitchFamily="18" charset="0"/>
                <a:cs typeface="Arial" panose="020B0604020202020204" pitchFamily="34" charset="0"/>
              </a:rPr>
              <a:t>Gronn</a:t>
            </a:r>
            <a:r>
              <a:rPr lang="fr-CH" sz="900" kern="0" dirty="0">
                <a:effectLst/>
                <a:latin typeface="Arial" panose="020B0604020202020204" pitchFamily="34" charset="0"/>
                <a:ea typeface="Times New Roman" panose="02020603050405020304" pitchFamily="18" charset="0"/>
                <a:cs typeface="Arial" panose="020B0604020202020204" pitchFamily="34" charset="0"/>
              </a:rPr>
              <a:t>, D., Romeo, G., McNamara, S., &amp; </a:t>
            </a:r>
            <a:r>
              <a:rPr lang="fr-CH" sz="900" kern="0" dirty="0" err="1">
                <a:effectLst/>
                <a:latin typeface="Arial" panose="020B0604020202020204" pitchFamily="34" charset="0"/>
                <a:ea typeface="Times New Roman" panose="02020603050405020304" pitchFamily="18" charset="0"/>
                <a:cs typeface="Arial" panose="020B0604020202020204" pitchFamily="34" charset="0"/>
              </a:rPr>
              <a:t>Teo</a:t>
            </a:r>
            <a:r>
              <a:rPr lang="fr-CH" sz="900" kern="0" dirty="0">
                <a:effectLst/>
                <a:latin typeface="Arial" panose="020B0604020202020204" pitchFamily="34" charset="0"/>
                <a:ea typeface="Times New Roman" panose="02020603050405020304" pitchFamily="18" charset="0"/>
                <a:cs typeface="Arial" panose="020B0604020202020204" pitchFamily="34" charset="0"/>
              </a:rPr>
              <a:t>, Y. H. (2013). </a:t>
            </a:r>
            <a:r>
              <a:rPr lang="en-US" sz="900" kern="0" dirty="0">
                <a:effectLst/>
                <a:latin typeface="Arial" panose="020B0604020202020204" pitchFamily="34" charset="0"/>
                <a:ea typeface="Times New Roman" panose="02020603050405020304" pitchFamily="18" charset="0"/>
                <a:cs typeface="Arial" panose="020B0604020202020204" pitchFamily="34" charset="0"/>
              </a:rPr>
              <a:t>Web conferencing of pre-service teachers’ practicum in remote schools. </a:t>
            </a:r>
            <a:r>
              <a:rPr lang="en-US" sz="900" i="1" kern="0" dirty="0">
                <a:effectLst/>
                <a:latin typeface="Arial" panose="020B0604020202020204" pitchFamily="34" charset="0"/>
                <a:ea typeface="Times New Roman" panose="02020603050405020304" pitchFamily="18" charset="0"/>
                <a:cs typeface="Arial" panose="020B0604020202020204" pitchFamily="34" charset="0"/>
              </a:rPr>
              <a:t>Journal of Technology and Teacher Education</a:t>
            </a:r>
            <a:r>
              <a:rPr lang="en-US" sz="900" kern="0" dirty="0">
                <a:effectLst/>
                <a:latin typeface="Arial" panose="020B0604020202020204" pitchFamily="34" charset="0"/>
                <a:ea typeface="Times New Roman" panose="02020603050405020304" pitchFamily="18" charset="0"/>
                <a:cs typeface="Arial" panose="020B0604020202020204" pitchFamily="34" charset="0"/>
              </a:rPr>
              <a:t>, </a:t>
            </a:r>
            <a:r>
              <a:rPr lang="en-US" sz="900" i="1" kern="0" dirty="0">
                <a:effectLst/>
                <a:latin typeface="Arial" panose="020B0604020202020204" pitchFamily="34" charset="0"/>
                <a:ea typeface="Times New Roman" panose="02020603050405020304" pitchFamily="18" charset="0"/>
                <a:cs typeface="Arial" panose="020B0604020202020204" pitchFamily="34" charset="0"/>
              </a:rPr>
              <a:t>21</a:t>
            </a:r>
            <a:r>
              <a:rPr lang="en-US" sz="900" kern="0" dirty="0">
                <a:effectLst/>
                <a:latin typeface="Arial" panose="020B0604020202020204" pitchFamily="34" charset="0"/>
                <a:ea typeface="Times New Roman" panose="02020603050405020304" pitchFamily="18" charset="0"/>
                <a:cs typeface="Arial" panose="020B0604020202020204" pitchFamily="34" charset="0"/>
              </a:rPr>
              <a:t>(2), 247-271</a:t>
            </a:r>
            <a:endParaRPr lang="fr-CH" sz="900" kern="100" dirty="0">
              <a:effectLst/>
              <a:latin typeface="Arial" panose="020B0604020202020204" pitchFamily="34" charset="0"/>
              <a:ea typeface="Calibri" panose="020F0502020204030204" pitchFamily="34" charset="0"/>
              <a:cs typeface="Arial" panose="020B0604020202020204" pitchFamily="34" charset="0"/>
            </a:endParaRPr>
          </a:p>
          <a:p>
            <a:pPr marL="457200" indent="-457200"/>
            <a:r>
              <a:rPr lang="en-US" sz="900" kern="0" dirty="0">
                <a:effectLst/>
                <a:latin typeface="Arial" panose="020B0604020202020204" pitchFamily="34" charset="0"/>
                <a:ea typeface="Times New Roman" panose="02020603050405020304" pitchFamily="18" charset="0"/>
                <a:cs typeface="Arial" panose="020B0604020202020204" pitchFamily="34" charset="0"/>
              </a:rPr>
              <a:t>Hamel, C. (2012). Supervision of pre-service teacher: Using Internet collaborative tools to support their return to their region of origin. </a:t>
            </a:r>
            <a:r>
              <a:rPr lang="en-US" sz="900" i="1" kern="0" dirty="0">
                <a:effectLst/>
                <a:latin typeface="Arial" panose="020B0604020202020204" pitchFamily="34" charset="0"/>
                <a:ea typeface="Times New Roman" panose="02020603050405020304" pitchFamily="18" charset="0"/>
                <a:cs typeface="Arial" panose="020B0604020202020204" pitchFamily="34" charset="0"/>
              </a:rPr>
              <a:t>Canadian Journal of Education</a:t>
            </a:r>
            <a:r>
              <a:rPr lang="en-US" sz="900" kern="0" dirty="0">
                <a:effectLst/>
                <a:latin typeface="Arial" panose="020B0604020202020204" pitchFamily="34" charset="0"/>
                <a:ea typeface="Times New Roman" panose="02020603050405020304" pitchFamily="18" charset="0"/>
                <a:cs typeface="Arial" panose="020B0604020202020204" pitchFamily="34" charset="0"/>
              </a:rPr>
              <a:t>, </a:t>
            </a:r>
            <a:r>
              <a:rPr lang="en-US" sz="900" i="1" kern="0" dirty="0">
                <a:effectLst/>
                <a:latin typeface="Arial" panose="020B0604020202020204" pitchFamily="34" charset="0"/>
                <a:ea typeface="Times New Roman" panose="02020603050405020304" pitchFamily="18" charset="0"/>
                <a:cs typeface="Arial" panose="020B0604020202020204" pitchFamily="34" charset="0"/>
              </a:rPr>
              <a:t>35</a:t>
            </a:r>
            <a:r>
              <a:rPr lang="en-US" sz="900" kern="0" dirty="0">
                <a:effectLst/>
                <a:latin typeface="Arial" panose="020B0604020202020204" pitchFamily="34" charset="0"/>
                <a:ea typeface="Times New Roman" panose="02020603050405020304" pitchFamily="18" charset="0"/>
                <a:cs typeface="Arial" panose="020B0604020202020204" pitchFamily="34" charset="0"/>
              </a:rPr>
              <a:t>(2), 141-154.</a:t>
            </a:r>
            <a:endParaRPr lang="fr-CH" sz="900" kern="100" dirty="0">
              <a:effectLst/>
              <a:latin typeface="Arial" panose="020B0604020202020204" pitchFamily="34" charset="0"/>
              <a:ea typeface="Calibri" panose="020F0502020204030204" pitchFamily="34" charset="0"/>
              <a:cs typeface="Arial" panose="020B0604020202020204" pitchFamily="34" charset="0"/>
            </a:endParaRPr>
          </a:p>
          <a:p>
            <a:pPr marL="457200" indent="-457200"/>
            <a:r>
              <a:rPr lang="en-US" sz="900" kern="0" dirty="0">
                <a:effectLst/>
                <a:latin typeface="Arial" panose="020B0604020202020204" pitchFamily="34" charset="0"/>
                <a:ea typeface="Times New Roman" panose="02020603050405020304" pitchFamily="18" charset="0"/>
                <a:cs typeface="Arial" panose="020B0604020202020204" pitchFamily="34" charset="0"/>
              </a:rPr>
              <a:t>Hartshorne, R., </a:t>
            </a:r>
            <a:r>
              <a:rPr lang="en-US" sz="900" kern="0" dirty="0" err="1">
                <a:effectLst/>
                <a:latin typeface="Arial" panose="020B0604020202020204" pitchFamily="34" charset="0"/>
                <a:ea typeface="Times New Roman" panose="02020603050405020304" pitchFamily="18" charset="0"/>
                <a:cs typeface="Arial" panose="020B0604020202020204" pitchFamily="34" charset="0"/>
              </a:rPr>
              <a:t>Heafner</a:t>
            </a:r>
            <a:r>
              <a:rPr lang="en-US" sz="900" kern="0" dirty="0">
                <a:effectLst/>
                <a:latin typeface="Arial" panose="020B0604020202020204" pitchFamily="34" charset="0"/>
                <a:ea typeface="Times New Roman" panose="02020603050405020304" pitchFamily="18" charset="0"/>
                <a:cs typeface="Arial" panose="020B0604020202020204" pitchFamily="34" charset="0"/>
              </a:rPr>
              <a:t>, T., &amp; Petty, T. (2011). Examining the effectiveness of the remote observation of graduate interns. </a:t>
            </a:r>
            <a:r>
              <a:rPr lang="en-US" sz="900" i="1" kern="0" dirty="0">
                <a:effectLst/>
                <a:latin typeface="Arial" panose="020B0604020202020204" pitchFamily="34" charset="0"/>
                <a:ea typeface="Times New Roman" panose="02020603050405020304" pitchFamily="18" charset="0"/>
                <a:cs typeface="Arial" panose="020B0604020202020204" pitchFamily="34" charset="0"/>
              </a:rPr>
              <a:t>Journal of Technology and Teacher Education</a:t>
            </a:r>
            <a:r>
              <a:rPr lang="en-US" sz="900" kern="0" dirty="0">
                <a:effectLst/>
                <a:latin typeface="Arial" panose="020B0604020202020204" pitchFamily="34" charset="0"/>
                <a:ea typeface="Times New Roman" panose="02020603050405020304" pitchFamily="18" charset="0"/>
                <a:cs typeface="Arial" panose="020B0604020202020204" pitchFamily="34" charset="0"/>
              </a:rPr>
              <a:t>, </a:t>
            </a:r>
            <a:r>
              <a:rPr lang="en-US" sz="900" i="1" kern="0" dirty="0">
                <a:effectLst/>
                <a:latin typeface="Arial" panose="020B0604020202020204" pitchFamily="34" charset="0"/>
                <a:ea typeface="Times New Roman" panose="02020603050405020304" pitchFamily="18" charset="0"/>
                <a:cs typeface="Arial" panose="020B0604020202020204" pitchFamily="34" charset="0"/>
              </a:rPr>
              <a:t>19</a:t>
            </a:r>
            <a:r>
              <a:rPr lang="en-US" sz="900" kern="0" dirty="0">
                <a:effectLst/>
                <a:latin typeface="Arial" panose="020B0604020202020204" pitchFamily="34" charset="0"/>
                <a:ea typeface="Times New Roman" panose="02020603050405020304" pitchFamily="18" charset="0"/>
                <a:cs typeface="Arial" panose="020B0604020202020204" pitchFamily="34" charset="0"/>
              </a:rPr>
              <a:t>(4), 395-422. </a:t>
            </a:r>
          </a:p>
          <a:p>
            <a:pPr marL="457200" indent="-457200"/>
            <a:r>
              <a:rPr lang="fr-CH" sz="900" dirty="0" err="1">
                <a:effectLst/>
                <a:latin typeface="Arial" panose="020B0604020202020204" pitchFamily="34" charset="0"/>
                <a:cs typeface="Arial" panose="020B0604020202020204" pitchFamily="34" charset="0"/>
              </a:rPr>
              <a:t>Heafner</a:t>
            </a:r>
            <a:r>
              <a:rPr lang="fr-CH" sz="900" dirty="0">
                <a:effectLst/>
                <a:latin typeface="Arial" panose="020B0604020202020204" pitchFamily="34" charset="0"/>
                <a:cs typeface="Arial" panose="020B0604020202020204" pitchFamily="34" charset="0"/>
              </a:rPr>
              <a:t>, T.L., Petty, T.M. &amp; </a:t>
            </a:r>
            <a:r>
              <a:rPr lang="fr-CH" sz="900" dirty="0" err="1">
                <a:effectLst/>
                <a:latin typeface="Arial" panose="020B0604020202020204" pitchFamily="34" charset="0"/>
                <a:cs typeface="Arial" panose="020B0604020202020204" pitchFamily="34" charset="0"/>
              </a:rPr>
              <a:t>Hartshorne</a:t>
            </a:r>
            <a:r>
              <a:rPr lang="fr-CH" sz="900" dirty="0">
                <a:effectLst/>
                <a:latin typeface="Arial" panose="020B0604020202020204" pitchFamily="34" charset="0"/>
                <a:cs typeface="Arial" panose="020B0604020202020204" pitchFamily="34" charset="0"/>
              </a:rPr>
              <a:t>, R. </a:t>
            </a:r>
            <a:r>
              <a:rPr lang="fr-CH" sz="900" dirty="0" err="1">
                <a:effectLst/>
                <a:latin typeface="Arial" panose="020B0604020202020204" pitchFamily="34" charset="0"/>
                <a:cs typeface="Arial" panose="020B0604020202020204" pitchFamily="34" charset="0"/>
              </a:rPr>
              <a:t>University</a:t>
            </a:r>
            <a:r>
              <a:rPr lang="fr-CH" sz="900" dirty="0">
                <a:effectLst/>
                <a:latin typeface="Arial" panose="020B0604020202020204" pitchFamily="34" charset="0"/>
                <a:cs typeface="Arial" panose="020B0604020202020204" pitchFamily="34" charset="0"/>
              </a:rPr>
              <a:t> </a:t>
            </a:r>
            <a:r>
              <a:rPr lang="fr-CH" sz="900" dirty="0" err="1">
                <a:effectLst/>
                <a:latin typeface="Arial" panose="020B0604020202020204" pitchFamily="34" charset="0"/>
                <a:cs typeface="Arial" panose="020B0604020202020204" pitchFamily="34" charset="0"/>
              </a:rPr>
              <a:t>supervisor</a:t>
            </a:r>
            <a:r>
              <a:rPr lang="fr-CH" sz="900" dirty="0">
                <a:effectLst/>
                <a:latin typeface="Arial" panose="020B0604020202020204" pitchFamily="34" charset="0"/>
                <a:cs typeface="Arial" panose="020B0604020202020204" pitchFamily="34" charset="0"/>
              </a:rPr>
              <a:t> perspectives of the </a:t>
            </a:r>
            <a:r>
              <a:rPr lang="fr-CH" sz="900" dirty="0" err="1">
                <a:effectLst/>
                <a:latin typeface="Arial" panose="020B0604020202020204" pitchFamily="34" charset="0"/>
                <a:cs typeface="Arial" panose="020B0604020202020204" pitchFamily="34" charset="0"/>
              </a:rPr>
              <a:t>remote</a:t>
            </a:r>
            <a:r>
              <a:rPr lang="fr-CH" sz="900" dirty="0">
                <a:effectLst/>
                <a:latin typeface="Arial" panose="020B0604020202020204" pitchFamily="34" charset="0"/>
                <a:cs typeface="Arial" panose="020B0604020202020204" pitchFamily="34" charset="0"/>
              </a:rPr>
              <a:t> observation of </a:t>
            </a:r>
            <a:r>
              <a:rPr lang="fr-CH" sz="900" dirty="0" err="1">
                <a:effectLst/>
                <a:latin typeface="Arial" panose="020B0604020202020204" pitchFamily="34" charset="0"/>
                <a:cs typeface="Arial" panose="020B0604020202020204" pitchFamily="34" charset="0"/>
              </a:rPr>
              <a:t>graduate</a:t>
            </a:r>
            <a:r>
              <a:rPr lang="fr-CH" sz="900" dirty="0">
                <a:effectLst/>
                <a:latin typeface="Arial" panose="020B0604020202020204" pitchFamily="34" charset="0"/>
                <a:cs typeface="Arial" panose="020B0604020202020204" pitchFamily="34" charset="0"/>
              </a:rPr>
              <a:t> </a:t>
            </a:r>
            <a:r>
              <a:rPr lang="fr-CH" sz="900" dirty="0" err="1">
                <a:effectLst/>
                <a:latin typeface="Arial" panose="020B0604020202020204" pitchFamily="34" charset="0"/>
                <a:cs typeface="Arial" panose="020B0604020202020204" pitchFamily="34" charset="0"/>
              </a:rPr>
              <a:t>interns</a:t>
            </a:r>
            <a:r>
              <a:rPr lang="fr-CH" sz="900" dirty="0">
                <a:effectLst/>
                <a:latin typeface="Arial" panose="020B0604020202020204" pitchFamily="34" charset="0"/>
                <a:cs typeface="Arial" panose="020B0604020202020204" pitchFamily="34" charset="0"/>
              </a:rPr>
              <a:t>. J Comput High Educ 24, 143–163 (2012). </a:t>
            </a:r>
            <a:r>
              <a:rPr lang="fr-CH" sz="900" dirty="0">
                <a:effectLst/>
                <a:latin typeface="Arial" panose="020B0604020202020204" pitchFamily="34" charset="0"/>
                <a:cs typeface="Arial" panose="020B0604020202020204" pitchFamily="34" charset="0"/>
                <a:hlinkClick r:id="rId9"/>
              </a:rPr>
              <a:t>https://doi.org/10.1007/s12528-012-9063-1</a:t>
            </a:r>
            <a:endParaRPr lang="fr-CH" sz="900" kern="100" dirty="0">
              <a:effectLst/>
              <a:latin typeface="Arial" panose="020B0604020202020204" pitchFamily="34" charset="0"/>
              <a:ea typeface="Calibri" panose="020F0502020204030204" pitchFamily="34" charset="0"/>
              <a:cs typeface="Arial" panose="020B0604020202020204" pitchFamily="34" charset="0"/>
            </a:endParaRPr>
          </a:p>
          <a:p>
            <a:pPr marL="457200" indent="-457200"/>
            <a:r>
              <a:rPr lang="fr-FR" sz="900" kern="100" dirty="0" err="1">
                <a:effectLst/>
                <a:latin typeface="Arial" panose="020B0604020202020204" pitchFamily="34" charset="0"/>
                <a:ea typeface="Calibri" panose="020F0502020204030204" pitchFamily="34" charset="0"/>
                <a:cs typeface="Arial" panose="020B0604020202020204" pitchFamily="34" charset="0"/>
              </a:rPr>
              <a:t>Jézégou</a:t>
            </a:r>
            <a:r>
              <a:rPr lang="fr-FR" sz="900" kern="100" dirty="0">
                <a:effectLst/>
                <a:latin typeface="Arial" panose="020B0604020202020204" pitchFamily="34" charset="0"/>
                <a:ea typeface="Calibri" panose="020F0502020204030204" pitchFamily="34" charset="0"/>
                <a:cs typeface="Arial" panose="020B0604020202020204" pitchFamily="34" charset="0"/>
              </a:rPr>
              <a:t>, A. (2019). Traité de la e</a:t>
            </a:r>
            <a:r>
              <a:rPr lang="fr-CH" sz="900" kern="100" dirty="0">
                <a:effectLst/>
                <a:latin typeface="Arial" panose="020B0604020202020204" pitchFamily="34" charset="0"/>
                <a:ea typeface="Calibri" panose="020F0502020204030204" pitchFamily="34" charset="0"/>
                <a:cs typeface="Arial" panose="020B0604020202020204" pitchFamily="34" charset="0"/>
              </a:rPr>
              <a:t>-Formation. De Boeck Université.</a:t>
            </a:r>
          </a:p>
          <a:p>
            <a:pPr marL="457200" indent="-457200"/>
            <a:r>
              <a:rPr lang="en-US" sz="900" kern="0" dirty="0">
                <a:effectLst/>
                <a:latin typeface="Arial" panose="020B0604020202020204" pitchFamily="34" charset="0"/>
                <a:ea typeface="Times New Roman" panose="02020603050405020304" pitchFamily="18" charset="0"/>
                <a:cs typeface="Arial" panose="020B0604020202020204" pitchFamily="34" charset="0"/>
              </a:rPr>
              <a:t>Ke, F. (2010). Examining online teaching, cognitive, and social presence for adult students. </a:t>
            </a:r>
            <a:r>
              <a:rPr lang="en-US" sz="900" i="1" kern="0" dirty="0">
                <a:effectLst/>
                <a:latin typeface="Arial" panose="020B0604020202020204" pitchFamily="34" charset="0"/>
                <a:ea typeface="Times New Roman" panose="02020603050405020304" pitchFamily="18" charset="0"/>
                <a:cs typeface="Arial" panose="020B0604020202020204" pitchFamily="34" charset="0"/>
              </a:rPr>
              <a:t>Computers &amp; Education</a:t>
            </a:r>
            <a:r>
              <a:rPr lang="en-US" sz="900" kern="0" dirty="0">
                <a:effectLst/>
                <a:latin typeface="Arial" panose="020B0604020202020204" pitchFamily="34" charset="0"/>
                <a:ea typeface="Times New Roman" panose="02020603050405020304" pitchFamily="18" charset="0"/>
                <a:cs typeface="Arial" panose="020B0604020202020204" pitchFamily="34" charset="0"/>
              </a:rPr>
              <a:t>, </a:t>
            </a:r>
            <a:r>
              <a:rPr lang="en-US" sz="900" i="1" kern="0" dirty="0">
                <a:effectLst/>
                <a:latin typeface="Arial" panose="020B0604020202020204" pitchFamily="34" charset="0"/>
                <a:ea typeface="Times New Roman" panose="02020603050405020304" pitchFamily="18" charset="0"/>
                <a:cs typeface="Arial" panose="020B0604020202020204" pitchFamily="34" charset="0"/>
              </a:rPr>
              <a:t>55</a:t>
            </a:r>
            <a:r>
              <a:rPr lang="en-US" sz="900" kern="0" dirty="0">
                <a:effectLst/>
                <a:latin typeface="Arial" panose="020B0604020202020204" pitchFamily="34" charset="0"/>
                <a:ea typeface="Times New Roman" panose="02020603050405020304" pitchFamily="18" charset="0"/>
                <a:cs typeface="Arial" panose="020B0604020202020204" pitchFamily="34" charset="0"/>
              </a:rPr>
              <a:t>(2), 808-820. </a:t>
            </a:r>
            <a:r>
              <a:rPr lang="en-US" sz="900" u="none" strike="noStrike" kern="100" dirty="0">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10" tooltip="Persistent link using digital object identifier"/>
              </a:rPr>
              <a:t>https://doi.org/10.1016/j.compedu.2010.03.013</a:t>
            </a:r>
            <a:endParaRPr lang="fr-CH" sz="900" u="none" strike="noStrike" kern="100" dirty="0">
              <a:solidFill>
                <a:srgbClr val="0000FF"/>
              </a:solidFill>
              <a:latin typeface="Arial" panose="020B0604020202020204" pitchFamily="34" charset="0"/>
              <a:ea typeface="Times New Roman" panose="02020603050405020304" pitchFamily="18" charset="0"/>
              <a:cs typeface="Arial" panose="020B0604020202020204" pitchFamily="34" charset="0"/>
            </a:endParaRPr>
          </a:p>
          <a:p>
            <a:pPr marL="457200" indent="-457200"/>
            <a:r>
              <a:rPr lang="en-US" sz="900" kern="0" dirty="0" err="1">
                <a:effectLst/>
                <a:latin typeface="Arial" panose="020B0604020202020204" pitchFamily="34" charset="0"/>
                <a:ea typeface="Times New Roman" panose="02020603050405020304" pitchFamily="18" charset="0"/>
                <a:cs typeface="Arial" panose="020B0604020202020204" pitchFamily="34" charset="0"/>
              </a:rPr>
              <a:t>Kehrwald</a:t>
            </a:r>
            <a:r>
              <a:rPr lang="en-US" sz="900" kern="0" dirty="0">
                <a:effectLst/>
                <a:latin typeface="Arial" panose="020B0604020202020204" pitchFamily="34" charset="0"/>
                <a:ea typeface="Times New Roman" panose="02020603050405020304" pitchFamily="18" charset="0"/>
                <a:cs typeface="Arial" panose="020B0604020202020204" pitchFamily="34" charset="0"/>
              </a:rPr>
              <a:t>, B. (2008). Understanding social presence in text-based online learning environments. </a:t>
            </a:r>
            <a:r>
              <a:rPr lang="en-US" sz="900" i="1" kern="0" dirty="0">
                <a:effectLst/>
                <a:latin typeface="Arial" panose="020B0604020202020204" pitchFamily="34" charset="0"/>
                <a:ea typeface="Times New Roman" panose="02020603050405020304" pitchFamily="18" charset="0"/>
                <a:cs typeface="Arial" panose="020B0604020202020204" pitchFamily="34" charset="0"/>
              </a:rPr>
              <a:t>Distance education</a:t>
            </a:r>
            <a:r>
              <a:rPr lang="en-US" sz="900" kern="0" dirty="0">
                <a:effectLst/>
                <a:latin typeface="Arial" panose="020B0604020202020204" pitchFamily="34" charset="0"/>
                <a:ea typeface="Times New Roman" panose="02020603050405020304" pitchFamily="18" charset="0"/>
                <a:cs typeface="Arial" panose="020B0604020202020204" pitchFamily="34" charset="0"/>
              </a:rPr>
              <a:t>, </a:t>
            </a:r>
            <a:r>
              <a:rPr lang="en-US" sz="900" i="1" kern="0" dirty="0">
                <a:effectLst/>
                <a:latin typeface="Arial" panose="020B0604020202020204" pitchFamily="34" charset="0"/>
                <a:ea typeface="Times New Roman" panose="02020603050405020304" pitchFamily="18" charset="0"/>
                <a:cs typeface="Arial" panose="020B0604020202020204" pitchFamily="34" charset="0"/>
              </a:rPr>
              <a:t>29</a:t>
            </a:r>
            <a:r>
              <a:rPr lang="en-US" sz="900" kern="0" dirty="0">
                <a:effectLst/>
                <a:latin typeface="Arial" panose="020B0604020202020204" pitchFamily="34" charset="0"/>
                <a:ea typeface="Times New Roman" panose="02020603050405020304" pitchFamily="18" charset="0"/>
                <a:cs typeface="Arial" panose="020B0604020202020204" pitchFamily="34" charset="0"/>
              </a:rPr>
              <a:t>(1), 89-106. </a:t>
            </a:r>
            <a:r>
              <a:rPr lang="en-US" sz="900" u="none" strike="noStrike" kern="100" dirty="0">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11"/>
              </a:rPr>
              <a:t>https://doi.org/10.1080/01587910802004860</a:t>
            </a:r>
            <a:endParaRPr lang="fr-CH" sz="900" kern="100" dirty="0">
              <a:effectLst/>
              <a:latin typeface="Arial" panose="020B0604020202020204" pitchFamily="34" charset="0"/>
              <a:ea typeface="Calibri" panose="020F0502020204030204" pitchFamily="34" charset="0"/>
              <a:cs typeface="Arial" panose="020B0604020202020204" pitchFamily="34" charset="0"/>
            </a:endParaRPr>
          </a:p>
          <a:p>
            <a:pPr marL="457200" indent="-457200"/>
            <a:r>
              <a:rPr lang="fr-FR" sz="900" kern="100" dirty="0" err="1">
                <a:effectLst/>
                <a:latin typeface="Arial" panose="020B0604020202020204" pitchFamily="34" charset="0"/>
                <a:ea typeface="Calibri" panose="020F0502020204030204" pitchFamily="34" charset="0"/>
                <a:cs typeface="Arial" panose="020B0604020202020204" pitchFamily="34" charset="0"/>
              </a:rPr>
              <a:t>Miville</a:t>
            </a:r>
            <a:r>
              <a:rPr lang="fr-FR" sz="900" kern="100" dirty="0">
                <a:effectLst/>
                <a:latin typeface="Arial" panose="020B0604020202020204" pitchFamily="34" charset="0"/>
                <a:ea typeface="Calibri" panose="020F0502020204030204" pitchFamily="34" charset="0"/>
                <a:cs typeface="Arial" panose="020B0604020202020204" pitchFamily="34" charset="0"/>
              </a:rPr>
              <a:t>, A.</a:t>
            </a:r>
            <a:r>
              <a:rPr lang="fr-CH" sz="900" kern="100" dirty="0">
                <a:effectLst/>
                <a:latin typeface="Arial" panose="020B0604020202020204" pitchFamily="34" charset="0"/>
                <a:ea typeface="Calibri" panose="020F0502020204030204" pitchFamily="34" charset="0"/>
                <a:cs typeface="Arial" panose="020B0604020202020204" pitchFamily="34" charset="0"/>
              </a:rPr>
              <a:t>-M. et Dion-</a:t>
            </a:r>
            <a:r>
              <a:rPr lang="fr-CH" sz="900" kern="100" dirty="0" err="1">
                <a:effectLst/>
                <a:latin typeface="Arial" panose="020B0604020202020204" pitchFamily="34" charset="0"/>
                <a:ea typeface="Calibri" panose="020F0502020204030204" pitchFamily="34" charset="0"/>
                <a:cs typeface="Arial" panose="020B0604020202020204" pitchFamily="34" charset="0"/>
              </a:rPr>
              <a:t>Routhier</a:t>
            </a:r>
            <a:r>
              <a:rPr lang="fr-CH" sz="900" kern="100" dirty="0">
                <a:effectLst/>
                <a:latin typeface="Arial" panose="020B0604020202020204" pitchFamily="34" charset="0"/>
                <a:ea typeface="Calibri" panose="020F0502020204030204" pitchFamily="34" charset="0"/>
                <a:cs typeface="Arial" panose="020B0604020202020204" pitchFamily="34" charset="0"/>
              </a:rPr>
              <a:t>, J. (2021). L’utilisation de la trace vidéo au cœur du modèle d’accompagnement dans les stages en enseignement primaire. Dans M. Petit (</a:t>
            </a:r>
            <a:r>
              <a:rPr lang="fr-CH" sz="900" kern="100" dirty="0" err="1">
                <a:effectLst/>
                <a:latin typeface="Arial" panose="020B0604020202020204" pitchFamily="34" charset="0"/>
                <a:ea typeface="Calibri" panose="020F0502020204030204" pitchFamily="34" charset="0"/>
                <a:cs typeface="Arial" panose="020B0604020202020204" pitchFamily="34" charset="0"/>
              </a:rPr>
              <a:t>dir</a:t>
            </a:r>
            <a:r>
              <a:rPr lang="fr-CH" sz="900" kern="100" dirty="0">
                <a:effectLst/>
                <a:latin typeface="Arial" panose="020B0604020202020204" pitchFamily="34" charset="0"/>
                <a:ea typeface="Calibri" panose="020F0502020204030204" pitchFamily="34" charset="0"/>
                <a:cs typeface="Arial" panose="020B0604020202020204" pitchFamily="34" charset="0"/>
              </a:rPr>
              <a:t>.), Accompagnement les stagiaires en enseignement à l’aide du numérique (p. 87-114). Éditions JFD.</a:t>
            </a:r>
          </a:p>
          <a:p>
            <a:pPr marL="457200" indent="-457200"/>
            <a:r>
              <a:rPr lang="fr-FR" sz="900" kern="100" dirty="0">
                <a:effectLst/>
                <a:latin typeface="Arial" panose="020B0604020202020204" pitchFamily="34" charset="0"/>
                <a:ea typeface="Calibri" panose="020F0502020204030204" pitchFamily="34" charset="0"/>
                <a:cs typeface="Arial" panose="020B0604020202020204" pitchFamily="34" charset="0"/>
              </a:rPr>
              <a:t>Petit, M., Dionne, L., &amp; Brouillette, L. (2019). Supervision de stage à distance : état des pratiques dans différents </a:t>
            </a:r>
            <a:r>
              <a:rPr lang="fr-CH" sz="900" kern="100" dirty="0">
                <a:effectLst/>
                <a:latin typeface="Arial" panose="020B0604020202020204" pitchFamily="34" charset="0"/>
                <a:ea typeface="Calibri" panose="020F0502020204030204" pitchFamily="34" charset="0"/>
                <a:cs typeface="Arial" panose="020B0604020202020204" pitchFamily="34" charset="0"/>
              </a:rPr>
              <a:t>domaines de formation postsecondaire. Nouveaux cahiers de la recherche en éducation. 21(1), 96-118. </a:t>
            </a:r>
            <a:r>
              <a:rPr lang="fr-CH" sz="900" strike="noStrike" kern="100" dirty="0">
                <a:solidFill>
                  <a:srgbClr val="009999"/>
                </a:solidFill>
                <a:effectLst/>
                <a:latin typeface="Arial" panose="020B0604020202020204" pitchFamily="34" charset="0"/>
                <a:ea typeface="Calibri" panose="020F0502020204030204" pitchFamily="34" charset="0"/>
                <a:cs typeface="Arial" panose="020B0604020202020204" pitchFamily="34" charset="0"/>
                <a:hlinkClick r:id="rId12">
                  <a:extLst>
                    <a:ext uri="{A12FA001-AC4F-418D-AE19-62706E023703}">
                      <ahyp:hlinkClr xmlns:ahyp="http://schemas.microsoft.com/office/drawing/2018/hyperlinkcolor" val="tx"/>
                    </a:ext>
                  </a:extLst>
                </a:hlinkClick>
              </a:rPr>
              <a:t>https://doi.org/10.7202/1061719ar</a:t>
            </a:r>
            <a:endParaRPr lang="fr-CH" sz="900" strike="noStrike" kern="100" dirty="0">
              <a:solidFill>
                <a:srgbClr val="009999"/>
              </a:solidFill>
              <a:effectLst/>
              <a:latin typeface="Arial" panose="020B0604020202020204" pitchFamily="34" charset="0"/>
              <a:ea typeface="Calibri" panose="020F0502020204030204" pitchFamily="34" charset="0"/>
              <a:cs typeface="Arial" panose="020B0604020202020204" pitchFamily="34" charset="0"/>
            </a:endParaRPr>
          </a:p>
          <a:p>
            <a:pPr marL="457200" indent="-457200"/>
            <a:r>
              <a:rPr lang="fr-FR" sz="9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Petit, M., Babin, J., &amp; Desrochers, M.-È. (2023). </a:t>
            </a:r>
            <a:r>
              <a:rPr lang="en-US" sz="9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Remote supervision of teacher trainee internships: Using digital technology to increase social presence. </a:t>
            </a:r>
            <a:r>
              <a:rPr lang="fr-FR" sz="900" i="1" kern="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Frontiers</a:t>
            </a:r>
            <a:r>
              <a:rPr lang="fr-FR" sz="900" i="1"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in Education,7. </a:t>
            </a:r>
            <a:r>
              <a:rPr lang="fr-FR" sz="900" u="none" strike="noStrike" kern="100" dirty="0">
                <a:effectLst/>
                <a:latin typeface="Arial" panose="020B0604020202020204" pitchFamily="34" charset="0"/>
                <a:ea typeface="Times New Roman" panose="02020603050405020304" pitchFamily="18" charset="0"/>
                <a:cs typeface="Arial" panose="020B0604020202020204" pitchFamily="34" charset="0"/>
                <a:hlinkClick r:id="rId13"/>
              </a:rPr>
              <a:t>https://doi.org/10.3389/feduc.2022.1026417</a:t>
            </a:r>
            <a:endParaRPr lang="fr-CH" sz="900" strike="noStrike" kern="100" dirty="0">
              <a:solidFill>
                <a:srgbClr val="009999"/>
              </a:solidFill>
              <a:latin typeface="Arial" panose="020B0604020202020204" pitchFamily="34" charset="0"/>
              <a:ea typeface="Calibri" panose="020F0502020204030204" pitchFamily="34" charset="0"/>
              <a:cs typeface="Arial" panose="020B0604020202020204" pitchFamily="34" charset="0"/>
            </a:endParaRPr>
          </a:p>
          <a:p>
            <a:pPr marL="457200" indent="-457200"/>
            <a:r>
              <a:rPr lang="en-US" sz="9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Schwartz-Bechet, B. (2014). Virtual supervision of teacher candidates: A case study. </a:t>
            </a:r>
            <a:r>
              <a:rPr lang="en-US" sz="900" i="1"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International Journal of Learning: Annual Review, </a:t>
            </a:r>
            <a:r>
              <a:rPr lang="en-US" sz="900" i="1" kern="100" dirty="0">
                <a:solidFill>
                  <a:srgbClr val="000000"/>
                </a:solidFill>
                <a:effectLst/>
                <a:highlight>
                  <a:srgbClr val="FFFFFF"/>
                </a:highlight>
                <a:latin typeface="Arial" panose="020B0604020202020204" pitchFamily="34" charset="0"/>
                <a:ea typeface="Times New Roman" panose="02020603050405020304" pitchFamily="18" charset="0"/>
                <a:cs typeface="Arial" panose="020B0604020202020204" pitchFamily="34" charset="0"/>
              </a:rPr>
              <a:t>21</a:t>
            </a:r>
            <a:r>
              <a:rPr lang="en-US" sz="900" kern="100" dirty="0">
                <a:solidFill>
                  <a:srgbClr val="000000"/>
                </a:solidFill>
                <a:effectLst/>
                <a:highlight>
                  <a:srgbClr val="FFFFFF"/>
                </a:highlight>
                <a:latin typeface="Arial" panose="020B0604020202020204" pitchFamily="34" charset="0"/>
                <a:ea typeface="Times New Roman" panose="02020603050405020304" pitchFamily="18" charset="0"/>
                <a:cs typeface="Arial" panose="020B0604020202020204" pitchFamily="34" charset="0"/>
              </a:rPr>
              <a:t>(1), 1-12</a:t>
            </a:r>
            <a:r>
              <a:rPr lang="en-US" sz="900"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US" sz="900" u="none" strike="noStrike" kern="1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hlinkClick r:id="rId14"/>
              </a:rPr>
              <a:t>https://doi.org/10.18848/1447-9494/CGP/v21/48741</a:t>
            </a:r>
            <a:endParaRPr lang="fr-CH" sz="900" kern="1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n-GB" dirty="0"/>
          </a:p>
        </p:txBody>
      </p:sp>
    </p:spTree>
    <p:extLst>
      <p:ext uri="{BB962C8B-B14F-4D97-AF65-F5344CB8AC3E}">
        <p14:creationId xmlns:p14="http://schemas.microsoft.com/office/powerpoint/2010/main" val="22835976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7" name="Google Shape;127;p16"/>
          <p:cNvSpPr txBox="1">
            <a:spLocks noGrp="1"/>
          </p:cNvSpPr>
          <p:nvPr>
            <p:ph type="title"/>
          </p:nvPr>
        </p:nvSpPr>
        <p:spPr>
          <a:xfrm>
            <a:off x="431540" y="680115"/>
            <a:ext cx="8280920" cy="1428769"/>
          </a:xfrm>
          <a:prstGeom prst="rect">
            <a:avLst/>
          </a:prstGeom>
          <a:noFill/>
          <a:ln>
            <a:noFill/>
          </a:ln>
        </p:spPr>
        <p:txBody>
          <a:bodyPr spcFirstLastPara="1" vert="horz" wrap="square" lIns="68569" tIns="34275" rIns="68569" bIns="34275" numCol="1" anchor="ctr" anchorCtr="0" compatLnSpc="1">
            <a:prstTxWarp prst="textNoShape">
              <a:avLst/>
            </a:prstTxWarp>
            <a:noAutofit/>
          </a:bodyPr>
          <a:lstStyle/>
          <a:p>
            <a:pPr>
              <a:lnSpc>
                <a:spcPct val="90000"/>
              </a:lnSpc>
              <a:spcBef>
                <a:spcPts val="0"/>
              </a:spcBef>
              <a:spcAft>
                <a:spcPts val="0"/>
              </a:spcAft>
              <a:buClr>
                <a:schemeClr val="dk1"/>
              </a:buClr>
              <a:buSzPts val="3700"/>
            </a:pPr>
            <a:r>
              <a:rPr lang="fr-CA" sz="3200" dirty="0">
                <a:latin typeface="+mn-lt"/>
              </a:rPr>
              <a:t>Au-delà de la COVID-19, pourquoi superviser les stages à distance à l’aide du numérique? </a:t>
            </a:r>
            <a:r>
              <a:rPr lang="fr-CA" sz="2000" dirty="0">
                <a:solidFill>
                  <a:schemeClr val="tx1"/>
                </a:solidFill>
                <a:latin typeface="+mn-lt"/>
                <a:hlinkClick r:id="rId3">
                  <a:extLst>
                    <a:ext uri="{A12FA001-AC4F-418D-AE19-62706E023703}">
                      <ahyp:hlinkClr xmlns:ahyp="http://schemas.microsoft.com/office/drawing/2018/hyperlinkcolor" val="tx"/>
                    </a:ext>
                  </a:extLst>
                </a:hlinkClick>
              </a:rPr>
              <a:t>(Petit, et al., 2019)</a:t>
            </a:r>
            <a:endParaRPr sz="2000" dirty="0">
              <a:solidFill>
                <a:schemeClr val="tx1"/>
              </a:solidFill>
              <a:latin typeface="+mn-lt"/>
            </a:endParaRPr>
          </a:p>
        </p:txBody>
      </p:sp>
      <p:sp>
        <p:nvSpPr>
          <p:cNvPr id="131" name="Google Shape;131;p16"/>
          <p:cNvSpPr/>
          <p:nvPr/>
        </p:nvSpPr>
        <p:spPr>
          <a:xfrm>
            <a:off x="992771" y="2254931"/>
            <a:ext cx="585549" cy="649262"/>
          </a:xfrm>
          <a:prstGeom prst="rect">
            <a:avLst/>
          </a:prstGeom>
          <a:blipFill rotWithShape="1">
            <a:blip r:embed="rId4">
              <a:alphaModFix/>
            </a:blip>
            <a:stretch>
              <a:fillRect/>
            </a:stretch>
          </a:blipFill>
          <a:ln>
            <a:noFill/>
          </a:ln>
        </p:spPr>
        <p:txBody>
          <a:bodyPr spcFirstLastPara="1" wrap="square" lIns="68569" tIns="68569" rIns="68569" bIns="68569" anchor="ctr" anchorCtr="0">
            <a:noAutofit/>
          </a:bodyPr>
          <a:lstStyle/>
          <a:p>
            <a:pPr>
              <a:spcBef>
                <a:spcPts val="0"/>
              </a:spcBef>
              <a:spcAft>
                <a:spcPts val="0"/>
              </a:spcAft>
            </a:pPr>
            <a:endParaRPr sz="1800"/>
          </a:p>
        </p:txBody>
      </p:sp>
      <p:sp>
        <p:nvSpPr>
          <p:cNvPr id="132" name="Google Shape;132;p16"/>
          <p:cNvSpPr/>
          <p:nvPr/>
        </p:nvSpPr>
        <p:spPr>
          <a:xfrm>
            <a:off x="863522" y="3664339"/>
            <a:ext cx="1301220" cy="2646752"/>
          </a:xfrm>
          <a:prstGeom prst="rect">
            <a:avLst/>
          </a:prstGeom>
          <a:noFill/>
          <a:ln>
            <a:noFill/>
          </a:ln>
        </p:spPr>
        <p:txBody>
          <a:bodyPr spcFirstLastPara="1" wrap="square" lIns="68569" tIns="68569" rIns="68569" bIns="68569" anchor="ctr" anchorCtr="0">
            <a:noAutofit/>
          </a:bodyPr>
          <a:lstStyle/>
          <a:p>
            <a:pPr>
              <a:spcBef>
                <a:spcPts val="0"/>
              </a:spcBef>
              <a:spcAft>
                <a:spcPts val="0"/>
              </a:spcAft>
            </a:pPr>
            <a:endParaRPr sz="1800"/>
          </a:p>
        </p:txBody>
      </p:sp>
      <p:sp>
        <p:nvSpPr>
          <p:cNvPr id="133" name="Google Shape;133;p16"/>
          <p:cNvSpPr txBox="1"/>
          <p:nvPr/>
        </p:nvSpPr>
        <p:spPr>
          <a:xfrm>
            <a:off x="634936" y="3193661"/>
            <a:ext cx="1301220" cy="2646751"/>
          </a:xfrm>
          <a:prstGeom prst="rect">
            <a:avLst/>
          </a:prstGeom>
          <a:noFill/>
          <a:ln>
            <a:noFill/>
          </a:ln>
        </p:spPr>
        <p:txBody>
          <a:bodyPr spcFirstLastPara="1" wrap="square" lIns="0" tIns="0" rIns="0" bIns="0" anchor="t" anchorCtr="0">
            <a:noAutofit/>
          </a:bodyPr>
          <a:lstStyle/>
          <a:p>
            <a:pPr algn="ctr">
              <a:lnSpc>
                <a:spcPct val="90000"/>
              </a:lnSpc>
              <a:spcBef>
                <a:spcPts val="0"/>
              </a:spcBef>
              <a:spcAft>
                <a:spcPts val="0"/>
              </a:spcAft>
              <a:buClr>
                <a:schemeClr val="dk1"/>
              </a:buClr>
              <a:buSzPts val="1600"/>
            </a:pPr>
            <a:r>
              <a:rPr lang="fr-CA" sz="1800">
                <a:solidFill>
                  <a:schemeClr val="dk1"/>
                </a:solidFill>
                <a:ea typeface="Calibri"/>
                <a:cs typeface="Arial" panose="020B0604020202020204" pitchFamily="34" charset="0"/>
                <a:sym typeface="Calibri"/>
              </a:rPr>
              <a:t>Offrir une supervision de qualité pour des </a:t>
            </a:r>
            <a:r>
              <a:rPr lang="fr-CA" sz="1800">
                <a:ea typeface="Calibri"/>
                <a:cs typeface="Arial" panose="020B0604020202020204" pitchFamily="34" charset="0"/>
                <a:sym typeface="Calibri"/>
              </a:rPr>
              <a:t>stagiaires</a:t>
            </a:r>
            <a:r>
              <a:rPr lang="fr-CA" sz="1800">
                <a:solidFill>
                  <a:schemeClr val="dk1"/>
                </a:solidFill>
                <a:ea typeface="Calibri"/>
                <a:cs typeface="Arial" panose="020B0604020202020204" pitchFamily="34" charset="0"/>
                <a:sym typeface="Calibri"/>
              </a:rPr>
              <a:t> placés dans un milieu de stage éloigné de la HEP (</a:t>
            </a:r>
            <a:r>
              <a:rPr lang="fr-CA" sz="1800" err="1">
                <a:solidFill>
                  <a:schemeClr val="dk1"/>
                </a:solidFill>
                <a:ea typeface="Calibri"/>
                <a:cs typeface="Arial" panose="020B0604020202020204" pitchFamily="34" charset="0"/>
                <a:sym typeface="Calibri"/>
              </a:rPr>
              <a:t>Gronn</a:t>
            </a:r>
            <a:r>
              <a:rPr lang="fr-CA" sz="1800">
                <a:solidFill>
                  <a:schemeClr val="dk1"/>
                </a:solidFill>
                <a:ea typeface="Calibri"/>
                <a:cs typeface="Arial" panose="020B0604020202020204" pitchFamily="34" charset="0"/>
                <a:sym typeface="Calibri"/>
              </a:rPr>
              <a:t> et al., 2013)</a:t>
            </a:r>
            <a:endParaRPr sz="1800">
              <a:solidFill>
                <a:schemeClr val="dk1"/>
              </a:solidFill>
              <a:ea typeface="Calibri"/>
              <a:cs typeface="Arial" panose="020B0604020202020204" pitchFamily="34" charset="0"/>
              <a:sym typeface="Calibri"/>
            </a:endParaRPr>
          </a:p>
        </p:txBody>
      </p:sp>
      <p:sp>
        <p:nvSpPr>
          <p:cNvPr id="134" name="Google Shape;134;p16"/>
          <p:cNvSpPr/>
          <p:nvPr/>
        </p:nvSpPr>
        <p:spPr>
          <a:xfrm>
            <a:off x="2689254" y="2237349"/>
            <a:ext cx="585549" cy="649262"/>
          </a:xfrm>
          <a:prstGeom prst="rect">
            <a:avLst/>
          </a:prstGeom>
          <a:blipFill rotWithShape="1">
            <a:blip r:embed="rId5">
              <a:alphaModFix/>
            </a:blip>
            <a:stretch>
              <a:fillRect/>
            </a:stretch>
          </a:blipFill>
          <a:ln>
            <a:noFill/>
          </a:ln>
        </p:spPr>
        <p:txBody>
          <a:bodyPr spcFirstLastPara="1" wrap="square" lIns="68569" tIns="68569" rIns="68569" bIns="68569" anchor="ctr" anchorCtr="0">
            <a:noAutofit/>
          </a:bodyPr>
          <a:lstStyle/>
          <a:p>
            <a:pPr>
              <a:spcBef>
                <a:spcPts val="0"/>
              </a:spcBef>
              <a:spcAft>
                <a:spcPts val="0"/>
              </a:spcAft>
            </a:pPr>
            <a:endParaRPr sz="1800"/>
          </a:p>
        </p:txBody>
      </p:sp>
      <p:sp>
        <p:nvSpPr>
          <p:cNvPr id="135" name="Google Shape;135;p16"/>
          <p:cNvSpPr/>
          <p:nvPr/>
        </p:nvSpPr>
        <p:spPr>
          <a:xfrm>
            <a:off x="2392456" y="3664339"/>
            <a:ext cx="1301220" cy="2646752"/>
          </a:xfrm>
          <a:prstGeom prst="rect">
            <a:avLst/>
          </a:prstGeom>
          <a:noFill/>
          <a:ln>
            <a:noFill/>
          </a:ln>
        </p:spPr>
        <p:txBody>
          <a:bodyPr spcFirstLastPara="1" wrap="square" lIns="68569" tIns="68569" rIns="68569" bIns="68569" anchor="ctr" anchorCtr="0">
            <a:noAutofit/>
          </a:bodyPr>
          <a:lstStyle/>
          <a:p>
            <a:pPr>
              <a:spcBef>
                <a:spcPts val="0"/>
              </a:spcBef>
              <a:spcAft>
                <a:spcPts val="0"/>
              </a:spcAft>
            </a:pPr>
            <a:endParaRPr sz="1800"/>
          </a:p>
        </p:txBody>
      </p:sp>
      <p:sp>
        <p:nvSpPr>
          <p:cNvPr id="136" name="Google Shape;136;p16"/>
          <p:cNvSpPr txBox="1"/>
          <p:nvPr/>
        </p:nvSpPr>
        <p:spPr>
          <a:xfrm>
            <a:off x="2179970" y="3121814"/>
            <a:ext cx="1604118" cy="2988241"/>
          </a:xfrm>
          <a:prstGeom prst="rect">
            <a:avLst/>
          </a:prstGeom>
          <a:noFill/>
          <a:ln>
            <a:noFill/>
          </a:ln>
        </p:spPr>
        <p:txBody>
          <a:bodyPr spcFirstLastPara="1" wrap="square" lIns="0" tIns="0" rIns="0" bIns="0" anchor="t" anchorCtr="0">
            <a:noAutofit/>
          </a:bodyPr>
          <a:lstStyle/>
          <a:p>
            <a:pPr algn="ctr">
              <a:lnSpc>
                <a:spcPct val="90000"/>
              </a:lnSpc>
              <a:buClr>
                <a:schemeClr val="dk1"/>
              </a:buClr>
              <a:buSzPts val="1600"/>
            </a:pPr>
            <a:r>
              <a:rPr lang="fr-CA" sz="1800" dirty="0">
                <a:ea typeface="Calibri"/>
                <a:cs typeface="Arial" panose="020B0604020202020204" pitchFamily="34" charset="0"/>
                <a:sym typeface="Calibri"/>
              </a:rPr>
              <a:t>Profiter d’une diversité grandissante d’outils numériques pour accompagner les stagiaires </a:t>
            </a:r>
            <a:r>
              <a:rPr lang="fr-CH" sz="1800" dirty="0">
                <a:cs typeface="Arial" panose="020B0604020202020204" pitchFamily="34" charset="0"/>
              </a:rPr>
              <a:t>et favoriser leur développement</a:t>
            </a:r>
            <a:r>
              <a:rPr lang="fr-FR" sz="1800" dirty="0">
                <a:cs typeface="Arial" panose="020B0604020202020204" pitchFamily="34" charset="0"/>
              </a:rPr>
              <a:t>(Descoeudres &amp; Jourdan, 2021)</a:t>
            </a:r>
            <a:endParaRPr lang="fr-CA" sz="1800" dirty="0">
              <a:cs typeface="Arial" panose="020B0604020202020204" pitchFamily="34" charset="0"/>
            </a:endParaRPr>
          </a:p>
          <a:p>
            <a:pPr algn="ctr">
              <a:lnSpc>
                <a:spcPct val="90000"/>
              </a:lnSpc>
              <a:spcBef>
                <a:spcPts val="0"/>
              </a:spcBef>
              <a:spcAft>
                <a:spcPts val="0"/>
              </a:spcAft>
              <a:buClr>
                <a:schemeClr val="dk1"/>
              </a:buClr>
              <a:buSzPts val="1600"/>
            </a:pPr>
            <a:endParaRPr sz="1200" dirty="0">
              <a:solidFill>
                <a:schemeClr val="dk1"/>
              </a:solidFill>
              <a:ea typeface="Calibri"/>
              <a:cs typeface="Arial" panose="020B0604020202020204" pitchFamily="34" charset="0"/>
              <a:sym typeface="Calibri"/>
            </a:endParaRPr>
          </a:p>
        </p:txBody>
      </p:sp>
      <p:sp>
        <p:nvSpPr>
          <p:cNvPr id="137" name="Google Shape;137;p16"/>
          <p:cNvSpPr/>
          <p:nvPr/>
        </p:nvSpPr>
        <p:spPr>
          <a:xfrm>
            <a:off x="4279226" y="2277453"/>
            <a:ext cx="585549" cy="649262"/>
          </a:xfrm>
          <a:prstGeom prst="rect">
            <a:avLst/>
          </a:prstGeom>
          <a:blipFill rotWithShape="1">
            <a:blip r:embed="rId6">
              <a:alphaModFix/>
            </a:blip>
            <a:stretch>
              <a:fillRect/>
            </a:stretch>
          </a:blipFill>
          <a:ln>
            <a:noFill/>
          </a:ln>
        </p:spPr>
        <p:txBody>
          <a:bodyPr spcFirstLastPara="1" wrap="square" lIns="68569" tIns="68569" rIns="68569" bIns="68569" anchor="ctr" anchorCtr="0">
            <a:noAutofit/>
          </a:bodyPr>
          <a:lstStyle/>
          <a:p>
            <a:pPr>
              <a:spcBef>
                <a:spcPts val="0"/>
              </a:spcBef>
              <a:spcAft>
                <a:spcPts val="0"/>
              </a:spcAft>
            </a:pPr>
            <a:endParaRPr sz="1800"/>
          </a:p>
        </p:txBody>
      </p:sp>
      <p:sp>
        <p:nvSpPr>
          <p:cNvPr id="138" name="Google Shape;138;p16"/>
          <p:cNvSpPr/>
          <p:nvPr/>
        </p:nvSpPr>
        <p:spPr>
          <a:xfrm>
            <a:off x="3921390" y="3664339"/>
            <a:ext cx="1301220" cy="2646752"/>
          </a:xfrm>
          <a:prstGeom prst="rect">
            <a:avLst/>
          </a:prstGeom>
          <a:noFill/>
          <a:ln>
            <a:noFill/>
          </a:ln>
        </p:spPr>
        <p:txBody>
          <a:bodyPr spcFirstLastPara="1" wrap="square" lIns="68569" tIns="68569" rIns="68569" bIns="68569" anchor="ctr" anchorCtr="0">
            <a:noAutofit/>
          </a:bodyPr>
          <a:lstStyle/>
          <a:p>
            <a:pPr>
              <a:spcBef>
                <a:spcPts val="0"/>
              </a:spcBef>
              <a:spcAft>
                <a:spcPts val="0"/>
              </a:spcAft>
            </a:pPr>
            <a:endParaRPr sz="1800"/>
          </a:p>
        </p:txBody>
      </p:sp>
      <p:sp>
        <p:nvSpPr>
          <p:cNvPr id="139" name="Google Shape;139;p16"/>
          <p:cNvSpPr txBox="1"/>
          <p:nvPr/>
        </p:nvSpPr>
        <p:spPr>
          <a:xfrm>
            <a:off x="3946451" y="3159443"/>
            <a:ext cx="1301220" cy="2646752"/>
          </a:xfrm>
          <a:prstGeom prst="rect">
            <a:avLst/>
          </a:prstGeom>
          <a:noFill/>
          <a:ln>
            <a:noFill/>
          </a:ln>
        </p:spPr>
        <p:txBody>
          <a:bodyPr spcFirstLastPara="1" wrap="square" lIns="0" tIns="0" rIns="0" bIns="0" anchor="t" anchorCtr="0">
            <a:noAutofit/>
          </a:bodyPr>
          <a:lstStyle/>
          <a:p>
            <a:pPr algn="ctr">
              <a:lnSpc>
                <a:spcPct val="90000"/>
              </a:lnSpc>
              <a:buClr>
                <a:schemeClr val="dk1"/>
              </a:buClr>
              <a:buSzPts val="1600"/>
            </a:pPr>
            <a:r>
              <a:rPr lang="fr-CA" sz="1800" dirty="0">
                <a:solidFill>
                  <a:schemeClr val="dk1"/>
                </a:solidFill>
                <a:ea typeface="Calibri"/>
                <a:cs typeface="Arial" panose="020B0604020202020204" pitchFamily="34" charset="0"/>
                <a:sym typeface="Calibri"/>
              </a:rPr>
              <a:t>Faciliter les interactions grâce au numérique (Hamel, 2012),</a:t>
            </a:r>
            <a:r>
              <a:rPr lang="fr-CA" sz="1800" dirty="0">
                <a:cs typeface="Arial" panose="020B0604020202020204" pitchFamily="34" charset="0"/>
              </a:rPr>
              <a:t> ainsi que les pratiques réflexives </a:t>
            </a:r>
            <a:r>
              <a:rPr lang="fr-FR" sz="1800" dirty="0">
                <a:cs typeface="Arial" panose="020B0604020202020204" pitchFamily="34" charset="0"/>
              </a:rPr>
              <a:t>(</a:t>
            </a:r>
            <a:r>
              <a:rPr lang="fr-CH" sz="1800" dirty="0" err="1"/>
              <a:t>Miville</a:t>
            </a:r>
            <a:r>
              <a:rPr lang="fr-CH" sz="1800" dirty="0"/>
              <a:t> &amp; Dion-</a:t>
            </a:r>
            <a:r>
              <a:rPr lang="fr-CH" sz="1800" dirty="0" err="1"/>
              <a:t>Routhier</a:t>
            </a:r>
            <a:r>
              <a:rPr lang="fr-CH" sz="1800" dirty="0"/>
              <a:t>, 2021</a:t>
            </a:r>
            <a:r>
              <a:rPr lang="fr-FR" sz="1800" dirty="0">
                <a:cs typeface="Arial" panose="020B0604020202020204" pitchFamily="34" charset="0"/>
              </a:rPr>
              <a:t>)</a:t>
            </a:r>
            <a:endParaRPr lang="fr-CA" sz="1800" dirty="0">
              <a:cs typeface="Arial" panose="020B0604020202020204" pitchFamily="34" charset="0"/>
            </a:endParaRPr>
          </a:p>
          <a:p>
            <a:pPr algn="ctr">
              <a:lnSpc>
                <a:spcPct val="90000"/>
              </a:lnSpc>
              <a:spcBef>
                <a:spcPts val="0"/>
              </a:spcBef>
              <a:spcAft>
                <a:spcPts val="0"/>
              </a:spcAft>
              <a:buClr>
                <a:schemeClr val="dk1"/>
              </a:buClr>
              <a:buSzPts val="1600"/>
            </a:pPr>
            <a:endParaRPr sz="1200" dirty="0">
              <a:solidFill>
                <a:schemeClr val="dk1"/>
              </a:solidFill>
              <a:ea typeface="Calibri"/>
              <a:cs typeface="Arial" panose="020B0604020202020204" pitchFamily="34" charset="0"/>
              <a:sym typeface="Calibri"/>
            </a:endParaRPr>
          </a:p>
        </p:txBody>
      </p:sp>
      <p:sp>
        <p:nvSpPr>
          <p:cNvPr id="140" name="Google Shape;140;p16"/>
          <p:cNvSpPr/>
          <p:nvPr/>
        </p:nvSpPr>
        <p:spPr>
          <a:xfrm>
            <a:off x="5808160" y="2277453"/>
            <a:ext cx="585549" cy="649262"/>
          </a:xfrm>
          <a:prstGeom prst="rect">
            <a:avLst/>
          </a:prstGeom>
          <a:blipFill rotWithShape="1">
            <a:blip r:embed="rId7">
              <a:alphaModFix/>
            </a:blip>
            <a:stretch>
              <a:fillRect/>
            </a:stretch>
          </a:blipFill>
          <a:ln>
            <a:noFill/>
          </a:ln>
        </p:spPr>
        <p:txBody>
          <a:bodyPr spcFirstLastPara="1" wrap="square" lIns="68569" tIns="68569" rIns="68569" bIns="68569" anchor="ctr" anchorCtr="0">
            <a:noAutofit/>
          </a:bodyPr>
          <a:lstStyle/>
          <a:p>
            <a:pPr>
              <a:spcBef>
                <a:spcPts val="0"/>
              </a:spcBef>
              <a:spcAft>
                <a:spcPts val="0"/>
              </a:spcAft>
            </a:pPr>
            <a:endParaRPr sz="1800"/>
          </a:p>
        </p:txBody>
      </p:sp>
      <p:sp>
        <p:nvSpPr>
          <p:cNvPr id="141" name="Google Shape;141;p16"/>
          <p:cNvSpPr/>
          <p:nvPr/>
        </p:nvSpPr>
        <p:spPr>
          <a:xfrm>
            <a:off x="5450325" y="3664339"/>
            <a:ext cx="1301220" cy="2646752"/>
          </a:xfrm>
          <a:prstGeom prst="rect">
            <a:avLst/>
          </a:prstGeom>
          <a:noFill/>
          <a:ln>
            <a:noFill/>
          </a:ln>
        </p:spPr>
        <p:txBody>
          <a:bodyPr spcFirstLastPara="1" wrap="square" lIns="68569" tIns="68569" rIns="68569" bIns="68569" anchor="ctr" anchorCtr="0">
            <a:noAutofit/>
          </a:bodyPr>
          <a:lstStyle/>
          <a:p>
            <a:pPr>
              <a:spcBef>
                <a:spcPts val="0"/>
              </a:spcBef>
              <a:spcAft>
                <a:spcPts val="0"/>
              </a:spcAft>
            </a:pPr>
            <a:endParaRPr sz="1800"/>
          </a:p>
        </p:txBody>
      </p:sp>
      <p:sp>
        <p:nvSpPr>
          <p:cNvPr id="142" name="Google Shape;142;p16"/>
          <p:cNvSpPr txBox="1"/>
          <p:nvPr/>
        </p:nvSpPr>
        <p:spPr>
          <a:xfrm>
            <a:off x="5410034" y="3159443"/>
            <a:ext cx="1341510" cy="3437909"/>
          </a:xfrm>
          <a:prstGeom prst="rect">
            <a:avLst/>
          </a:prstGeom>
          <a:noFill/>
          <a:ln>
            <a:noFill/>
          </a:ln>
        </p:spPr>
        <p:txBody>
          <a:bodyPr spcFirstLastPara="1" wrap="square" lIns="0" tIns="0" rIns="0" bIns="0" anchor="t" anchorCtr="0">
            <a:noAutofit/>
          </a:bodyPr>
          <a:lstStyle/>
          <a:p>
            <a:pPr algn="ctr">
              <a:lnSpc>
                <a:spcPct val="90000"/>
              </a:lnSpc>
              <a:spcBef>
                <a:spcPts val="0"/>
              </a:spcBef>
              <a:spcAft>
                <a:spcPts val="0"/>
              </a:spcAft>
              <a:buClr>
                <a:schemeClr val="dk1"/>
              </a:buClr>
              <a:buSzPts val="1600"/>
            </a:pPr>
            <a:r>
              <a:rPr lang="fr-CA" sz="1800" dirty="0">
                <a:solidFill>
                  <a:schemeClr val="dk1"/>
                </a:solidFill>
                <a:ea typeface="Calibri"/>
                <a:cs typeface="Arial" panose="020B0604020202020204" pitchFamily="34" charset="0"/>
                <a:sym typeface="Calibri"/>
              </a:rPr>
              <a:t>Économiser du temps et de l’argent (</a:t>
            </a:r>
            <a:r>
              <a:rPr lang="fr-CA" sz="1800" dirty="0" err="1">
                <a:solidFill>
                  <a:schemeClr val="dk1"/>
                </a:solidFill>
                <a:ea typeface="Calibri"/>
                <a:cs typeface="Arial" panose="020B0604020202020204" pitchFamily="34" charset="0"/>
                <a:sym typeface="Calibri"/>
              </a:rPr>
              <a:t>Berkey</a:t>
            </a:r>
            <a:r>
              <a:rPr lang="fr-CA" sz="1800" dirty="0">
                <a:solidFill>
                  <a:schemeClr val="dk1"/>
                </a:solidFill>
                <a:ea typeface="Calibri"/>
                <a:cs typeface="Arial" panose="020B0604020202020204" pitchFamily="34" charset="0"/>
                <a:sym typeface="Calibri"/>
              </a:rPr>
              <a:t> et </a:t>
            </a:r>
            <a:r>
              <a:rPr lang="fr-CA" sz="1800" dirty="0" err="1">
                <a:solidFill>
                  <a:schemeClr val="dk1"/>
                </a:solidFill>
                <a:ea typeface="Calibri"/>
                <a:cs typeface="Arial" panose="020B0604020202020204" pitchFamily="34" charset="0"/>
                <a:sym typeface="Calibri"/>
              </a:rPr>
              <a:t>Conklin</a:t>
            </a:r>
            <a:r>
              <a:rPr lang="fr-CA" sz="1800" dirty="0">
                <a:solidFill>
                  <a:schemeClr val="dk1"/>
                </a:solidFill>
                <a:ea typeface="Calibri"/>
                <a:cs typeface="Arial" panose="020B0604020202020204" pitchFamily="34" charset="0"/>
                <a:sym typeface="Calibri"/>
              </a:rPr>
              <a:t>, 2016) tout en limitant l’empreinte carbone, même si le numérique pollue également</a:t>
            </a:r>
            <a:endParaRPr sz="1800" dirty="0">
              <a:solidFill>
                <a:schemeClr val="dk1"/>
              </a:solidFill>
              <a:ea typeface="Calibri"/>
              <a:cs typeface="Arial" panose="020B0604020202020204" pitchFamily="34" charset="0"/>
              <a:sym typeface="Calibri"/>
            </a:endParaRPr>
          </a:p>
        </p:txBody>
      </p:sp>
      <p:sp>
        <p:nvSpPr>
          <p:cNvPr id="143" name="Google Shape;143;p16"/>
          <p:cNvSpPr/>
          <p:nvPr/>
        </p:nvSpPr>
        <p:spPr>
          <a:xfrm>
            <a:off x="7337094" y="2277453"/>
            <a:ext cx="585549" cy="649262"/>
          </a:xfrm>
          <a:prstGeom prst="rect">
            <a:avLst/>
          </a:prstGeom>
          <a:blipFill rotWithShape="1">
            <a:blip r:embed="rId8">
              <a:alphaModFix/>
            </a:blip>
            <a:stretch>
              <a:fillRect/>
            </a:stretch>
          </a:blipFill>
          <a:ln>
            <a:noFill/>
          </a:ln>
        </p:spPr>
        <p:txBody>
          <a:bodyPr spcFirstLastPara="1" wrap="square" lIns="68569" tIns="68569" rIns="68569" bIns="68569" anchor="ctr" anchorCtr="0">
            <a:noAutofit/>
          </a:bodyPr>
          <a:lstStyle/>
          <a:p>
            <a:pPr>
              <a:spcBef>
                <a:spcPts val="0"/>
              </a:spcBef>
              <a:spcAft>
                <a:spcPts val="0"/>
              </a:spcAft>
            </a:pPr>
            <a:endParaRPr sz="1800"/>
          </a:p>
        </p:txBody>
      </p:sp>
      <p:sp>
        <p:nvSpPr>
          <p:cNvPr id="144" name="Google Shape;144;p16"/>
          <p:cNvSpPr/>
          <p:nvPr/>
        </p:nvSpPr>
        <p:spPr>
          <a:xfrm>
            <a:off x="6979259" y="3664339"/>
            <a:ext cx="1301220" cy="2646752"/>
          </a:xfrm>
          <a:prstGeom prst="rect">
            <a:avLst/>
          </a:prstGeom>
          <a:noFill/>
          <a:ln>
            <a:noFill/>
          </a:ln>
        </p:spPr>
        <p:txBody>
          <a:bodyPr spcFirstLastPara="1" wrap="square" lIns="68569" tIns="68569" rIns="68569" bIns="68569" anchor="ctr" anchorCtr="0">
            <a:noAutofit/>
          </a:bodyPr>
          <a:lstStyle/>
          <a:p>
            <a:pPr>
              <a:spcBef>
                <a:spcPts val="0"/>
              </a:spcBef>
              <a:spcAft>
                <a:spcPts val="0"/>
              </a:spcAft>
            </a:pPr>
            <a:endParaRPr sz="1800"/>
          </a:p>
        </p:txBody>
      </p:sp>
      <p:sp>
        <p:nvSpPr>
          <p:cNvPr id="145" name="Google Shape;145;p16"/>
          <p:cNvSpPr txBox="1"/>
          <p:nvPr/>
        </p:nvSpPr>
        <p:spPr>
          <a:xfrm>
            <a:off x="6964030" y="3232008"/>
            <a:ext cx="1301220" cy="2646752"/>
          </a:xfrm>
          <a:prstGeom prst="rect">
            <a:avLst/>
          </a:prstGeom>
          <a:noFill/>
          <a:ln>
            <a:noFill/>
          </a:ln>
        </p:spPr>
        <p:txBody>
          <a:bodyPr spcFirstLastPara="1" wrap="square" lIns="0" tIns="0" rIns="0" bIns="0" anchor="t" anchorCtr="0">
            <a:noAutofit/>
          </a:bodyPr>
          <a:lstStyle/>
          <a:p>
            <a:pPr algn="ctr">
              <a:lnSpc>
                <a:spcPct val="90000"/>
              </a:lnSpc>
              <a:buClr>
                <a:schemeClr val="dk1"/>
              </a:buClr>
              <a:buSzPts val="1600"/>
            </a:pPr>
            <a:r>
              <a:rPr lang="fr-CA" sz="1800" dirty="0">
                <a:solidFill>
                  <a:schemeClr val="dk1"/>
                </a:solidFill>
                <a:ea typeface="Calibri"/>
                <a:cs typeface="Arial" panose="020B0604020202020204" pitchFamily="34" charset="0"/>
                <a:sym typeface="Calibri"/>
              </a:rPr>
              <a:t>Augmenter l’authenticité de la visite et diminuer le stress qu’une visite génère</a:t>
            </a:r>
            <a:endParaRPr lang="fr-CA" sz="1800" dirty="0">
              <a:cs typeface="Arial" panose="020B0604020202020204" pitchFamily="34" charset="0"/>
            </a:endParaRPr>
          </a:p>
          <a:p>
            <a:pPr algn="ctr">
              <a:lnSpc>
                <a:spcPct val="90000"/>
              </a:lnSpc>
              <a:spcBef>
                <a:spcPts val="0"/>
              </a:spcBef>
              <a:spcAft>
                <a:spcPts val="0"/>
              </a:spcAft>
              <a:buClr>
                <a:schemeClr val="dk1"/>
              </a:buClr>
              <a:buSzPts val="1600"/>
            </a:pPr>
            <a:r>
              <a:rPr lang="fr-CA" sz="1800" dirty="0">
                <a:solidFill>
                  <a:schemeClr val="dk1"/>
                </a:solidFill>
                <a:ea typeface="Calibri"/>
                <a:cs typeface="Arial" panose="020B0604020202020204" pitchFamily="34" charset="0"/>
                <a:sym typeface="Calibri"/>
              </a:rPr>
              <a:t>(</a:t>
            </a:r>
            <a:r>
              <a:rPr lang="fr-CA" sz="1800" dirty="0" err="1">
                <a:solidFill>
                  <a:schemeClr val="dk1"/>
                </a:solidFill>
                <a:ea typeface="Calibri"/>
                <a:cs typeface="Arial" panose="020B0604020202020204" pitchFamily="34" charset="0"/>
                <a:sym typeface="Calibri"/>
              </a:rPr>
              <a:t>Hartshorne</a:t>
            </a:r>
            <a:r>
              <a:rPr lang="fr-CA" sz="1800" dirty="0">
                <a:solidFill>
                  <a:schemeClr val="dk1"/>
                </a:solidFill>
                <a:ea typeface="Calibri"/>
                <a:cs typeface="Arial" panose="020B0604020202020204" pitchFamily="34" charset="0"/>
                <a:sym typeface="Calibri"/>
              </a:rPr>
              <a:t> et al., 2011)</a:t>
            </a:r>
            <a:endParaRPr sz="1800" dirty="0">
              <a:solidFill>
                <a:schemeClr val="dk1"/>
              </a:solidFill>
              <a:ea typeface="Calibri"/>
              <a:cs typeface="Arial" panose="020B0604020202020204" pitchFamily="34" charset="0"/>
              <a:sym typeface="Calibri"/>
            </a:endParaRPr>
          </a:p>
        </p:txBody>
      </p:sp>
      <p:pic>
        <p:nvPicPr>
          <p:cNvPr id="2" name="Image 1" descr="Une image contenant croquis, Dessin au trait, blanc, dessin&#10;&#10;Description générée automatiquement">
            <a:extLst>
              <a:ext uri="{FF2B5EF4-FFF2-40B4-BE49-F238E27FC236}">
                <a16:creationId xmlns:a16="http://schemas.microsoft.com/office/drawing/2014/main" id="{95019BE1-5C24-F24C-63A6-5CA4485BFB55}"/>
              </a:ext>
            </a:extLst>
          </p:cNvPr>
          <p:cNvPicPr>
            <a:picLocks noChangeAspect="1"/>
          </p:cNvPicPr>
          <p:nvPr/>
        </p:nvPicPr>
        <p:blipFill rotWithShape="1">
          <a:blip r:embed="rId9">
            <a:grayscl/>
            <a:extLst>
              <a:ext uri="{BEBA8EAE-BF5A-486C-A8C5-ECC9F3942E4B}">
                <a14:imgProps xmlns:a14="http://schemas.microsoft.com/office/drawing/2010/main">
                  <a14:imgLayer r:embed="rId10">
                    <a14:imgEffect>
                      <a14:colorTemperature colorTemp="4700"/>
                    </a14:imgEffect>
                    <a14:imgEffect>
                      <a14:saturation sat="0"/>
                    </a14:imgEffect>
                  </a14:imgLayer>
                </a14:imgProps>
              </a:ext>
              <a:ext uri="{28A0092B-C50C-407E-A947-70E740481C1C}">
                <a14:useLocalDpi xmlns:a14="http://schemas.microsoft.com/office/drawing/2010/main" val="0"/>
              </a:ext>
            </a:extLst>
          </a:blip>
          <a:srcRect l="21774" t="11564" r="17023" b="19022"/>
          <a:stretch/>
        </p:blipFill>
        <p:spPr bwMode="auto">
          <a:xfrm>
            <a:off x="181744" y="5883413"/>
            <a:ext cx="1008112" cy="1007942"/>
          </a:xfrm>
          <a:prstGeom prst="rect">
            <a:avLst/>
          </a:prstGeom>
          <a:ln>
            <a:noFill/>
          </a:ln>
          <a:extLst>
            <a:ext uri="{53640926-AAD7-44D8-BBD7-CCE9431645EC}">
              <a14:shadowObscured xmlns:a14="http://schemas.microsoft.com/office/drawing/2010/main"/>
            </a:ext>
          </a:extLst>
        </p:spPr>
      </p:pic>
      <p:pic>
        <p:nvPicPr>
          <p:cNvPr id="3" name="Image 2" descr="Une image contenant Graphique, Police, graphisme, symbole&#10;&#10;Description générée automatiquement">
            <a:extLst>
              <a:ext uri="{FF2B5EF4-FFF2-40B4-BE49-F238E27FC236}">
                <a16:creationId xmlns:a16="http://schemas.microsoft.com/office/drawing/2014/main" id="{75D1F18E-FD71-71C8-043A-9B9AB14F6DD2}"/>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7740352" y="6021288"/>
            <a:ext cx="1130185" cy="851181"/>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 grpId="0"/>
      <p:bldP spid="136" grpId="0"/>
      <p:bldP spid="139" grpId="0"/>
      <p:bldP spid="142" grpId="0"/>
      <p:bldP spid="14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5" name="Google Shape;185;p20"/>
          <p:cNvSpPr txBox="1">
            <a:spLocks noGrp="1"/>
          </p:cNvSpPr>
          <p:nvPr>
            <p:ph type="title"/>
          </p:nvPr>
        </p:nvSpPr>
        <p:spPr>
          <a:xfrm>
            <a:off x="513066" y="764704"/>
            <a:ext cx="8307406" cy="994172"/>
          </a:xfrm>
          <a:prstGeom prst="rect">
            <a:avLst/>
          </a:prstGeom>
          <a:noFill/>
          <a:ln>
            <a:noFill/>
          </a:ln>
        </p:spPr>
        <p:txBody>
          <a:bodyPr spcFirstLastPara="1" vert="horz" wrap="square" lIns="68569" tIns="34275" rIns="68569" bIns="34275" numCol="1" anchor="ctr" anchorCtr="0" compatLnSpc="1">
            <a:prstTxWarp prst="textNoShape">
              <a:avLst/>
            </a:prstTxWarp>
            <a:noAutofit/>
          </a:bodyPr>
          <a:lstStyle/>
          <a:p>
            <a:pPr algn="l">
              <a:lnSpc>
                <a:spcPct val="90000"/>
              </a:lnSpc>
              <a:spcBef>
                <a:spcPts val="0"/>
              </a:spcBef>
              <a:spcAft>
                <a:spcPts val="0"/>
              </a:spcAft>
              <a:buClr>
                <a:schemeClr val="dk1"/>
              </a:buClr>
              <a:buSzPts val="4400"/>
            </a:pPr>
            <a:r>
              <a:rPr lang="fr-CA" sz="3200">
                <a:latin typeface="Arial" panose="020B0604020202020204" pitchFamily="34" charset="0"/>
                <a:ea typeface="Calibri"/>
                <a:cs typeface="Arial" panose="020B0604020202020204" pitchFamily="34" charset="0"/>
                <a:sym typeface="Calibri"/>
              </a:rPr>
              <a:t>Objectifs dans le cadre de la </a:t>
            </a:r>
            <a:r>
              <a:rPr lang="fr-CA" sz="3200" err="1">
                <a:latin typeface="Arial" panose="020B0604020202020204" pitchFamily="34" charset="0"/>
                <a:ea typeface="Calibri"/>
                <a:cs typeface="Arial" panose="020B0604020202020204" pitchFamily="34" charset="0"/>
                <a:sym typeface="Calibri"/>
              </a:rPr>
              <a:t>télésupervision</a:t>
            </a:r>
            <a:endParaRPr sz="3200">
              <a:latin typeface="Arial" panose="020B0604020202020204" pitchFamily="34" charset="0"/>
              <a:ea typeface="Calibri"/>
              <a:cs typeface="Arial" panose="020B0604020202020204" pitchFamily="34" charset="0"/>
              <a:sym typeface="Calibri"/>
            </a:endParaRPr>
          </a:p>
        </p:txBody>
      </p:sp>
      <p:sp>
        <p:nvSpPr>
          <p:cNvPr id="187" name="Google Shape;187;p20"/>
          <p:cNvSpPr txBox="1">
            <a:spLocks noGrp="1"/>
          </p:cNvSpPr>
          <p:nvPr>
            <p:ph type="body" idx="1"/>
          </p:nvPr>
        </p:nvSpPr>
        <p:spPr>
          <a:xfrm>
            <a:off x="628650" y="2032276"/>
            <a:ext cx="7886700" cy="3917004"/>
          </a:xfrm>
          <a:prstGeom prst="rect">
            <a:avLst/>
          </a:prstGeom>
          <a:noFill/>
          <a:ln>
            <a:noFill/>
          </a:ln>
        </p:spPr>
        <p:txBody>
          <a:bodyPr spcFirstLastPara="1" vert="horz" wrap="square" lIns="68569" tIns="34275" rIns="68569" bIns="34275" numCol="1" anchor="t" anchorCtr="0" compatLnSpc="1">
            <a:prstTxWarp prst="textNoShape">
              <a:avLst/>
            </a:prstTxWarp>
            <a:noAutofit/>
          </a:bodyPr>
          <a:lstStyle/>
          <a:p>
            <a:pPr marL="171450" indent="-171450">
              <a:lnSpc>
                <a:spcPct val="90000"/>
              </a:lnSpc>
              <a:spcBef>
                <a:spcPts val="0"/>
              </a:spcBef>
              <a:spcAft>
                <a:spcPts val="0"/>
              </a:spcAft>
              <a:buClr>
                <a:schemeClr val="dk1"/>
              </a:buClr>
              <a:buSzPts val="2400"/>
            </a:pPr>
            <a:r>
              <a:rPr lang="fr-CA" sz="2400" dirty="0">
                <a:latin typeface="Arial" panose="020B0604020202020204" pitchFamily="34" charset="0"/>
                <a:cs typeface="Arial" panose="020B0604020202020204" pitchFamily="34" charset="0"/>
              </a:rPr>
              <a:t>Maintenir une supervision de stage de qualité </a:t>
            </a:r>
            <a:endParaRPr sz="2400" dirty="0">
              <a:latin typeface="Arial" panose="020B0604020202020204" pitchFamily="34" charset="0"/>
              <a:cs typeface="Arial" panose="020B0604020202020204" pitchFamily="34" charset="0"/>
            </a:endParaRPr>
          </a:p>
          <a:p>
            <a:pPr marL="171450" indent="-171450">
              <a:lnSpc>
                <a:spcPct val="90000"/>
              </a:lnSpc>
              <a:spcBef>
                <a:spcPts val="750"/>
              </a:spcBef>
              <a:spcAft>
                <a:spcPts val="0"/>
              </a:spcAft>
              <a:buClr>
                <a:schemeClr val="dk1"/>
              </a:buClr>
              <a:buSzPts val="2400"/>
            </a:pPr>
            <a:r>
              <a:rPr lang="fr-CA" sz="2400" dirty="0">
                <a:latin typeface="Arial" panose="020B0604020202020204" pitchFamily="34" charset="0"/>
                <a:cs typeface="Arial" panose="020B0604020202020204" pitchFamily="34" charset="0"/>
              </a:rPr>
              <a:t>Mettre à profit les outils numériques </a:t>
            </a:r>
          </a:p>
          <a:p>
            <a:pPr marL="171450" indent="-171450">
              <a:lnSpc>
                <a:spcPct val="90000"/>
              </a:lnSpc>
              <a:spcBef>
                <a:spcPts val="750"/>
              </a:spcBef>
              <a:spcAft>
                <a:spcPts val="0"/>
              </a:spcAft>
              <a:buClr>
                <a:schemeClr val="dk1"/>
              </a:buClr>
              <a:buSzPts val="2400"/>
            </a:pPr>
            <a:r>
              <a:rPr lang="fr-CH" sz="2400" dirty="0">
                <a:latin typeface="Arial" panose="020B0604020202020204" pitchFamily="34" charset="0"/>
                <a:cs typeface="Arial" panose="020B0604020202020204" pitchFamily="34" charset="0"/>
              </a:rPr>
              <a:t>Introduire l’entretien d’auto-confrontation simple à la place du traditionnel entretien post-leçon</a:t>
            </a:r>
          </a:p>
          <a:p>
            <a:pPr marL="171450" indent="-171450">
              <a:lnSpc>
                <a:spcPct val="90000"/>
              </a:lnSpc>
              <a:spcBef>
                <a:spcPts val="750"/>
              </a:spcBef>
              <a:spcAft>
                <a:spcPts val="0"/>
              </a:spcAft>
              <a:buClr>
                <a:schemeClr val="dk1"/>
              </a:buClr>
              <a:buSzPts val="2400"/>
            </a:pPr>
            <a:r>
              <a:rPr lang="fr-CH" sz="2400" dirty="0">
                <a:latin typeface="Arial" panose="020B0604020202020204" pitchFamily="34" charset="0"/>
                <a:cs typeface="Arial" panose="020B0604020202020204" pitchFamily="34" charset="0"/>
              </a:rPr>
              <a:t>Diminuer l’appréhension et augmenter l’authenticité lors de visites de stage</a:t>
            </a:r>
          </a:p>
          <a:p>
            <a:pPr marL="171450" indent="-171450">
              <a:lnSpc>
                <a:spcPct val="90000"/>
              </a:lnSpc>
              <a:spcBef>
                <a:spcPts val="750"/>
              </a:spcBef>
              <a:spcAft>
                <a:spcPts val="0"/>
              </a:spcAft>
              <a:buClr>
                <a:schemeClr val="dk1"/>
              </a:buClr>
              <a:buSzPts val="2400"/>
            </a:pPr>
            <a:r>
              <a:rPr lang="fr-CH" sz="2400" dirty="0">
                <a:latin typeface="Arial" panose="020B0604020202020204" pitchFamily="34" charset="0"/>
                <a:cs typeface="Arial" panose="020B0604020202020204" pitchFamily="34" charset="0"/>
              </a:rPr>
              <a:t>Provoquer le développement de l’activité du stagiaire, qui face à la trace de lui-même en activité auprès des élèves met en mots son activité, réfléchit à sa pratique et envisage d’autres possibles</a:t>
            </a:r>
            <a:endParaRPr sz="2400" dirty="0">
              <a:latin typeface="Arial" panose="020B0604020202020204" pitchFamily="34" charset="0"/>
              <a:cs typeface="Arial" panose="020B0604020202020204" pitchFamily="34" charset="0"/>
            </a:endParaRPr>
          </a:p>
        </p:txBody>
      </p:sp>
      <p:pic>
        <p:nvPicPr>
          <p:cNvPr id="2" name="Image 1" descr="Une image contenant croquis, Dessin au trait, blanc, dessin&#10;&#10;Description générée automatiquement">
            <a:extLst>
              <a:ext uri="{FF2B5EF4-FFF2-40B4-BE49-F238E27FC236}">
                <a16:creationId xmlns:a16="http://schemas.microsoft.com/office/drawing/2014/main" id="{D5D621D0-4D2E-34A3-A77B-6E78F269B350}"/>
              </a:ext>
            </a:extLst>
          </p:cNvPr>
          <p:cNvPicPr>
            <a:picLocks noChangeAspect="1"/>
          </p:cNvPicPr>
          <p:nvPr/>
        </p:nvPicPr>
        <p:blipFill rotWithShape="1">
          <a:blip r:embed="rId3">
            <a:grayscl/>
            <a:extLst>
              <a:ext uri="{BEBA8EAE-BF5A-486C-A8C5-ECC9F3942E4B}">
                <a14:imgProps xmlns:a14="http://schemas.microsoft.com/office/drawing/2010/main">
                  <a14:imgLayer r:embed="rId4">
                    <a14:imgEffect>
                      <a14:colorTemperature colorTemp="4700"/>
                    </a14:imgEffect>
                    <a14:imgEffect>
                      <a14:saturation sat="0"/>
                    </a14:imgEffect>
                  </a14:imgLayer>
                </a14:imgProps>
              </a:ext>
              <a:ext uri="{28A0092B-C50C-407E-A947-70E740481C1C}">
                <a14:useLocalDpi xmlns:a14="http://schemas.microsoft.com/office/drawing/2010/main" val="0"/>
              </a:ext>
            </a:extLst>
          </a:blip>
          <a:srcRect l="21774" t="11564" r="17023" b="19022"/>
          <a:stretch/>
        </p:blipFill>
        <p:spPr bwMode="auto">
          <a:xfrm>
            <a:off x="181744" y="5883413"/>
            <a:ext cx="1008112" cy="1007942"/>
          </a:xfrm>
          <a:prstGeom prst="rect">
            <a:avLst/>
          </a:prstGeom>
          <a:ln>
            <a:noFill/>
          </a:ln>
          <a:extLst>
            <a:ext uri="{53640926-AAD7-44D8-BBD7-CCE9431645EC}">
              <a14:shadowObscured xmlns:a14="http://schemas.microsoft.com/office/drawing/2010/main"/>
            </a:ext>
          </a:extLst>
        </p:spPr>
      </p:pic>
      <p:pic>
        <p:nvPicPr>
          <p:cNvPr id="3" name="Image 2" descr="Une image contenant Graphique, Police, graphisme, symbole&#10;&#10;Description générée automatiquement">
            <a:extLst>
              <a:ext uri="{FF2B5EF4-FFF2-40B4-BE49-F238E27FC236}">
                <a16:creationId xmlns:a16="http://schemas.microsoft.com/office/drawing/2014/main" id="{80B8828D-DDA7-0632-2179-45995E9F7D97}"/>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740352" y="6021288"/>
            <a:ext cx="1130185" cy="851181"/>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36C71C-AC33-09CC-4449-65E54D5F0897}"/>
              </a:ext>
            </a:extLst>
          </p:cNvPr>
          <p:cNvSpPr>
            <a:spLocks noGrp="1"/>
          </p:cNvSpPr>
          <p:nvPr>
            <p:ph type="title"/>
          </p:nvPr>
        </p:nvSpPr>
        <p:spPr>
          <a:xfrm>
            <a:off x="685800" y="692696"/>
            <a:ext cx="7772400" cy="1143000"/>
          </a:xfrm>
        </p:spPr>
        <p:txBody>
          <a:bodyPr/>
          <a:lstStyle/>
          <a:p>
            <a:r>
              <a:rPr lang="en-GB" sz="4000"/>
              <a:t>Cadre </a:t>
            </a:r>
            <a:r>
              <a:rPr lang="en-GB" sz="4000" err="1"/>
              <a:t>conceptuel</a:t>
            </a:r>
            <a:r>
              <a:rPr lang="en-GB" sz="4000"/>
              <a:t> multi-</a:t>
            </a:r>
            <a:r>
              <a:rPr lang="en-GB" sz="4000" err="1"/>
              <a:t>référencé</a:t>
            </a:r>
            <a:endParaRPr lang="en-GB" sz="4000"/>
          </a:p>
        </p:txBody>
      </p:sp>
      <p:sp>
        <p:nvSpPr>
          <p:cNvPr id="3" name="Espace réservé du contenu 2">
            <a:extLst>
              <a:ext uri="{FF2B5EF4-FFF2-40B4-BE49-F238E27FC236}">
                <a16:creationId xmlns:a16="http://schemas.microsoft.com/office/drawing/2014/main" id="{A169EE51-2C77-D1DD-FBDC-CD858FB8F256}"/>
              </a:ext>
            </a:extLst>
          </p:cNvPr>
          <p:cNvSpPr>
            <a:spLocks noGrp="1"/>
          </p:cNvSpPr>
          <p:nvPr>
            <p:ph idx="1"/>
          </p:nvPr>
        </p:nvSpPr>
        <p:spPr>
          <a:xfrm>
            <a:off x="665838" y="2564904"/>
            <a:ext cx="7772400" cy="2242592"/>
          </a:xfrm>
        </p:spPr>
        <p:txBody>
          <a:bodyPr/>
          <a:lstStyle/>
          <a:p>
            <a:r>
              <a:rPr lang="fr-CA" sz="2400" dirty="0">
                <a:latin typeface="Arial" panose="020B0604020202020204" pitchFamily="34" charset="0"/>
                <a:ea typeface="Calibri" panose="020F0502020204030204" pitchFamily="34" charset="0"/>
                <a:cs typeface="Arial" panose="020B0604020202020204" pitchFamily="34" charset="0"/>
              </a:rPr>
              <a:t>P</a:t>
            </a:r>
            <a:r>
              <a:rPr lang="fr-CA" sz="2400" dirty="0">
                <a:effectLst/>
                <a:latin typeface="Arial" panose="020B0604020202020204" pitchFamily="34" charset="0"/>
                <a:ea typeface="Calibri" panose="020F0502020204030204" pitchFamily="34" charset="0"/>
                <a:cs typeface="Arial" panose="020B0604020202020204" pitchFamily="34" charset="0"/>
              </a:rPr>
              <a:t>résence à distance</a:t>
            </a:r>
            <a:r>
              <a:rPr lang="fr-CA" sz="2400" dirty="0">
                <a:latin typeface="Arial" panose="020B0604020202020204" pitchFamily="34" charset="0"/>
                <a:ea typeface="Calibri" panose="020F0502020204030204" pitchFamily="34" charset="0"/>
                <a:cs typeface="Arial" panose="020B0604020202020204" pitchFamily="34" charset="0"/>
              </a:rPr>
              <a:t>  </a:t>
            </a:r>
            <a:r>
              <a:rPr lang="fr-FR" sz="2400" dirty="0"/>
              <a:t>(</a:t>
            </a:r>
            <a:r>
              <a:rPr lang="fr-FR" sz="2400" dirty="0" err="1"/>
              <a:t>Jézégou</a:t>
            </a:r>
            <a:r>
              <a:rPr lang="fr-FR" sz="2400" dirty="0"/>
              <a:t>, 2019)</a:t>
            </a:r>
            <a:r>
              <a:rPr lang="fr-CH" sz="2400" dirty="0"/>
              <a:t> </a:t>
            </a:r>
            <a:r>
              <a:rPr lang="fr-CA" sz="2400" i="1" dirty="0">
                <a:latin typeface="Arial" panose="020B0604020202020204" pitchFamily="34" charset="0"/>
                <a:ea typeface="Calibri" panose="020F0502020204030204" pitchFamily="34" charset="0"/>
                <a:cs typeface="Arial" panose="020B0604020202020204" pitchFamily="34" charset="0"/>
              </a:rPr>
              <a:t> </a:t>
            </a:r>
          </a:p>
          <a:p>
            <a:r>
              <a:rPr lang="fr-CA" sz="2400" dirty="0">
                <a:latin typeface="Arial" panose="020B0604020202020204" pitchFamily="34" charset="0"/>
                <a:ea typeface="Calibri" panose="020F0502020204030204" pitchFamily="34" charset="0"/>
                <a:cs typeface="Arial" panose="020B0604020202020204" pitchFamily="34" charset="0"/>
              </a:rPr>
              <a:t>L</a:t>
            </a:r>
            <a:r>
              <a:rPr lang="fr-CA" sz="2400" dirty="0">
                <a:effectLst/>
                <a:latin typeface="Arial" panose="020B0604020202020204" pitchFamily="34" charset="0"/>
                <a:ea typeface="Calibri" panose="020F0502020204030204" pitchFamily="34" charset="0"/>
                <a:cs typeface="Arial" panose="020B0604020202020204" pitchFamily="34" charset="0"/>
              </a:rPr>
              <a:t>a CAL distingue trois types de présence : présence enseignante, présence cognitive et présence sociale </a:t>
            </a:r>
            <a:r>
              <a:rPr lang="fr-FR" sz="2400" dirty="0"/>
              <a:t>(Garrison et al., 2010)</a:t>
            </a:r>
            <a:r>
              <a:rPr lang="fr-CH" sz="2400" dirty="0"/>
              <a:t> </a:t>
            </a:r>
            <a:r>
              <a:rPr lang="fr-CA" sz="2400" dirty="0">
                <a:effectLst/>
                <a:latin typeface="Arial" panose="020B0604020202020204" pitchFamily="34" charset="0"/>
                <a:ea typeface="Calibri" panose="020F0502020204030204" pitchFamily="34" charset="0"/>
                <a:cs typeface="Arial" panose="020B0604020202020204" pitchFamily="34" charset="0"/>
              </a:rPr>
              <a:t>. </a:t>
            </a:r>
            <a:endParaRPr lang="en-GB" sz="2400" dirty="0"/>
          </a:p>
          <a:p>
            <a:r>
              <a:rPr lang="en-GB" sz="2400" dirty="0"/>
              <a:t>Clinique de </a:t>
            </a:r>
            <a:r>
              <a:rPr lang="en-GB" sz="2400" dirty="0" err="1"/>
              <a:t>l’activité</a:t>
            </a:r>
            <a:r>
              <a:rPr lang="en-GB" sz="2400" dirty="0"/>
              <a:t> (Clot, 2008) – </a:t>
            </a:r>
            <a:r>
              <a:rPr lang="en-GB" sz="2400" dirty="0" err="1"/>
              <a:t>entretiens</a:t>
            </a:r>
            <a:r>
              <a:rPr lang="en-GB" sz="2400" dirty="0"/>
              <a:t> </a:t>
            </a:r>
            <a:r>
              <a:rPr lang="en-GB" sz="2400" dirty="0" err="1"/>
              <a:t>d’ACS</a:t>
            </a:r>
            <a:endParaRPr lang="en-GB" sz="2400" dirty="0"/>
          </a:p>
          <a:p>
            <a:pPr marL="0" indent="0">
              <a:buNone/>
            </a:pPr>
            <a:endParaRPr lang="en-GB" sz="2400" dirty="0"/>
          </a:p>
          <a:p>
            <a:pPr marL="0" indent="0">
              <a:buNone/>
            </a:pPr>
            <a:endParaRPr lang="en-GB" sz="2400" dirty="0"/>
          </a:p>
          <a:p>
            <a:pPr marL="0" indent="0">
              <a:buNone/>
            </a:pPr>
            <a:endParaRPr lang="en-GB" sz="2400" dirty="0"/>
          </a:p>
        </p:txBody>
      </p:sp>
      <p:pic>
        <p:nvPicPr>
          <p:cNvPr id="4" name="Image 3" descr="Une image contenant croquis, Dessin au trait, blanc, dessin&#10;&#10;Description générée automatiquement">
            <a:extLst>
              <a:ext uri="{FF2B5EF4-FFF2-40B4-BE49-F238E27FC236}">
                <a16:creationId xmlns:a16="http://schemas.microsoft.com/office/drawing/2014/main" id="{F7B5DCC4-514E-1B6E-359D-10D1055A6473}"/>
              </a:ext>
            </a:extLst>
          </p:cNvPr>
          <p:cNvPicPr>
            <a:picLocks noChangeAspect="1"/>
          </p:cNvPicPr>
          <p:nvPr/>
        </p:nvPicPr>
        <p:blipFill rotWithShape="1">
          <a:blip r:embed="rId3">
            <a:grayscl/>
            <a:extLst>
              <a:ext uri="{BEBA8EAE-BF5A-486C-A8C5-ECC9F3942E4B}">
                <a14:imgProps xmlns:a14="http://schemas.microsoft.com/office/drawing/2010/main">
                  <a14:imgLayer r:embed="rId4">
                    <a14:imgEffect>
                      <a14:colorTemperature colorTemp="4700"/>
                    </a14:imgEffect>
                    <a14:imgEffect>
                      <a14:saturation sat="0"/>
                    </a14:imgEffect>
                  </a14:imgLayer>
                </a14:imgProps>
              </a:ext>
              <a:ext uri="{28A0092B-C50C-407E-A947-70E740481C1C}">
                <a14:useLocalDpi xmlns:a14="http://schemas.microsoft.com/office/drawing/2010/main" val="0"/>
              </a:ext>
            </a:extLst>
          </a:blip>
          <a:srcRect l="21774" t="11564" r="17023" b="19022"/>
          <a:stretch/>
        </p:blipFill>
        <p:spPr bwMode="auto">
          <a:xfrm>
            <a:off x="181744" y="5883413"/>
            <a:ext cx="1008112" cy="1007942"/>
          </a:xfrm>
          <a:prstGeom prst="rect">
            <a:avLst/>
          </a:prstGeom>
          <a:ln>
            <a:noFill/>
          </a:ln>
          <a:extLst>
            <a:ext uri="{53640926-AAD7-44D8-BBD7-CCE9431645EC}">
              <a14:shadowObscured xmlns:a14="http://schemas.microsoft.com/office/drawing/2010/main"/>
            </a:ext>
          </a:extLst>
        </p:spPr>
      </p:pic>
      <p:pic>
        <p:nvPicPr>
          <p:cNvPr id="5" name="Image 4" descr="Une image contenant Graphique, Police, graphisme, symbole&#10;&#10;Description générée automatiquement">
            <a:extLst>
              <a:ext uri="{FF2B5EF4-FFF2-40B4-BE49-F238E27FC236}">
                <a16:creationId xmlns:a16="http://schemas.microsoft.com/office/drawing/2014/main" id="{FB5A8D93-1A82-1EA3-CE63-DD9C6F685B27}"/>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740352" y="6021288"/>
            <a:ext cx="1130185" cy="851181"/>
          </a:xfrm>
          <a:prstGeom prst="rect">
            <a:avLst/>
          </a:prstGeom>
          <a:noFill/>
          <a:ln>
            <a:noFill/>
          </a:ln>
        </p:spPr>
      </p:pic>
    </p:spTree>
    <p:extLst>
      <p:ext uri="{BB962C8B-B14F-4D97-AF65-F5344CB8AC3E}">
        <p14:creationId xmlns:p14="http://schemas.microsoft.com/office/powerpoint/2010/main" val="2758683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1190BE2-EB8F-1340-44AE-8A4CB5A66188}"/>
              </a:ext>
            </a:extLst>
          </p:cNvPr>
          <p:cNvSpPr>
            <a:spLocks noGrp="1"/>
          </p:cNvSpPr>
          <p:nvPr>
            <p:ph type="title"/>
          </p:nvPr>
        </p:nvSpPr>
        <p:spPr>
          <a:xfrm>
            <a:off x="685800" y="401960"/>
            <a:ext cx="7772400" cy="1143000"/>
          </a:xfrm>
        </p:spPr>
        <p:txBody>
          <a:bodyPr/>
          <a:lstStyle/>
          <a:p>
            <a:r>
              <a:rPr lang="en-GB" dirty="0"/>
              <a:t>Questions de recherche</a:t>
            </a:r>
          </a:p>
        </p:txBody>
      </p:sp>
      <p:sp>
        <p:nvSpPr>
          <p:cNvPr id="3" name="Espace réservé du contenu 2">
            <a:extLst>
              <a:ext uri="{FF2B5EF4-FFF2-40B4-BE49-F238E27FC236}">
                <a16:creationId xmlns:a16="http://schemas.microsoft.com/office/drawing/2014/main" id="{ECE6EFED-39E5-057A-F4C5-3BAAD6051C04}"/>
              </a:ext>
            </a:extLst>
          </p:cNvPr>
          <p:cNvSpPr>
            <a:spLocks noGrp="1"/>
          </p:cNvSpPr>
          <p:nvPr>
            <p:ph idx="1"/>
          </p:nvPr>
        </p:nvSpPr>
        <p:spPr>
          <a:xfrm>
            <a:off x="431540" y="1384502"/>
            <a:ext cx="8280920" cy="4476328"/>
          </a:xfrm>
        </p:spPr>
        <p:txBody>
          <a:bodyPr/>
          <a:lstStyle/>
          <a:p>
            <a:pPr algn="just">
              <a:lnSpc>
                <a:spcPct val="115000"/>
              </a:lnSpc>
              <a:spcAft>
                <a:spcPts val="600"/>
              </a:spcAft>
              <a:buFontTx/>
              <a:buAutoNum type="arabicParenR"/>
            </a:pPr>
            <a:r>
              <a:rPr lang="fr-CA" sz="2400" dirty="0">
                <a:latin typeface="Arial" panose="020B0604020202020204" pitchFamily="34" charset="0"/>
                <a:ea typeface="Calibri" panose="020F0502020204030204" pitchFamily="34" charset="0"/>
                <a:cs typeface="Arial" panose="020B0604020202020204" pitchFamily="34" charset="0"/>
              </a:rPr>
              <a:t>comparer la perception de présence à distance de stagiaires du Québec (Canada) à celle de stagiaires du canton de Vaud (Suisse) en </a:t>
            </a:r>
            <a:r>
              <a:rPr lang="fr-CA" sz="2400" dirty="0" err="1">
                <a:latin typeface="Arial" panose="020B0604020202020204" pitchFamily="34" charset="0"/>
                <a:ea typeface="Calibri" panose="020F0502020204030204" pitchFamily="34" charset="0"/>
                <a:cs typeface="Arial" panose="020B0604020202020204" pitchFamily="34" charset="0"/>
              </a:rPr>
              <a:t>télésupervision</a:t>
            </a:r>
            <a:endParaRPr lang="fr-CA" sz="24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600"/>
              </a:spcAft>
              <a:buAutoNum type="arabicParenR"/>
            </a:pPr>
            <a:r>
              <a:rPr lang="fr-CA" sz="2400" dirty="0">
                <a:effectLst/>
                <a:latin typeface="Arial" panose="020B0604020202020204" pitchFamily="34" charset="0"/>
                <a:ea typeface="Calibri" panose="020F0502020204030204" pitchFamily="34" charset="0"/>
                <a:cs typeface="Arial" panose="020B0604020202020204" pitchFamily="34" charset="0"/>
              </a:rPr>
              <a:t>comparer la perception de présence de stagiaires vaudois lors de deux modalités de visite (présentiel et </a:t>
            </a:r>
            <a:r>
              <a:rPr lang="fr-CA" sz="2400" dirty="0" err="1">
                <a:effectLst/>
                <a:latin typeface="Arial" panose="020B0604020202020204" pitchFamily="34" charset="0"/>
                <a:ea typeface="Calibri" panose="020F0502020204030204" pitchFamily="34" charset="0"/>
                <a:cs typeface="Arial" panose="020B0604020202020204" pitchFamily="34" charset="0"/>
              </a:rPr>
              <a:t>télésupervision</a:t>
            </a:r>
            <a:r>
              <a:rPr lang="fr-CA" sz="2400" dirty="0">
                <a:effectLst/>
                <a:latin typeface="Arial" panose="020B0604020202020204" pitchFamily="34" charset="0"/>
                <a:ea typeface="Calibri" panose="020F0502020204030204" pitchFamily="34" charset="0"/>
                <a:cs typeface="Arial" panose="020B0604020202020204" pitchFamily="34" charset="0"/>
              </a:rPr>
              <a:t>)</a:t>
            </a:r>
          </a:p>
          <a:p>
            <a:pPr algn="just">
              <a:lnSpc>
                <a:spcPct val="115000"/>
              </a:lnSpc>
              <a:spcAft>
                <a:spcPts val="600"/>
              </a:spcAft>
              <a:buAutoNum type="arabicParenR"/>
            </a:pPr>
            <a:r>
              <a:rPr lang="fr-CA" sz="2400" dirty="0">
                <a:effectLst/>
                <a:latin typeface="Arial" panose="020B0604020202020204" pitchFamily="34" charset="0"/>
                <a:ea typeface="Calibri" panose="020F0502020204030204" pitchFamily="34" charset="0"/>
                <a:cs typeface="Arial" panose="020B0604020202020204" pitchFamily="34" charset="0"/>
              </a:rPr>
              <a:t> comparer le degré d’appréhension des </a:t>
            </a:r>
            <a:r>
              <a:rPr lang="fr-CA" sz="2400" dirty="0">
                <a:latin typeface="Arial" panose="020B0604020202020204" pitchFamily="34" charset="0"/>
                <a:ea typeface="Calibri" panose="020F0502020204030204" pitchFamily="34" charset="0"/>
                <a:cs typeface="Arial" panose="020B0604020202020204" pitchFamily="34" charset="0"/>
              </a:rPr>
              <a:t>stagiaires lors de deux modalités de visite (présentiel et </a:t>
            </a:r>
            <a:r>
              <a:rPr lang="fr-CA" sz="2400" dirty="0" err="1">
                <a:latin typeface="Arial" panose="020B0604020202020204" pitchFamily="34" charset="0"/>
                <a:ea typeface="Calibri" panose="020F0502020204030204" pitchFamily="34" charset="0"/>
                <a:cs typeface="Arial" panose="020B0604020202020204" pitchFamily="34" charset="0"/>
              </a:rPr>
              <a:t>télésupervision</a:t>
            </a:r>
            <a:r>
              <a:rPr lang="fr-CA" sz="2400" dirty="0">
                <a:latin typeface="Arial" panose="020B0604020202020204" pitchFamily="34" charset="0"/>
                <a:ea typeface="Calibri" panose="020F0502020204030204" pitchFamily="34" charset="0"/>
                <a:cs typeface="Arial" panose="020B0604020202020204" pitchFamily="34" charset="0"/>
              </a:rPr>
              <a:t>)</a:t>
            </a:r>
            <a:endParaRPr lang="fr-CA" sz="24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600"/>
              </a:spcAft>
              <a:buAutoNum type="arabicParenR"/>
            </a:pPr>
            <a:r>
              <a:rPr lang="fr-CA" sz="2400" dirty="0">
                <a:effectLst/>
                <a:latin typeface="Arial" panose="020B0604020202020204" pitchFamily="34" charset="0"/>
                <a:ea typeface="Calibri" panose="020F0502020204030204" pitchFamily="34" charset="0"/>
                <a:cs typeface="Arial" panose="020B0604020202020204" pitchFamily="34" charset="0"/>
              </a:rPr>
              <a:t>identifier les effets de l’entretien d’auto-confrontation sur le développement de l’activité du stagiaire en EPS</a:t>
            </a:r>
            <a:endParaRPr lang="fr-CH" sz="24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n-GB" dirty="0"/>
          </a:p>
        </p:txBody>
      </p:sp>
      <p:pic>
        <p:nvPicPr>
          <p:cNvPr id="4" name="Image 3" descr="Une image contenant croquis, Dessin au trait, blanc, dessin&#10;&#10;Description générée automatiquement">
            <a:extLst>
              <a:ext uri="{FF2B5EF4-FFF2-40B4-BE49-F238E27FC236}">
                <a16:creationId xmlns:a16="http://schemas.microsoft.com/office/drawing/2014/main" id="{E1B0CF27-0142-3D94-3AFD-F658A1BB92C1}"/>
              </a:ext>
            </a:extLst>
          </p:cNvPr>
          <p:cNvPicPr>
            <a:picLocks noChangeAspect="1"/>
          </p:cNvPicPr>
          <p:nvPr/>
        </p:nvPicPr>
        <p:blipFill rotWithShape="1">
          <a:blip r:embed="rId3">
            <a:grayscl/>
            <a:extLst>
              <a:ext uri="{BEBA8EAE-BF5A-486C-A8C5-ECC9F3942E4B}">
                <a14:imgProps xmlns:a14="http://schemas.microsoft.com/office/drawing/2010/main">
                  <a14:imgLayer r:embed="rId4">
                    <a14:imgEffect>
                      <a14:colorTemperature colorTemp="4700"/>
                    </a14:imgEffect>
                    <a14:imgEffect>
                      <a14:saturation sat="0"/>
                    </a14:imgEffect>
                  </a14:imgLayer>
                </a14:imgProps>
              </a:ext>
              <a:ext uri="{28A0092B-C50C-407E-A947-70E740481C1C}">
                <a14:useLocalDpi xmlns:a14="http://schemas.microsoft.com/office/drawing/2010/main" val="0"/>
              </a:ext>
            </a:extLst>
          </a:blip>
          <a:srcRect l="21774" t="11564" r="17023" b="19022"/>
          <a:stretch/>
        </p:blipFill>
        <p:spPr bwMode="auto">
          <a:xfrm>
            <a:off x="181744" y="6040173"/>
            <a:ext cx="851326" cy="851182"/>
          </a:xfrm>
          <a:prstGeom prst="rect">
            <a:avLst/>
          </a:prstGeom>
          <a:ln>
            <a:noFill/>
          </a:ln>
          <a:extLst>
            <a:ext uri="{53640926-AAD7-44D8-BBD7-CCE9431645EC}">
              <a14:shadowObscured xmlns:a14="http://schemas.microsoft.com/office/drawing/2010/main"/>
            </a:ext>
          </a:extLst>
        </p:spPr>
      </p:pic>
      <p:pic>
        <p:nvPicPr>
          <p:cNvPr id="5" name="Image 4" descr="Une image contenant Graphique, Police, graphisme, symbole&#10;&#10;Description générée automatiquement">
            <a:extLst>
              <a:ext uri="{FF2B5EF4-FFF2-40B4-BE49-F238E27FC236}">
                <a16:creationId xmlns:a16="http://schemas.microsoft.com/office/drawing/2014/main" id="{732EE768-31A2-1F73-F5FD-E49AF50035BE}"/>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740352" y="6021288"/>
            <a:ext cx="1130185" cy="851181"/>
          </a:xfrm>
          <a:prstGeom prst="rect">
            <a:avLst/>
          </a:prstGeom>
          <a:noFill/>
          <a:ln>
            <a:noFill/>
          </a:ln>
        </p:spPr>
      </p:pic>
    </p:spTree>
    <p:extLst>
      <p:ext uri="{BB962C8B-B14F-4D97-AF65-F5344CB8AC3E}">
        <p14:creationId xmlns:p14="http://schemas.microsoft.com/office/powerpoint/2010/main" val="3401530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2DF45C3-329D-D73A-2A84-9BE487C7CD11}"/>
              </a:ext>
            </a:extLst>
          </p:cNvPr>
          <p:cNvSpPr>
            <a:spLocks noGrp="1"/>
          </p:cNvSpPr>
          <p:nvPr>
            <p:ph type="title"/>
          </p:nvPr>
        </p:nvSpPr>
        <p:spPr>
          <a:xfrm>
            <a:off x="685800" y="404664"/>
            <a:ext cx="7772400" cy="1143000"/>
          </a:xfrm>
        </p:spPr>
        <p:txBody>
          <a:bodyPr/>
          <a:lstStyle/>
          <a:p>
            <a:r>
              <a:rPr lang="fr-FR" sz="4000"/>
              <a:t>Méthode</a:t>
            </a:r>
          </a:p>
        </p:txBody>
      </p:sp>
      <p:sp>
        <p:nvSpPr>
          <p:cNvPr id="3" name="Espace réservé du contenu 2">
            <a:extLst>
              <a:ext uri="{FF2B5EF4-FFF2-40B4-BE49-F238E27FC236}">
                <a16:creationId xmlns:a16="http://schemas.microsoft.com/office/drawing/2014/main" id="{BA3DF3D2-46FF-BB6F-1FFB-41C1920AD14C}"/>
              </a:ext>
            </a:extLst>
          </p:cNvPr>
          <p:cNvSpPr>
            <a:spLocks noGrp="1"/>
          </p:cNvSpPr>
          <p:nvPr>
            <p:ph idx="1"/>
          </p:nvPr>
        </p:nvSpPr>
        <p:spPr>
          <a:xfrm>
            <a:off x="611560" y="1371600"/>
            <a:ext cx="7846640" cy="5081736"/>
          </a:xfrm>
        </p:spPr>
        <p:txBody>
          <a:bodyPr/>
          <a:lstStyle/>
          <a:p>
            <a:r>
              <a:rPr lang="fr-FR" sz="2000" b="1" dirty="0">
                <a:latin typeface="Arial" panose="020B0604020202020204" pitchFamily="34" charset="0"/>
                <a:cs typeface="Arial" panose="020B0604020202020204" pitchFamily="34" charset="0"/>
              </a:rPr>
              <a:t>Contexte et participants </a:t>
            </a:r>
          </a:p>
          <a:p>
            <a:pPr lvl="1"/>
            <a:r>
              <a:rPr lang="fr-FR" sz="2000" dirty="0">
                <a:latin typeface="Arial" panose="020B0604020202020204" pitchFamily="34" charset="0"/>
                <a:cs typeface="Arial" panose="020B0604020202020204" pitchFamily="34" charset="0"/>
              </a:rPr>
              <a:t>Stagiaires en EPS Université de Sherbrooke (20) et HEP Vaud (16)</a:t>
            </a:r>
          </a:p>
          <a:p>
            <a:r>
              <a:rPr lang="fr-FR" sz="2000" b="1" dirty="0">
                <a:latin typeface="Arial" panose="020B0604020202020204" pitchFamily="34" charset="0"/>
                <a:cs typeface="Arial" panose="020B0604020202020204" pitchFamily="34" charset="0"/>
              </a:rPr>
              <a:t>Dispositif de recherche et recueil de données</a:t>
            </a:r>
          </a:p>
          <a:p>
            <a:pPr lvl="1"/>
            <a:r>
              <a:rPr lang="fr-CA" sz="2000" dirty="0">
                <a:latin typeface="Arial" panose="020B0604020202020204" pitchFamily="34" charset="0"/>
                <a:ea typeface="Times New Roman" panose="02020603050405020304" pitchFamily="18" charset="0"/>
                <a:cs typeface="Arial" panose="020B0604020202020204" pitchFamily="34" charset="0"/>
              </a:rPr>
              <a:t>2 modalités: présentiel avec entretien post-leçon traditionnel; </a:t>
            </a:r>
            <a:r>
              <a:rPr lang="fr-CA" sz="2000" dirty="0" err="1">
                <a:latin typeface="Arial" panose="020B0604020202020204" pitchFamily="34" charset="0"/>
                <a:ea typeface="Times New Roman" panose="02020603050405020304" pitchFamily="18" charset="0"/>
                <a:cs typeface="Arial" panose="020B0604020202020204" pitchFamily="34" charset="0"/>
              </a:rPr>
              <a:t>télésupervision</a:t>
            </a:r>
            <a:r>
              <a:rPr lang="fr-CA" sz="2000" dirty="0">
                <a:latin typeface="Arial" panose="020B0604020202020204" pitchFamily="34" charset="0"/>
                <a:ea typeface="Times New Roman" panose="02020603050405020304" pitchFamily="18" charset="0"/>
                <a:cs typeface="Arial" panose="020B0604020202020204" pitchFamily="34" charset="0"/>
              </a:rPr>
              <a:t> (leçon filmée, à distance) avec entretien d’</a:t>
            </a:r>
            <a:r>
              <a:rPr lang="fr-CA" sz="2000" dirty="0" err="1">
                <a:latin typeface="Arial" panose="020B0604020202020204" pitchFamily="34" charset="0"/>
                <a:ea typeface="Times New Roman" panose="02020603050405020304" pitchFamily="18" charset="0"/>
                <a:cs typeface="Arial" panose="020B0604020202020204" pitchFamily="34" charset="0"/>
              </a:rPr>
              <a:t>autoconfrontation</a:t>
            </a:r>
            <a:endParaRPr lang="fr-CA" sz="2000" dirty="0">
              <a:latin typeface="Arial" panose="020B0604020202020204" pitchFamily="34" charset="0"/>
              <a:ea typeface="Times New Roman" panose="02020603050405020304" pitchFamily="18" charset="0"/>
              <a:cs typeface="Arial" panose="020B0604020202020204" pitchFamily="34" charset="0"/>
            </a:endParaRPr>
          </a:p>
          <a:p>
            <a:pPr lvl="1"/>
            <a:r>
              <a:rPr lang="fr-CA" sz="2000" dirty="0">
                <a:latin typeface="Arial" panose="020B0604020202020204" pitchFamily="34" charset="0"/>
                <a:ea typeface="Times New Roman" panose="02020603050405020304" pitchFamily="18" charset="0"/>
                <a:cs typeface="Arial" panose="020B0604020202020204" pitchFamily="34" charset="0"/>
              </a:rPr>
              <a:t>Q</a:t>
            </a:r>
            <a:r>
              <a:rPr lang="fr-CA" sz="2000" dirty="0">
                <a:effectLst/>
                <a:latin typeface="Arial" panose="020B0604020202020204" pitchFamily="34" charset="0"/>
                <a:ea typeface="Times New Roman" panose="02020603050405020304" pitchFamily="18" charset="0"/>
                <a:cs typeface="Arial" panose="020B0604020202020204" pitchFamily="34" charset="0"/>
              </a:rPr>
              <a:t>uestionnaire en ligne sur la présence à distance (34 questions pouvant se répondre avec une échelle de Likert à 5 niveaux),</a:t>
            </a:r>
            <a:r>
              <a:rPr lang="fr-CA"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fr-FR"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adapté de </a:t>
            </a:r>
            <a:r>
              <a:rPr lang="fr-FR" sz="20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Arbaugh</a:t>
            </a:r>
            <a:r>
              <a:rPr lang="fr-FR"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et al. (2008</a:t>
            </a:r>
            <a:r>
              <a:rPr lang="fr-CA"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avec également 1 question sur l’</a:t>
            </a:r>
            <a:r>
              <a:rPr lang="fr-CA" sz="2000" dirty="0">
                <a:solidFill>
                  <a:srgbClr val="000000"/>
                </a:solidFill>
                <a:latin typeface="Arial" panose="020B0604020202020204" pitchFamily="34" charset="0"/>
                <a:ea typeface="Times New Roman" panose="02020603050405020304" pitchFamily="18" charset="0"/>
                <a:cs typeface="Arial" panose="020B0604020202020204" pitchFamily="34" charset="0"/>
              </a:rPr>
              <a:t>appréhension, + 1 question ouverte (effet du type d’entretien)</a:t>
            </a:r>
            <a:endParaRPr lang="fr-FR" sz="2000" dirty="0">
              <a:latin typeface="Arial" panose="020B0604020202020204" pitchFamily="34" charset="0"/>
              <a:cs typeface="Arial" panose="020B0604020202020204" pitchFamily="34" charset="0"/>
            </a:endParaRPr>
          </a:p>
          <a:p>
            <a:pPr lvl="1"/>
            <a:r>
              <a:rPr lang="fr-FR" sz="2000" b="1" dirty="0">
                <a:latin typeface="Arial" panose="020B0604020202020204" pitchFamily="34" charset="0"/>
                <a:cs typeface="Arial" panose="020B0604020202020204" pitchFamily="34" charset="0"/>
              </a:rPr>
              <a:t>Traitement des données</a:t>
            </a:r>
          </a:p>
          <a:p>
            <a:pPr lvl="1"/>
            <a:r>
              <a:rPr lang="fr-CA" sz="2000" dirty="0">
                <a:latin typeface="Arial" panose="020B0604020202020204" pitchFamily="34" charset="0"/>
                <a:ea typeface="Times New Roman" panose="02020603050405020304" pitchFamily="18" charset="0"/>
                <a:cs typeface="Arial" panose="020B0604020202020204" pitchFamily="34" charset="0"/>
              </a:rPr>
              <a:t>A</a:t>
            </a:r>
            <a:r>
              <a:rPr lang="fr-CA" sz="2000" dirty="0">
                <a:effectLst/>
                <a:latin typeface="Arial" panose="020B0604020202020204" pitchFamily="34" charset="0"/>
                <a:ea typeface="Times New Roman" panose="02020603050405020304" pitchFamily="18" charset="0"/>
                <a:cs typeface="Arial" panose="020B0604020202020204" pitchFamily="34" charset="0"/>
              </a:rPr>
              <a:t>nalyses descriptives des données du questionnaire</a:t>
            </a:r>
          </a:p>
          <a:p>
            <a:pPr lvl="1"/>
            <a:r>
              <a:rPr lang="fr-CA" sz="2000" dirty="0">
                <a:latin typeface="Arial" panose="020B0604020202020204" pitchFamily="34" charset="0"/>
                <a:cs typeface="Arial" panose="020B0604020202020204" pitchFamily="34" charset="0"/>
              </a:rPr>
              <a:t>Analyses lexicales des questions ouvertes</a:t>
            </a:r>
            <a:endParaRPr lang="fr-FR" sz="2000" dirty="0">
              <a:latin typeface="Arial" panose="020B0604020202020204" pitchFamily="34" charset="0"/>
              <a:cs typeface="Arial" panose="020B0604020202020204" pitchFamily="34" charset="0"/>
            </a:endParaRPr>
          </a:p>
        </p:txBody>
      </p:sp>
      <p:pic>
        <p:nvPicPr>
          <p:cNvPr id="4" name="Image 3" descr="Une image contenant croquis, Dessin au trait, blanc, dessin&#10;&#10;Description générée automatiquement">
            <a:extLst>
              <a:ext uri="{FF2B5EF4-FFF2-40B4-BE49-F238E27FC236}">
                <a16:creationId xmlns:a16="http://schemas.microsoft.com/office/drawing/2014/main" id="{6F3D0045-5FAC-4F60-50CC-0D673AB51034}"/>
              </a:ext>
            </a:extLst>
          </p:cNvPr>
          <p:cNvPicPr>
            <a:picLocks noChangeAspect="1"/>
          </p:cNvPicPr>
          <p:nvPr/>
        </p:nvPicPr>
        <p:blipFill rotWithShape="1">
          <a:blip r:embed="rId3">
            <a:grayscl/>
            <a:extLst>
              <a:ext uri="{BEBA8EAE-BF5A-486C-A8C5-ECC9F3942E4B}">
                <a14:imgProps xmlns:a14="http://schemas.microsoft.com/office/drawing/2010/main">
                  <a14:imgLayer r:embed="rId4">
                    <a14:imgEffect>
                      <a14:colorTemperature colorTemp="4700"/>
                    </a14:imgEffect>
                    <a14:imgEffect>
                      <a14:saturation sat="0"/>
                    </a14:imgEffect>
                  </a14:imgLayer>
                </a14:imgProps>
              </a:ext>
              <a:ext uri="{28A0092B-C50C-407E-A947-70E740481C1C}">
                <a14:useLocalDpi xmlns:a14="http://schemas.microsoft.com/office/drawing/2010/main" val="0"/>
              </a:ext>
            </a:extLst>
          </a:blip>
          <a:srcRect l="21774" t="11564" r="17023" b="19022"/>
          <a:stretch/>
        </p:blipFill>
        <p:spPr bwMode="auto">
          <a:xfrm>
            <a:off x="181744" y="5883413"/>
            <a:ext cx="1008112" cy="1007942"/>
          </a:xfrm>
          <a:prstGeom prst="rect">
            <a:avLst/>
          </a:prstGeom>
          <a:ln>
            <a:noFill/>
          </a:ln>
          <a:extLst>
            <a:ext uri="{53640926-AAD7-44D8-BBD7-CCE9431645EC}">
              <a14:shadowObscured xmlns:a14="http://schemas.microsoft.com/office/drawing/2010/main"/>
            </a:ext>
          </a:extLst>
        </p:spPr>
      </p:pic>
      <p:pic>
        <p:nvPicPr>
          <p:cNvPr id="5" name="Image 4" descr="Une image contenant Graphique, Police, graphisme, symbole&#10;&#10;Description générée automatiquement">
            <a:extLst>
              <a:ext uri="{FF2B5EF4-FFF2-40B4-BE49-F238E27FC236}">
                <a16:creationId xmlns:a16="http://schemas.microsoft.com/office/drawing/2014/main" id="{9B8BE77F-F9E8-54DA-6494-DF7B20917F9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740352" y="6021288"/>
            <a:ext cx="1130185" cy="851181"/>
          </a:xfrm>
          <a:prstGeom prst="rect">
            <a:avLst/>
          </a:prstGeom>
          <a:noFill/>
          <a:ln>
            <a:noFill/>
          </a:ln>
        </p:spPr>
      </p:pic>
    </p:spTree>
    <p:extLst>
      <p:ext uri="{BB962C8B-B14F-4D97-AF65-F5344CB8AC3E}">
        <p14:creationId xmlns:p14="http://schemas.microsoft.com/office/powerpoint/2010/main" val="536198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3E06683-20C2-E85A-730D-475F6B5ED5EA}"/>
              </a:ext>
            </a:extLst>
          </p:cNvPr>
          <p:cNvSpPr>
            <a:spLocks noGrp="1"/>
          </p:cNvSpPr>
          <p:nvPr>
            <p:ph type="title"/>
          </p:nvPr>
        </p:nvSpPr>
        <p:spPr>
          <a:xfrm>
            <a:off x="685800" y="762000"/>
            <a:ext cx="7772400" cy="1143000"/>
          </a:xfrm>
        </p:spPr>
        <p:txBody>
          <a:bodyPr wrap="square" anchor="ctr">
            <a:normAutofit/>
          </a:bodyPr>
          <a:lstStyle/>
          <a:p>
            <a:pPr>
              <a:lnSpc>
                <a:spcPct val="90000"/>
              </a:lnSpc>
            </a:pPr>
            <a:r>
              <a:rPr lang="fr-FR" sz="2400" b="1" dirty="0"/>
              <a:t>Résultats: </a:t>
            </a:r>
            <a:r>
              <a:rPr lang="fr-FR" sz="2400" b="1" kern="0" dirty="0">
                <a:effectLst/>
              </a:rPr>
              <a:t>La perception de présence chez des stagiaires québécois et vaudois lors d’une </a:t>
            </a:r>
            <a:r>
              <a:rPr lang="fr-FR" sz="2400" b="1" kern="0" dirty="0" err="1">
                <a:effectLst/>
              </a:rPr>
              <a:t>télésupervision</a:t>
            </a:r>
            <a:endParaRPr lang="fr-FR" sz="2400" b="1" dirty="0"/>
          </a:p>
        </p:txBody>
      </p:sp>
      <p:pic>
        <p:nvPicPr>
          <p:cNvPr id="4" name="Image 3">
            <a:extLst>
              <a:ext uri="{FF2B5EF4-FFF2-40B4-BE49-F238E27FC236}">
                <a16:creationId xmlns:a16="http://schemas.microsoft.com/office/drawing/2014/main" id="{B6BE30A5-9278-8E84-2150-DA3F48DBA53B}"/>
              </a:ext>
            </a:extLst>
          </p:cNvPr>
          <p:cNvPicPr>
            <a:picLocks noChangeAspect="1"/>
          </p:cNvPicPr>
          <p:nvPr/>
        </p:nvPicPr>
        <p:blipFill rotWithShape="1">
          <a:blip r:embed="rId3"/>
          <a:srcRect l="1192" t="1660" r="1575" b="5660"/>
          <a:stretch/>
        </p:blipFill>
        <p:spPr bwMode="auto">
          <a:xfrm>
            <a:off x="685800" y="1924447"/>
            <a:ext cx="7772400" cy="3190878"/>
          </a:xfrm>
          <a:prstGeom prst="rect">
            <a:avLst/>
          </a:prstGeom>
          <a:noFill/>
          <a:ln>
            <a:noFill/>
          </a:ln>
          <a:extLst>
            <a:ext uri="{53640926-AAD7-44D8-BBD7-CCE9431645EC}">
              <a14:shadowObscured xmlns:a14="http://schemas.microsoft.com/office/drawing/2010/main"/>
            </a:ext>
          </a:extLst>
        </p:spPr>
      </p:pic>
      <p:sp>
        <p:nvSpPr>
          <p:cNvPr id="6" name="ZoneTexte 5">
            <a:extLst>
              <a:ext uri="{FF2B5EF4-FFF2-40B4-BE49-F238E27FC236}">
                <a16:creationId xmlns:a16="http://schemas.microsoft.com/office/drawing/2014/main" id="{6FAAC7DE-BF18-92A4-74B1-B274C3BE4C7D}"/>
              </a:ext>
            </a:extLst>
          </p:cNvPr>
          <p:cNvSpPr txBox="1"/>
          <p:nvPr/>
        </p:nvSpPr>
        <p:spPr>
          <a:xfrm>
            <a:off x="467544" y="5115325"/>
            <a:ext cx="7990656" cy="1015663"/>
          </a:xfrm>
          <a:prstGeom prst="rect">
            <a:avLst/>
          </a:prstGeom>
          <a:noFill/>
        </p:spPr>
        <p:txBody>
          <a:bodyPr wrap="square">
            <a:spAutoFit/>
          </a:bodyPr>
          <a:lstStyle/>
          <a:p>
            <a:r>
              <a:rPr lang="fr-FR" sz="2000" kern="100" dirty="0">
                <a:effectLst/>
                <a:latin typeface="Times New Roman" panose="02020603050405020304" pitchFamily="18" charset="0"/>
                <a:ea typeface="Calibri" panose="020F0502020204030204" pitchFamily="34" charset="0"/>
                <a:cs typeface="Times New Roman" panose="02020603050405020304" pitchFamily="18" charset="0"/>
              </a:rPr>
              <a:t>L’échantillon désigne la perception de présences enseignante, sociale et cognitive de 14 stagiaires issus du contexte suisse et de 20 stagiaires issus du contexte canadien, toutes provenant de la modalité </a:t>
            </a:r>
            <a:r>
              <a:rPr lang="fr-FR" sz="2000" kern="100" dirty="0" err="1">
                <a:effectLst/>
                <a:latin typeface="Times New Roman" panose="02020603050405020304" pitchFamily="18" charset="0"/>
                <a:ea typeface="Calibri" panose="020F0502020204030204" pitchFamily="34" charset="0"/>
                <a:cs typeface="Times New Roman" panose="02020603050405020304" pitchFamily="18" charset="0"/>
              </a:rPr>
              <a:t>télésupervision</a:t>
            </a:r>
            <a:r>
              <a:rPr lang="fr-FR" sz="2000" kern="100" dirty="0">
                <a:effectLst/>
                <a:latin typeface="Times New Roman" panose="02020603050405020304" pitchFamily="18" charset="0"/>
                <a:ea typeface="Calibri" panose="020F0502020204030204" pitchFamily="34" charset="0"/>
                <a:cs typeface="Times New Roman" panose="02020603050405020304" pitchFamily="18" charset="0"/>
              </a:rPr>
              <a:t>.</a:t>
            </a:r>
            <a:endParaRPr lang="fr-CH"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age 2" descr="Une image contenant croquis, Dessin au trait, blanc, dessin&#10;&#10;Description générée automatiquement">
            <a:extLst>
              <a:ext uri="{FF2B5EF4-FFF2-40B4-BE49-F238E27FC236}">
                <a16:creationId xmlns:a16="http://schemas.microsoft.com/office/drawing/2014/main" id="{7793AAF6-5C18-F509-FE44-705B1F64A524}"/>
              </a:ext>
            </a:extLst>
          </p:cNvPr>
          <p:cNvPicPr>
            <a:picLocks noChangeAspect="1"/>
          </p:cNvPicPr>
          <p:nvPr/>
        </p:nvPicPr>
        <p:blipFill rotWithShape="1">
          <a:blip r:embed="rId4">
            <a:grayscl/>
            <a:extLst>
              <a:ext uri="{BEBA8EAE-BF5A-486C-A8C5-ECC9F3942E4B}">
                <a14:imgProps xmlns:a14="http://schemas.microsoft.com/office/drawing/2010/main">
                  <a14:imgLayer r:embed="rId5">
                    <a14:imgEffect>
                      <a14:colorTemperature colorTemp="4700"/>
                    </a14:imgEffect>
                    <a14:imgEffect>
                      <a14:saturation sat="0"/>
                    </a14:imgEffect>
                  </a14:imgLayer>
                </a14:imgProps>
              </a:ext>
              <a:ext uri="{28A0092B-C50C-407E-A947-70E740481C1C}">
                <a14:useLocalDpi xmlns:a14="http://schemas.microsoft.com/office/drawing/2010/main" val="0"/>
              </a:ext>
            </a:extLst>
          </a:blip>
          <a:srcRect l="21774" t="11564" r="17023" b="19022"/>
          <a:stretch/>
        </p:blipFill>
        <p:spPr bwMode="auto">
          <a:xfrm>
            <a:off x="181744" y="6101631"/>
            <a:ext cx="789856" cy="789723"/>
          </a:xfrm>
          <a:prstGeom prst="rect">
            <a:avLst/>
          </a:prstGeom>
          <a:ln>
            <a:noFill/>
          </a:ln>
          <a:extLst>
            <a:ext uri="{53640926-AAD7-44D8-BBD7-CCE9431645EC}">
              <a14:shadowObscured xmlns:a14="http://schemas.microsoft.com/office/drawing/2010/main"/>
            </a:ext>
          </a:extLst>
        </p:spPr>
      </p:pic>
      <p:pic>
        <p:nvPicPr>
          <p:cNvPr id="5" name="Image 4" descr="Une image contenant Graphique, Police, graphisme, symbole&#10;&#10;Description générée automatiquement">
            <a:extLst>
              <a:ext uri="{FF2B5EF4-FFF2-40B4-BE49-F238E27FC236}">
                <a16:creationId xmlns:a16="http://schemas.microsoft.com/office/drawing/2014/main" id="{0EF0C3FB-D71D-4F2D-9293-D80F6AB0B41D}"/>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740352" y="6021288"/>
            <a:ext cx="1130185" cy="851181"/>
          </a:xfrm>
          <a:prstGeom prst="rect">
            <a:avLst/>
          </a:prstGeom>
          <a:noFill/>
          <a:ln>
            <a:noFill/>
          </a:ln>
        </p:spPr>
      </p:pic>
    </p:spTree>
    <p:extLst>
      <p:ext uri="{BB962C8B-B14F-4D97-AF65-F5344CB8AC3E}">
        <p14:creationId xmlns:p14="http://schemas.microsoft.com/office/powerpoint/2010/main" val="25299395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C82921A-24E8-9C91-EFF6-330755516E0B}"/>
              </a:ext>
            </a:extLst>
          </p:cNvPr>
          <p:cNvSpPr>
            <a:spLocks noGrp="1"/>
          </p:cNvSpPr>
          <p:nvPr>
            <p:ph type="title"/>
          </p:nvPr>
        </p:nvSpPr>
        <p:spPr>
          <a:xfrm>
            <a:off x="685800" y="762000"/>
            <a:ext cx="7772400" cy="1143000"/>
          </a:xfrm>
        </p:spPr>
        <p:txBody>
          <a:bodyPr wrap="square" anchor="ctr">
            <a:normAutofit/>
          </a:bodyPr>
          <a:lstStyle/>
          <a:p>
            <a:pPr>
              <a:lnSpc>
                <a:spcPct val="90000"/>
              </a:lnSpc>
            </a:pPr>
            <a:r>
              <a:rPr lang="fr-FR" sz="2400" b="1" kern="0" dirty="0">
                <a:effectLst/>
              </a:rPr>
              <a:t>Résultats: La perception de présence chez des stagiaires vaudois en EPS selon les deux modalités </a:t>
            </a:r>
            <a:br>
              <a:rPr lang="fr-CH" sz="2400" kern="100" dirty="0">
                <a:effectLst/>
              </a:rPr>
            </a:br>
            <a:endParaRPr lang="en-GB" sz="2400" dirty="0"/>
          </a:p>
        </p:txBody>
      </p:sp>
      <p:pic>
        <p:nvPicPr>
          <p:cNvPr id="4" name="Image 3">
            <a:extLst>
              <a:ext uri="{FF2B5EF4-FFF2-40B4-BE49-F238E27FC236}">
                <a16:creationId xmlns:a16="http://schemas.microsoft.com/office/drawing/2014/main" id="{514F26A8-B348-2B04-358A-5463B25A9453}"/>
              </a:ext>
            </a:extLst>
          </p:cNvPr>
          <p:cNvPicPr>
            <a:picLocks noChangeAspect="1"/>
          </p:cNvPicPr>
          <p:nvPr/>
        </p:nvPicPr>
        <p:blipFill rotWithShape="1">
          <a:blip r:embed="rId3"/>
          <a:srcRect l="1072" t="1778" r="982" b="6384"/>
          <a:stretch/>
        </p:blipFill>
        <p:spPr bwMode="auto">
          <a:xfrm>
            <a:off x="662930" y="2043194"/>
            <a:ext cx="7772400" cy="2932677"/>
          </a:xfrm>
          <a:prstGeom prst="rect">
            <a:avLst/>
          </a:prstGeom>
          <a:noFill/>
          <a:ln>
            <a:noFill/>
          </a:ln>
          <a:extLst>
            <a:ext uri="{53640926-AAD7-44D8-BBD7-CCE9431645EC}">
              <a14:shadowObscured xmlns:a14="http://schemas.microsoft.com/office/drawing/2010/main"/>
            </a:ext>
          </a:extLst>
        </p:spPr>
      </p:pic>
      <p:sp>
        <p:nvSpPr>
          <p:cNvPr id="6" name="ZoneTexte 5">
            <a:extLst>
              <a:ext uri="{FF2B5EF4-FFF2-40B4-BE49-F238E27FC236}">
                <a16:creationId xmlns:a16="http://schemas.microsoft.com/office/drawing/2014/main" id="{799B6CB7-4159-121B-15E4-6E21F2416846}"/>
              </a:ext>
            </a:extLst>
          </p:cNvPr>
          <p:cNvSpPr txBox="1"/>
          <p:nvPr/>
        </p:nvSpPr>
        <p:spPr>
          <a:xfrm>
            <a:off x="593304" y="4947271"/>
            <a:ext cx="8011144" cy="1323439"/>
          </a:xfrm>
          <a:prstGeom prst="rect">
            <a:avLst/>
          </a:prstGeom>
          <a:noFill/>
        </p:spPr>
        <p:txBody>
          <a:bodyPr wrap="square">
            <a:spAutoFit/>
          </a:bodyPr>
          <a:lstStyle/>
          <a:p>
            <a:r>
              <a:rPr lang="fr-FR" sz="2000" kern="100" dirty="0">
                <a:effectLst/>
                <a:latin typeface="Times New Roman" panose="02020603050405020304" pitchFamily="18" charset="0"/>
                <a:ea typeface="Calibri" panose="020F0502020204030204" pitchFamily="34" charset="0"/>
                <a:cs typeface="Times New Roman" panose="02020603050405020304" pitchFamily="18" charset="0"/>
              </a:rPr>
              <a:t>L’échantillon désigne la perception de présences enseignante, sociale et cognitive de 14 stagiaires ayant vécu une visite en présentiel et une visite en </a:t>
            </a:r>
            <a:r>
              <a:rPr lang="fr-FR" sz="2000" kern="100" dirty="0" err="1">
                <a:effectLst/>
                <a:latin typeface="Times New Roman" panose="02020603050405020304" pitchFamily="18" charset="0"/>
                <a:ea typeface="Calibri" panose="020F0502020204030204" pitchFamily="34" charset="0"/>
                <a:cs typeface="Times New Roman" panose="02020603050405020304" pitchFamily="18" charset="0"/>
              </a:rPr>
              <a:t>télésupervision</a:t>
            </a:r>
            <a:r>
              <a:rPr lang="fr-FR" sz="2000" kern="100" dirty="0">
                <a:effectLst/>
                <a:latin typeface="Times New Roman" panose="02020603050405020304" pitchFamily="18" charset="0"/>
                <a:ea typeface="Calibri" panose="020F0502020204030204" pitchFamily="34" charset="0"/>
                <a:cs typeface="Times New Roman" panose="02020603050405020304" pitchFamily="18" charset="0"/>
              </a:rPr>
              <a:t> et de deux stagiaires ayant vécu uniquement une visite en présentiel, tous issus du contexte vaudois.</a:t>
            </a:r>
            <a:endParaRPr lang="fr-CH"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age 2" descr="Une image contenant croquis, Dessin au trait, blanc, dessin&#10;&#10;Description générée automatiquement">
            <a:extLst>
              <a:ext uri="{FF2B5EF4-FFF2-40B4-BE49-F238E27FC236}">
                <a16:creationId xmlns:a16="http://schemas.microsoft.com/office/drawing/2014/main" id="{83C8A18D-8A3D-75CD-5A4D-2B579B0F1FBD}"/>
              </a:ext>
            </a:extLst>
          </p:cNvPr>
          <p:cNvPicPr>
            <a:picLocks noChangeAspect="1"/>
          </p:cNvPicPr>
          <p:nvPr/>
        </p:nvPicPr>
        <p:blipFill rotWithShape="1">
          <a:blip r:embed="rId4">
            <a:grayscl/>
            <a:extLst>
              <a:ext uri="{BEBA8EAE-BF5A-486C-A8C5-ECC9F3942E4B}">
                <a14:imgProps xmlns:a14="http://schemas.microsoft.com/office/drawing/2010/main">
                  <a14:imgLayer r:embed="rId5">
                    <a14:imgEffect>
                      <a14:colorTemperature colorTemp="4700"/>
                    </a14:imgEffect>
                    <a14:imgEffect>
                      <a14:saturation sat="0"/>
                    </a14:imgEffect>
                  </a14:imgLayer>
                </a14:imgProps>
              </a:ext>
              <a:ext uri="{28A0092B-C50C-407E-A947-70E740481C1C}">
                <a14:useLocalDpi xmlns:a14="http://schemas.microsoft.com/office/drawing/2010/main" val="0"/>
              </a:ext>
            </a:extLst>
          </a:blip>
          <a:srcRect l="21774" t="11564" r="17023" b="19022"/>
          <a:stretch/>
        </p:blipFill>
        <p:spPr bwMode="auto">
          <a:xfrm>
            <a:off x="181744" y="6173627"/>
            <a:ext cx="717848" cy="717727"/>
          </a:xfrm>
          <a:prstGeom prst="rect">
            <a:avLst/>
          </a:prstGeom>
          <a:ln>
            <a:noFill/>
          </a:ln>
          <a:extLst>
            <a:ext uri="{53640926-AAD7-44D8-BBD7-CCE9431645EC}">
              <a14:shadowObscured xmlns:a14="http://schemas.microsoft.com/office/drawing/2010/main"/>
            </a:ext>
          </a:extLst>
        </p:spPr>
      </p:pic>
      <p:pic>
        <p:nvPicPr>
          <p:cNvPr id="5" name="Image 4" descr="Une image contenant Graphique, Police, graphisme, symbole&#10;&#10;Description générée automatiquement">
            <a:extLst>
              <a:ext uri="{FF2B5EF4-FFF2-40B4-BE49-F238E27FC236}">
                <a16:creationId xmlns:a16="http://schemas.microsoft.com/office/drawing/2014/main" id="{16FC76ED-23B1-6572-393B-8219BFFF5B86}"/>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740352" y="6021288"/>
            <a:ext cx="1130185" cy="851181"/>
          </a:xfrm>
          <a:prstGeom prst="rect">
            <a:avLst/>
          </a:prstGeom>
          <a:noFill/>
          <a:ln>
            <a:noFill/>
          </a:ln>
        </p:spPr>
      </p:pic>
    </p:spTree>
    <p:extLst>
      <p:ext uri="{BB962C8B-B14F-4D97-AF65-F5344CB8AC3E}">
        <p14:creationId xmlns:p14="http://schemas.microsoft.com/office/powerpoint/2010/main" val="41535823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09DF63B-203E-EFED-45E8-99D34E2EA4D3}"/>
              </a:ext>
            </a:extLst>
          </p:cNvPr>
          <p:cNvSpPr>
            <a:spLocks noGrp="1"/>
          </p:cNvSpPr>
          <p:nvPr>
            <p:ph type="title"/>
          </p:nvPr>
        </p:nvSpPr>
        <p:spPr>
          <a:xfrm>
            <a:off x="685800" y="762000"/>
            <a:ext cx="7772400" cy="1143000"/>
          </a:xfrm>
        </p:spPr>
        <p:txBody>
          <a:bodyPr wrap="square" anchor="ctr">
            <a:normAutofit/>
          </a:bodyPr>
          <a:lstStyle/>
          <a:p>
            <a:pPr>
              <a:lnSpc>
                <a:spcPct val="90000"/>
              </a:lnSpc>
            </a:pPr>
            <a:r>
              <a:rPr lang="en-GB" sz="2400" b="1" dirty="0" err="1"/>
              <a:t>Résultats</a:t>
            </a:r>
            <a:r>
              <a:rPr lang="en-GB" sz="2400" b="1" dirty="0"/>
              <a:t>: </a:t>
            </a:r>
            <a:r>
              <a:rPr lang="fr-FR" sz="2400" b="1" kern="0" dirty="0">
                <a:effectLst/>
              </a:rPr>
              <a:t>Le degré d’appréhension des stagiaires vaudois en EPS selon la modalité de supervision</a:t>
            </a:r>
            <a:br>
              <a:rPr lang="fr-CH" sz="2400" kern="100" dirty="0">
                <a:effectLst/>
              </a:rPr>
            </a:br>
            <a:endParaRPr lang="en-GB" sz="2400" dirty="0"/>
          </a:p>
        </p:txBody>
      </p:sp>
      <p:pic>
        <p:nvPicPr>
          <p:cNvPr id="4" name="Image 3">
            <a:extLst>
              <a:ext uri="{FF2B5EF4-FFF2-40B4-BE49-F238E27FC236}">
                <a16:creationId xmlns:a16="http://schemas.microsoft.com/office/drawing/2014/main" id="{701DDD1D-24F3-C390-1661-AD7445595FB3}"/>
              </a:ext>
            </a:extLst>
          </p:cNvPr>
          <p:cNvPicPr>
            <a:picLocks noChangeAspect="1"/>
          </p:cNvPicPr>
          <p:nvPr/>
        </p:nvPicPr>
        <p:blipFill rotWithShape="1">
          <a:blip r:embed="rId3"/>
          <a:srcRect l="1192" t="1377" r="1213" b="7123"/>
          <a:stretch/>
        </p:blipFill>
        <p:spPr bwMode="auto">
          <a:xfrm>
            <a:off x="539552" y="1628800"/>
            <a:ext cx="7918648" cy="3744416"/>
          </a:xfrm>
          <a:prstGeom prst="rect">
            <a:avLst/>
          </a:prstGeom>
          <a:noFill/>
          <a:ln>
            <a:noFill/>
          </a:ln>
          <a:extLst>
            <a:ext uri="{53640926-AAD7-44D8-BBD7-CCE9431645EC}">
              <a14:shadowObscured xmlns:a14="http://schemas.microsoft.com/office/drawing/2010/main"/>
            </a:ext>
          </a:extLst>
        </p:spPr>
      </p:pic>
      <p:sp>
        <p:nvSpPr>
          <p:cNvPr id="6" name="ZoneTexte 5">
            <a:extLst>
              <a:ext uri="{FF2B5EF4-FFF2-40B4-BE49-F238E27FC236}">
                <a16:creationId xmlns:a16="http://schemas.microsoft.com/office/drawing/2014/main" id="{E7930BD8-E3C3-44D6-A578-03340C1718EE}"/>
              </a:ext>
            </a:extLst>
          </p:cNvPr>
          <p:cNvSpPr txBox="1"/>
          <p:nvPr/>
        </p:nvSpPr>
        <p:spPr>
          <a:xfrm>
            <a:off x="510095" y="5327770"/>
            <a:ext cx="8064896" cy="1323439"/>
          </a:xfrm>
          <a:prstGeom prst="rect">
            <a:avLst/>
          </a:prstGeom>
          <a:noFill/>
        </p:spPr>
        <p:txBody>
          <a:bodyPr wrap="square">
            <a:spAutoFit/>
          </a:bodyPr>
          <a:lstStyle/>
          <a:p>
            <a:r>
              <a:rPr lang="fr-FR" sz="2000" kern="100" dirty="0">
                <a:effectLst/>
                <a:latin typeface="Times New Roman" panose="02020603050405020304" pitchFamily="18" charset="0"/>
                <a:ea typeface="Calibri" panose="020F0502020204030204" pitchFamily="34" charset="0"/>
                <a:cs typeface="Times New Roman" panose="02020603050405020304" pitchFamily="18" charset="0"/>
              </a:rPr>
              <a:t>L’échantillon désigne le degré d’appréhension de 14 stagiaires ayant vécu une visite en présentiel et une visite en </a:t>
            </a:r>
            <a:r>
              <a:rPr lang="fr-FR" sz="2000" kern="100" dirty="0" err="1">
                <a:effectLst/>
                <a:latin typeface="Times New Roman" panose="02020603050405020304" pitchFamily="18" charset="0"/>
                <a:ea typeface="Calibri" panose="020F0502020204030204" pitchFamily="34" charset="0"/>
                <a:cs typeface="Times New Roman" panose="02020603050405020304" pitchFamily="18" charset="0"/>
              </a:rPr>
              <a:t>télésupervision</a:t>
            </a:r>
            <a:r>
              <a:rPr lang="fr-FR" sz="2000" kern="100" dirty="0">
                <a:effectLst/>
                <a:latin typeface="Times New Roman" panose="02020603050405020304" pitchFamily="18" charset="0"/>
                <a:ea typeface="Calibri" panose="020F0502020204030204" pitchFamily="34" charset="0"/>
                <a:cs typeface="Times New Roman" panose="02020603050405020304" pitchFamily="18" charset="0"/>
              </a:rPr>
              <a:t> et de deux stagiaires ayant vécu uniquement une visite en présentiel, tous issus du contexte </a:t>
            </a:r>
            <a:r>
              <a:rPr lang="fr-FR" sz="2000" kern="100" dirty="0">
                <a:latin typeface="Times New Roman" panose="02020603050405020304" pitchFamily="18" charset="0"/>
                <a:ea typeface="Calibri" panose="020F0502020204030204" pitchFamily="34" charset="0"/>
                <a:cs typeface="Times New Roman" panose="02020603050405020304" pitchFamily="18" charset="0"/>
              </a:rPr>
              <a:t>vaudois</a:t>
            </a:r>
            <a:r>
              <a:rPr lang="fr-FR" sz="2000" kern="100" dirty="0">
                <a:effectLst/>
                <a:latin typeface="Times New Roman" panose="02020603050405020304" pitchFamily="18" charset="0"/>
                <a:ea typeface="Calibri" panose="020F0502020204030204" pitchFamily="34" charset="0"/>
                <a:cs typeface="Times New Roman" panose="02020603050405020304" pitchFamily="18" charset="0"/>
              </a:rPr>
              <a:t>.</a:t>
            </a:r>
            <a:endParaRPr lang="fr-CH" sz="20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age 2" descr="Une image contenant croquis, Dessin au trait, blanc, dessin&#10;&#10;Description générée automatiquement">
            <a:extLst>
              <a:ext uri="{FF2B5EF4-FFF2-40B4-BE49-F238E27FC236}">
                <a16:creationId xmlns:a16="http://schemas.microsoft.com/office/drawing/2014/main" id="{FD439F4D-1212-9C19-8E96-748FF1D07F1F}"/>
              </a:ext>
            </a:extLst>
          </p:cNvPr>
          <p:cNvPicPr>
            <a:picLocks noChangeAspect="1"/>
          </p:cNvPicPr>
          <p:nvPr/>
        </p:nvPicPr>
        <p:blipFill rotWithShape="1">
          <a:blip r:embed="rId4">
            <a:grayscl/>
            <a:extLst>
              <a:ext uri="{BEBA8EAE-BF5A-486C-A8C5-ECC9F3942E4B}">
                <a14:imgProps xmlns:a14="http://schemas.microsoft.com/office/drawing/2010/main">
                  <a14:imgLayer r:embed="rId5">
                    <a14:imgEffect>
                      <a14:colorTemperature colorTemp="4700"/>
                    </a14:imgEffect>
                    <a14:imgEffect>
                      <a14:saturation sat="0"/>
                    </a14:imgEffect>
                  </a14:imgLayer>
                </a14:imgProps>
              </a:ext>
              <a:ext uri="{28A0092B-C50C-407E-A947-70E740481C1C}">
                <a14:useLocalDpi xmlns:a14="http://schemas.microsoft.com/office/drawing/2010/main" val="0"/>
              </a:ext>
            </a:extLst>
          </a:blip>
          <a:srcRect l="21774" t="11564" r="17023" b="19022"/>
          <a:stretch/>
        </p:blipFill>
        <p:spPr bwMode="auto">
          <a:xfrm>
            <a:off x="35496" y="6399223"/>
            <a:ext cx="504056" cy="503971"/>
          </a:xfrm>
          <a:prstGeom prst="rect">
            <a:avLst/>
          </a:prstGeom>
          <a:ln>
            <a:noFill/>
          </a:ln>
          <a:extLst>
            <a:ext uri="{53640926-AAD7-44D8-BBD7-CCE9431645EC}">
              <a14:shadowObscured xmlns:a14="http://schemas.microsoft.com/office/drawing/2010/main"/>
            </a:ext>
          </a:extLst>
        </p:spPr>
      </p:pic>
      <p:pic>
        <p:nvPicPr>
          <p:cNvPr id="5" name="Image 4" descr="Une image contenant Graphique, Police, graphisme, symbole&#10;&#10;Description générée automatiquement">
            <a:extLst>
              <a:ext uri="{FF2B5EF4-FFF2-40B4-BE49-F238E27FC236}">
                <a16:creationId xmlns:a16="http://schemas.microsoft.com/office/drawing/2014/main" id="{8ACE8635-4F1E-DA04-69DC-3B9EC8230CC8}"/>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740352" y="6021288"/>
            <a:ext cx="1130185" cy="851181"/>
          </a:xfrm>
          <a:prstGeom prst="rect">
            <a:avLst/>
          </a:prstGeom>
          <a:noFill/>
          <a:ln>
            <a:noFill/>
          </a:ln>
        </p:spPr>
      </p:pic>
    </p:spTree>
    <p:extLst>
      <p:ext uri="{BB962C8B-B14F-4D97-AF65-F5344CB8AC3E}">
        <p14:creationId xmlns:p14="http://schemas.microsoft.com/office/powerpoint/2010/main" val="3920768995"/>
      </p:ext>
    </p:extLst>
  </p:cSld>
  <p:clrMapOvr>
    <a:masterClrMapping/>
  </p:clrMapOvr>
</p:sld>
</file>

<file path=ppt/theme/theme1.xml><?xml version="1.0" encoding="utf-8"?>
<a:theme xmlns:a="http://schemas.openxmlformats.org/drawingml/2006/main" name="Nouvelle présentation">
  <a:themeElements>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ouvelle présentation">
      <a:majorFont>
        <a:latin typeface="Arial"/>
        <a:ea typeface="ＭＳ Ｐゴシック"/>
        <a:cs typeface="ＭＳ Ｐゴシック"/>
      </a:majorFont>
      <a:minorFont>
        <a:latin typeface="Arial"/>
        <a:ea typeface="ＭＳ Ｐゴシック"/>
        <a:cs typeface="ＭＳ Ｐゴシック"/>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uvelle pré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uvelle pré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uvelle pré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uvelle pré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uvelle pré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uvelle pré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uvelle pré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uvelle pré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uvelle pré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uvelle pré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uvelle pré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4049</TotalTime>
  <Words>3214</Words>
  <Application>Microsoft Macintosh PowerPoint</Application>
  <PresentationFormat>Affichage à l'écran (4:3)</PresentationFormat>
  <Paragraphs>150</Paragraphs>
  <Slides>15</Slides>
  <Notes>15</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15</vt:i4>
      </vt:variant>
    </vt:vector>
  </HeadingPairs>
  <TitlesOfParts>
    <vt:vector size="21" baseType="lpstr">
      <vt:lpstr>Arial</vt:lpstr>
      <vt:lpstr>Arial</vt:lpstr>
      <vt:lpstr>Calibri</vt:lpstr>
      <vt:lpstr>Helvetica Neue</vt:lpstr>
      <vt:lpstr>Times New Roman</vt:lpstr>
      <vt:lpstr>Nouvelle présentation</vt:lpstr>
      <vt:lpstr>Télésupervision de stagiaires en éducation physique: étude exploratoire menée auprès de stagiaires du Québec et du canton de Vaud  </vt:lpstr>
      <vt:lpstr>Au-delà de la COVID-19, pourquoi superviser les stages à distance à l’aide du numérique? (Petit, et al., 2019)</vt:lpstr>
      <vt:lpstr>Objectifs dans le cadre de la télésupervision</vt:lpstr>
      <vt:lpstr>Cadre conceptuel multi-référencé</vt:lpstr>
      <vt:lpstr>Questions de recherche</vt:lpstr>
      <vt:lpstr>Méthode</vt:lpstr>
      <vt:lpstr>Résultats: La perception de présence chez des stagiaires québécois et vaudois lors d’une télésupervision</vt:lpstr>
      <vt:lpstr>Résultats: La perception de présence chez des stagiaires vaudois en EPS selon les deux modalités  </vt:lpstr>
      <vt:lpstr>Résultats: Le degré d’appréhension des stagiaires vaudois en EPS selon la modalité de supervision </vt:lpstr>
      <vt:lpstr>Résultats – entretiens ACS- Vaud</vt:lpstr>
      <vt:lpstr>Résultats – entretiens ACS- Vaud</vt:lpstr>
      <vt:lpstr>Résultats – entretiens ACS - Vaud</vt:lpstr>
      <vt:lpstr>Discussion</vt:lpstr>
      <vt:lpstr>Conclusion</vt:lpstr>
      <vt:lpstr>Références</vt:lpstr>
    </vt:vector>
  </TitlesOfParts>
  <Company>Haute Ecole Pédagogique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Haute Ecole Pédagogique</dc:creator>
  <cp:lastModifiedBy>Anonymous</cp:lastModifiedBy>
  <cp:revision>68</cp:revision>
  <cp:lastPrinted>2024-05-13T08:16:01Z</cp:lastPrinted>
  <dcterms:created xsi:type="dcterms:W3CDTF">2006-08-29T10:05:48Z</dcterms:created>
  <dcterms:modified xsi:type="dcterms:W3CDTF">2024-07-08T20:36:39Z</dcterms:modified>
</cp:coreProperties>
</file>