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modernComment_214_BA9454FA.xml" ContentType="application/vnd.ms-powerpoint.comments+xml"/>
  <Override PartName="/ppt/comments/modernComment_282_48FFB522.xml" ContentType="application/vnd.ms-powerpoint.comments+xml"/>
  <Override PartName="/ppt/notesSlides/notesSlide5.xml" ContentType="application/vnd.openxmlformats-officedocument.presentationml.notesSlide+xml"/>
  <Override PartName="/ppt/comments/modernComment_21E_2E95FF05.xml" ContentType="application/vnd.ms-powerpoint.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493" r:id="rId2"/>
    <p:sldId id="516" r:id="rId3"/>
    <p:sldId id="643" r:id="rId4"/>
    <p:sldId id="532" r:id="rId5"/>
    <p:sldId id="642" r:id="rId6"/>
    <p:sldId id="542" r:id="rId7"/>
    <p:sldId id="644" r:id="rId8"/>
    <p:sldId id="648" r:id="rId9"/>
    <p:sldId id="275" r:id="rId10"/>
    <p:sldId id="276" r:id="rId11"/>
    <p:sldId id="277" r:id="rId12"/>
    <p:sldId id="278" r:id="rId13"/>
    <p:sldId id="650" r:id="rId14"/>
    <p:sldId id="531" r:id="rId15"/>
    <p:sldId id="515" r:id="rId16"/>
    <p:sldId id="492" r:id="rId17"/>
    <p:sldId id="478" r:id="rId18"/>
    <p:sldId id="521" r:id="rId19"/>
    <p:sldId id="535" r:id="rId20"/>
    <p:sldId id="534" r:id="rId21"/>
    <p:sldId id="536" r:id="rId22"/>
    <p:sldId id="537" r:id="rId23"/>
    <p:sldId id="518" r:id="rId24"/>
    <p:sldId id="651" r:id="rId25"/>
    <p:sldId id="528" r:id="rId26"/>
    <p:sldId id="541" r:id="rId27"/>
    <p:sldId id="538" r:id="rId28"/>
    <p:sldId id="539" r:id="rId29"/>
    <p:sldId id="540" r:id="rId3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authors.xml><?xml version="1.0" encoding="utf-8"?>
<p188:authorLst xmlns:a="http://schemas.openxmlformats.org/drawingml/2006/main" xmlns:r="http://schemas.openxmlformats.org/officeDocument/2006/relationships" xmlns:p188="http://schemas.microsoft.com/office/powerpoint/2018/8/main">
  <p188:author id="{8FF8B529-9B6C-F3AA-FE50-352DC451E20B}" name="Mathis Raphael" initials="RM" userId="S::raphael.mathis@phtg.ch::28bee28b-f92e-4cd8-9aea-06009156236b"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81"/>
  </p:normalViewPr>
  <p:slideViewPr>
    <p:cSldViewPr snapToGrid="0">
      <p:cViewPr varScale="1">
        <p:scale>
          <a:sx n="116" d="100"/>
          <a:sy n="116" d="100"/>
        </p:scale>
        <p:origin x="41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file:///C:\Users\mabaumgartner\AppData\Local\Microsoft\Windows\INetCache\Content.Outlook\PQWILD8L\Kopie%20von%20HauptfaktorUntersuchungsgruppe%20(003).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de-CH"/>
              <a:t>Hauptfaktor Messzeitpunkt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lineChart>
        <c:grouping val="standard"/>
        <c:varyColors val="0"/>
        <c:ser>
          <c:idx val="0"/>
          <c:order val="0"/>
          <c:tx>
            <c:strRef>
              <c:f>Tabelle1!$C$7</c:f>
              <c:strCache>
                <c:ptCount val="1"/>
                <c:pt idx="0">
                  <c:v>UG 1</c:v>
                </c:pt>
              </c:strCache>
            </c:strRef>
          </c:tx>
          <c:spPr>
            <a:ln w="28575" cap="rnd">
              <a:solidFill>
                <a:schemeClr val="accent1"/>
              </a:solidFill>
              <a:round/>
            </a:ln>
            <a:effectLst/>
          </c:spPr>
          <c:marker>
            <c:symbol val="none"/>
          </c:marker>
          <c:cat>
            <c:strRef>
              <c:f>Tabelle1!$D$6:$E$6</c:f>
              <c:strCache>
                <c:ptCount val="2"/>
                <c:pt idx="0">
                  <c:v>t0</c:v>
                </c:pt>
                <c:pt idx="1">
                  <c:v>t1</c:v>
                </c:pt>
              </c:strCache>
            </c:strRef>
          </c:cat>
          <c:val>
            <c:numRef>
              <c:f>Tabelle1!$D$7:$E$7</c:f>
              <c:numCache>
                <c:formatCode>General</c:formatCode>
                <c:ptCount val="2"/>
                <c:pt idx="0">
                  <c:v>3.17</c:v>
                </c:pt>
                <c:pt idx="1">
                  <c:v>3.23</c:v>
                </c:pt>
              </c:numCache>
            </c:numRef>
          </c:val>
          <c:smooth val="0"/>
          <c:extLst>
            <c:ext xmlns:c16="http://schemas.microsoft.com/office/drawing/2014/chart" uri="{C3380CC4-5D6E-409C-BE32-E72D297353CC}">
              <c16:uniqueId val="{00000000-867E-4478-BE64-5B6ED965AD4B}"/>
            </c:ext>
          </c:extLst>
        </c:ser>
        <c:ser>
          <c:idx val="1"/>
          <c:order val="1"/>
          <c:tx>
            <c:strRef>
              <c:f>Tabelle1!$C$8</c:f>
              <c:strCache>
                <c:ptCount val="1"/>
                <c:pt idx="0">
                  <c:v>UG 2</c:v>
                </c:pt>
              </c:strCache>
            </c:strRef>
          </c:tx>
          <c:spPr>
            <a:ln w="28575" cap="rnd">
              <a:solidFill>
                <a:schemeClr val="accent2"/>
              </a:solidFill>
              <a:round/>
            </a:ln>
            <a:effectLst/>
          </c:spPr>
          <c:marker>
            <c:symbol val="none"/>
          </c:marker>
          <c:cat>
            <c:strRef>
              <c:f>Tabelle1!$D$6:$E$6</c:f>
              <c:strCache>
                <c:ptCount val="2"/>
                <c:pt idx="0">
                  <c:v>t0</c:v>
                </c:pt>
                <c:pt idx="1">
                  <c:v>t1</c:v>
                </c:pt>
              </c:strCache>
            </c:strRef>
          </c:cat>
          <c:val>
            <c:numRef>
              <c:f>Tabelle1!$D$8:$E$8</c:f>
              <c:numCache>
                <c:formatCode>General</c:formatCode>
                <c:ptCount val="2"/>
                <c:pt idx="0" formatCode="0.00">
                  <c:v>3.17</c:v>
                </c:pt>
                <c:pt idx="1">
                  <c:v>3.21</c:v>
                </c:pt>
              </c:numCache>
            </c:numRef>
          </c:val>
          <c:smooth val="0"/>
          <c:extLst>
            <c:ext xmlns:c16="http://schemas.microsoft.com/office/drawing/2014/chart" uri="{C3380CC4-5D6E-409C-BE32-E72D297353CC}">
              <c16:uniqueId val="{00000001-867E-4478-BE64-5B6ED965AD4B}"/>
            </c:ext>
          </c:extLst>
        </c:ser>
        <c:ser>
          <c:idx val="2"/>
          <c:order val="2"/>
          <c:tx>
            <c:strRef>
              <c:f>Tabelle1!$C$9</c:f>
              <c:strCache>
                <c:ptCount val="1"/>
                <c:pt idx="0">
                  <c:v>UG 3</c:v>
                </c:pt>
              </c:strCache>
            </c:strRef>
          </c:tx>
          <c:spPr>
            <a:ln w="28575" cap="rnd">
              <a:solidFill>
                <a:schemeClr val="accent3"/>
              </a:solidFill>
              <a:round/>
            </a:ln>
            <a:effectLst/>
          </c:spPr>
          <c:marker>
            <c:symbol val="none"/>
          </c:marker>
          <c:cat>
            <c:strRef>
              <c:f>Tabelle1!$D$6:$E$6</c:f>
              <c:strCache>
                <c:ptCount val="2"/>
                <c:pt idx="0">
                  <c:v>t0</c:v>
                </c:pt>
                <c:pt idx="1">
                  <c:v>t1</c:v>
                </c:pt>
              </c:strCache>
            </c:strRef>
          </c:cat>
          <c:val>
            <c:numRef>
              <c:f>Tabelle1!$D$9:$E$9</c:f>
              <c:numCache>
                <c:formatCode>General</c:formatCode>
                <c:ptCount val="2"/>
                <c:pt idx="0">
                  <c:v>3.34</c:v>
                </c:pt>
                <c:pt idx="1">
                  <c:v>3.31</c:v>
                </c:pt>
              </c:numCache>
            </c:numRef>
          </c:val>
          <c:smooth val="0"/>
          <c:extLst>
            <c:ext xmlns:c16="http://schemas.microsoft.com/office/drawing/2014/chart" uri="{C3380CC4-5D6E-409C-BE32-E72D297353CC}">
              <c16:uniqueId val="{00000002-867E-4478-BE64-5B6ED965AD4B}"/>
            </c:ext>
          </c:extLst>
        </c:ser>
        <c:ser>
          <c:idx val="3"/>
          <c:order val="3"/>
          <c:tx>
            <c:strRef>
              <c:f>Tabelle1!$C$10</c:f>
              <c:strCache>
                <c:ptCount val="1"/>
                <c:pt idx="0">
                  <c:v>UG 4</c:v>
                </c:pt>
              </c:strCache>
            </c:strRef>
          </c:tx>
          <c:spPr>
            <a:ln w="28575" cap="rnd">
              <a:solidFill>
                <a:schemeClr val="accent4"/>
              </a:solidFill>
              <a:round/>
            </a:ln>
            <a:effectLst/>
          </c:spPr>
          <c:marker>
            <c:symbol val="none"/>
          </c:marker>
          <c:cat>
            <c:strRef>
              <c:f>Tabelle1!$D$6:$E$6</c:f>
              <c:strCache>
                <c:ptCount val="2"/>
                <c:pt idx="0">
                  <c:v>t0</c:v>
                </c:pt>
                <c:pt idx="1">
                  <c:v>t1</c:v>
                </c:pt>
              </c:strCache>
            </c:strRef>
          </c:cat>
          <c:val>
            <c:numRef>
              <c:f>Tabelle1!$D$10:$E$10</c:f>
              <c:numCache>
                <c:formatCode>General</c:formatCode>
                <c:ptCount val="2"/>
                <c:pt idx="0">
                  <c:v>3.34</c:v>
                </c:pt>
                <c:pt idx="1">
                  <c:v>3.6</c:v>
                </c:pt>
              </c:numCache>
            </c:numRef>
          </c:val>
          <c:smooth val="0"/>
          <c:extLst>
            <c:ext xmlns:c16="http://schemas.microsoft.com/office/drawing/2014/chart" uri="{C3380CC4-5D6E-409C-BE32-E72D297353CC}">
              <c16:uniqueId val="{00000003-867E-4478-BE64-5B6ED965AD4B}"/>
            </c:ext>
          </c:extLst>
        </c:ser>
        <c:dLbls>
          <c:showLegendKey val="0"/>
          <c:showVal val="0"/>
          <c:showCatName val="0"/>
          <c:showSerName val="0"/>
          <c:showPercent val="0"/>
          <c:showBubbleSize val="0"/>
        </c:dLbls>
        <c:smooth val="0"/>
        <c:axId val="859717160"/>
        <c:axId val="859718600"/>
      </c:lineChart>
      <c:catAx>
        <c:axId val="8597171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859718600"/>
        <c:crosses val="autoZero"/>
        <c:auto val="1"/>
        <c:lblAlgn val="ctr"/>
        <c:lblOffset val="100"/>
        <c:noMultiLvlLbl val="0"/>
      </c:catAx>
      <c:valAx>
        <c:axId val="8597186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8597171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solid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modernComment_214_BA9454FA.xml><?xml version="1.0" encoding="utf-8"?>
<p188:cmLst xmlns:a="http://schemas.openxmlformats.org/drawingml/2006/main" xmlns:r="http://schemas.openxmlformats.org/officeDocument/2006/relationships" xmlns:p188="http://schemas.microsoft.com/office/powerpoint/2018/8/main">
  <p188:cm id="{FAD0EF38-9E97-2149-9BDF-F2BA6768305E}" authorId="{8FF8B529-9B6C-F3AA-FE50-352DC451E20B}" created="2024-07-16T19:53:35.317">
    <ac:txMkLst xmlns:ac="http://schemas.microsoft.com/office/drawing/2013/main/command">
      <pc:docMk xmlns:pc="http://schemas.microsoft.com/office/powerpoint/2013/main/command"/>
      <pc:sldMk xmlns:pc="http://schemas.microsoft.com/office/powerpoint/2013/main/command" cId="3130283258" sldId="532"/>
      <ac:spMk id="2" creationId="{00000000-0000-0000-0000-000000000000}"/>
      <ac:txMk cp="0" len="57">
        <ac:context len="58" hash="1081618919"/>
      </ac:txMk>
    </ac:txMkLst>
    <p188:pos x="9812337" y="651994"/>
    <p188:txBody>
      <a:bodyPr/>
      <a:lstStyle/>
      <a:p>
        <a:r>
          <a:rPr lang="de-DE"/>
          <a:t>Muss noch „schön“ gemacht werden. Die Inhalte und die These sollten aber passen.</a:t>
        </a:r>
      </a:p>
    </p188:txBody>
  </p188:cm>
</p188:cmLst>
</file>

<file path=ppt/comments/modernComment_21E_2E95FF05.xml><?xml version="1.0" encoding="utf-8"?>
<p188:cmLst xmlns:a="http://schemas.openxmlformats.org/drawingml/2006/main" xmlns:r="http://schemas.openxmlformats.org/officeDocument/2006/relationships" xmlns:p188="http://schemas.microsoft.com/office/powerpoint/2018/8/main">
  <p188:cm id="{6D5402F0-1D62-D943-A2ED-925C7895E7FF}" authorId="{8FF8B529-9B6C-F3AA-FE50-352DC451E20B}" created="2024-07-16T19:54:35.544">
    <pc:sldMkLst xmlns:pc="http://schemas.microsoft.com/office/powerpoint/2013/main/command">
      <pc:docMk/>
      <pc:sldMk cId="781582085" sldId="542"/>
    </pc:sldMkLst>
    <p188:txBody>
      <a:bodyPr/>
      <a:lstStyle/>
      <a:p>
        <a:r>
          <a:rPr lang="de-DE"/>
          <a:t>Sollten die Thesen aus dem Projekt hier wieder rein oder noch weglassen?</a:t>
        </a:r>
      </a:p>
    </p188:txBody>
  </p188:cm>
  <p188:cm id="{F922ADA5-50C6-144C-8DF7-F4FE4083BEB7}" authorId="{8FF8B529-9B6C-F3AA-FE50-352DC451E20B}" created="2024-07-16T19:55:00.280">
    <pc:sldMkLst xmlns:pc="http://schemas.microsoft.com/office/powerpoint/2013/main/command">
      <pc:docMk/>
      <pc:sldMk cId="781582085" sldId="542"/>
    </pc:sldMkLst>
    <p188:txBody>
      <a:bodyPr/>
      <a:lstStyle/>
      <a:p>
        <a:r>
          <a:rPr lang="de-DE"/>
          <a:t>These 2: Da schwimme ich noch ein bisschen in welche Richtung es gehen soll -&gt; Ideen?</a:t>
        </a:r>
      </a:p>
    </p188:txBody>
  </p188:cm>
</p188:cmLst>
</file>

<file path=ppt/comments/modernComment_282_48FFB522.xml><?xml version="1.0" encoding="utf-8"?>
<p188:cmLst xmlns:a="http://schemas.openxmlformats.org/drawingml/2006/main" xmlns:r="http://schemas.openxmlformats.org/officeDocument/2006/relationships" xmlns:p188="http://schemas.microsoft.com/office/powerpoint/2018/8/main">
  <p188:cm id="{9489EBF5-B024-9F44-AB4B-E4A61443AD79}" authorId="{8FF8B529-9B6C-F3AA-FE50-352DC451E20B}" created="2024-07-16T19:54:04.131">
    <pc:sldMkLst xmlns:pc="http://schemas.microsoft.com/office/powerpoint/2013/main/command">
      <pc:docMk/>
      <pc:sldMk cId="1224717602" sldId="642"/>
    </pc:sldMkLst>
    <p188:txBody>
      <a:bodyPr/>
      <a:lstStyle/>
      <a:p>
        <a:r>
          <a:rPr lang="de-DE"/>
          <a:t>Als Beispiel für parallel laufende Spielorte in der Turnhalle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E2D19E-0BC1-2F4C-B491-FAF78DDDA72A}" type="datetimeFigureOut">
              <a:rPr lang="en-GB" smtClean="0"/>
              <a:t>21/08/2024</a:t>
            </a:fld>
            <a:endParaRPr lang="en-GB"/>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49CA8A-7AFE-4048-9B57-7AE8FA32BE30}" type="slidenum">
              <a:rPr lang="en-GB" smtClean="0"/>
              <a:t>‹N°›</a:t>
            </a:fld>
            <a:endParaRPr lang="en-GB"/>
          </a:p>
        </p:txBody>
      </p:sp>
    </p:spTree>
    <p:extLst>
      <p:ext uri="{BB962C8B-B14F-4D97-AF65-F5344CB8AC3E}">
        <p14:creationId xmlns:p14="http://schemas.microsoft.com/office/powerpoint/2010/main" val="677862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83C81C81-E364-4366-A610-2DB15FF98538}" type="slidenum">
              <a:rPr lang="de-CH" smtClean="0"/>
              <a:pPr/>
              <a:t>1</a:t>
            </a:fld>
            <a:endParaRPr lang="de-CH"/>
          </a:p>
        </p:txBody>
      </p:sp>
    </p:spTree>
    <p:extLst>
      <p:ext uri="{BB962C8B-B14F-4D97-AF65-F5344CB8AC3E}">
        <p14:creationId xmlns:p14="http://schemas.microsoft.com/office/powerpoint/2010/main" val="472913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a:t>1 participant aux 2 </a:t>
            </a:r>
            <a:r>
              <a:rPr lang="en-GB" err="1"/>
              <a:t>dispositif</a:t>
            </a:r>
            <a:endParaRPr lang="en-GB"/>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12</a:t>
            </a:fld>
            <a:endParaRPr lang="fr-FR" altLang="fr-FR"/>
          </a:p>
        </p:txBody>
      </p:sp>
    </p:spTree>
    <p:extLst>
      <p:ext uri="{BB962C8B-B14F-4D97-AF65-F5344CB8AC3E}">
        <p14:creationId xmlns:p14="http://schemas.microsoft.com/office/powerpoint/2010/main" val="22478863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Was ist eine effiziente Klassenführung?</a:t>
            </a:r>
          </a:p>
          <a:p>
            <a:r>
              <a:rPr lang="de-DE"/>
              <a:t>Eine effiziente Klassenführung gilt als ein wesentlicher Bedingungsfaktor für erfolgreichen Unterricht (Doyle, 2006; Helmke, 2015) und wird auch als eine Basisdimension der Unterrichtsqualität bezeichnet (</a:t>
            </a:r>
            <a:r>
              <a:rPr lang="de-DE" err="1"/>
              <a:t>Klieme</a:t>
            </a:r>
            <a:r>
              <a:rPr lang="de-DE"/>
              <a:t> &amp; </a:t>
            </a:r>
            <a:r>
              <a:rPr lang="de-DE" err="1"/>
              <a:t>Rakoczy</a:t>
            </a:r>
            <a:r>
              <a:rPr lang="de-DE"/>
              <a:t>, 2008; </a:t>
            </a:r>
            <a:r>
              <a:rPr lang="de-DE" err="1"/>
              <a:t>Praetorius</a:t>
            </a:r>
            <a:r>
              <a:rPr lang="de-DE"/>
              <a:t>, </a:t>
            </a:r>
            <a:r>
              <a:rPr lang="de-DE" err="1"/>
              <a:t>Klieme</a:t>
            </a:r>
            <a:r>
              <a:rPr lang="de-DE"/>
              <a:t>, Herbert &amp; </a:t>
            </a:r>
            <a:r>
              <a:rPr lang="de-DE" err="1"/>
              <a:t>Pinger</a:t>
            </a:r>
            <a:r>
              <a:rPr lang="de-DE"/>
              <a:t>, 2018). Professionelle Kompetenzen zur Klassenführung sollen dazu beitragen, die komplexen Ansprüche des Unterrichtens zu bewältigen und gelten demzufolge als eine Kernanforderung an Lehrerinnen und Lehrer (</a:t>
            </a:r>
            <a:r>
              <a:rPr lang="de-DE" err="1"/>
              <a:t>Evertson</a:t>
            </a:r>
            <a:r>
              <a:rPr lang="de-DE"/>
              <a:t> &amp; Weinstein, 2006). Aus diesem Grund ist es ein zentrales Anliegen der Lehrerausbildung, Klassenführungskompetenzen bei künftigen Lehrpersonen herauszubilden.</a:t>
            </a:r>
            <a:endParaRPr lang="de-CH"/>
          </a:p>
        </p:txBody>
      </p:sp>
      <p:sp>
        <p:nvSpPr>
          <p:cNvPr id="4" name="Foliennummernplatzhalter 3"/>
          <p:cNvSpPr>
            <a:spLocks noGrp="1"/>
          </p:cNvSpPr>
          <p:nvPr>
            <p:ph type="sldNum" sz="quarter" idx="10"/>
          </p:nvPr>
        </p:nvSpPr>
        <p:spPr/>
        <p:txBody>
          <a:bodyPr/>
          <a:lstStyle/>
          <a:p>
            <a:fld id="{F77C7F6B-6752-494E-96F7-BBB0D38BE060}" type="slidenum">
              <a:rPr lang="de-DE" smtClean="0"/>
              <a:t>13</a:t>
            </a:fld>
            <a:endParaRPr lang="de-DE"/>
          </a:p>
        </p:txBody>
      </p:sp>
    </p:spTree>
    <p:extLst>
      <p:ext uri="{BB962C8B-B14F-4D97-AF65-F5344CB8AC3E}">
        <p14:creationId xmlns:p14="http://schemas.microsoft.com/office/powerpoint/2010/main" val="28698682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83C81C81-E364-4366-A610-2DB15FF98538}" type="slidenum">
              <a:rPr lang="de-CH" smtClean="0"/>
              <a:pPr/>
              <a:t>14</a:t>
            </a:fld>
            <a:endParaRPr lang="de-CH"/>
          </a:p>
        </p:txBody>
      </p:sp>
    </p:spTree>
    <p:extLst>
      <p:ext uri="{BB962C8B-B14F-4D97-AF65-F5344CB8AC3E}">
        <p14:creationId xmlns:p14="http://schemas.microsoft.com/office/powerpoint/2010/main" val="15042250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de-CH">
                <a:latin typeface="Times New Roman" panose="02020603050405020304" pitchFamily="18" charset="0"/>
                <a:cs typeface="Times New Roman" panose="02020603050405020304" pitchFamily="18" charset="0"/>
              </a:rPr>
              <a:t>Keine Interventionsmethoden, sondern Interventionsformen/-ziele werden verglichen</a:t>
            </a:r>
          </a:p>
          <a:p>
            <a:pPr marL="0" marR="0" lvl="0" indent="0" algn="l" defTabSz="914400" rtl="0" eaLnBrk="1" fontAlgn="auto" latinLnBrk="0" hangingPunct="1">
              <a:lnSpc>
                <a:spcPct val="100000"/>
              </a:lnSpc>
              <a:spcBef>
                <a:spcPts val="0"/>
              </a:spcBef>
              <a:spcAft>
                <a:spcPts val="600"/>
              </a:spcAft>
              <a:buClrTx/>
              <a:buSzTx/>
              <a:buFontTx/>
              <a:buNone/>
              <a:tabLst/>
              <a:defRPr/>
            </a:pPr>
            <a:r>
              <a:rPr lang="de-CH" sz="1100" err="1">
                <a:latin typeface="Times New Roman" panose="02020603050405020304" pitchFamily="18" charset="0"/>
                <a:cs typeface="Times New Roman" panose="02020603050405020304" pitchFamily="18" charset="0"/>
              </a:rPr>
              <a:t>Kummulative</a:t>
            </a:r>
            <a:r>
              <a:rPr lang="de-CH" sz="1100">
                <a:latin typeface="Times New Roman" panose="02020603050405020304" pitchFamily="18" charset="0"/>
                <a:cs typeface="Times New Roman" panose="02020603050405020304" pitchFamily="18" charset="0"/>
              </a:rPr>
              <a:t> Intervention</a:t>
            </a:r>
          </a:p>
          <a:p>
            <a:endParaRPr lang="de-AT"/>
          </a:p>
        </p:txBody>
      </p:sp>
      <p:sp>
        <p:nvSpPr>
          <p:cNvPr id="4" name="Foliennummernplatzhalter 3"/>
          <p:cNvSpPr>
            <a:spLocks noGrp="1"/>
          </p:cNvSpPr>
          <p:nvPr>
            <p:ph type="sldNum" sz="quarter" idx="5"/>
          </p:nvPr>
        </p:nvSpPr>
        <p:spPr/>
        <p:txBody>
          <a:bodyPr/>
          <a:lstStyle/>
          <a:p>
            <a:fld id="{83C81C81-E364-4366-A610-2DB15FF98538}" type="slidenum">
              <a:rPr lang="de-CH" smtClean="0"/>
              <a:pPr/>
              <a:t>16</a:t>
            </a:fld>
            <a:endParaRPr lang="de-CH"/>
          </a:p>
        </p:txBody>
      </p:sp>
    </p:spTree>
    <p:extLst>
      <p:ext uri="{BB962C8B-B14F-4D97-AF65-F5344CB8AC3E}">
        <p14:creationId xmlns:p14="http://schemas.microsoft.com/office/powerpoint/2010/main" val="33798549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partielles η² = 0.087 - </a:t>
            </a:r>
            <a:r>
              <a:rPr lang="de-CH" b="0" i="0">
                <a:solidFill>
                  <a:srgbClr val="303538"/>
                </a:solidFill>
                <a:effectLst/>
                <a:latin typeface="Roboto" panose="02000000000000000000" pitchFamily="2" charset="0"/>
              </a:rPr>
              <a:t>Die Effektstärke und gleichzeitig die Varianz, die durch die ANCOVA erklärt werden kann</a:t>
            </a:r>
            <a:endParaRPr lang="de-CH"/>
          </a:p>
        </p:txBody>
      </p:sp>
      <p:sp>
        <p:nvSpPr>
          <p:cNvPr id="4" name="Foliennummernplatzhalter 3"/>
          <p:cNvSpPr>
            <a:spLocks noGrp="1"/>
          </p:cNvSpPr>
          <p:nvPr>
            <p:ph type="sldNum" sz="quarter" idx="10"/>
          </p:nvPr>
        </p:nvSpPr>
        <p:spPr/>
        <p:txBody>
          <a:bodyPr/>
          <a:lstStyle/>
          <a:p>
            <a:fld id="{F77C7F6B-6752-494E-96F7-BBB0D38BE060}" type="slidenum">
              <a:rPr lang="de-DE" smtClean="0"/>
              <a:t>17</a:t>
            </a:fld>
            <a:endParaRPr lang="de-DE"/>
          </a:p>
        </p:txBody>
      </p:sp>
    </p:spTree>
    <p:extLst>
      <p:ext uri="{BB962C8B-B14F-4D97-AF65-F5344CB8AC3E}">
        <p14:creationId xmlns:p14="http://schemas.microsoft.com/office/powerpoint/2010/main" val="11210582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Was ist eine effiziente Klassenführung?</a:t>
            </a:r>
          </a:p>
          <a:p>
            <a:r>
              <a:rPr lang="de-DE"/>
              <a:t>Eine effiziente Klassenführung gilt als ein wesentlicher Bedingungsfaktor für erfolgreichen Unterricht (Doyle, 2006; Helmke, 2015) und wird auch als eine Basisdimension der Unterrichtsqualität bezeichnet (</a:t>
            </a:r>
            <a:r>
              <a:rPr lang="de-DE" err="1"/>
              <a:t>Klieme</a:t>
            </a:r>
            <a:r>
              <a:rPr lang="de-DE"/>
              <a:t> &amp; </a:t>
            </a:r>
            <a:r>
              <a:rPr lang="de-DE" err="1"/>
              <a:t>Rakoczy</a:t>
            </a:r>
            <a:r>
              <a:rPr lang="de-DE"/>
              <a:t>, 2008; </a:t>
            </a:r>
            <a:r>
              <a:rPr lang="de-DE" err="1"/>
              <a:t>Praetorius</a:t>
            </a:r>
            <a:r>
              <a:rPr lang="de-DE"/>
              <a:t>, </a:t>
            </a:r>
            <a:r>
              <a:rPr lang="de-DE" err="1"/>
              <a:t>Klieme</a:t>
            </a:r>
            <a:r>
              <a:rPr lang="de-DE"/>
              <a:t>, Herbert &amp; </a:t>
            </a:r>
            <a:r>
              <a:rPr lang="de-DE" err="1"/>
              <a:t>Pinger</a:t>
            </a:r>
            <a:r>
              <a:rPr lang="de-DE"/>
              <a:t>, 2018). Professionelle Kompetenzen zur Klassenführung sollen dazu beitragen, die komplexen Ansprüche des Unterrichtens zu bewältigen und gelten demzufolge als eine Kernanforderung an Lehrerinnen und Lehrer (</a:t>
            </a:r>
            <a:r>
              <a:rPr lang="de-DE" err="1"/>
              <a:t>Evertson</a:t>
            </a:r>
            <a:r>
              <a:rPr lang="de-DE"/>
              <a:t> &amp; Weinstein, 2006). Aus diesem Grund ist es ein zentrales Anliegen der Lehrerausbildung, Klassenführungskompetenzen bei künftigen Lehrpersonen herauszubilden.</a:t>
            </a:r>
            <a:endParaRPr lang="de-CH"/>
          </a:p>
        </p:txBody>
      </p:sp>
      <p:sp>
        <p:nvSpPr>
          <p:cNvPr id="4" name="Foliennummernplatzhalter 3"/>
          <p:cNvSpPr>
            <a:spLocks noGrp="1"/>
          </p:cNvSpPr>
          <p:nvPr>
            <p:ph type="sldNum" sz="quarter" idx="10"/>
          </p:nvPr>
        </p:nvSpPr>
        <p:spPr/>
        <p:txBody>
          <a:bodyPr/>
          <a:lstStyle/>
          <a:p>
            <a:fld id="{F77C7F6B-6752-494E-96F7-BBB0D38BE060}" type="slidenum">
              <a:rPr lang="de-DE" smtClean="0"/>
              <a:t>18</a:t>
            </a:fld>
            <a:endParaRPr lang="de-DE"/>
          </a:p>
        </p:txBody>
      </p:sp>
    </p:spTree>
    <p:extLst>
      <p:ext uri="{BB962C8B-B14F-4D97-AF65-F5344CB8AC3E}">
        <p14:creationId xmlns:p14="http://schemas.microsoft.com/office/powerpoint/2010/main" val="28997393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A paradox exists in our classrooms. While many classroom management problems</a:t>
            </a:r>
          </a:p>
          <a:p>
            <a:r>
              <a:rPr lang="en-US"/>
              <a:t>are probably symptoms of poor instruction, it is unlikely that improving instruction</a:t>
            </a:r>
          </a:p>
          <a:p>
            <a:r>
              <a:rPr lang="en-US"/>
              <a:t>is the whole solution, or at least not the solution a teacher needs most immediately.</a:t>
            </a:r>
          </a:p>
          <a:p>
            <a:endParaRPr lang="de-AT"/>
          </a:p>
        </p:txBody>
      </p:sp>
      <p:sp>
        <p:nvSpPr>
          <p:cNvPr id="4" name="Foliennummernplatzhalter 3"/>
          <p:cNvSpPr>
            <a:spLocks noGrp="1"/>
          </p:cNvSpPr>
          <p:nvPr>
            <p:ph type="sldNum" sz="quarter" idx="5"/>
          </p:nvPr>
        </p:nvSpPr>
        <p:spPr/>
        <p:txBody>
          <a:bodyPr/>
          <a:lstStyle/>
          <a:p>
            <a:fld id="{83C81C81-E364-4366-A610-2DB15FF98538}" type="slidenum">
              <a:rPr lang="de-CH" smtClean="0"/>
              <a:pPr/>
              <a:t>19</a:t>
            </a:fld>
            <a:endParaRPr lang="de-CH"/>
          </a:p>
        </p:txBody>
      </p:sp>
    </p:spTree>
    <p:extLst>
      <p:ext uri="{BB962C8B-B14F-4D97-AF65-F5344CB8AC3E}">
        <p14:creationId xmlns:p14="http://schemas.microsoft.com/office/powerpoint/2010/main" val="30532155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F77C7F6B-6752-494E-96F7-BBB0D38BE060}" type="slidenum">
              <a:rPr lang="de-DE" smtClean="0"/>
              <a:t>21</a:t>
            </a:fld>
            <a:endParaRPr lang="de-DE"/>
          </a:p>
        </p:txBody>
      </p:sp>
    </p:spTree>
    <p:extLst>
      <p:ext uri="{BB962C8B-B14F-4D97-AF65-F5344CB8AC3E}">
        <p14:creationId xmlns:p14="http://schemas.microsoft.com/office/powerpoint/2010/main" val="2996286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F77C7F6B-6752-494E-96F7-BBB0D38BE060}" type="slidenum">
              <a:rPr lang="de-DE" smtClean="0"/>
              <a:t>22</a:t>
            </a:fld>
            <a:endParaRPr lang="de-DE"/>
          </a:p>
        </p:txBody>
      </p:sp>
    </p:spTree>
    <p:extLst>
      <p:ext uri="{BB962C8B-B14F-4D97-AF65-F5344CB8AC3E}">
        <p14:creationId xmlns:p14="http://schemas.microsoft.com/office/powerpoint/2010/main" val="41616124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Was ist eine effiziente Klassenführung?</a:t>
            </a:r>
          </a:p>
          <a:p>
            <a:r>
              <a:rPr lang="de-DE"/>
              <a:t>Eine effiziente Klassenführung gilt als ein wesentlicher Bedingungsfaktor für erfolgreichen Unterricht (Doyle, 2006; Helmke, 2015) und wird auch als eine Basisdimension der Unterrichtsqualität bezeichnet (</a:t>
            </a:r>
            <a:r>
              <a:rPr lang="de-DE" err="1"/>
              <a:t>Klieme</a:t>
            </a:r>
            <a:r>
              <a:rPr lang="de-DE"/>
              <a:t> &amp; </a:t>
            </a:r>
            <a:r>
              <a:rPr lang="de-DE" err="1"/>
              <a:t>Rakoczy</a:t>
            </a:r>
            <a:r>
              <a:rPr lang="de-DE"/>
              <a:t>, 2008; </a:t>
            </a:r>
            <a:r>
              <a:rPr lang="de-DE" err="1"/>
              <a:t>Praetorius</a:t>
            </a:r>
            <a:r>
              <a:rPr lang="de-DE"/>
              <a:t>, </a:t>
            </a:r>
            <a:r>
              <a:rPr lang="de-DE" err="1"/>
              <a:t>Klieme</a:t>
            </a:r>
            <a:r>
              <a:rPr lang="de-DE"/>
              <a:t>, Herbert &amp; </a:t>
            </a:r>
            <a:r>
              <a:rPr lang="de-DE" err="1"/>
              <a:t>Pinger</a:t>
            </a:r>
            <a:r>
              <a:rPr lang="de-DE"/>
              <a:t>, 2018). Professionelle Kompetenzen zur Klassenführung sollen dazu beitragen, die komplexen Ansprüche des Unterrichtens zu bewältigen und gelten demzufolge als eine Kernanforderung an Lehrerinnen und Lehrer (</a:t>
            </a:r>
            <a:r>
              <a:rPr lang="de-DE" err="1"/>
              <a:t>Evertson</a:t>
            </a:r>
            <a:r>
              <a:rPr lang="de-DE"/>
              <a:t> &amp; Weinstein, 2006). Aus diesem Grund ist es ein zentrales Anliegen der Lehrerausbildung, Klassenführungskompetenzen bei künftigen Lehrpersonen herauszubilden.</a:t>
            </a:r>
            <a:endParaRPr lang="de-CH"/>
          </a:p>
        </p:txBody>
      </p:sp>
      <p:sp>
        <p:nvSpPr>
          <p:cNvPr id="4" name="Foliennummernplatzhalter 3"/>
          <p:cNvSpPr>
            <a:spLocks noGrp="1"/>
          </p:cNvSpPr>
          <p:nvPr>
            <p:ph type="sldNum" sz="quarter" idx="10"/>
          </p:nvPr>
        </p:nvSpPr>
        <p:spPr/>
        <p:txBody>
          <a:bodyPr/>
          <a:lstStyle/>
          <a:p>
            <a:fld id="{F77C7F6B-6752-494E-96F7-BBB0D38BE060}" type="slidenum">
              <a:rPr lang="de-DE" smtClean="0"/>
              <a:t>23</a:t>
            </a:fld>
            <a:endParaRPr lang="de-DE"/>
          </a:p>
        </p:txBody>
      </p:sp>
    </p:spTree>
    <p:extLst>
      <p:ext uri="{BB962C8B-B14F-4D97-AF65-F5344CB8AC3E}">
        <p14:creationId xmlns:p14="http://schemas.microsoft.com/office/powerpoint/2010/main" val="1776402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F77C7F6B-6752-494E-96F7-BBB0D38BE060}" type="slidenum">
              <a:rPr lang="de-DE" smtClean="0"/>
              <a:t>2</a:t>
            </a:fld>
            <a:endParaRPr lang="de-DE"/>
          </a:p>
        </p:txBody>
      </p:sp>
    </p:spTree>
    <p:extLst>
      <p:ext uri="{BB962C8B-B14F-4D97-AF65-F5344CB8AC3E}">
        <p14:creationId xmlns:p14="http://schemas.microsoft.com/office/powerpoint/2010/main" val="3259613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A paradox exists in our classrooms. While many classroom management problems</a:t>
            </a:r>
          </a:p>
          <a:p>
            <a:r>
              <a:rPr lang="en-US"/>
              <a:t>are probably symptoms of poor instruction, it is unlikely that improving instruction</a:t>
            </a:r>
          </a:p>
          <a:p>
            <a:r>
              <a:rPr lang="en-US"/>
              <a:t>is the whole solution, or at least not the solution a teacher needs most immediately.</a:t>
            </a:r>
          </a:p>
          <a:p>
            <a:endParaRPr lang="de-AT"/>
          </a:p>
        </p:txBody>
      </p:sp>
      <p:sp>
        <p:nvSpPr>
          <p:cNvPr id="4" name="Foliennummernplatzhalter 3"/>
          <p:cNvSpPr>
            <a:spLocks noGrp="1"/>
          </p:cNvSpPr>
          <p:nvPr>
            <p:ph type="sldNum" sz="quarter" idx="5"/>
          </p:nvPr>
        </p:nvSpPr>
        <p:spPr/>
        <p:txBody>
          <a:bodyPr/>
          <a:lstStyle/>
          <a:p>
            <a:fld id="{83C81C81-E364-4366-A610-2DB15FF98538}" type="slidenum">
              <a:rPr lang="de-CH" smtClean="0"/>
              <a:pPr/>
              <a:t>24</a:t>
            </a:fld>
            <a:endParaRPr lang="de-CH"/>
          </a:p>
        </p:txBody>
      </p:sp>
    </p:spTree>
    <p:extLst>
      <p:ext uri="{BB962C8B-B14F-4D97-AF65-F5344CB8AC3E}">
        <p14:creationId xmlns:p14="http://schemas.microsoft.com/office/powerpoint/2010/main" val="37013680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83C81C81-E364-4366-A610-2DB15FF98538}" type="slidenum">
              <a:rPr lang="de-CH" smtClean="0"/>
              <a:pPr/>
              <a:t>25</a:t>
            </a:fld>
            <a:endParaRPr lang="de-CH"/>
          </a:p>
        </p:txBody>
      </p:sp>
    </p:spTree>
    <p:extLst>
      <p:ext uri="{BB962C8B-B14F-4D97-AF65-F5344CB8AC3E}">
        <p14:creationId xmlns:p14="http://schemas.microsoft.com/office/powerpoint/2010/main" val="2404727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F77C7F6B-6752-494E-96F7-BBB0D38BE060}" type="slidenum">
              <a:rPr lang="de-DE" smtClean="0"/>
              <a:t>26</a:t>
            </a:fld>
            <a:endParaRPr lang="de-DE"/>
          </a:p>
        </p:txBody>
      </p:sp>
    </p:spTree>
    <p:extLst>
      <p:ext uri="{BB962C8B-B14F-4D97-AF65-F5344CB8AC3E}">
        <p14:creationId xmlns:p14="http://schemas.microsoft.com/office/powerpoint/2010/main" val="38960951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F77C7F6B-6752-494E-96F7-BBB0D38BE060}" type="slidenum">
              <a:rPr lang="de-DE" smtClean="0"/>
              <a:t>27</a:t>
            </a:fld>
            <a:endParaRPr lang="de-DE"/>
          </a:p>
        </p:txBody>
      </p:sp>
    </p:spTree>
    <p:extLst>
      <p:ext uri="{BB962C8B-B14F-4D97-AF65-F5344CB8AC3E}">
        <p14:creationId xmlns:p14="http://schemas.microsoft.com/office/powerpoint/2010/main" val="9608405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F77C7F6B-6752-494E-96F7-BBB0D38BE060}" type="slidenum">
              <a:rPr lang="de-DE" smtClean="0"/>
              <a:t>28</a:t>
            </a:fld>
            <a:endParaRPr lang="de-DE"/>
          </a:p>
        </p:txBody>
      </p:sp>
    </p:spTree>
    <p:extLst>
      <p:ext uri="{BB962C8B-B14F-4D97-AF65-F5344CB8AC3E}">
        <p14:creationId xmlns:p14="http://schemas.microsoft.com/office/powerpoint/2010/main" val="11633750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F77C7F6B-6752-494E-96F7-BBB0D38BE060}" type="slidenum">
              <a:rPr lang="de-DE" smtClean="0"/>
              <a:t>29</a:t>
            </a:fld>
            <a:endParaRPr lang="de-DE"/>
          </a:p>
        </p:txBody>
      </p:sp>
    </p:spTree>
    <p:extLst>
      <p:ext uri="{BB962C8B-B14F-4D97-AF65-F5344CB8AC3E}">
        <p14:creationId xmlns:p14="http://schemas.microsoft.com/office/powerpoint/2010/main" val="2028094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F77C7F6B-6752-494E-96F7-BBB0D38BE060}" type="slidenum">
              <a:rPr lang="de-DE" smtClean="0"/>
              <a:t>3</a:t>
            </a:fld>
            <a:endParaRPr lang="de-DE"/>
          </a:p>
        </p:txBody>
      </p:sp>
    </p:spTree>
    <p:extLst>
      <p:ext uri="{BB962C8B-B14F-4D97-AF65-F5344CB8AC3E}">
        <p14:creationId xmlns:p14="http://schemas.microsoft.com/office/powerpoint/2010/main" val="1975624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F77C7F6B-6752-494E-96F7-BBB0D38BE060}" type="slidenum">
              <a:rPr lang="de-DE" smtClean="0"/>
              <a:t>4</a:t>
            </a:fld>
            <a:endParaRPr lang="de-DE"/>
          </a:p>
        </p:txBody>
      </p:sp>
    </p:spTree>
    <p:extLst>
      <p:ext uri="{BB962C8B-B14F-4D97-AF65-F5344CB8AC3E}">
        <p14:creationId xmlns:p14="http://schemas.microsoft.com/office/powerpoint/2010/main" val="1602316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F77C7F6B-6752-494E-96F7-BBB0D38BE060}" type="slidenum">
              <a:rPr lang="de-DE" smtClean="0"/>
              <a:t>6</a:t>
            </a:fld>
            <a:endParaRPr lang="de-DE"/>
          </a:p>
        </p:txBody>
      </p:sp>
    </p:spTree>
    <p:extLst>
      <p:ext uri="{BB962C8B-B14F-4D97-AF65-F5344CB8AC3E}">
        <p14:creationId xmlns:p14="http://schemas.microsoft.com/office/powerpoint/2010/main" val="37530817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Was ist eine effiziente Klassenführung?</a:t>
            </a:r>
          </a:p>
          <a:p>
            <a:r>
              <a:rPr lang="de-DE"/>
              <a:t>Eine effiziente Klassenführung gilt als ein wesentlicher Bedingungsfaktor für erfolgreichen Unterricht (Doyle, 2006; Helmke, 2015) und wird auch als eine Basisdimension der Unterrichtsqualität bezeichnet (</a:t>
            </a:r>
            <a:r>
              <a:rPr lang="de-DE" err="1"/>
              <a:t>Klieme</a:t>
            </a:r>
            <a:r>
              <a:rPr lang="de-DE"/>
              <a:t> &amp; </a:t>
            </a:r>
            <a:r>
              <a:rPr lang="de-DE" err="1"/>
              <a:t>Rakoczy</a:t>
            </a:r>
            <a:r>
              <a:rPr lang="de-DE"/>
              <a:t>, 2008; </a:t>
            </a:r>
            <a:r>
              <a:rPr lang="de-DE" err="1"/>
              <a:t>Praetorius</a:t>
            </a:r>
            <a:r>
              <a:rPr lang="de-DE"/>
              <a:t>, </a:t>
            </a:r>
            <a:r>
              <a:rPr lang="de-DE" err="1"/>
              <a:t>Klieme</a:t>
            </a:r>
            <a:r>
              <a:rPr lang="de-DE"/>
              <a:t>, Herbert &amp; </a:t>
            </a:r>
            <a:r>
              <a:rPr lang="de-DE" err="1"/>
              <a:t>Pinger</a:t>
            </a:r>
            <a:r>
              <a:rPr lang="de-DE"/>
              <a:t>, 2018). Professionelle Kompetenzen zur Klassenführung sollen dazu beitragen, die komplexen Ansprüche des Unterrichtens zu bewältigen und gelten demzufolge als eine Kernanforderung an Lehrerinnen und Lehrer (</a:t>
            </a:r>
            <a:r>
              <a:rPr lang="de-DE" err="1"/>
              <a:t>Evertson</a:t>
            </a:r>
            <a:r>
              <a:rPr lang="de-DE"/>
              <a:t> &amp; Weinstein, 2006). Aus diesem Grund ist es ein zentrales Anliegen der Lehrerausbildung, Klassenführungskompetenzen bei künftigen Lehrpersonen herauszubilden.</a:t>
            </a:r>
            <a:endParaRPr lang="de-CH"/>
          </a:p>
        </p:txBody>
      </p:sp>
      <p:sp>
        <p:nvSpPr>
          <p:cNvPr id="4" name="Foliennummernplatzhalter 3"/>
          <p:cNvSpPr>
            <a:spLocks noGrp="1"/>
          </p:cNvSpPr>
          <p:nvPr>
            <p:ph type="sldNum" sz="quarter" idx="10"/>
          </p:nvPr>
        </p:nvSpPr>
        <p:spPr/>
        <p:txBody>
          <a:bodyPr/>
          <a:lstStyle/>
          <a:p>
            <a:fld id="{F77C7F6B-6752-494E-96F7-BBB0D38BE060}" type="slidenum">
              <a:rPr lang="de-DE" smtClean="0"/>
              <a:t>7</a:t>
            </a:fld>
            <a:endParaRPr lang="de-DE"/>
          </a:p>
        </p:txBody>
      </p:sp>
    </p:spTree>
    <p:extLst>
      <p:ext uri="{BB962C8B-B14F-4D97-AF65-F5344CB8AC3E}">
        <p14:creationId xmlns:p14="http://schemas.microsoft.com/office/powerpoint/2010/main" val="1624691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CH"/>
              <a:t>Concernant l’authenticité:</a:t>
            </a:r>
          </a:p>
          <a:p>
            <a:pPr marL="0" lvl="0" indent="0" algn="l" rtl="0">
              <a:spcBef>
                <a:spcPts val="0"/>
              </a:spcBef>
              <a:spcAft>
                <a:spcPts val="0"/>
              </a:spcAft>
              <a:buNone/>
            </a:pPr>
            <a:endParaRPr lang="fr-CH"/>
          </a:p>
          <a:p>
            <a:r>
              <a:rPr lang="fr-CH">
                <a:effectLst/>
                <a:latin typeface="Helvetica Neue" panose="02000503000000020004" pitchFamily="2" charset="0"/>
              </a:rPr>
              <a:t>ARIS, remarque François:</a:t>
            </a:r>
          </a:p>
          <a:p>
            <a:r>
              <a:rPr lang="fr-CH" i="1">
                <a:effectLst/>
                <a:latin typeface="Helvetica Neue" panose="02000503000000020004" pitchFamily="2" charset="0"/>
              </a:rPr>
              <a:t>Real </a:t>
            </a:r>
            <a:r>
              <a:rPr lang="fr-CH" i="1" err="1">
                <a:effectLst/>
                <a:latin typeface="Helvetica Neue" panose="02000503000000020004" pitchFamily="2" charset="0"/>
              </a:rPr>
              <a:t>teaching</a:t>
            </a:r>
            <a:r>
              <a:rPr lang="fr-CH" i="1">
                <a:effectLst/>
                <a:latin typeface="Helvetica Neue" panose="02000503000000020004" pitchFamily="2" charset="0"/>
              </a:rPr>
              <a:t> </a:t>
            </a:r>
            <a:r>
              <a:rPr lang="fr-CH" i="1" err="1">
                <a:effectLst/>
                <a:latin typeface="Helvetica Neue" panose="02000503000000020004" pitchFamily="2" charset="0"/>
              </a:rPr>
              <a:t>is</a:t>
            </a:r>
            <a:r>
              <a:rPr lang="fr-CH" i="1">
                <a:effectLst/>
                <a:latin typeface="Helvetica Neue" panose="02000503000000020004" pitchFamily="2" charset="0"/>
              </a:rPr>
              <a:t> </a:t>
            </a:r>
            <a:r>
              <a:rPr lang="fr-CH" i="1" err="1">
                <a:effectLst/>
                <a:latin typeface="Helvetica Neue" panose="02000503000000020004" pitchFamily="2" charset="0"/>
              </a:rPr>
              <a:t>identified</a:t>
            </a:r>
            <a:r>
              <a:rPr lang="fr-CH" i="1">
                <a:effectLst/>
                <a:latin typeface="Helvetica Neue" panose="02000503000000020004" pitchFamily="2" charset="0"/>
              </a:rPr>
              <a:t> as </a:t>
            </a:r>
            <a:r>
              <a:rPr lang="fr-CH" i="1" err="1">
                <a:effectLst/>
                <a:latin typeface="Helvetica Neue" panose="02000503000000020004" pitchFamily="2" charset="0"/>
              </a:rPr>
              <a:t>another</a:t>
            </a:r>
            <a:r>
              <a:rPr lang="fr-CH" i="1">
                <a:effectLst/>
                <a:latin typeface="Helvetica Neue" panose="02000503000000020004" pitchFamily="2" charset="0"/>
              </a:rPr>
              <a:t> </a:t>
            </a:r>
            <a:r>
              <a:rPr lang="fr-CH" i="1" err="1">
                <a:effectLst/>
                <a:latin typeface="Helvetica Neue" panose="02000503000000020004" pitchFamily="2" charset="0"/>
              </a:rPr>
              <a:t>benefit</a:t>
            </a:r>
            <a:r>
              <a:rPr lang="fr-CH" i="1">
                <a:effectLst/>
                <a:latin typeface="Helvetica Neue" panose="02000503000000020004" pitchFamily="2" charset="0"/>
              </a:rPr>
              <a:t> </a:t>
            </a:r>
            <a:r>
              <a:rPr lang="fr-CH" i="1" err="1">
                <a:effectLst/>
                <a:latin typeface="Helvetica Neue" panose="02000503000000020004" pitchFamily="2" charset="0"/>
              </a:rPr>
              <a:t>found</a:t>
            </a:r>
            <a:r>
              <a:rPr lang="fr-CH" i="1">
                <a:effectLst/>
                <a:latin typeface="Helvetica Neue" panose="02000503000000020004" pitchFamily="2" charset="0"/>
              </a:rPr>
              <a:t> in </a:t>
            </a:r>
            <a:r>
              <a:rPr lang="fr-CH" i="1" err="1">
                <a:effectLst/>
                <a:latin typeface="Helvetica Neue" panose="02000503000000020004" pitchFamily="2" charset="0"/>
              </a:rPr>
              <a:t>research</a:t>
            </a:r>
            <a:r>
              <a:rPr lang="fr-CH" i="1">
                <a:effectLst/>
                <a:latin typeface="Helvetica Neue" panose="02000503000000020004" pitchFamily="2" charset="0"/>
              </a:rPr>
              <a:t>. </a:t>
            </a:r>
            <a:r>
              <a:rPr lang="fr-CH" i="1" err="1">
                <a:effectLst/>
                <a:latin typeface="Helvetica Neue" panose="02000503000000020004" pitchFamily="2" charset="0"/>
              </a:rPr>
              <a:t>Suggesting</a:t>
            </a:r>
            <a:r>
              <a:rPr lang="fr-CH" i="1">
                <a:effectLst/>
                <a:latin typeface="Helvetica Neue" panose="02000503000000020004" pitchFamily="2" charset="0"/>
              </a:rPr>
              <a:t> </a:t>
            </a:r>
            <a:r>
              <a:rPr lang="fr-CH" i="1" err="1">
                <a:effectLst/>
                <a:latin typeface="Helvetica Neue" panose="02000503000000020004" pitchFamily="2" charset="0"/>
              </a:rPr>
              <a:t>that</a:t>
            </a:r>
            <a:r>
              <a:rPr lang="fr-CH" i="1">
                <a:effectLst/>
                <a:latin typeface="Helvetica Neue" panose="02000503000000020004" pitchFamily="2" charset="0"/>
              </a:rPr>
              <a:t> the use of </a:t>
            </a:r>
            <a:r>
              <a:rPr lang="fr-CH" i="1" err="1">
                <a:effectLst/>
                <a:latin typeface="Helvetica Neue" panose="02000503000000020004" pitchFamily="2" charset="0"/>
              </a:rPr>
              <a:t>inconspicuous</a:t>
            </a:r>
            <a:r>
              <a:rPr lang="fr-CH" i="1">
                <a:effectLst/>
                <a:latin typeface="Helvetica Neue" panose="02000503000000020004" pitchFamily="2" charset="0"/>
              </a:rPr>
              <a:t> </a:t>
            </a:r>
            <a:r>
              <a:rPr lang="fr-CH" i="1" err="1">
                <a:effectLst/>
                <a:latin typeface="Helvetica Neue" panose="02000503000000020004" pitchFamily="2" charset="0"/>
              </a:rPr>
              <a:t>video</a:t>
            </a:r>
            <a:r>
              <a:rPr lang="fr-CH" i="1">
                <a:effectLst/>
                <a:latin typeface="Helvetica Neue" panose="02000503000000020004" pitchFamily="2" charset="0"/>
              </a:rPr>
              <a:t> cameras </a:t>
            </a:r>
            <a:r>
              <a:rPr lang="fr-CH" i="1" err="1">
                <a:effectLst/>
                <a:latin typeface="Helvetica Neue" panose="02000503000000020004" pitchFamily="2" charset="0"/>
              </a:rPr>
              <a:t>allows</a:t>
            </a:r>
            <a:r>
              <a:rPr lang="fr-CH" i="1">
                <a:effectLst/>
                <a:latin typeface="Helvetica Neue" panose="02000503000000020004" pitchFamily="2" charset="0"/>
              </a:rPr>
              <a:t> for </a:t>
            </a:r>
            <a:r>
              <a:rPr lang="fr-CH" i="1" err="1">
                <a:effectLst/>
                <a:latin typeface="Helvetica Neue" panose="02000503000000020004" pitchFamily="2" charset="0"/>
              </a:rPr>
              <a:t>authentic</a:t>
            </a:r>
            <a:r>
              <a:rPr lang="fr-CH" i="1">
                <a:effectLst/>
                <a:latin typeface="Helvetica Neue" panose="02000503000000020004" pitchFamily="2" charset="0"/>
              </a:rPr>
              <a:t> </a:t>
            </a:r>
            <a:r>
              <a:rPr lang="fr-CH" i="1" err="1">
                <a:effectLst/>
                <a:latin typeface="Helvetica Neue" panose="02000503000000020004" pitchFamily="2" charset="0"/>
              </a:rPr>
              <a:t>teaching</a:t>
            </a:r>
            <a:r>
              <a:rPr lang="fr-CH" i="1">
                <a:effectLst/>
                <a:latin typeface="Helvetica Neue" panose="02000503000000020004" pitchFamily="2" charset="0"/>
              </a:rPr>
              <a:t> to </a:t>
            </a:r>
            <a:r>
              <a:rPr lang="fr-CH" i="1" err="1">
                <a:effectLst/>
                <a:latin typeface="Helvetica Neue" panose="02000503000000020004" pitchFamily="2" charset="0"/>
              </a:rPr>
              <a:t>be</a:t>
            </a:r>
            <a:r>
              <a:rPr lang="fr-CH" i="1">
                <a:effectLst/>
                <a:latin typeface="Helvetica Neue" panose="02000503000000020004" pitchFamily="2" charset="0"/>
              </a:rPr>
              <a:t> </a:t>
            </a:r>
            <a:r>
              <a:rPr lang="fr-CH" i="1" err="1">
                <a:effectLst/>
                <a:latin typeface="Helvetica Neue" panose="02000503000000020004" pitchFamily="2" charset="0"/>
              </a:rPr>
              <a:t>observed</a:t>
            </a:r>
            <a:r>
              <a:rPr lang="fr-CH" i="1">
                <a:effectLst/>
                <a:latin typeface="Helvetica Neue" panose="02000503000000020004" pitchFamily="2" charset="0"/>
              </a:rPr>
              <a:t>, </a:t>
            </a:r>
            <a:r>
              <a:rPr lang="fr-CH" i="1" err="1">
                <a:effectLst/>
                <a:latin typeface="Helvetica Neue" panose="02000503000000020004" pitchFamily="2" charset="0"/>
              </a:rPr>
              <a:t>thus</a:t>
            </a:r>
            <a:r>
              <a:rPr lang="fr-CH" i="1">
                <a:effectLst/>
                <a:latin typeface="Helvetica Neue" panose="02000503000000020004" pitchFamily="2" charset="0"/>
              </a:rPr>
              <a:t>, </a:t>
            </a:r>
            <a:r>
              <a:rPr lang="fr-CH" i="1" err="1">
                <a:effectLst/>
                <a:latin typeface="Helvetica Neue" panose="02000503000000020004" pitchFamily="2" charset="0"/>
              </a:rPr>
              <a:t>teaching</a:t>
            </a:r>
            <a:r>
              <a:rPr lang="fr-CH" i="1">
                <a:effectLst/>
                <a:latin typeface="Helvetica Neue" panose="02000503000000020004" pitchFamily="2" charset="0"/>
              </a:rPr>
              <a:t> and </a:t>
            </a:r>
            <a:r>
              <a:rPr lang="fr-CH" i="1" err="1">
                <a:effectLst/>
                <a:latin typeface="Helvetica Neue" panose="02000503000000020004" pitchFamily="2" charset="0"/>
              </a:rPr>
              <a:t>student</a:t>
            </a:r>
            <a:r>
              <a:rPr lang="fr-CH" i="1">
                <a:effectLst/>
                <a:latin typeface="Helvetica Neue" panose="02000503000000020004" pitchFamily="2" charset="0"/>
              </a:rPr>
              <a:t> </a:t>
            </a:r>
            <a:r>
              <a:rPr lang="fr-CH" i="1" err="1">
                <a:effectLst/>
                <a:latin typeface="Helvetica Neue" panose="02000503000000020004" pitchFamily="2" charset="0"/>
              </a:rPr>
              <a:t>behavior</a:t>
            </a:r>
            <a:r>
              <a:rPr lang="fr-CH" i="1">
                <a:effectLst/>
                <a:latin typeface="Helvetica Neue" panose="02000503000000020004" pitchFamily="2" charset="0"/>
              </a:rPr>
              <a:t> are not </a:t>
            </a:r>
            <a:r>
              <a:rPr lang="fr-CH" i="1" err="1">
                <a:effectLst/>
                <a:latin typeface="Helvetica Neue" panose="02000503000000020004" pitchFamily="2" charset="0"/>
              </a:rPr>
              <a:t>disrupted</a:t>
            </a:r>
            <a:r>
              <a:rPr lang="fr-CH" i="1">
                <a:effectLst/>
                <a:latin typeface="Helvetica Neue" panose="02000503000000020004" pitchFamily="2" charset="0"/>
              </a:rPr>
              <a:t> by the </a:t>
            </a:r>
            <a:r>
              <a:rPr lang="fr-CH" i="1" err="1">
                <a:effectLst/>
                <a:latin typeface="Helvetica Neue" panose="02000503000000020004" pitchFamily="2" charset="0"/>
              </a:rPr>
              <a:t>physical</a:t>
            </a:r>
            <a:r>
              <a:rPr lang="fr-CH" i="1">
                <a:effectLst/>
                <a:latin typeface="Helvetica Neue" panose="02000503000000020004" pitchFamily="2" charset="0"/>
              </a:rPr>
              <a:t> </a:t>
            </a:r>
            <a:r>
              <a:rPr lang="fr-CH" i="1" err="1">
                <a:effectLst/>
                <a:latin typeface="Helvetica Neue" panose="02000503000000020004" pitchFamily="2" charset="0"/>
              </a:rPr>
              <a:t>presence</a:t>
            </a:r>
            <a:r>
              <a:rPr lang="fr-CH" i="1">
                <a:effectLst/>
                <a:latin typeface="Helvetica Neue" panose="02000503000000020004" pitchFamily="2" charset="0"/>
              </a:rPr>
              <a:t> of </a:t>
            </a:r>
            <a:r>
              <a:rPr lang="fr-CH" i="1" err="1">
                <a:effectLst/>
                <a:latin typeface="Helvetica Neue" panose="02000503000000020004" pitchFamily="2" charset="0"/>
              </a:rPr>
              <a:t>another</a:t>
            </a:r>
            <a:r>
              <a:rPr lang="fr-CH" i="1">
                <a:effectLst/>
                <a:latin typeface="Helvetica Neue" panose="02000503000000020004" pitchFamily="2" charset="0"/>
              </a:rPr>
              <a:t> </a:t>
            </a:r>
            <a:r>
              <a:rPr lang="fr-CH" i="1" err="1">
                <a:effectLst/>
                <a:latin typeface="Helvetica Neue" panose="02000503000000020004" pitchFamily="2" charset="0"/>
              </a:rPr>
              <a:t>adult</a:t>
            </a:r>
            <a:r>
              <a:rPr lang="fr-CH" i="1">
                <a:effectLst/>
                <a:latin typeface="Helvetica Neue" panose="02000503000000020004" pitchFamily="2" charset="0"/>
              </a:rPr>
              <a:t>/</a:t>
            </a:r>
            <a:r>
              <a:rPr lang="fr-CH" i="1" err="1">
                <a:effectLst/>
                <a:latin typeface="Helvetica Neue" panose="02000503000000020004" pitchFamily="2" charset="0"/>
              </a:rPr>
              <a:t>supervisor</a:t>
            </a:r>
            <a:r>
              <a:rPr lang="fr-CH" i="1">
                <a:effectLst/>
                <a:latin typeface="Helvetica Neue" panose="02000503000000020004" pitchFamily="2" charset="0"/>
              </a:rPr>
              <a:t> in the </a:t>
            </a:r>
            <a:r>
              <a:rPr lang="fr-CH" i="1" err="1">
                <a:effectLst/>
                <a:latin typeface="Helvetica Neue" panose="02000503000000020004" pitchFamily="2" charset="0"/>
              </a:rPr>
              <a:t>classroom</a:t>
            </a:r>
            <a:r>
              <a:rPr lang="fr-CH" i="1">
                <a:effectLst/>
                <a:latin typeface="Helvetica Neue" panose="02000503000000020004" pitchFamily="2" charset="0"/>
              </a:rPr>
              <a:t>.</a:t>
            </a:r>
            <a:endParaRPr lang="fr-CH">
              <a:effectLst/>
              <a:latin typeface="Helvetica Neue" panose="02000503000000020004" pitchFamily="2" charset="0"/>
            </a:endParaRPr>
          </a:p>
          <a:p>
            <a:r>
              <a:rPr lang="fr-CH" u="sng">
                <a:effectLst/>
                <a:latin typeface="Helvetica Neue" panose="02000503000000020004" pitchFamily="2" charset="0"/>
              </a:rPr>
              <a:t>10.1007/s12528-012-9063-1</a:t>
            </a:r>
            <a:endParaRPr lang="fr-CH">
              <a:effectLst/>
              <a:latin typeface="Helvetica Neue" panose="02000503000000020004" pitchFamily="2" charset="0"/>
            </a:endParaRPr>
          </a:p>
          <a:p>
            <a:pPr marL="0" lvl="0" indent="0" algn="l" rtl="0">
              <a:spcBef>
                <a:spcPts val="0"/>
              </a:spcBef>
              <a:spcAft>
                <a:spcPts val="0"/>
              </a:spcAft>
              <a:buNone/>
            </a:pPr>
            <a:endParaRPr lang="fr-CH"/>
          </a:p>
          <a:p>
            <a:pPr marL="0" lvl="0" indent="0" algn="l" rtl="0">
              <a:spcBef>
                <a:spcPts val="0"/>
              </a:spcBef>
              <a:spcAft>
                <a:spcPts val="0"/>
              </a:spcAft>
              <a:buNone/>
            </a:pPr>
            <a:endParaRPr lang="fr-CH"/>
          </a:p>
          <a:p>
            <a:pPr marL="0" lvl="0" indent="0" algn="l" rtl="0">
              <a:spcBef>
                <a:spcPts val="0"/>
              </a:spcBef>
              <a:spcAft>
                <a:spcPts val="0"/>
              </a:spcAft>
              <a:buNone/>
            </a:pPr>
            <a:endParaRPr/>
          </a:p>
        </p:txBody>
      </p:sp>
      <p:sp>
        <p:nvSpPr>
          <p:cNvPr id="123" name="Google Shape;12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972433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lgn="just">
              <a:lnSpc>
                <a:spcPts val="1370"/>
              </a:lnSpc>
            </a:pPr>
            <a:endParaRPr lang="fr-CH" sz="1800" b="1">
              <a:effectLst/>
              <a:latin typeface="Times New Roman" panose="02020603050405020304" pitchFamily="18" charset="0"/>
              <a:ea typeface="Times New Roman" panose="02020603050405020304" pitchFamily="18" charset="0"/>
            </a:endParaRPr>
          </a:p>
          <a:p>
            <a:pPr marL="0" lvl="0" indent="0" algn="l" rtl="0">
              <a:spcBef>
                <a:spcPts val="0"/>
              </a:spcBef>
              <a:spcAft>
                <a:spcPts val="0"/>
              </a:spcAft>
              <a:buNone/>
            </a:pPr>
            <a:endParaRPr/>
          </a:p>
        </p:txBody>
      </p:sp>
      <p:sp>
        <p:nvSpPr>
          <p:cNvPr id="181" name="Google Shape;18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10</a:t>
            </a:fld>
            <a:endParaRPr/>
          </a:p>
        </p:txBody>
      </p:sp>
    </p:spTree>
    <p:extLst>
      <p:ext uri="{BB962C8B-B14F-4D97-AF65-F5344CB8AC3E}">
        <p14:creationId xmlns:p14="http://schemas.microsoft.com/office/powerpoint/2010/main" val="579963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11</a:t>
            </a:fld>
            <a:endParaRPr lang="fr-FR" altLang="fr-FR"/>
          </a:p>
        </p:txBody>
      </p:sp>
    </p:spTree>
    <p:extLst>
      <p:ext uri="{BB962C8B-B14F-4D97-AF65-F5344CB8AC3E}">
        <p14:creationId xmlns:p14="http://schemas.microsoft.com/office/powerpoint/2010/main" val="3304495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3EC11FF-1A72-F26B-5467-3B2947357999}"/>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GB"/>
          </a:p>
        </p:txBody>
      </p:sp>
      <p:sp>
        <p:nvSpPr>
          <p:cNvPr id="3" name="Sous-titre 2">
            <a:extLst>
              <a:ext uri="{FF2B5EF4-FFF2-40B4-BE49-F238E27FC236}">
                <a16:creationId xmlns:a16="http://schemas.microsoft.com/office/drawing/2014/main" id="{FEE524A5-E838-E24F-C7D6-F5A1A493A69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GB"/>
          </a:p>
        </p:txBody>
      </p:sp>
      <p:sp>
        <p:nvSpPr>
          <p:cNvPr id="4" name="Espace réservé de la date 3">
            <a:extLst>
              <a:ext uri="{FF2B5EF4-FFF2-40B4-BE49-F238E27FC236}">
                <a16:creationId xmlns:a16="http://schemas.microsoft.com/office/drawing/2014/main" id="{F86A7065-DD75-2534-62A5-932CC50AAD83}"/>
              </a:ext>
            </a:extLst>
          </p:cNvPr>
          <p:cNvSpPr>
            <a:spLocks noGrp="1"/>
          </p:cNvSpPr>
          <p:nvPr>
            <p:ph type="dt" sz="half" idx="10"/>
          </p:nvPr>
        </p:nvSpPr>
        <p:spPr/>
        <p:txBody>
          <a:bodyPr/>
          <a:lstStyle/>
          <a:p>
            <a:fld id="{89603F8E-5EB8-C047-8AFC-988D2B619FDA}" type="datetimeFigureOut">
              <a:rPr lang="en-GB" smtClean="0"/>
              <a:t>21/08/2024</a:t>
            </a:fld>
            <a:endParaRPr lang="en-GB"/>
          </a:p>
        </p:txBody>
      </p:sp>
      <p:sp>
        <p:nvSpPr>
          <p:cNvPr id="5" name="Espace réservé du pied de page 4">
            <a:extLst>
              <a:ext uri="{FF2B5EF4-FFF2-40B4-BE49-F238E27FC236}">
                <a16:creationId xmlns:a16="http://schemas.microsoft.com/office/drawing/2014/main" id="{94DD9465-E45C-4541-AE6F-F07099804606}"/>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AA000C25-3CB5-1B16-6830-6AB6CCE54FA1}"/>
              </a:ext>
            </a:extLst>
          </p:cNvPr>
          <p:cNvSpPr>
            <a:spLocks noGrp="1"/>
          </p:cNvSpPr>
          <p:nvPr>
            <p:ph type="sldNum" sz="quarter" idx="12"/>
          </p:nvPr>
        </p:nvSpPr>
        <p:spPr/>
        <p:txBody>
          <a:bodyPr/>
          <a:lstStyle/>
          <a:p>
            <a:fld id="{EC0559D6-96FD-B346-93CC-EF4425D651B5}" type="slidenum">
              <a:rPr lang="en-GB" smtClean="0"/>
              <a:t>‹N°›</a:t>
            </a:fld>
            <a:endParaRPr lang="en-GB"/>
          </a:p>
        </p:txBody>
      </p:sp>
    </p:spTree>
    <p:extLst>
      <p:ext uri="{BB962C8B-B14F-4D97-AF65-F5344CB8AC3E}">
        <p14:creationId xmlns:p14="http://schemas.microsoft.com/office/powerpoint/2010/main" val="2395114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5BEBF8-A92D-681B-6B8E-51717FA63E90}"/>
              </a:ext>
            </a:extLst>
          </p:cNvPr>
          <p:cNvSpPr>
            <a:spLocks noGrp="1"/>
          </p:cNvSpPr>
          <p:nvPr>
            <p:ph type="title"/>
          </p:nvPr>
        </p:nvSpPr>
        <p:spPr/>
        <p:txBody>
          <a:bodyPr/>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729253E0-F739-6194-390F-AFDB1FAAC42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7EC81CEF-5799-A886-C7F5-1F26DF0011BC}"/>
              </a:ext>
            </a:extLst>
          </p:cNvPr>
          <p:cNvSpPr>
            <a:spLocks noGrp="1"/>
          </p:cNvSpPr>
          <p:nvPr>
            <p:ph type="dt" sz="half" idx="10"/>
          </p:nvPr>
        </p:nvSpPr>
        <p:spPr/>
        <p:txBody>
          <a:bodyPr/>
          <a:lstStyle/>
          <a:p>
            <a:fld id="{89603F8E-5EB8-C047-8AFC-988D2B619FDA}" type="datetimeFigureOut">
              <a:rPr lang="en-GB" smtClean="0"/>
              <a:t>21/08/2024</a:t>
            </a:fld>
            <a:endParaRPr lang="en-GB"/>
          </a:p>
        </p:txBody>
      </p:sp>
      <p:sp>
        <p:nvSpPr>
          <p:cNvPr id="5" name="Espace réservé du pied de page 4">
            <a:extLst>
              <a:ext uri="{FF2B5EF4-FFF2-40B4-BE49-F238E27FC236}">
                <a16:creationId xmlns:a16="http://schemas.microsoft.com/office/drawing/2014/main" id="{8CAE5CDB-CF06-6E42-FBF6-023CE7670871}"/>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D16B72A6-0505-80B8-89E4-59344C125CFB}"/>
              </a:ext>
            </a:extLst>
          </p:cNvPr>
          <p:cNvSpPr>
            <a:spLocks noGrp="1"/>
          </p:cNvSpPr>
          <p:nvPr>
            <p:ph type="sldNum" sz="quarter" idx="12"/>
          </p:nvPr>
        </p:nvSpPr>
        <p:spPr/>
        <p:txBody>
          <a:bodyPr/>
          <a:lstStyle/>
          <a:p>
            <a:fld id="{EC0559D6-96FD-B346-93CC-EF4425D651B5}" type="slidenum">
              <a:rPr lang="en-GB" smtClean="0"/>
              <a:t>‹N°›</a:t>
            </a:fld>
            <a:endParaRPr lang="en-GB"/>
          </a:p>
        </p:txBody>
      </p:sp>
    </p:spTree>
    <p:extLst>
      <p:ext uri="{BB962C8B-B14F-4D97-AF65-F5344CB8AC3E}">
        <p14:creationId xmlns:p14="http://schemas.microsoft.com/office/powerpoint/2010/main" val="507204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D58D219B-9557-FCC9-FF45-23108980D0D0}"/>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1BABD756-44DC-40B6-3DD3-5A33AC101ACD}"/>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3B1A38E7-D5FE-8005-AD48-C31BB4613AC1}"/>
              </a:ext>
            </a:extLst>
          </p:cNvPr>
          <p:cNvSpPr>
            <a:spLocks noGrp="1"/>
          </p:cNvSpPr>
          <p:nvPr>
            <p:ph type="dt" sz="half" idx="10"/>
          </p:nvPr>
        </p:nvSpPr>
        <p:spPr/>
        <p:txBody>
          <a:bodyPr/>
          <a:lstStyle/>
          <a:p>
            <a:fld id="{89603F8E-5EB8-C047-8AFC-988D2B619FDA}" type="datetimeFigureOut">
              <a:rPr lang="en-GB" smtClean="0"/>
              <a:t>21/08/2024</a:t>
            </a:fld>
            <a:endParaRPr lang="en-GB"/>
          </a:p>
        </p:txBody>
      </p:sp>
      <p:sp>
        <p:nvSpPr>
          <p:cNvPr id="5" name="Espace réservé du pied de page 4">
            <a:extLst>
              <a:ext uri="{FF2B5EF4-FFF2-40B4-BE49-F238E27FC236}">
                <a16:creationId xmlns:a16="http://schemas.microsoft.com/office/drawing/2014/main" id="{3B18F0D6-AB32-2038-C9C7-7B2747F68BDD}"/>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316B7D37-4F2A-2C1E-D5FB-26294F01A0FF}"/>
              </a:ext>
            </a:extLst>
          </p:cNvPr>
          <p:cNvSpPr>
            <a:spLocks noGrp="1"/>
          </p:cNvSpPr>
          <p:nvPr>
            <p:ph type="sldNum" sz="quarter" idx="12"/>
          </p:nvPr>
        </p:nvSpPr>
        <p:spPr/>
        <p:txBody>
          <a:bodyPr/>
          <a:lstStyle/>
          <a:p>
            <a:fld id="{EC0559D6-96FD-B346-93CC-EF4425D651B5}" type="slidenum">
              <a:rPr lang="en-GB" smtClean="0"/>
              <a:t>‹N°›</a:t>
            </a:fld>
            <a:endParaRPr lang="en-GB"/>
          </a:p>
        </p:txBody>
      </p:sp>
    </p:spTree>
    <p:extLst>
      <p:ext uri="{BB962C8B-B14F-4D97-AF65-F5344CB8AC3E}">
        <p14:creationId xmlns:p14="http://schemas.microsoft.com/office/powerpoint/2010/main" val="19779347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el 3">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B01C056E-F569-460A-A5E2-E2058BAD3BC5}"/>
              </a:ext>
            </a:extLst>
          </p:cNvPr>
          <p:cNvSpPr>
            <a:spLocks noGrp="1"/>
          </p:cNvSpPr>
          <p:nvPr>
            <p:ph type="pic" sz="quarter" idx="13" hasCustomPrompt="1"/>
          </p:nvPr>
        </p:nvSpPr>
        <p:spPr>
          <a:xfrm>
            <a:off x="0" y="1"/>
            <a:ext cx="12192000" cy="6858001"/>
          </a:xfrm>
          <a:custGeom>
            <a:avLst/>
            <a:gdLst>
              <a:gd name="connsiteX0" fmla="*/ 0 w 12192000"/>
              <a:gd name="connsiteY0" fmla="*/ 0 h 6858001"/>
              <a:gd name="connsiteX1" fmla="*/ 12192000 w 12192000"/>
              <a:gd name="connsiteY1" fmla="*/ 0 h 6858001"/>
              <a:gd name="connsiteX2" fmla="*/ 12192000 w 12192000"/>
              <a:gd name="connsiteY2" fmla="*/ 6858001 h 6858001"/>
              <a:gd name="connsiteX3" fmla="*/ 11187105 w 12192000"/>
              <a:gd name="connsiteY3" fmla="*/ 6858001 h 6858001"/>
              <a:gd name="connsiteX4" fmla="*/ 10883013 w 12192000"/>
              <a:gd name="connsiteY4" fmla="*/ 6376017 h 6858001"/>
              <a:gd name="connsiteX5" fmla="*/ 3366483 w 12192000"/>
              <a:gd name="connsiteY5" fmla="*/ 2396129 h 6858001"/>
              <a:gd name="connsiteX6" fmla="*/ 376013 w 12192000"/>
              <a:gd name="connsiteY6" fmla="*/ 2898393 h 6858001"/>
              <a:gd name="connsiteX7" fmla="*/ 0 w 12192000"/>
              <a:gd name="connsiteY7" fmla="*/ 3039095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1">
                <a:moveTo>
                  <a:pt x="0" y="0"/>
                </a:moveTo>
                <a:lnTo>
                  <a:pt x="12192000" y="0"/>
                </a:lnTo>
                <a:lnTo>
                  <a:pt x="12192000" y="6858001"/>
                </a:lnTo>
                <a:lnTo>
                  <a:pt x="11187105" y="6858001"/>
                </a:lnTo>
                <a:lnTo>
                  <a:pt x="10883013" y="6376017"/>
                </a:lnTo>
                <a:cubicBezTo>
                  <a:pt x="9258367" y="3976179"/>
                  <a:pt x="6498979" y="2396129"/>
                  <a:pt x="3366483" y="2396129"/>
                </a:cubicBezTo>
                <a:cubicBezTo>
                  <a:pt x="2318038" y="2396129"/>
                  <a:pt x="1311531" y="2573169"/>
                  <a:pt x="376013" y="2898393"/>
                </a:cubicBezTo>
                <a:lnTo>
                  <a:pt x="0" y="3039095"/>
                </a:lnTo>
                <a:close/>
              </a:path>
            </a:pathLst>
          </a:custGeom>
          <a:pattFill prst="lgCheck">
            <a:fgClr>
              <a:schemeClr val="bg1">
                <a:lumMod val="85000"/>
              </a:schemeClr>
            </a:fgClr>
            <a:bgClr>
              <a:schemeClr val="bg1"/>
            </a:bgClr>
          </a:pattFill>
        </p:spPr>
        <p:txBody>
          <a:bodyPr wrap="square" tIns="2268000" anchor="t" anchorCtr="0">
            <a:noAutofit/>
          </a:bodyPr>
          <a:lstStyle>
            <a:lvl1pPr algn="ctr">
              <a:defRPr sz="1200"/>
            </a:lvl1pPr>
          </a:lstStyle>
          <a:p>
            <a:r>
              <a:rPr lang="de-CH"/>
              <a:t>Bild mit Drag + Drop einfügen</a:t>
            </a:r>
          </a:p>
        </p:txBody>
      </p:sp>
      <p:sp>
        <p:nvSpPr>
          <p:cNvPr id="2" name="Titel 1"/>
          <p:cNvSpPr>
            <a:spLocks noGrp="1"/>
          </p:cNvSpPr>
          <p:nvPr>
            <p:ph type="title" hasCustomPrompt="1"/>
          </p:nvPr>
        </p:nvSpPr>
        <p:spPr>
          <a:xfrm>
            <a:off x="1428333" y="2522943"/>
            <a:ext cx="5400000" cy="1361588"/>
          </a:xfrm>
        </p:spPr>
        <p:txBody>
          <a:bodyPr anchor="b" anchorCtr="0"/>
          <a:lstStyle>
            <a:lvl1pPr>
              <a:defRPr sz="3500" b="0" spc="80" baseline="0">
                <a:solidFill>
                  <a:schemeClr val="accent1"/>
                </a:solidFill>
              </a:defRPr>
            </a:lvl1pPr>
          </a:lstStyle>
          <a:p>
            <a:r>
              <a:rPr lang="de-CH"/>
              <a:t>Titel bearbeiten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EA6F7428-9FCE-4C84-B964-6D64C61D7010}" type="datetime1">
              <a:rPr lang="de-CH" smtClean="0"/>
              <a:t>21.08.24</a:t>
            </a:fld>
            <a:endParaRPr lang="de-CH"/>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de-CH"/>
              <a:t>37. Jahrestagung der dvs-Sektion Sportpädagogik, 31.05.2024, Universität Duisburg/Essen </a:t>
            </a:r>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de-CH" smtClean="0"/>
              <a:pPr/>
              <a:t>‹N°›</a:t>
            </a:fld>
            <a:endParaRPr lang="de-CH"/>
          </a:p>
        </p:txBody>
      </p:sp>
      <p:sp>
        <p:nvSpPr>
          <p:cNvPr id="13" name="Textplatzhalter 12">
            <a:extLst>
              <a:ext uri="{FF2B5EF4-FFF2-40B4-BE49-F238E27FC236}">
                <a16:creationId xmlns:a16="http://schemas.microsoft.com/office/drawing/2014/main" id="{AB1B7874-EC94-4B60-953D-FD56D024AD74}"/>
              </a:ext>
            </a:extLst>
          </p:cNvPr>
          <p:cNvSpPr>
            <a:spLocks noGrp="1"/>
          </p:cNvSpPr>
          <p:nvPr>
            <p:ph type="body" sz="quarter" idx="17" hasCustomPrompt="1"/>
          </p:nvPr>
        </p:nvSpPr>
        <p:spPr>
          <a:xfrm>
            <a:off x="1428333" y="3884530"/>
            <a:ext cx="5400000" cy="480574"/>
          </a:xfrm>
        </p:spPr>
        <p:txBody>
          <a:bodyPr/>
          <a:lstStyle>
            <a:lvl1pPr>
              <a:defRPr sz="1250" spc="10" baseline="0">
                <a:solidFill>
                  <a:schemeClr val="accent1"/>
                </a:solidFill>
              </a:defRPr>
            </a:lvl1pPr>
            <a:lvl2pPr>
              <a:defRPr sz="1250"/>
            </a:lvl2pPr>
            <a:lvl3pPr>
              <a:defRPr sz="1250"/>
            </a:lvl3pPr>
            <a:lvl4pPr>
              <a:defRPr sz="1250"/>
            </a:lvl4pPr>
            <a:lvl5pPr>
              <a:defRPr sz="1250"/>
            </a:lvl5pPr>
          </a:lstStyle>
          <a:p>
            <a:pPr lvl="0"/>
            <a:r>
              <a:rPr lang="de-CH" noProof="0"/>
              <a:t>Untertitel</a:t>
            </a:r>
          </a:p>
        </p:txBody>
      </p:sp>
      <p:sp>
        <p:nvSpPr>
          <p:cNvPr id="7" name="Textplatzhalter 6">
            <a:extLst>
              <a:ext uri="{FF2B5EF4-FFF2-40B4-BE49-F238E27FC236}">
                <a16:creationId xmlns:a16="http://schemas.microsoft.com/office/drawing/2014/main" id="{41F148E1-5713-472E-8697-67145E0639DD}"/>
              </a:ext>
            </a:extLst>
          </p:cNvPr>
          <p:cNvSpPr>
            <a:spLocks noGrp="1"/>
          </p:cNvSpPr>
          <p:nvPr>
            <p:ph type="body" sz="quarter" idx="18" hasCustomPrompt="1"/>
          </p:nvPr>
        </p:nvSpPr>
        <p:spPr>
          <a:xfrm>
            <a:off x="1428333" y="4411814"/>
            <a:ext cx="5400000" cy="781382"/>
          </a:xfrm>
        </p:spPr>
        <p:txBody>
          <a:bodyPr/>
          <a:lstStyle>
            <a:lvl1pPr>
              <a:spcAft>
                <a:spcPts val="0"/>
              </a:spcAft>
              <a:defRPr sz="1250">
                <a:solidFill>
                  <a:schemeClr val="tx2"/>
                </a:solidFill>
              </a:defRPr>
            </a:lvl1pPr>
            <a:lvl2pPr>
              <a:defRPr sz="1250"/>
            </a:lvl2pPr>
            <a:lvl3pPr>
              <a:defRPr sz="1250"/>
            </a:lvl3pPr>
            <a:lvl4pPr>
              <a:defRPr sz="1250"/>
            </a:lvl4pPr>
            <a:lvl5pPr>
              <a:defRPr sz="1250"/>
            </a:lvl5pPr>
          </a:lstStyle>
          <a:p>
            <a:pPr lvl="0"/>
            <a:r>
              <a:rPr lang="de-DE"/>
              <a:t>Vorname Name</a:t>
            </a:r>
          </a:p>
          <a:p>
            <a:pPr lvl="0"/>
            <a:r>
              <a:rPr lang="de-DE"/>
              <a:t>Ort, 0. Monat 0000</a:t>
            </a:r>
          </a:p>
          <a:p>
            <a:pPr lvl="0"/>
            <a:r>
              <a:rPr lang="de-DE"/>
              <a:t>Institut / Abteilung</a:t>
            </a:r>
          </a:p>
        </p:txBody>
      </p:sp>
      <p:sp>
        <p:nvSpPr>
          <p:cNvPr id="12" name="Textplatzhalter 7">
            <a:extLst>
              <a:ext uri="{FF2B5EF4-FFF2-40B4-BE49-F238E27FC236}">
                <a16:creationId xmlns:a16="http://schemas.microsoft.com/office/drawing/2014/main" id="{11DE2128-3FD6-4727-AE0A-A928F009524F}"/>
              </a:ext>
            </a:extLst>
          </p:cNvPr>
          <p:cNvSpPr>
            <a:spLocks noGrp="1"/>
          </p:cNvSpPr>
          <p:nvPr>
            <p:ph type="body" sz="quarter" idx="19" hasCustomPrompt="1"/>
          </p:nvPr>
        </p:nvSpPr>
        <p:spPr>
          <a:xfrm>
            <a:off x="10315920" y="403200"/>
            <a:ext cx="1486800" cy="1270800"/>
          </a:xfrm>
          <a:blipFill>
            <a:blip r:embed="rId2"/>
            <a:stretch>
              <a:fillRect/>
            </a:stretch>
          </a:blipFill>
          <a:effectLst/>
        </p:spPr>
        <p:txBody>
          <a:bodyPr/>
          <a:lstStyle>
            <a:lvl1pPr>
              <a:defRPr sz="100">
                <a:solidFill>
                  <a:schemeClr val="bg1"/>
                </a:solidFill>
              </a:defRPr>
            </a:lvl1pPr>
            <a:lvl2pPr>
              <a:defRPr sz="100">
                <a:solidFill>
                  <a:schemeClr val="bg1"/>
                </a:solidFill>
              </a:defRPr>
            </a:lvl2pPr>
            <a:lvl3pPr>
              <a:defRPr sz="100">
                <a:solidFill>
                  <a:schemeClr val="bg1"/>
                </a:solidFill>
              </a:defRPr>
            </a:lvl3pPr>
            <a:lvl4pPr>
              <a:defRPr sz="100">
                <a:solidFill>
                  <a:schemeClr val="bg1"/>
                </a:solidFill>
              </a:defRPr>
            </a:lvl4pPr>
            <a:lvl5pPr>
              <a:defRPr sz="100">
                <a:solidFill>
                  <a:schemeClr val="bg1"/>
                </a:solidFill>
              </a:defRPr>
            </a:lvl5pPr>
          </a:lstStyle>
          <a:p>
            <a:pPr lvl="0"/>
            <a:r>
              <a:rPr lang="de-DE"/>
              <a:t> </a:t>
            </a:r>
            <a:endParaRPr lang="de-CH"/>
          </a:p>
        </p:txBody>
      </p:sp>
    </p:spTree>
    <p:extLst>
      <p:ext uri="{BB962C8B-B14F-4D97-AF65-F5344CB8AC3E}">
        <p14:creationId xmlns:p14="http://schemas.microsoft.com/office/powerpoint/2010/main" val="7305916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ild links, Inhalt rechts">
    <p:spTree>
      <p:nvGrpSpPr>
        <p:cNvPr id="1" name=""/>
        <p:cNvGrpSpPr/>
        <p:nvPr/>
      </p:nvGrpSpPr>
      <p:grpSpPr>
        <a:xfrm>
          <a:off x="0" y="0"/>
          <a:ext cx="0" cy="0"/>
          <a:chOff x="0" y="0"/>
          <a:chExt cx="0" cy="0"/>
        </a:xfrm>
      </p:grpSpPr>
      <p:sp>
        <p:nvSpPr>
          <p:cNvPr id="9" name="Bildplatzhalter 4">
            <a:extLst>
              <a:ext uri="{FF2B5EF4-FFF2-40B4-BE49-F238E27FC236}">
                <a16:creationId xmlns:a16="http://schemas.microsoft.com/office/drawing/2014/main" id="{900250DE-AD9C-4748-8636-DCB5F741EF09}"/>
              </a:ext>
            </a:extLst>
          </p:cNvPr>
          <p:cNvSpPr>
            <a:spLocks noGrp="1"/>
          </p:cNvSpPr>
          <p:nvPr>
            <p:ph type="pic" sz="quarter" idx="13" hasCustomPrompt="1"/>
          </p:nvPr>
        </p:nvSpPr>
        <p:spPr>
          <a:xfrm>
            <a:off x="0" y="0"/>
            <a:ext cx="6096000" cy="6868800"/>
          </a:xfrm>
          <a:pattFill prst="lgCheck">
            <a:fgClr>
              <a:schemeClr val="bg1">
                <a:lumMod val="85000"/>
              </a:schemeClr>
            </a:fgClr>
            <a:bgClr>
              <a:schemeClr val="bg1"/>
            </a:bgClr>
          </a:pattFill>
        </p:spPr>
        <p:txBody>
          <a:bodyPr tIns="720000" anchor="ctr"/>
          <a:lstStyle>
            <a:lvl1pPr algn="ctr">
              <a:defRPr sz="1200"/>
            </a:lvl1pPr>
          </a:lstStyle>
          <a:p>
            <a:r>
              <a:rPr lang="de-CH"/>
              <a:t>Bild durch Klicken auf Symbol einfügen</a:t>
            </a:r>
          </a:p>
        </p:txBody>
      </p:sp>
      <p:sp>
        <p:nvSpPr>
          <p:cNvPr id="2" name="Titel 1"/>
          <p:cNvSpPr>
            <a:spLocks noGrp="1"/>
          </p:cNvSpPr>
          <p:nvPr>
            <p:ph type="title"/>
          </p:nvPr>
        </p:nvSpPr>
        <p:spPr>
          <a:xfrm>
            <a:off x="6528048" y="549276"/>
            <a:ext cx="3888432" cy="1259543"/>
          </a:xfrm>
        </p:spPr>
        <p:txBody>
          <a:bodyPr/>
          <a:lstStyle>
            <a:lvl1pPr>
              <a:defRPr/>
            </a:lvl1pPr>
          </a:lstStyle>
          <a:p>
            <a:r>
              <a:rPr lang="de-DE"/>
              <a:t>Titelmasterformat durch Klicken bearbeiten</a:t>
            </a:r>
            <a:endParaRPr lang="de-CH"/>
          </a:p>
        </p:txBody>
      </p:sp>
      <p:sp>
        <p:nvSpPr>
          <p:cNvPr id="4" name="Inhaltsplatzhalter 3"/>
          <p:cNvSpPr>
            <a:spLocks noGrp="1"/>
          </p:cNvSpPr>
          <p:nvPr>
            <p:ph sz="half" idx="2" hasCustomPrompt="1"/>
          </p:nvPr>
        </p:nvSpPr>
        <p:spPr>
          <a:xfrm>
            <a:off x="6528048" y="1988120"/>
            <a:ext cx="5116646" cy="4133850"/>
          </a:xfrm>
        </p:spPr>
        <p:txBody>
          <a:bodyPr/>
          <a:lstStyle>
            <a:lvl1pPr>
              <a:spcAft>
                <a:spcPts val="600"/>
              </a:spcAft>
              <a:defRPr/>
            </a:lvl1pPr>
          </a:lstStyle>
          <a:p>
            <a:pPr lvl="0"/>
            <a:r>
              <a:rPr lang="de-CH" noProof="0"/>
              <a:t>Textmasterformat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5" name="Datumsplatzhalter 4">
            <a:extLst>
              <a:ext uri="{FF2B5EF4-FFF2-40B4-BE49-F238E27FC236}">
                <a16:creationId xmlns:a16="http://schemas.microsoft.com/office/drawing/2014/main" id="{0CBC3AC7-219E-4C67-AEDA-C67A12A69C38}"/>
              </a:ext>
            </a:extLst>
          </p:cNvPr>
          <p:cNvSpPr>
            <a:spLocks noGrp="1"/>
          </p:cNvSpPr>
          <p:nvPr>
            <p:ph type="dt" sz="half" idx="10"/>
          </p:nvPr>
        </p:nvSpPr>
        <p:spPr/>
        <p:txBody>
          <a:bodyPr/>
          <a:lstStyle/>
          <a:p>
            <a:fld id="{F9710D41-5317-41A2-87E6-79C1ADC9A997}" type="datetime1">
              <a:rPr lang="de-CH" smtClean="0"/>
              <a:t>21.08.24</a:t>
            </a:fld>
            <a:endParaRPr lang="de-CH"/>
          </a:p>
        </p:txBody>
      </p:sp>
      <p:sp>
        <p:nvSpPr>
          <p:cNvPr id="6" name="Fußzeilenplatzhalter 5">
            <a:extLst>
              <a:ext uri="{FF2B5EF4-FFF2-40B4-BE49-F238E27FC236}">
                <a16:creationId xmlns:a16="http://schemas.microsoft.com/office/drawing/2014/main" id="{C7782AC2-B1F9-49B1-8F1C-175BF9874552}"/>
              </a:ext>
            </a:extLst>
          </p:cNvPr>
          <p:cNvSpPr>
            <a:spLocks noGrp="1"/>
          </p:cNvSpPr>
          <p:nvPr>
            <p:ph type="ftr" sz="quarter" idx="11"/>
          </p:nvPr>
        </p:nvSpPr>
        <p:spPr/>
        <p:txBody>
          <a:bodyPr/>
          <a:lstStyle/>
          <a:p>
            <a:r>
              <a:rPr lang="de-CH"/>
              <a:t>37. Jahrestagung der dvs-Sektion Sportpädagogik, 31.05.2024, Universität Duisburg/Essen </a:t>
            </a:r>
          </a:p>
        </p:txBody>
      </p:sp>
      <p:sp>
        <p:nvSpPr>
          <p:cNvPr id="7" name="Foliennummernplatzhalter 6">
            <a:extLst>
              <a:ext uri="{FF2B5EF4-FFF2-40B4-BE49-F238E27FC236}">
                <a16:creationId xmlns:a16="http://schemas.microsoft.com/office/drawing/2014/main" id="{1764E7F5-EE66-4CED-8EDA-D78B639D28B0}"/>
              </a:ext>
            </a:extLst>
          </p:cNvPr>
          <p:cNvSpPr>
            <a:spLocks noGrp="1"/>
          </p:cNvSpPr>
          <p:nvPr>
            <p:ph type="sldNum" sz="quarter" idx="12"/>
          </p:nvPr>
        </p:nvSpPr>
        <p:spPr/>
        <p:txBody>
          <a:bodyPr/>
          <a:lstStyle/>
          <a:p>
            <a:fld id="{442AD375-037F-43D0-B059-5172DA06796A}" type="slidenum">
              <a:rPr lang="de-CH" smtClean="0"/>
              <a:pPr/>
              <a:t>‹N°›</a:t>
            </a:fld>
            <a:endParaRPr lang="de-CH"/>
          </a:p>
        </p:txBody>
      </p:sp>
      <p:pic>
        <p:nvPicPr>
          <p:cNvPr id="10" name="Grafik 9">
            <a:extLst>
              <a:ext uri="{FF2B5EF4-FFF2-40B4-BE49-F238E27FC236}">
                <a16:creationId xmlns:a16="http://schemas.microsoft.com/office/drawing/2014/main" id="{AA515F33-875A-4CEC-9011-82A9A0229E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82206" y="549275"/>
            <a:ext cx="758931" cy="334963"/>
          </a:xfrm>
          <a:prstGeom prst="rect">
            <a:avLst/>
          </a:prstGeom>
        </p:spPr>
      </p:pic>
    </p:spTree>
    <p:extLst>
      <p:ext uri="{BB962C8B-B14F-4D97-AF65-F5344CB8AC3E}">
        <p14:creationId xmlns:p14="http://schemas.microsoft.com/office/powerpoint/2010/main" val="30254365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I_ganzseitige Abbildung">
    <p:spTree>
      <p:nvGrpSpPr>
        <p:cNvPr id="1" name=""/>
        <p:cNvGrpSpPr/>
        <p:nvPr/>
      </p:nvGrpSpPr>
      <p:grpSpPr>
        <a:xfrm>
          <a:off x="0" y="0"/>
          <a:ext cx="0" cy="0"/>
          <a:chOff x="0" y="0"/>
          <a:chExt cx="0" cy="0"/>
        </a:xfrm>
      </p:grpSpPr>
      <p:sp>
        <p:nvSpPr>
          <p:cNvPr id="19" name="Textplatzhalter 18"/>
          <p:cNvSpPr>
            <a:spLocks noGrp="1"/>
          </p:cNvSpPr>
          <p:nvPr>
            <p:ph type="body" sz="quarter" idx="15" hasCustomPrompt="1"/>
          </p:nvPr>
        </p:nvSpPr>
        <p:spPr>
          <a:xfrm>
            <a:off x="471890" y="244943"/>
            <a:ext cx="11063305" cy="350941"/>
          </a:xfrm>
          <a:prstGeom prst="rect">
            <a:avLst/>
          </a:prstGeom>
        </p:spPr>
        <p:txBody>
          <a:bodyPr>
            <a:noAutofit/>
          </a:bodyPr>
          <a:lstStyle>
            <a:lvl1pPr marL="0" indent="0">
              <a:lnSpc>
                <a:spcPts val="2540"/>
              </a:lnSpc>
              <a:spcBef>
                <a:spcPts val="0"/>
              </a:spcBef>
              <a:buNone/>
              <a:defRPr sz="2177" b="1" baseline="0">
                <a:solidFill>
                  <a:srgbClr val="8CB80D"/>
                </a:solidFill>
                <a:latin typeface="Arial" panose="020B0604020202020204" pitchFamily="34" charset="0"/>
                <a:cs typeface="Arial" panose="020B0604020202020204" pitchFamily="34" charset="0"/>
              </a:defRPr>
            </a:lvl1pPr>
          </a:lstStyle>
          <a:p>
            <a:pPr lvl="0"/>
            <a:r>
              <a:rPr lang="de-DE"/>
              <a:t>Headline Inhaltsfolie, nur Abbildungen</a:t>
            </a:r>
          </a:p>
        </p:txBody>
      </p:sp>
      <p:sp>
        <p:nvSpPr>
          <p:cNvPr id="3" name="Textplatzhalter 2"/>
          <p:cNvSpPr>
            <a:spLocks noGrp="1"/>
          </p:cNvSpPr>
          <p:nvPr>
            <p:ph type="body" sz="quarter" idx="20" hasCustomPrompt="1"/>
          </p:nvPr>
        </p:nvSpPr>
        <p:spPr>
          <a:xfrm>
            <a:off x="472092" y="685831"/>
            <a:ext cx="11064658" cy="325786"/>
          </a:xfrm>
          <a:prstGeom prst="rect">
            <a:avLst/>
          </a:prstGeom>
        </p:spPr>
        <p:txBody>
          <a:bodyPr>
            <a:normAutofit/>
          </a:bodyPr>
          <a:lstStyle>
            <a:lvl1pPr marL="0" indent="0">
              <a:buNone/>
              <a:defRPr sz="1452" b="1" baseline="0">
                <a:latin typeface="Arial" panose="020B0604020202020204" pitchFamily="34" charset="0"/>
                <a:cs typeface="Arial" panose="020B0604020202020204" pitchFamily="34" charset="0"/>
              </a:defRPr>
            </a:lvl1pPr>
          </a:lstStyle>
          <a:p>
            <a:pPr lvl="0"/>
            <a:r>
              <a:rPr lang="de-CH"/>
              <a:t>mit einem Untertitel </a:t>
            </a:r>
          </a:p>
        </p:txBody>
      </p:sp>
      <p:sp>
        <p:nvSpPr>
          <p:cNvPr id="6" name="Inhaltsplatzhalter 5"/>
          <p:cNvSpPr>
            <a:spLocks noGrp="1"/>
          </p:cNvSpPr>
          <p:nvPr>
            <p:ph sz="quarter" idx="26" hasCustomPrompt="1"/>
          </p:nvPr>
        </p:nvSpPr>
        <p:spPr>
          <a:xfrm>
            <a:off x="470666" y="1224698"/>
            <a:ext cx="11063305" cy="4898781"/>
          </a:xfrm>
          <a:prstGeom prst="rect">
            <a:avLst/>
          </a:prstGeom>
        </p:spPr>
        <p:txBody>
          <a:bodyPr>
            <a:normAutofit/>
          </a:bodyPr>
          <a:lstStyle>
            <a:lvl1pPr marL="0" indent="0">
              <a:buNone/>
              <a:tabLst>
                <a:tab pos="608611" algn="l"/>
              </a:tabLst>
              <a:defRPr sz="1996" baseline="0">
                <a:latin typeface="Arial" panose="020B0604020202020204" pitchFamily="34" charset="0"/>
                <a:cs typeface="Arial" panose="020B0604020202020204" pitchFamily="34" charset="0"/>
              </a:defRPr>
            </a:lvl1pPr>
          </a:lstStyle>
          <a:p>
            <a:pPr lvl="0"/>
            <a:r>
              <a:rPr lang="de-CH"/>
              <a:t>Fügen Sie ein Bild, eine Grafik, eine Tabelle oder einen Film ein. </a:t>
            </a:r>
          </a:p>
        </p:txBody>
      </p:sp>
      <p:cxnSp>
        <p:nvCxnSpPr>
          <p:cNvPr id="23" name="Gerader Verbinder 22"/>
          <p:cNvCxnSpPr/>
          <p:nvPr userDrawn="1"/>
        </p:nvCxnSpPr>
        <p:spPr>
          <a:xfrm>
            <a:off x="583926" y="6270418"/>
            <a:ext cx="10960678"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Slide Number Placeholder 5"/>
          <p:cNvSpPr>
            <a:spLocks noGrp="1"/>
          </p:cNvSpPr>
          <p:nvPr>
            <p:ph type="sldNum" sz="quarter" idx="4"/>
          </p:nvPr>
        </p:nvSpPr>
        <p:spPr>
          <a:xfrm>
            <a:off x="-1" y="6410878"/>
            <a:ext cx="1272588" cy="195950"/>
          </a:xfrm>
          <a:prstGeom prst="rect">
            <a:avLst/>
          </a:prstGeom>
        </p:spPr>
        <p:txBody>
          <a:bodyPr vert="horz" lIns="91440" tIns="45720" rIns="91440" bIns="45720" rtlCol="0" anchor="ctr"/>
          <a:lstStyle>
            <a:lvl1pPr algn="r">
              <a:defRPr sz="816">
                <a:solidFill>
                  <a:schemeClr val="tx1"/>
                </a:solidFill>
                <a:latin typeface="Arial" panose="020B0604020202020204" pitchFamily="34" charset="0"/>
                <a:cs typeface="Arial" panose="020B0604020202020204" pitchFamily="34" charset="0"/>
              </a:defRPr>
            </a:lvl1pPr>
          </a:lstStyle>
          <a:p>
            <a:r>
              <a:rPr lang="de-CH">
                <a:solidFill>
                  <a:prstClr val="black"/>
                </a:solidFill>
              </a:rPr>
              <a:t> Seite </a:t>
            </a:r>
            <a:fld id="{9DB74905-0D87-4A5B-AFC4-06030E9E71B6}" type="slidenum">
              <a:rPr lang="de-CH" smtClean="0">
                <a:solidFill>
                  <a:prstClr val="black"/>
                </a:solidFill>
              </a:rPr>
              <a:pPr/>
              <a:t>‹N°›</a:t>
            </a:fld>
            <a:endParaRPr lang="de-CH">
              <a:solidFill>
                <a:prstClr val="black"/>
              </a:solidFill>
            </a:endParaRPr>
          </a:p>
        </p:txBody>
      </p:sp>
      <p:sp>
        <p:nvSpPr>
          <p:cNvPr id="15" name="Bildplatzhalter 2"/>
          <p:cNvSpPr>
            <a:spLocks noGrp="1"/>
          </p:cNvSpPr>
          <p:nvPr>
            <p:ph type="pic" sz="quarter" idx="27" hasCustomPrompt="1"/>
          </p:nvPr>
        </p:nvSpPr>
        <p:spPr>
          <a:xfrm>
            <a:off x="5900964" y="6403790"/>
            <a:ext cx="410512" cy="326585"/>
          </a:xfrm>
          <a:prstGeom prst="rect">
            <a:avLst/>
          </a:prstGeom>
        </p:spPr>
        <p:txBody>
          <a:bodyPr>
            <a:noAutofit/>
          </a:bodyPr>
          <a:lstStyle>
            <a:lvl1pPr marL="0" indent="0">
              <a:buNone/>
              <a:defRPr sz="544">
                <a:latin typeface="Arial" panose="020B0604020202020204" pitchFamily="34" charset="0"/>
                <a:cs typeface="Arial" panose="020B0604020202020204" pitchFamily="34" charset="0"/>
              </a:defRPr>
            </a:lvl1pPr>
          </a:lstStyle>
          <a:p>
            <a:r>
              <a:rPr lang="de-CH"/>
              <a:t>CC Logo</a:t>
            </a:r>
          </a:p>
        </p:txBody>
      </p:sp>
      <p:sp>
        <p:nvSpPr>
          <p:cNvPr id="17" name="Bildplatzhalter 2"/>
          <p:cNvSpPr>
            <a:spLocks noGrp="1"/>
          </p:cNvSpPr>
          <p:nvPr>
            <p:ph type="pic" sz="quarter" idx="28" hasCustomPrompt="1"/>
          </p:nvPr>
        </p:nvSpPr>
        <p:spPr>
          <a:xfrm>
            <a:off x="6847884" y="6402670"/>
            <a:ext cx="1642050" cy="326585"/>
          </a:xfrm>
          <a:prstGeom prst="rect">
            <a:avLst/>
          </a:prstGeom>
        </p:spPr>
        <p:txBody>
          <a:bodyPr>
            <a:normAutofit/>
          </a:bodyPr>
          <a:lstStyle>
            <a:lvl1pPr marL="0" indent="0">
              <a:buNone/>
              <a:defRPr sz="816" baseline="0">
                <a:latin typeface="Arial" panose="020B0604020202020204" pitchFamily="34" charset="0"/>
                <a:cs typeface="Arial" panose="020B0604020202020204" pitchFamily="34" charset="0"/>
              </a:defRPr>
            </a:lvl1pPr>
          </a:lstStyle>
          <a:p>
            <a:r>
              <a:rPr lang="de-CH"/>
              <a:t>Partnerlogo</a:t>
            </a:r>
          </a:p>
        </p:txBody>
      </p:sp>
    </p:spTree>
    <p:extLst>
      <p:ext uri="{BB962C8B-B14F-4D97-AF65-F5344CB8AC3E}">
        <p14:creationId xmlns:p14="http://schemas.microsoft.com/office/powerpoint/2010/main" val="26405075"/>
      </p:ext>
    </p:extLst>
  </p:cSld>
  <p:clrMapOvr>
    <a:masterClrMapping/>
  </p:clrMapOvr>
  <p:extLst>
    <p:ext uri="{DCECCB84-F9BA-43D5-87BE-67443E8EF086}">
      <p15:sldGuideLst xmlns:p15="http://schemas.microsoft.com/office/powerpoint/2012/main">
        <p15:guide id="1" pos="5599">
          <p15:clr>
            <a:srgbClr val="FBAE40"/>
          </p15:clr>
        </p15:guide>
        <p15:guide id="2" orient="horz" pos="4800">
          <p15:clr>
            <a:srgbClr val="FBAE40"/>
          </p15:clr>
        </p15:guide>
        <p15:guide id="3" orient="horz" pos="249">
          <p15:clr>
            <a:srgbClr val="FBAE40"/>
          </p15:clr>
        </p15:guide>
        <p15:guide id="4" orient="horz" pos="925">
          <p15:clr>
            <a:srgbClr val="FBAE40"/>
          </p15:clr>
        </p15:guide>
        <p15:guide id="5" pos="5578">
          <p15:clr>
            <a:srgbClr val="FBAE40"/>
          </p15:clr>
        </p15:guide>
        <p15:guide id="6" pos="686">
          <p15:clr>
            <a:srgbClr val="FBAE40"/>
          </p15:clr>
        </p15:guide>
        <p15:guide id="7" orient="horz" pos="4949">
          <p15:clr>
            <a:srgbClr val="FBAE40"/>
          </p15:clr>
        </p15:guide>
        <p15:guide id="8" orient="horz" pos="5025">
          <p15:clr>
            <a:srgbClr val="FBAE40"/>
          </p15:clr>
        </p15:guide>
        <p15:guide id="9" orient="horz" pos="5249">
          <p15:clr>
            <a:srgbClr val="FBAE40"/>
          </p15:clr>
        </p15:guide>
        <p15:guide id="10" orient="horz" pos="5099">
          <p15:clr>
            <a:srgbClr val="FBAE40"/>
          </p15:clr>
        </p15:guide>
        <p15:guide id="11" orient="horz" pos="674">
          <p15:clr>
            <a:srgbClr val="FBAE40"/>
          </p15:clr>
        </p15:guide>
        <p15:guide id="12" pos="2954">
          <p15:clr>
            <a:srgbClr val="FBAE40"/>
          </p15:clr>
        </p15:guide>
        <p15:guide id="13" orient="horz" pos="77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el 1">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0DF22746-AF33-4C91-8737-EE0C28C60FF7}"/>
              </a:ext>
            </a:extLst>
          </p:cNvPr>
          <p:cNvSpPr>
            <a:spLocks/>
          </p:cNvSpPr>
          <p:nvPr userDrawn="1"/>
        </p:nvSpPr>
        <p:spPr bwMode="auto">
          <a:xfrm>
            <a:off x="-20493" y="2396129"/>
            <a:ext cx="11213080" cy="4470561"/>
          </a:xfrm>
          <a:custGeom>
            <a:avLst/>
            <a:gdLst>
              <a:gd name="T0" fmla="*/ 0 w 4913"/>
              <a:gd name="T1" fmla="*/ 1972 h 1972"/>
              <a:gd name="T2" fmla="*/ 0 w 4913"/>
              <a:gd name="T3" fmla="*/ 1972 h 1972"/>
              <a:gd name="T4" fmla="*/ 4913 w 4913"/>
              <a:gd name="T5" fmla="*/ 1972 h 1972"/>
              <a:gd name="T6" fmla="*/ 1484 w 4913"/>
              <a:gd name="T7" fmla="*/ 0 h 1972"/>
              <a:gd name="T8" fmla="*/ 0 w 4913"/>
              <a:gd name="T9" fmla="*/ 287 h 1972"/>
              <a:gd name="T10" fmla="*/ 0 w 4913"/>
              <a:gd name="T11" fmla="*/ 1972 h 1972"/>
            </a:gdLst>
            <a:ahLst/>
            <a:cxnLst>
              <a:cxn ang="0">
                <a:pos x="T0" y="T1"/>
              </a:cxn>
              <a:cxn ang="0">
                <a:pos x="T2" y="T3"/>
              </a:cxn>
              <a:cxn ang="0">
                <a:pos x="T4" y="T5"/>
              </a:cxn>
              <a:cxn ang="0">
                <a:pos x="T6" y="T7"/>
              </a:cxn>
              <a:cxn ang="0">
                <a:pos x="T8" y="T9"/>
              </a:cxn>
              <a:cxn ang="0">
                <a:pos x="T10" y="T11"/>
              </a:cxn>
            </a:cxnLst>
            <a:rect l="0" t="0" r="r" b="b"/>
            <a:pathLst>
              <a:path w="4913" h="1972">
                <a:moveTo>
                  <a:pt x="0" y="1972"/>
                </a:moveTo>
                <a:lnTo>
                  <a:pt x="0" y="1972"/>
                </a:lnTo>
                <a:lnTo>
                  <a:pt x="4913" y="1972"/>
                </a:lnTo>
                <a:cubicBezTo>
                  <a:pt x="4226" y="793"/>
                  <a:pt x="2948" y="0"/>
                  <a:pt x="1484" y="0"/>
                </a:cubicBezTo>
                <a:cubicBezTo>
                  <a:pt x="959" y="0"/>
                  <a:pt x="458" y="102"/>
                  <a:pt x="0" y="287"/>
                </a:cubicBezTo>
                <a:lnTo>
                  <a:pt x="0" y="1972"/>
                </a:lnTo>
                <a:close/>
              </a:path>
            </a:pathLst>
          </a:custGeom>
          <a:solidFill>
            <a:schemeClr val="accent1"/>
          </a:solidFill>
          <a:ln w="6350">
            <a:no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2" name="Titel 1"/>
          <p:cNvSpPr>
            <a:spLocks noGrp="1"/>
          </p:cNvSpPr>
          <p:nvPr>
            <p:ph type="title" hasCustomPrompt="1"/>
          </p:nvPr>
        </p:nvSpPr>
        <p:spPr>
          <a:xfrm>
            <a:off x="1428333" y="2522943"/>
            <a:ext cx="5400000" cy="1361588"/>
          </a:xfrm>
        </p:spPr>
        <p:txBody>
          <a:bodyPr anchor="b" anchorCtr="0"/>
          <a:lstStyle>
            <a:lvl1pPr>
              <a:defRPr sz="3500" b="0" spc="80" baseline="0">
                <a:solidFill>
                  <a:schemeClr val="bg1"/>
                </a:solidFill>
              </a:defRPr>
            </a:lvl1pPr>
          </a:lstStyle>
          <a:p>
            <a:r>
              <a:rPr lang="de-CH"/>
              <a:t>Titel bearbeiten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lvl1pPr>
              <a:defRPr>
                <a:solidFill>
                  <a:schemeClr val="bg1"/>
                </a:solidFill>
              </a:defRPr>
            </a:lvl1pPr>
          </a:lstStyle>
          <a:p>
            <a:fld id="{09222018-EBF7-4426-9667-D9A5B3183EAC}" type="datetime1">
              <a:rPr lang="de-CH" smtClean="0"/>
              <a:t>21.08.24</a:t>
            </a:fld>
            <a:endParaRPr lang="de-CH"/>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lvl1pPr>
              <a:defRPr>
                <a:solidFill>
                  <a:schemeClr val="bg1"/>
                </a:solidFill>
              </a:defRPr>
            </a:lvl1pPr>
          </a:lstStyle>
          <a:p>
            <a:r>
              <a:rPr lang="de-CH"/>
              <a:t>37. Jahrestagung der dvs-Sektion Sportpädagogik, 31.05.2024, Universität Duisburg/Essen </a:t>
            </a:r>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lvl1pPr>
              <a:defRPr>
                <a:solidFill>
                  <a:schemeClr val="bg1"/>
                </a:solidFill>
              </a:defRPr>
            </a:lvl1pPr>
          </a:lstStyle>
          <a:p>
            <a:fld id="{442AD375-037F-43D0-B059-5172DA06796A}" type="slidenum">
              <a:rPr lang="de-CH" smtClean="0"/>
              <a:pPr/>
              <a:t>‹N°›</a:t>
            </a:fld>
            <a:endParaRPr lang="de-CH"/>
          </a:p>
        </p:txBody>
      </p:sp>
      <p:sp>
        <p:nvSpPr>
          <p:cNvPr id="9" name="Textplatzhalter 12">
            <a:extLst>
              <a:ext uri="{FF2B5EF4-FFF2-40B4-BE49-F238E27FC236}">
                <a16:creationId xmlns:a16="http://schemas.microsoft.com/office/drawing/2014/main" id="{0948C490-6FDD-44AF-A363-F3CC29E21784}"/>
              </a:ext>
            </a:extLst>
          </p:cNvPr>
          <p:cNvSpPr>
            <a:spLocks noGrp="1"/>
          </p:cNvSpPr>
          <p:nvPr>
            <p:ph type="body" sz="quarter" idx="17" hasCustomPrompt="1"/>
          </p:nvPr>
        </p:nvSpPr>
        <p:spPr>
          <a:xfrm>
            <a:off x="1428333" y="3884530"/>
            <a:ext cx="5400000" cy="480574"/>
          </a:xfrm>
        </p:spPr>
        <p:txBody>
          <a:bodyPr/>
          <a:lstStyle>
            <a:lvl1pPr>
              <a:defRPr sz="1250" spc="10" baseline="0">
                <a:solidFill>
                  <a:schemeClr val="bg1"/>
                </a:solidFill>
              </a:defRPr>
            </a:lvl1pPr>
            <a:lvl2pPr>
              <a:defRPr sz="1250"/>
            </a:lvl2pPr>
            <a:lvl3pPr>
              <a:defRPr sz="1250"/>
            </a:lvl3pPr>
            <a:lvl4pPr>
              <a:defRPr sz="1250"/>
            </a:lvl4pPr>
            <a:lvl5pPr>
              <a:defRPr sz="1250"/>
            </a:lvl5pPr>
          </a:lstStyle>
          <a:p>
            <a:pPr lvl="0"/>
            <a:r>
              <a:rPr lang="de-CH" noProof="0"/>
              <a:t>Untertitel</a:t>
            </a:r>
          </a:p>
        </p:txBody>
      </p:sp>
      <p:sp>
        <p:nvSpPr>
          <p:cNvPr id="10" name="Textplatzhalter 6">
            <a:extLst>
              <a:ext uri="{FF2B5EF4-FFF2-40B4-BE49-F238E27FC236}">
                <a16:creationId xmlns:a16="http://schemas.microsoft.com/office/drawing/2014/main" id="{3291FB1E-86B7-4EB8-8D3B-010E720E4F82}"/>
              </a:ext>
            </a:extLst>
          </p:cNvPr>
          <p:cNvSpPr>
            <a:spLocks noGrp="1"/>
          </p:cNvSpPr>
          <p:nvPr>
            <p:ph type="body" sz="quarter" idx="18" hasCustomPrompt="1"/>
          </p:nvPr>
        </p:nvSpPr>
        <p:spPr>
          <a:xfrm>
            <a:off x="1428333" y="4411814"/>
            <a:ext cx="5400000" cy="781382"/>
          </a:xfrm>
        </p:spPr>
        <p:txBody>
          <a:bodyPr/>
          <a:lstStyle>
            <a:lvl1pPr>
              <a:spcAft>
                <a:spcPts val="0"/>
              </a:spcAft>
              <a:defRPr sz="1250">
                <a:solidFill>
                  <a:schemeClr val="bg1"/>
                </a:solidFill>
              </a:defRPr>
            </a:lvl1pPr>
            <a:lvl2pPr>
              <a:defRPr sz="1250"/>
            </a:lvl2pPr>
            <a:lvl3pPr>
              <a:defRPr sz="1250"/>
            </a:lvl3pPr>
            <a:lvl4pPr>
              <a:defRPr sz="1250"/>
            </a:lvl4pPr>
            <a:lvl5pPr>
              <a:defRPr sz="1250"/>
            </a:lvl5pPr>
          </a:lstStyle>
          <a:p>
            <a:pPr lvl="0"/>
            <a:r>
              <a:rPr lang="de-DE"/>
              <a:t>Vorname Name</a:t>
            </a:r>
          </a:p>
          <a:p>
            <a:pPr lvl="0"/>
            <a:r>
              <a:rPr lang="de-DE"/>
              <a:t>Ort, 0. Monat 0000</a:t>
            </a:r>
          </a:p>
          <a:p>
            <a:pPr lvl="0"/>
            <a:r>
              <a:rPr lang="de-DE"/>
              <a:t>Institut / Abteilung</a:t>
            </a:r>
          </a:p>
        </p:txBody>
      </p:sp>
      <p:pic>
        <p:nvPicPr>
          <p:cNvPr id="17" name="Grafik 16">
            <a:extLst>
              <a:ext uri="{FF2B5EF4-FFF2-40B4-BE49-F238E27FC236}">
                <a16:creationId xmlns:a16="http://schemas.microsoft.com/office/drawing/2014/main" id="{902F4B7A-D906-42FC-8182-9C5A8B8CC66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44310" y="381101"/>
            <a:ext cx="1269030" cy="562495"/>
          </a:xfrm>
          <a:prstGeom prst="rect">
            <a:avLst/>
          </a:prstGeom>
        </p:spPr>
      </p:pic>
    </p:spTree>
    <p:extLst>
      <p:ext uri="{BB962C8B-B14F-4D97-AF65-F5344CB8AC3E}">
        <p14:creationId xmlns:p14="http://schemas.microsoft.com/office/powerpoint/2010/main" val="28637917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Inhalt und Bild mit Überschriften">
    <p:spTree>
      <p:nvGrpSpPr>
        <p:cNvPr id="1" name=""/>
        <p:cNvGrpSpPr/>
        <p:nvPr/>
      </p:nvGrpSpPr>
      <p:grpSpPr>
        <a:xfrm>
          <a:off x="0" y="0"/>
          <a:ext cx="0" cy="0"/>
          <a:chOff x="0" y="0"/>
          <a:chExt cx="0" cy="0"/>
        </a:xfrm>
      </p:grpSpPr>
      <p:sp>
        <p:nvSpPr>
          <p:cNvPr id="11" name="Bildplatzhalter 4">
            <a:extLst>
              <a:ext uri="{FF2B5EF4-FFF2-40B4-BE49-F238E27FC236}">
                <a16:creationId xmlns:a16="http://schemas.microsoft.com/office/drawing/2014/main" id="{0DCE64C7-168C-42A5-814C-11DC7E73F501}"/>
              </a:ext>
            </a:extLst>
          </p:cNvPr>
          <p:cNvSpPr>
            <a:spLocks noGrp="1"/>
          </p:cNvSpPr>
          <p:nvPr>
            <p:ph type="pic" sz="quarter" idx="15" hasCustomPrompt="1"/>
          </p:nvPr>
        </p:nvSpPr>
        <p:spPr>
          <a:xfrm>
            <a:off x="6268314" y="2419920"/>
            <a:ext cx="5376012" cy="3703068"/>
          </a:xfrm>
          <a:pattFill prst="lgCheck">
            <a:fgClr>
              <a:schemeClr val="bg1">
                <a:lumMod val="85000"/>
              </a:schemeClr>
            </a:fgClr>
            <a:bgClr>
              <a:schemeClr val="bg1"/>
            </a:bgClr>
          </a:pattFill>
        </p:spPr>
        <p:txBody>
          <a:bodyPr tIns="720000" anchor="ctr"/>
          <a:lstStyle>
            <a:lvl1pPr algn="ctr">
              <a:defRPr sz="1200"/>
            </a:lvl1pPr>
          </a:lstStyle>
          <a:p>
            <a:r>
              <a:rPr lang="de-CH"/>
              <a:t>Bild durch Klicken auf Symbol einfügen</a:t>
            </a:r>
          </a:p>
        </p:txBody>
      </p:sp>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sz="half" idx="1" hasCustomPrompt="1"/>
          </p:nvPr>
        </p:nvSpPr>
        <p:spPr>
          <a:xfrm>
            <a:off x="556242" y="2420938"/>
            <a:ext cx="5374800" cy="3702050"/>
          </a:xfrm>
          <a:solidFill>
            <a:schemeClr val="bg2"/>
          </a:solidFill>
        </p:spPr>
        <p:txBody>
          <a:bodyPr lIns="72000" tIns="36000" rIns="72000" bIns="36000"/>
          <a:lstStyle>
            <a:lvl1pPr>
              <a:spcAft>
                <a:spcPts val="600"/>
              </a:spcAft>
              <a:defRPr/>
            </a:lvl1pPr>
          </a:lstStyle>
          <a:p>
            <a:pPr lvl="0"/>
            <a:r>
              <a:rPr lang="de-CH" noProof="0"/>
              <a:t>Textmasterformat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5" name="Datumsplatzhalter 4">
            <a:extLst>
              <a:ext uri="{FF2B5EF4-FFF2-40B4-BE49-F238E27FC236}">
                <a16:creationId xmlns:a16="http://schemas.microsoft.com/office/drawing/2014/main" id="{0CBC3AC7-219E-4C67-AEDA-C67A12A69C38}"/>
              </a:ext>
            </a:extLst>
          </p:cNvPr>
          <p:cNvSpPr>
            <a:spLocks noGrp="1"/>
          </p:cNvSpPr>
          <p:nvPr>
            <p:ph type="dt" sz="half" idx="10"/>
          </p:nvPr>
        </p:nvSpPr>
        <p:spPr/>
        <p:txBody>
          <a:bodyPr/>
          <a:lstStyle/>
          <a:p>
            <a:fld id="{7B81AFB5-989F-45AB-993E-ED1854EFCE2F}" type="datetime1">
              <a:rPr lang="de-CH" smtClean="0"/>
              <a:t>21.08.24</a:t>
            </a:fld>
            <a:endParaRPr lang="de-CH"/>
          </a:p>
        </p:txBody>
      </p:sp>
      <p:sp>
        <p:nvSpPr>
          <p:cNvPr id="6" name="Fußzeilenplatzhalter 5">
            <a:extLst>
              <a:ext uri="{FF2B5EF4-FFF2-40B4-BE49-F238E27FC236}">
                <a16:creationId xmlns:a16="http://schemas.microsoft.com/office/drawing/2014/main" id="{C7782AC2-B1F9-49B1-8F1C-175BF9874552}"/>
              </a:ext>
            </a:extLst>
          </p:cNvPr>
          <p:cNvSpPr>
            <a:spLocks noGrp="1"/>
          </p:cNvSpPr>
          <p:nvPr>
            <p:ph type="ftr" sz="quarter" idx="11"/>
          </p:nvPr>
        </p:nvSpPr>
        <p:spPr/>
        <p:txBody>
          <a:bodyPr/>
          <a:lstStyle/>
          <a:p>
            <a:r>
              <a:rPr lang="de-CH"/>
              <a:t>37. Jahrestagung der dvs-Sektion Sportpädagogik, 31.05.2024, Universität Duisburg/Essen </a:t>
            </a:r>
          </a:p>
        </p:txBody>
      </p:sp>
      <p:sp>
        <p:nvSpPr>
          <p:cNvPr id="7" name="Foliennummernplatzhalter 6">
            <a:extLst>
              <a:ext uri="{FF2B5EF4-FFF2-40B4-BE49-F238E27FC236}">
                <a16:creationId xmlns:a16="http://schemas.microsoft.com/office/drawing/2014/main" id="{1764E7F5-EE66-4CED-8EDA-D78B639D28B0}"/>
              </a:ext>
            </a:extLst>
          </p:cNvPr>
          <p:cNvSpPr>
            <a:spLocks noGrp="1"/>
          </p:cNvSpPr>
          <p:nvPr>
            <p:ph type="sldNum" sz="quarter" idx="12"/>
          </p:nvPr>
        </p:nvSpPr>
        <p:spPr/>
        <p:txBody>
          <a:bodyPr/>
          <a:lstStyle/>
          <a:p>
            <a:fld id="{442AD375-037F-43D0-B059-5172DA06796A}" type="slidenum">
              <a:rPr lang="de-CH" smtClean="0"/>
              <a:pPr/>
              <a:t>‹N°›</a:t>
            </a:fld>
            <a:endParaRPr lang="de-CH"/>
          </a:p>
        </p:txBody>
      </p:sp>
      <p:pic>
        <p:nvPicPr>
          <p:cNvPr id="10" name="Grafik 9">
            <a:extLst>
              <a:ext uri="{FF2B5EF4-FFF2-40B4-BE49-F238E27FC236}">
                <a16:creationId xmlns:a16="http://schemas.microsoft.com/office/drawing/2014/main" id="{AA515F33-875A-4CEC-9011-82A9A0229E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82206" y="549275"/>
            <a:ext cx="758931" cy="334963"/>
          </a:xfrm>
          <a:prstGeom prst="rect">
            <a:avLst/>
          </a:prstGeom>
        </p:spPr>
      </p:pic>
      <p:sp>
        <p:nvSpPr>
          <p:cNvPr id="12" name="Textplatzhalter 11">
            <a:extLst>
              <a:ext uri="{FF2B5EF4-FFF2-40B4-BE49-F238E27FC236}">
                <a16:creationId xmlns:a16="http://schemas.microsoft.com/office/drawing/2014/main" id="{F1FF69F5-FE3C-4824-8C82-CABB412AC593}"/>
              </a:ext>
            </a:extLst>
          </p:cNvPr>
          <p:cNvSpPr>
            <a:spLocks noGrp="1"/>
          </p:cNvSpPr>
          <p:nvPr>
            <p:ph type="body" sz="quarter" idx="13" hasCustomPrompt="1"/>
          </p:nvPr>
        </p:nvSpPr>
        <p:spPr>
          <a:xfrm>
            <a:off x="556986" y="1988801"/>
            <a:ext cx="5375275" cy="307777"/>
          </a:xfrm>
          <a:solidFill>
            <a:schemeClr val="accent1"/>
          </a:solidFill>
        </p:spPr>
        <p:txBody>
          <a:bodyPr anchor="t" anchorCtr="0">
            <a:spAutoFit/>
          </a:bodyPr>
          <a:lstStyle>
            <a:lvl1pPr algn="ctr">
              <a:spcAft>
                <a:spcPts val="0"/>
              </a:spcAft>
              <a:defRPr>
                <a:solidFill>
                  <a:schemeClr val="bg1"/>
                </a:solidFill>
              </a:defRPr>
            </a:lvl1pPr>
          </a:lstStyle>
          <a:p>
            <a:pPr lvl="0"/>
            <a:r>
              <a:rPr lang="de-DE"/>
              <a:t>Überschrift einfügen</a:t>
            </a:r>
          </a:p>
        </p:txBody>
      </p:sp>
      <p:sp>
        <p:nvSpPr>
          <p:cNvPr id="13" name="Textplatzhalter 11">
            <a:extLst>
              <a:ext uri="{FF2B5EF4-FFF2-40B4-BE49-F238E27FC236}">
                <a16:creationId xmlns:a16="http://schemas.microsoft.com/office/drawing/2014/main" id="{929A326F-AB90-4FF5-9133-BCE295D1D498}"/>
              </a:ext>
            </a:extLst>
          </p:cNvPr>
          <p:cNvSpPr>
            <a:spLocks noGrp="1"/>
          </p:cNvSpPr>
          <p:nvPr>
            <p:ph type="body" sz="quarter" idx="14" hasCustomPrompt="1"/>
          </p:nvPr>
        </p:nvSpPr>
        <p:spPr>
          <a:xfrm>
            <a:off x="6269051" y="1988801"/>
            <a:ext cx="5375275" cy="307777"/>
          </a:xfrm>
          <a:solidFill>
            <a:schemeClr val="accent1"/>
          </a:solidFill>
        </p:spPr>
        <p:txBody>
          <a:bodyPr anchor="t" anchorCtr="0">
            <a:spAutoFit/>
          </a:bodyPr>
          <a:lstStyle>
            <a:lvl1pPr algn="ctr">
              <a:spcAft>
                <a:spcPts val="0"/>
              </a:spcAft>
              <a:defRPr>
                <a:solidFill>
                  <a:schemeClr val="bg1"/>
                </a:solidFill>
              </a:defRPr>
            </a:lvl1pPr>
          </a:lstStyle>
          <a:p>
            <a:pPr lvl="0"/>
            <a:r>
              <a:rPr lang="de-DE"/>
              <a:t>Überschrift einfügen</a:t>
            </a:r>
          </a:p>
        </p:txBody>
      </p:sp>
    </p:spTree>
    <p:extLst>
      <p:ext uri="{BB962C8B-B14F-4D97-AF65-F5344CB8AC3E}">
        <p14:creationId xmlns:p14="http://schemas.microsoft.com/office/powerpoint/2010/main" val="1728588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B78697-DD0C-00D3-4780-B77B11FAE8BA}"/>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F1576CC9-8E49-4247-2DB3-4EC42869DC18}"/>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7AC1A967-F6D7-9952-2A28-D7EBA92E627E}"/>
              </a:ext>
            </a:extLst>
          </p:cNvPr>
          <p:cNvSpPr>
            <a:spLocks noGrp="1"/>
          </p:cNvSpPr>
          <p:nvPr>
            <p:ph type="dt" sz="half" idx="10"/>
          </p:nvPr>
        </p:nvSpPr>
        <p:spPr/>
        <p:txBody>
          <a:bodyPr/>
          <a:lstStyle/>
          <a:p>
            <a:fld id="{89603F8E-5EB8-C047-8AFC-988D2B619FDA}" type="datetimeFigureOut">
              <a:rPr lang="en-GB" smtClean="0"/>
              <a:t>21/08/2024</a:t>
            </a:fld>
            <a:endParaRPr lang="en-GB"/>
          </a:p>
        </p:txBody>
      </p:sp>
      <p:sp>
        <p:nvSpPr>
          <p:cNvPr id="5" name="Espace réservé du pied de page 4">
            <a:extLst>
              <a:ext uri="{FF2B5EF4-FFF2-40B4-BE49-F238E27FC236}">
                <a16:creationId xmlns:a16="http://schemas.microsoft.com/office/drawing/2014/main" id="{8E0F205D-176E-BF98-117B-D875C1D732CC}"/>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163752C2-4B03-6403-780D-EB88DE75C099}"/>
              </a:ext>
            </a:extLst>
          </p:cNvPr>
          <p:cNvSpPr>
            <a:spLocks noGrp="1"/>
          </p:cNvSpPr>
          <p:nvPr>
            <p:ph type="sldNum" sz="quarter" idx="12"/>
          </p:nvPr>
        </p:nvSpPr>
        <p:spPr/>
        <p:txBody>
          <a:bodyPr/>
          <a:lstStyle/>
          <a:p>
            <a:fld id="{EC0559D6-96FD-B346-93CC-EF4425D651B5}" type="slidenum">
              <a:rPr lang="en-GB" smtClean="0"/>
              <a:t>‹N°›</a:t>
            </a:fld>
            <a:endParaRPr lang="en-GB"/>
          </a:p>
        </p:txBody>
      </p:sp>
    </p:spTree>
    <p:extLst>
      <p:ext uri="{BB962C8B-B14F-4D97-AF65-F5344CB8AC3E}">
        <p14:creationId xmlns:p14="http://schemas.microsoft.com/office/powerpoint/2010/main" val="2923870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6364AF-C583-9D8B-27F3-7309466E7ED9}"/>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GB"/>
          </a:p>
        </p:txBody>
      </p:sp>
      <p:sp>
        <p:nvSpPr>
          <p:cNvPr id="3" name="Espace réservé du texte 2">
            <a:extLst>
              <a:ext uri="{FF2B5EF4-FFF2-40B4-BE49-F238E27FC236}">
                <a16:creationId xmlns:a16="http://schemas.microsoft.com/office/drawing/2014/main" id="{FE62DCA4-F8E2-622B-B24B-F40F1645756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F73D7E7-9015-3B40-6251-BDF9EF87BB40}"/>
              </a:ext>
            </a:extLst>
          </p:cNvPr>
          <p:cNvSpPr>
            <a:spLocks noGrp="1"/>
          </p:cNvSpPr>
          <p:nvPr>
            <p:ph type="dt" sz="half" idx="10"/>
          </p:nvPr>
        </p:nvSpPr>
        <p:spPr/>
        <p:txBody>
          <a:bodyPr/>
          <a:lstStyle/>
          <a:p>
            <a:fld id="{89603F8E-5EB8-C047-8AFC-988D2B619FDA}" type="datetimeFigureOut">
              <a:rPr lang="en-GB" smtClean="0"/>
              <a:t>21/08/2024</a:t>
            </a:fld>
            <a:endParaRPr lang="en-GB"/>
          </a:p>
        </p:txBody>
      </p:sp>
      <p:sp>
        <p:nvSpPr>
          <p:cNvPr id="5" name="Espace réservé du pied de page 4">
            <a:extLst>
              <a:ext uri="{FF2B5EF4-FFF2-40B4-BE49-F238E27FC236}">
                <a16:creationId xmlns:a16="http://schemas.microsoft.com/office/drawing/2014/main" id="{C8088429-D505-7BA0-7CC6-6890A00DC612}"/>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07E95F19-99BE-863C-CCF5-A03ED42E8EA1}"/>
              </a:ext>
            </a:extLst>
          </p:cNvPr>
          <p:cNvSpPr>
            <a:spLocks noGrp="1"/>
          </p:cNvSpPr>
          <p:nvPr>
            <p:ph type="sldNum" sz="quarter" idx="12"/>
          </p:nvPr>
        </p:nvSpPr>
        <p:spPr/>
        <p:txBody>
          <a:bodyPr/>
          <a:lstStyle/>
          <a:p>
            <a:fld id="{EC0559D6-96FD-B346-93CC-EF4425D651B5}" type="slidenum">
              <a:rPr lang="en-GB" smtClean="0"/>
              <a:t>‹N°›</a:t>
            </a:fld>
            <a:endParaRPr lang="en-GB"/>
          </a:p>
        </p:txBody>
      </p:sp>
    </p:spTree>
    <p:extLst>
      <p:ext uri="{BB962C8B-B14F-4D97-AF65-F5344CB8AC3E}">
        <p14:creationId xmlns:p14="http://schemas.microsoft.com/office/powerpoint/2010/main" val="277260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69C84F-DE4A-ADFA-7887-79F7E61A4681}"/>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94BC5E2D-CECF-E1A4-E3C7-D326474E4C3A}"/>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a:extLst>
              <a:ext uri="{FF2B5EF4-FFF2-40B4-BE49-F238E27FC236}">
                <a16:creationId xmlns:a16="http://schemas.microsoft.com/office/drawing/2014/main" id="{A7AB6866-0078-5F1D-8845-8868CB49635D}"/>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e la date 4">
            <a:extLst>
              <a:ext uri="{FF2B5EF4-FFF2-40B4-BE49-F238E27FC236}">
                <a16:creationId xmlns:a16="http://schemas.microsoft.com/office/drawing/2014/main" id="{6BEF8C6E-2E71-EDBF-D808-987F16C446CB}"/>
              </a:ext>
            </a:extLst>
          </p:cNvPr>
          <p:cNvSpPr>
            <a:spLocks noGrp="1"/>
          </p:cNvSpPr>
          <p:nvPr>
            <p:ph type="dt" sz="half" idx="10"/>
          </p:nvPr>
        </p:nvSpPr>
        <p:spPr/>
        <p:txBody>
          <a:bodyPr/>
          <a:lstStyle/>
          <a:p>
            <a:fld id="{89603F8E-5EB8-C047-8AFC-988D2B619FDA}" type="datetimeFigureOut">
              <a:rPr lang="en-GB" smtClean="0"/>
              <a:t>21/08/2024</a:t>
            </a:fld>
            <a:endParaRPr lang="en-GB"/>
          </a:p>
        </p:txBody>
      </p:sp>
      <p:sp>
        <p:nvSpPr>
          <p:cNvPr id="6" name="Espace réservé du pied de page 5">
            <a:extLst>
              <a:ext uri="{FF2B5EF4-FFF2-40B4-BE49-F238E27FC236}">
                <a16:creationId xmlns:a16="http://schemas.microsoft.com/office/drawing/2014/main" id="{87D3D221-276F-603A-30D4-6C0FB0C2BEFF}"/>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03571FAD-CA8B-300A-DA40-A389F7122813}"/>
              </a:ext>
            </a:extLst>
          </p:cNvPr>
          <p:cNvSpPr>
            <a:spLocks noGrp="1"/>
          </p:cNvSpPr>
          <p:nvPr>
            <p:ph type="sldNum" sz="quarter" idx="12"/>
          </p:nvPr>
        </p:nvSpPr>
        <p:spPr/>
        <p:txBody>
          <a:bodyPr/>
          <a:lstStyle/>
          <a:p>
            <a:fld id="{EC0559D6-96FD-B346-93CC-EF4425D651B5}" type="slidenum">
              <a:rPr lang="en-GB" smtClean="0"/>
              <a:t>‹N°›</a:t>
            </a:fld>
            <a:endParaRPr lang="en-GB"/>
          </a:p>
        </p:txBody>
      </p:sp>
    </p:spTree>
    <p:extLst>
      <p:ext uri="{BB962C8B-B14F-4D97-AF65-F5344CB8AC3E}">
        <p14:creationId xmlns:p14="http://schemas.microsoft.com/office/powerpoint/2010/main" val="44947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2A5CA4-CDB6-663F-7657-6DD5C1050671}"/>
              </a:ext>
            </a:extLst>
          </p:cNvPr>
          <p:cNvSpPr>
            <a:spLocks noGrp="1"/>
          </p:cNvSpPr>
          <p:nvPr>
            <p:ph type="title"/>
          </p:nvPr>
        </p:nvSpPr>
        <p:spPr>
          <a:xfrm>
            <a:off x="839788" y="365125"/>
            <a:ext cx="10515600" cy="1325563"/>
          </a:xfrm>
        </p:spPr>
        <p:txBody>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981A0DED-C658-736B-FC9E-5DA07284BE5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B4CBA827-AAF4-37E9-90A6-B9F1108964AB}"/>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a:extLst>
              <a:ext uri="{FF2B5EF4-FFF2-40B4-BE49-F238E27FC236}">
                <a16:creationId xmlns:a16="http://schemas.microsoft.com/office/drawing/2014/main" id="{2669BB93-E238-E4A9-8F55-AE09A7A21DF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BC61E208-5698-F9FA-EA00-D93BA0E3041C}"/>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a:extLst>
              <a:ext uri="{FF2B5EF4-FFF2-40B4-BE49-F238E27FC236}">
                <a16:creationId xmlns:a16="http://schemas.microsoft.com/office/drawing/2014/main" id="{F65A66FE-4E9B-9732-2094-0BD34B0E660B}"/>
              </a:ext>
            </a:extLst>
          </p:cNvPr>
          <p:cNvSpPr>
            <a:spLocks noGrp="1"/>
          </p:cNvSpPr>
          <p:nvPr>
            <p:ph type="dt" sz="half" idx="10"/>
          </p:nvPr>
        </p:nvSpPr>
        <p:spPr/>
        <p:txBody>
          <a:bodyPr/>
          <a:lstStyle/>
          <a:p>
            <a:fld id="{89603F8E-5EB8-C047-8AFC-988D2B619FDA}" type="datetimeFigureOut">
              <a:rPr lang="en-GB" smtClean="0"/>
              <a:t>21/08/2024</a:t>
            </a:fld>
            <a:endParaRPr lang="en-GB"/>
          </a:p>
        </p:txBody>
      </p:sp>
      <p:sp>
        <p:nvSpPr>
          <p:cNvPr id="8" name="Espace réservé du pied de page 7">
            <a:extLst>
              <a:ext uri="{FF2B5EF4-FFF2-40B4-BE49-F238E27FC236}">
                <a16:creationId xmlns:a16="http://schemas.microsoft.com/office/drawing/2014/main" id="{91BCFCD8-192A-10D0-1465-69D811C5C797}"/>
              </a:ext>
            </a:extLst>
          </p:cNvPr>
          <p:cNvSpPr>
            <a:spLocks noGrp="1"/>
          </p:cNvSpPr>
          <p:nvPr>
            <p:ph type="ftr" sz="quarter" idx="11"/>
          </p:nvPr>
        </p:nvSpPr>
        <p:spPr/>
        <p:txBody>
          <a:bodyPr/>
          <a:lstStyle/>
          <a:p>
            <a:endParaRPr lang="en-GB"/>
          </a:p>
        </p:txBody>
      </p:sp>
      <p:sp>
        <p:nvSpPr>
          <p:cNvPr id="9" name="Espace réservé du numéro de diapositive 8">
            <a:extLst>
              <a:ext uri="{FF2B5EF4-FFF2-40B4-BE49-F238E27FC236}">
                <a16:creationId xmlns:a16="http://schemas.microsoft.com/office/drawing/2014/main" id="{92E4F2AC-28C6-248C-A368-66F28E985C72}"/>
              </a:ext>
            </a:extLst>
          </p:cNvPr>
          <p:cNvSpPr>
            <a:spLocks noGrp="1"/>
          </p:cNvSpPr>
          <p:nvPr>
            <p:ph type="sldNum" sz="quarter" idx="12"/>
          </p:nvPr>
        </p:nvSpPr>
        <p:spPr/>
        <p:txBody>
          <a:bodyPr/>
          <a:lstStyle/>
          <a:p>
            <a:fld id="{EC0559D6-96FD-B346-93CC-EF4425D651B5}" type="slidenum">
              <a:rPr lang="en-GB" smtClean="0"/>
              <a:t>‹N°›</a:t>
            </a:fld>
            <a:endParaRPr lang="en-GB"/>
          </a:p>
        </p:txBody>
      </p:sp>
    </p:spTree>
    <p:extLst>
      <p:ext uri="{BB962C8B-B14F-4D97-AF65-F5344CB8AC3E}">
        <p14:creationId xmlns:p14="http://schemas.microsoft.com/office/powerpoint/2010/main" val="1028638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5E069E-4446-DFA0-DAB7-7E417E80D433}"/>
              </a:ext>
            </a:extLst>
          </p:cNvPr>
          <p:cNvSpPr>
            <a:spLocks noGrp="1"/>
          </p:cNvSpPr>
          <p:nvPr>
            <p:ph type="title"/>
          </p:nvPr>
        </p:nvSpPr>
        <p:spPr/>
        <p:txBody>
          <a:bodyPr/>
          <a:lstStyle/>
          <a:p>
            <a:r>
              <a:rPr lang="fr-FR"/>
              <a:t>Modifiez le style du titre</a:t>
            </a:r>
            <a:endParaRPr lang="en-GB"/>
          </a:p>
        </p:txBody>
      </p:sp>
      <p:sp>
        <p:nvSpPr>
          <p:cNvPr id="3" name="Espace réservé de la date 2">
            <a:extLst>
              <a:ext uri="{FF2B5EF4-FFF2-40B4-BE49-F238E27FC236}">
                <a16:creationId xmlns:a16="http://schemas.microsoft.com/office/drawing/2014/main" id="{492BBAF0-9EE0-DFD1-4BDA-514E1F16981E}"/>
              </a:ext>
            </a:extLst>
          </p:cNvPr>
          <p:cNvSpPr>
            <a:spLocks noGrp="1"/>
          </p:cNvSpPr>
          <p:nvPr>
            <p:ph type="dt" sz="half" idx="10"/>
          </p:nvPr>
        </p:nvSpPr>
        <p:spPr/>
        <p:txBody>
          <a:bodyPr/>
          <a:lstStyle/>
          <a:p>
            <a:fld id="{89603F8E-5EB8-C047-8AFC-988D2B619FDA}" type="datetimeFigureOut">
              <a:rPr lang="en-GB" smtClean="0"/>
              <a:t>21/08/2024</a:t>
            </a:fld>
            <a:endParaRPr lang="en-GB"/>
          </a:p>
        </p:txBody>
      </p:sp>
      <p:sp>
        <p:nvSpPr>
          <p:cNvPr id="4" name="Espace réservé du pied de page 3">
            <a:extLst>
              <a:ext uri="{FF2B5EF4-FFF2-40B4-BE49-F238E27FC236}">
                <a16:creationId xmlns:a16="http://schemas.microsoft.com/office/drawing/2014/main" id="{A7FE25C3-3B60-7765-8354-B6C5E658F70C}"/>
              </a:ext>
            </a:extLst>
          </p:cNvPr>
          <p:cNvSpPr>
            <a:spLocks noGrp="1"/>
          </p:cNvSpPr>
          <p:nvPr>
            <p:ph type="ftr" sz="quarter" idx="11"/>
          </p:nvPr>
        </p:nvSpPr>
        <p:spPr/>
        <p:txBody>
          <a:bodyPr/>
          <a:lstStyle/>
          <a:p>
            <a:endParaRPr lang="en-GB"/>
          </a:p>
        </p:txBody>
      </p:sp>
      <p:sp>
        <p:nvSpPr>
          <p:cNvPr id="5" name="Espace réservé du numéro de diapositive 4">
            <a:extLst>
              <a:ext uri="{FF2B5EF4-FFF2-40B4-BE49-F238E27FC236}">
                <a16:creationId xmlns:a16="http://schemas.microsoft.com/office/drawing/2014/main" id="{B3CAF979-4DF6-A3D0-8444-A76DE44910AD}"/>
              </a:ext>
            </a:extLst>
          </p:cNvPr>
          <p:cNvSpPr>
            <a:spLocks noGrp="1"/>
          </p:cNvSpPr>
          <p:nvPr>
            <p:ph type="sldNum" sz="quarter" idx="12"/>
          </p:nvPr>
        </p:nvSpPr>
        <p:spPr/>
        <p:txBody>
          <a:bodyPr/>
          <a:lstStyle/>
          <a:p>
            <a:fld id="{EC0559D6-96FD-B346-93CC-EF4425D651B5}" type="slidenum">
              <a:rPr lang="en-GB" smtClean="0"/>
              <a:t>‹N°›</a:t>
            </a:fld>
            <a:endParaRPr lang="en-GB"/>
          </a:p>
        </p:txBody>
      </p:sp>
    </p:spTree>
    <p:extLst>
      <p:ext uri="{BB962C8B-B14F-4D97-AF65-F5344CB8AC3E}">
        <p14:creationId xmlns:p14="http://schemas.microsoft.com/office/powerpoint/2010/main" val="693613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BB0EA02-7225-FD9D-64E2-2690F9176AC9}"/>
              </a:ext>
            </a:extLst>
          </p:cNvPr>
          <p:cNvSpPr>
            <a:spLocks noGrp="1"/>
          </p:cNvSpPr>
          <p:nvPr>
            <p:ph type="dt" sz="half" idx="10"/>
          </p:nvPr>
        </p:nvSpPr>
        <p:spPr/>
        <p:txBody>
          <a:bodyPr/>
          <a:lstStyle/>
          <a:p>
            <a:fld id="{89603F8E-5EB8-C047-8AFC-988D2B619FDA}" type="datetimeFigureOut">
              <a:rPr lang="en-GB" smtClean="0"/>
              <a:t>21/08/2024</a:t>
            </a:fld>
            <a:endParaRPr lang="en-GB"/>
          </a:p>
        </p:txBody>
      </p:sp>
      <p:sp>
        <p:nvSpPr>
          <p:cNvPr id="3" name="Espace réservé du pied de page 2">
            <a:extLst>
              <a:ext uri="{FF2B5EF4-FFF2-40B4-BE49-F238E27FC236}">
                <a16:creationId xmlns:a16="http://schemas.microsoft.com/office/drawing/2014/main" id="{4914870D-67A1-A05C-F60D-3DF6BA5B9465}"/>
              </a:ext>
            </a:extLst>
          </p:cNvPr>
          <p:cNvSpPr>
            <a:spLocks noGrp="1"/>
          </p:cNvSpPr>
          <p:nvPr>
            <p:ph type="ftr" sz="quarter" idx="11"/>
          </p:nvPr>
        </p:nvSpPr>
        <p:spPr/>
        <p:txBody>
          <a:bodyPr/>
          <a:lstStyle/>
          <a:p>
            <a:endParaRPr lang="en-GB"/>
          </a:p>
        </p:txBody>
      </p:sp>
      <p:sp>
        <p:nvSpPr>
          <p:cNvPr id="4" name="Espace réservé du numéro de diapositive 3">
            <a:extLst>
              <a:ext uri="{FF2B5EF4-FFF2-40B4-BE49-F238E27FC236}">
                <a16:creationId xmlns:a16="http://schemas.microsoft.com/office/drawing/2014/main" id="{215BA3B1-3C00-422B-06BE-EC21C9ED34DB}"/>
              </a:ext>
            </a:extLst>
          </p:cNvPr>
          <p:cNvSpPr>
            <a:spLocks noGrp="1"/>
          </p:cNvSpPr>
          <p:nvPr>
            <p:ph type="sldNum" sz="quarter" idx="12"/>
          </p:nvPr>
        </p:nvSpPr>
        <p:spPr/>
        <p:txBody>
          <a:bodyPr/>
          <a:lstStyle/>
          <a:p>
            <a:fld id="{EC0559D6-96FD-B346-93CC-EF4425D651B5}" type="slidenum">
              <a:rPr lang="en-GB" smtClean="0"/>
              <a:t>‹N°›</a:t>
            </a:fld>
            <a:endParaRPr lang="en-GB"/>
          </a:p>
        </p:txBody>
      </p:sp>
    </p:spTree>
    <p:extLst>
      <p:ext uri="{BB962C8B-B14F-4D97-AF65-F5344CB8AC3E}">
        <p14:creationId xmlns:p14="http://schemas.microsoft.com/office/powerpoint/2010/main" val="3725342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FE7C77-5AA2-590B-EC16-FE99EA16A71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du contenu 2">
            <a:extLst>
              <a:ext uri="{FF2B5EF4-FFF2-40B4-BE49-F238E27FC236}">
                <a16:creationId xmlns:a16="http://schemas.microsoft.com/office/drawing/2014/main" id="{C1C6463B-B906-1758-8E0F-F2D9399A34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a:extLst>
              <a:ext uri="{FF2B5EF4-FFF2-40B4-BE49-F238E27FC236}">
                <a16:creationId xmlns:a16="http://schemas.microsoft.com/office/drawing/2014/main" id="{B12ECBF7-E505-89EB-49FA-94CC2E1ADC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61CF825-A804-DBC7-053E-FCBCC383B7AD}"/>
              </a:ext>
            </a:extLst>
          </p:cNvPr>
          <p:cNvSpPr>
            <a:spLocks noGrp="1"/>
          </p:cNvSpPr>
          <p:nvPr>
            <p:ph type="dt" sz="half" idx="10"/>
          </p:nvPr>
        </p:nvSpPr>
        <p:spPr/>
        <p:txBody>
          <a:bodyPr/>
          <a:lstStyle/>
          <a:p>
            <a:fld id="{89603F8E-5EB8-C047-8AFC-988D2B619FDA}" type="datetimeFigureOut">
              <a:rPr lang="en-GB" smtClean="0"/>
              <a:t>21/08/2024</a:t>
            </a:fld>
            <a:endParaRPr lang="en-GB"/>
          </a:p>
        </p:txBody>
      </p:sp>
      <p:sp>
        <p:nvSpPr>
          <p:cNvPr id="6" name="Espace réservé du pied de page 5">
            <a:extLst>
              <a:ext uri="{FF2B5EF4-FFF2-40B4-BE49-F238E27FC236}">
                <a16:creationId xmlns:a16="http://schemas.microsoft.com/office/drawing/2014/main" id="{F4B19E4A-4A7A-0939-3009-A3147F5AD841}"/>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38549830-8842-E5FC-E2CC-3981A8E4C7AF}"/>
              </a:ext>
            </a:extLst>
          </p:cNvPr>
          <p:cNvSpPr>
            <a:spLocks noGrp="1"/>
          </p:cNvSpPr>
          <p:nvPr>
            <p:ph type="sldNum" sz="quarter" idx="12"/>
          </p:nvPr>
        </p:nvSpPr>
        <p:spPr/>
        <p:txBody>
          <a:bodyPr/>
          <a:lstStyle/>
          <a:p>
            <a:fld id="{EC0559D6-96FD-B346-93CC-EF4425D651B5}" type="slidenum">
              <a:rPr lang="en-GB" smtClean="0"/>
              <a:t>‹N°›</a:t>
            </a:fld>
            <a:endParaRPr lang="en-GB"/>
          </a:p>
        </p:txBody>
      </p:sp>
    </p:spTree>
    <p:extLst>
      <p:ext uri="{BB962C8B-B14F-4D97-AF65-F5344CB8AC3E}">
        <p14:creationId xmlns:p14="http://schemas.microsoft.com/office/powerpoint/2010/main" val="882880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85765A-DE67-E639-D53E-51B36A73E19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pour une image  2">
            <a:extLst>
              <a:ext uri="{FF2B5EF4-FFF2-40B4-BE49-F238E27FC236}">
                <a16:creationId xmlns:a16="http://schemas.microsoft.com/office/drawing/2014/main" id="{18BC4446-D1BE-A447-8BD3-69B2CA15B6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a:extLst>
              <a:ext uri="{FF2B5EF4-FFF2-40B4-BE49-F238E27FC236}">
                <a16:creationId xmlns:a16="http://schemas.microsoft.com/office/drawing/2014/main" id="{3EBD1F4B-AB1C-3F39-8182-FEEBAACAE6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6B03DA7-EFCE-A45D-00D4-73DB623F2516}"/>
              </a:ext>
            </a:extLst>
          </p:cNvPr>
          <p:cNvSpPr>
            <a:spLocks noGrp="1"/>
          </p:cNvSpPr>
          <p:nvPr>
            <p:ph type="dt" sz="half" idx="10"/>
          </p:nvPr>
        </p:nvSpPr>
        <p:spPr/>
        <p:txBody>
          <a:bodyPr/>
          <a:lstStyle/>
          <a:p>
            <a:fld id="{89603F8E-5EB8-C047-8AFC-988D2B619FDA}" type="datetimeFigureOut">
              <a:rPr lang="en-GB" smtClean="0"/>
              <a:t>21/08/2024</a:t>
            </a:fld>
            <a:endParaRPr lang="en-GB"/>
          </a:p>
        </p:txBody>
      </p:sp>
      <p:sp>
        <p:nvSpPr>
          <p:cNvPr id="6" name="Espace réservé du pied de page 5">
            <a:extLst>
              <a:ext uri="{FF2B5EF4-FFF2-40B4-BE49-F238E27FC236}">
                <a16:creationId xmlns:a16="http://schemas.microsoft.com/office/drawing/2014/main" id="{57485106-3790-0CC7-7C9A-47E0B0FA4269}"/>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687F1565-8A13-F9B9-7CD4-15C8EFE3CA35}"/>
              </a:ext>
            </a:extLst>
          </p:cNvPr>
          <p:cNvSpPr>
            <a:spLocks noGrp="1"/>
          </p:cNvSpPr>
          <p:nvPr>
            <p:ph type="sldNum" sz="quarter" idx="12"/>
          </p:nvPr>
        </p:nvSpPr>
        <p:spPr/>
        <p:txBody>
          <a:bodyPr/>
          <a:lstStyle/>
          <a:p>
            <a:fld id="{EC0559D6-96FD-B346-93CC-EF4425D651B5}" type="slidenum">
              <a:rPr lang="en-GB" smtClean="0"/>
              <a:t>‹N°›</a:t>
            </a:fld>
            <a:endParaRPr lang="en-GB"/>
          </a:p>
        </p:txBody>
      </p:sp>
    </p:spTree>
    <p:extLst>
      <p:ext uri="{BB962C8B-B14F-4D97-AF65-F5344CB8AC3E}">
        <p14:creationId xmlns:p14="http://schemas.microsoft.com/office/powerpoint/2010/main" val="3367512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8FE68F39-84B9-C956-7203-3530B64A162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8688CBB3-358E-60F9-383B-37D61AF1EB5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715C7931-D42A-F050-593B-2853A61F84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9603F8E-5EB8-C047-8AFC-988D2B619FDA}" type="datetimeFigureOut">
              <a:rPr lang="en-GB" smtClean="0"/>
              <a:t>21/08/2024</a:t>
            </a:fld>
            <a:endParaRPr lang="en-GB"/>
          </a:p>
        </p:txBody>
      </p:sp>
      <p:sp>
        <p:nvSpPr>
          <p:cNvPr id="5" name="Espace réservé du pied de page 4">
            <a:extLst>
              <a:ext uri="{FF2B5EF4-FFF2-40B4-BE49-F238E27FC236}">
                <a16:creationId xmlns:a16="http://schemas.microsoft.com/office/drawing/2014/main" id="{E60A07FE-FCF3-31C2-18BE-E9E3140591E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Espace réservé du numéro de diapositive 5">
            <a:extLst>
              <a:ext uri="{FF2B5EF4-FFF2-40B4-BE49-F238E27FC236}">
                <a16:creationId xmlns:a16="http://schemas.microsoft.com/office/drawing/2014/main" id="{86C3A6AC-ED3B-718F-74E7-B65A97C624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C0559D6-96FD-B346-93CC-EF4425D651B5}" type="slidenum">
              <a:rPr lang="en-GB" smtClean="0"/>
              <a:t>‹N°›</a:t>
            </a:fld>
            <a:endParaRPr lang="en-GB"/>
          </a:p>
        </p:txBody>
      </p:sp>
    </p:spTree>
    <p:extLst>
      <p:ext uri="{BB962C8B-B14F-4D97-AF65-F5344CB8AC3E}">
        <p14:creationId xmlns:p14="http://schemas.microsoft.com/office/powerpoint/2010/main" val="432856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hyperlink" Target="https://doi.org/10.1080/07303084.2016.1203687"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hyperlink" Target="https://doi.org/10.7202/1061719ar" TargetMode="External"/><Relationship Id="rId4" Type="http://schemas.openxmlformats.org/officeDocument/2006/relationships/hyperlink" Target="https://doi.org/10.26034/vd.epm.2021.3525"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microsoft.com/office/2018/10/relationships/comments" Target="../comments/modernComment_214_BA9454FA.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microsoft.com/office/2018/10/relationships/comments" Target="../comments/modernComment_282_48FFB522.xml"/><Relationship Id="rId16" Type="http://schemas.openxmlformats.org/officeDocument/2006/relationships/image" Target="../media/image21.png"/><Relationship Id="rId20" Type="http://schemas.openxmlformats.org/officeDocument/2006/relationships/image" Target="../media/image25.png"/><Relationship Id="rId1" Type="http://schemas.openxmlformats.org/officeDocument/2006/relationships/slideLayout" Target="../slideLayouts/slideLayout14.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19" Type="http://schemas.openxmlformats.org/officeDocument/2006/relationships/image" Target="../media/image24.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microsoft.com/office/2018/10/relationships/comments" Target="../comments/modernComment_21E_2E95FF05.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mailto:magali.descoeudres@hepl.ch" TargetMode="External"/><Relationship Id="rId1" Type="http://schemas.openxmlformats.org/officeDocument/2006/relationships/slideLayout" Target="../slideLayouts/slideLayout15.xml"/><Relationship Id="rId6" Type="http://schemas.openxmlformats.org/officeDocument/2006/relationships/image" Target="../media/image6.png"/><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hyperlink" Target="https://pedagogie.uquebec.ca/le-tableau/superviser-distance-grace-au-numerique-le-cas-des-stages" TargetMode="External"/><Relationship Id="rId7"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platzhalter 1"/>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t="7813" b="7813"/>
          <a:stretch>
            <a:fillRect/>
          </a:stretch>
        </p:blipFill>
        <p:spPr/>
      </p:pic>
      <p:sp>
        <p:nvSpPr>
          <p:cNvPr id="3" name="Titel 2">
            <a:extLst>
              <a:ext uri="{FF2B5EF4-FFF2-40B4-BE49-F238E27FC236}">
                <a16:creationId xmlns:a16="http://schemas.microsoft.com/office/drawing/2014/main" id="{D21897E6-3827-4D87-A888-88A73889B052}"/>
              </a:ext>
            </a:extLst>
          </p:cNvPr>
          <p:cNvSpPr>
            <a:spLocks noGrp="1"/>
          </p:cNvSpPr>
          <p:nvPr>
            <p:ph type="title"/>
          </p:nvPr>
        </p:nvSpPr>
        <p:spPr>
          <a:xfrm>
            <a:off x="405309" y="4015770"/>
            <a:ext cx="9001000" cy="781382"/>
          </a:xfrm>
        </p:spPr>
        <p:txBody>
          <a:bodyPr/>
          <a:lstStyle/>
          <a:p>
            <a:pPr algn="l"/>
            <a:r>
              <a:rPr lang="de-CH" sz="2400" b="1" dirty="0"/>
              <a:t>(Effektive) Hochschulische Lehre im Fachbereich Bewegung und Sport</a:t>
            </a:r>
          </a:p>
        </p:txBody>
      </p:sp>
      <p:sp>
        <p:nvSpPr>
          <p:cNvPr id="4" name="Foliennummernplatzhalter 3">
            <a:extLst>
              <a:ext uri="{FF2B5EF4-FFF2-40B4-BE49-F238E27FC236}">
                <a16:creationId xmlns:a16="http://schemas.microsoft.com/office/drawing/2014/main" id="{DD1FFFEF-4D2C-45CA-86F8-216C57B11686}"/>
              </a:ext>
            </a:extLst>
          </p:cNvPr>
          <p:cNvSpPr>
            <a:spLocks noGrp="1"/>
          </p:cNvSpPr>
          <p:nvPr>
            <p:ph type="sldNum" sz="quarter" idx="16"/>
          </p:nvPr>
        </p:nvSpPr>
        <p:spPr>
          <a:xfrm>
            <a:off x="10883900" y="6570729"/>
            <a:ext cx="760795" cy="180000"/>
          </a:xfrm>
        </p:spPr>
        <p:txBody>
          <a:bodyPr/>
          <a:lstStyle/>
          <a:p>
            <a:fld id="{442AD375-037F-43D0-B059-5172DA06796A}" type="slidenum">
              <a:rPr lang="de-CH" smtClean="0"/>
              <a:pPr/>
              <a:t>1</a:t>
            </a:fld>
            <a:endParaRPr lang="de-CH"/>
          </a:p>
        </p:txBody>
      </p:sp>
      <p:sp>
        <p:nvSpPr>
          <p:cNvPr id="5" name="Textplatzhalter 4">
            <a:extLst>
              <a:ext uri="{FF2B5EF4-FFF2-40B4-BE49-F238E27FC236}">
                <a16:creationId xmlns:a16="http://schemas.microsoft.com/office/drawing/2014/main" id="{30179E72-616F-49F0-B7FB-7CE0D9E9AC95}"/>
              </a:ext>
            </a:extLst>
          </p:cNvPr>
          <p:cNvSpPr>
            <a:spLocks noGrp="1"/>
          </p:cNvSpPr>
          <p:nvPr>
            <p:ph type="body" sz="quarter" idx="17"/>
          </p:nvPr>
        </p:nvSpPr>
        <p:spPr>
          <a:xfrm>
            <a:off x="405309" y="4826467"/>
            <a:ext cx="8596408" cy="402733"/>
          </a:xfrm>
        </p:spPr>
        <p:txBody>
          <a:bodyPr/>
          <a:lstStyle/>
          <a:p>
            <a:r>
              <a:rPr lang="en-US" sz="1800" err="1"/>
              <a:t>Austauschforum</a:t>
            </a:r>
            <a:r>
              <a:rPr lang="en-US" sz="1800"/>
              <a:t> NFBS-Tagung 2024, PHSG</a:t>
            </a:r>
          </a:p>
          <a:p>
            <a:endParaRPr lang="en-US" sz="1800" b="1"/>
          </a:p>
        </p:txBody>
      </p:sp>
      <p:sp>
        <p:nvSpPr>
          <p:cNvPr id="24" name="Textplatzhalter 23">
            <a:extLst>
              <a:ext uri="{FF2B5EF4-FFF2-40B4-BE49-F238E27FC236}">
                <a16:creationId xmlns:a16="http://schemas.microsoft.com/office/drawing/2014/main" id="{117897AE-BEEB-47C8-B263-81F0A29E9EDD}"/>
              </a:ext>
            </a:extLst>
          </p:cNvPr>
          <p:cNvSpPr>
            <a:spLocks noGrp="1"/>
          </p:cNvSpPr>
          <p:nvPr>
            <p:ph type="body" sz="quarter" idx="19"/>
          </p:nvPr>
        </p:nvSpPr>
        <p:spPr>
          <a:effectLst/>
        </p:spPr>
        <p:txBody>
          <a:bodyPr/>
          <a:lstStyle/>
          <a:p>
            <a:endParaRPr lang="de-CH"/>
          </a:p>
        </p:txBody>
      </p:sp>
      <p:sp>
        <p:nvSpPr>
          <p:cNvPr id="10" name="Fußzeilenplatzhalter 3">
            <a:extLst>
              <a:ext uri="{FF2B5EF4-FFF2-40B4-BE49-F238E27FC236}">
                <a16:creationId xmlns:a16="http://schemas.microsoft.com/office/drawing/2014/main" id="{EC5EF006-E24E-C47F-0DF8-AB1B883DA860}"/>
              </a:ext>
            </a:extLst>
          </p:cNvPr>
          <p:cNvSpPr txBox="1">
            <a:spLocks/>
          </p:cNvSpPr>
          <p:nvPr/>
        </p:nvSpPr>
        <p:spPr>
          <a:xfrm>
            <a:off x="335360" y="6138180"/>
            <a:ext cx="8343711"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a:solidFill>
                  <a:schemeClr val="tx1"/>
                </a:solidFill>
              </a:rPr>
              <a:t>16. August 2024; Prof. Dr. Jürg Baumberger (</a:t>
            </a:r>
            <a:r>
              <a:rPr lang="en-US" sz="1400" err="1">
                <a:solidFill>
                  <a:schemeClr val="tx1"/>
                </a:solidFill>
              </a:rPr>
              <a:t>em</a:t>
            </a:r>
            <a:r>
              <a:rPr lang="en-US" sz="1400">
                <a:solidFill>
                  <a:schemeClr val="tx1"/>
                </a:solidFill>
              </a:rPr>
              <a:t>., PHZH), cand. Dr. </a:t>
            </a:r>
            <a:r>
              <a:rPr lang="de-CH" sz="1400">
                <a:solidFill>
                  <a:schemeClr val="tx1"/>
                </a:solidFill>
              </a:rPr>
              <a:t>Raphaël Mathis (PHTG), Prof. Dr. Magali Descoeudres (HEPL), Prof. Dr. Matthias Baumgartner (PHSG)</a:t>
            </a:r>
            <a:endParaRPr lang="en-US" sz="1400">
              <a:solidFill>
                <a:schemeClr val="tx1"/>
              </a:solidFill>
            </a:endParaRPr>
          </a:p>
          <a:p>
            <a:endParaRPr lang="de-CH" sz="1400"/>
          </a:p>
        </p:txBody>
      </p:sp>
      <p:sp>
        <p:nvSpPr>
          <p:cNvPr id="6" name="Freeform 5">
            <a:extLst>
              <a:ext uri="{FF2B5EF4-FFF2-40B4-BE49-F238E27FC236}">
                <a16:creationId xmlns:a16="http://schemas.microsoft.com/office/drawing/2014/main" id="{682625FB-159D-03C4-28C0-16379CB68AC4}"/>
              </a:ext>
            </a:extLst>
          </p:cNvPr>
          <p:cNvSpPr>
            <a:spLocks noEditPoints="1"/>
          </p:cNvSpPr>
          <p:nvPr/>
        </p:nvSpPr>
        <p:spPr bwMode="auto">
          <a:xfrm>
            <a:off x="409364" y="382131"/>
            <a:ext cx="814387" cy="1177925"/>
          </a:xfrm>
          <a:custGeom>
            <a:avLst/>
            <a:gdLst>
              <a:gd name="T0" fmla="*/ 0 w 10787"/>
              <a:gd name="T1" fmla="*/ 15596 h 15596"/>
              <a:gd name="T2" fmla="*/ 10677 w 10787"/>
              <a:gd name="T3" fmla="*/ 7013 h 15596"/>
              <a:gd name="T4" fmla="*/ 7367 w 10787"/>
              <a:gd name="T5" fmla="*/ 7013 h 15596"/>
              <a:gd name="T6" fmla="*/ 7367 w 10787"/>
              <a:gd name="T7" fmla="*/ 10604 h 15596"/>
              <a:gd name="T8" fmla="*/ 10677 w 10787"/>
              <a:gd name="T9" fmla="*/ 5772 h 15596"/>
              <a:gd name="T10" fmla="*/ 7367 w 10787"/>
              <a:gd name="T11" fmla="*/ 2181 h 15596"/>
              <a:gd name="T12" fmla="*/ 7367 w 10787"/>
              <a:gd name="T13" fmla="*/ 5772 h 15596"/>
              <a:gd name="T14" fmla="*/ 4869 w 10787"/>
              <a:gd name="T15" fmla="*/ 2151 h 15596"/>
              <a:gd name="T16" fmla="*/ 4856 w 10787"/>
              <a:gd name="T17" fmla="*/ 1890 h 15596"/>
              <a:gd name="T18" fmla="*/ 4817 w 10787"/>
              <a:gd name="T19" fmla="*/ 1638 h 15596"/>
              <a:gd name="T20" fmla="*/ 4752 w 10787"/>
              <a:gd name="T21" fmla="*/ 1395 h 15596"/>
              <a:gd name="T22" fmla="*/ 4663 w 10787"/>
              <a:gd name="T23" fmla="*/ 1164 h 15596"/>
              <a:gd name="T24" fmla="*/ 4620 w 10787"/>
              <a:gd name="T25" fmla="*/ 1076 h 15596"/>
              <a:gd name="T26" fmla="*/ 4574 w 10787"/>
              <a:gd name="T27" fmla="*/ 991 h 15596"/>
              <a:gd name="T28" fmla="*/ 4524 w 10787"/>
              <a:gd name="T29" fmla="*/ 907 h 15596"/>
              <a:gd name="T30" fmla="*/ 4470 w 10787"/>
              <a:gd name="T31" fmla="*/ 827 h 15596"/>
              <a:gd name="T32" fmla="*/ 4352 w 10787"/>
              <a:gd name="T33" fmla="*/ 674 h 15596"/>
              <a:gd name="T34" fmla="*/ 4203 w 10787"/>
              <a:gd name="T35" fmla="*/ 519 h 15596"/>
              <a:gd name="T36" fmla="*/ 4041 w 10787"/>
              <a:gd name="T37" fmla="*/ 383 h 15596"/>
              <a:gd name="T38" fmla="*/ 3864 w 10787"/>
              <a:gd name="T39" fmla="*/ 269 h 15596"/>
              <a:gd name="T40" fmla="*/ 3674 w 10787"/>
              <a:gd name="T41" fmla="*/ 172 h 15596"/>
              <a:gd name="T42" fmla="*/ 3472 w 10787"/>
              <a:gd name="T43" fmla="*/ 98 h 15596"/>
              <a:gd name="T44" fmla="*/ 3258 w 10787"/>
              <a:gd name="T45" fmla="*/ 44 h 15596"/>
              <a:gd name="T46" fmla="*/ 3033 w 10787"/>
              <a:gd name="T47" fmla="*/ 11 h 15596"/>
              <a:gd name="T48" fmla="*/ 2798 w 10787"/>
              <a:gd name="T49" fmla="*/ 0 h 15596"/>
              <a:gd name="T50" fmla="*/ 1715 w 10787"/>
              <a:gd name="T51" fmla="*/ 4289 h 15596"/>
              <a:gd name="T52" fmla="*/ 2991 w 10787"/>
              <a:gd name="T53" fmla="*/ 4281 h 15596"/>
              <a:gd name="T54" fmla="*/ 3249 w 10787"/>
              <a:gd name="T55" fmla="*/ 4243 h 15596"/>
              <a:gd name="T56" fmla="*/ 3502 w 10787"/>
              <a:gd name="T57" fmla="*/ 4175 h 15596"/>
              <a:gd name="T58" fmla="*/ 3656 w 10787"/>
              <a:gd name="T59" fmla="*/ 4117 h 15596"/>
              <a:gd name="T60" fmla="*/ 3776 w 10787"/>
              <a:gd name="T61" fmla="*/ 4061 h 15596"/>
              <a:gd name="T62" fmla="*/ 3970 w 10787"/>
              <a:gd name="T63" fmla="*/ 3951 h 15596"/>
              <a:gd name="T64" fmla="*/ 4176 w 10787"/>
              <a:gd name="T65" fmla="*/ 3798 h 15596"/>
              <a:gd name="T66" fmla="*/ 4362 w 10787"/>
              <a:gd name="T67" fmla="*/ 3614 h 15596"/>
              <a:gd name="T68" fmla="*/ 4525 w 10787"/>
              <a:gd name="T69" fmla="*/ 3401 h 15596"/>
              <a:gd name="T70" fmla="*/ 4661 w 10787"/>
              <a:gd name="T71" fmla="*/ 3158 h 15596"/>
              <a:gd name="T72" fmla="*/ 4765 w 10787"/>
              <a:gd name="T73" fmla="*/ 2883 h 15596"/>
              <a:gd name="T74" fmla="*/ 4836 w 10787"/>
              <a:gd name="T75" fmla="*/ 2578 h 15596"/>
              <a:gd name="T76" fmla="*/ 4868 w 10787"/>
              <a:gd name="T77" fmla="*/ 2241 h 15596"/>
              <a:gd name="T78" fmla="*/ 2870 w 10787"/>
              <a:gd name="T79" fmla="*/ 1304 h 15596"/>
              <a:gd name="T80" fmla="*/ 3013 w 10787"/>
              <a:gd name="T81" fmla="*/ 1341 h 15596"/>
              <a:gd name="T82" fmla="*/ 3134 w 10787"/>
              <a:gd name="T83" fmla="*/ 1412 h 15596"/>
              <a:gd name="T84" fmla="*/ 3234 w 10787"/>
              <a:gd name="T85" fmla="*/ 1509 h 15596"/>
              <a:gd name="T86" fmla="*/ 3313 w 10787"/>
              <a:gd name="T87" fmla="*/ 1628 h 15596"/>
              <a:gd name="T88" fmla="*/ 3372 w 10787"/>
              <a:gd name="T89" fmla="*/ 1762 h 15596"/>
              <a:gd name="T90" fmla="*/ 3410 w 10787"/>
              <a:gd name="T91" fmla="*/ 1906 h 15596"/>
              <a:gd name="T92" fmla="*/ 3429 w 10787"/>
              <a:gd name="T93" fmla="*/ 2056 h 15596"/>
              <a:gd name="T94" fmla="*/ 3428 w 10787"/>
              <a:gd name="T95" fmla="*/ 2210 h 15596"/>
              <a:gd name="T96" fmla="*/ 3407 w 10787"/>
              <a:gd name="T97" fmla="*/ 2366 h 15596"/>
              <a:gd name="T98" fmla="*/ 3366 w 10787"/>
              <a:gd name="T99" fmla="*/ 2516 h 15596"/>
              <a:gd name="T100" fmla="*/ 3305 w 10787"/>
              <a:gd name="T101" fmla="*/ 2653 h 15596"/>
              <a:gd name="T102" fmla="*/ 3223 w 10787"/>
              <a:gd name="T103" fmla="*/ 2773 h 15596"/>
              <a:gd name="T104" fmla="*/ 3124 w 10787"/>
              <a:gd name="T105" fmla="*/ 2870 h 15596"/>
              <a:gd name="T106" fmla="*/ 3004 w 10787"/>
              <a:gd name="T107" fmla="*/ 2939 h 15596"/>
              <a:gd name="T108" fmla="*/ 2866 w 10787"/>
              <a:gd name="T109" fmla="*/ 2977 h 15596"/>
              <a:gd name="T110" fmla="*/ 1715 w 10787"/>
              <a:gd name="T111" fmla="*/ 1299 h 15596"/>
              <a:gd name="T112" fmla="*/ 1867 w 10787"/>
              <a:gd name="T113" fmla="*/ 1299 h 15596"/>
              <a:gd name="T114" fmla="*/ 2212 w 10787"/>
              <a:gd name="T115" fmla="*/ 1299 h 15596"/>
              <a:gd name="T116" fmla="*/ 2576 w 10787"/>
              <a:gd name="T117" fmla="*/ 1299 h 15596"/>
              <a:gd name="T118" fmla="*/ 2789 w 10787"/>
              <a:gd name="T119" fmla="*/ 1299 h 15596"/>
              <a:gd name="T120" fmla="*/ 110 w 10787"/>
              <a:gd name="T121" fmla="*/ 12578 h 15596"/>
              <a:gd name="T122" fmla="*/ 2306 w 10787"/>
              <a:gd name="T123" fmla="*/ 11486 h 15596"/>
              <a:gd name="T124" fmla="*/ 252 w 10787"/>
              <a:gd name="T125" fmla="*/ 8312 h 15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787" h="15596">
                <a:moveTo>
                  <a:pt x="10787" y="15596"/>
                </a:moveTo>
                <a:lnTo>
                  <a:pt x="10787" y="14196"/>
                </a:lnTo>
                <a:lnTo>
                  <a:pt x="0" y="14196"/>
                </a:lnTo>
                <a:lnTo>
                  <a:pt x="0" y="15596"/>
                </a:lnTo>
                <a:lnTo>
                  <a:pt x="10787" y="15596"/>
                </a:lnTo>
                <a:close/>
                <a:moveTo>
                  <a:pt x="9186" y="12785"/>
                </a:moveTo>
                <a:lnTo>
                  <a:pt x="10677" y="12785"/>
                </a:lnTo>
                <a:lnTo>
                  <a:pt x="10677" y="7013"/>
                </a:lnTo>
                <a:lnTo>
                  <a:pt x="9186" y="7013"/>
                </a:lnTo>
                <a:lnTo>
                  <a:pt x="9186" y="9194"/>
                </a:lnTo>
                <a:lnTo>
                  <a:pt x="7367" y="9194"/>
                </a:lnTo>
                <a:lnTo>
                  <a:pt x="7367" y="7013"/>
                </a:lnTo>
                <a:lnTo>
                  <a:pt x="5875" y="7013"/>
                </a:lnTo>
                <a:lnTo>
                  <a:pt x="5875" y="12785"/>
                </a:lnTo>
                <a:lnTo>
                  <a:pt x="7367" y="12785"/>
                </a:lnTo>
                <a:lnTo>
                  <a:pt x="7367" y="10604"/>
                </a:lnTo>
                <a:lnTo>
                  <a:pt x="9186" y="10604"/>
                </a:lnTo>
                <a:lnTo>
                  <a:pt x="9186" y="12785"/>
                </a:lnTo>
                <a:close/>
                <a:moveTo>
                  <a:pt x="9186" y="5772"/>
                </a:moveTo>
                <a:lnTo>
                  <a:pt x="10677" y="5772"/>
                </a:lnTo>
                <a:lnTo>
                  <a:pt x="10677" y="0"/>
                </a:lnTo>
                <a:lnTo>
                  <a:pt x="9186" y="0"/>
                </a:lnTo>
                <a:lnTo>
                  <a:pt x="9186" y="2181"/>
                </a:lnTo>
                <a:lnTo>
                  <a:pt x="7367" y="2181"/>
                </a:lnTo>
                <a:lnTo>
                  <a:pt x="7367" y="0"/>
                </a:lnTo>
                <a:lnTo>
                  <a:pt x="5875" y="0"/>
                </a:lnTo>
                <a:lnTo>
                  <a:pt x="5875" y="5772"/>
                </a:lnTo>
                <a:lnTo>
                  <a:pt x="7367" y="5772"/>
                </a:lnTo>
                <a:lnTo>
                  <a:pt x="7367" y="3591"/>
                </a:lnTo>
                <a:lnTo>
                  <a:pt x="9186" y="3591"/>
                </a:lnTo>
                <a:lnTo>
                  <a:pt x="9186" y="5772"/>
                </a:lnTo>
                <a:close/>
                <a:moveTo>
                  <a:pt x="4869" y="2151"/>
                </a:moveTo>
                <a:lnTo>
                  <a:pt x="4869" y="2086"/>
                </a:lnTo>
                <a:lnTo>
                  <a:pt x="4866" y="2021"/>
                </a:lnTo>
                <a:lnTo>
                  <a:pt x="4862" y="1956"/>
                </a:lnTo>
                <a:lnTo>
                  <a:pt x="4856" y="1890"/>
                </a:lnTo>
                <a:lnTo>
                  <a:pt x="4849" y="1827"/>
                </a:lnTo>
                <a:lnTo>
                  <a:pt x="4840" y="1763"/>
                </a:lnTo>
                <a:lnTo>
                  <a:pt x="4829" y="1700"/>
                </a:lnTo>
                <a:lnTo>
                  <a:pt x="4817" y="1638"/>
                </a:lnTo>
                <a:lnTo>
                  <a:pt x="4803" y="1577"/>
                </a:lnTo>
                <a:lnTo>
                  <a:pt x="4788" y="1515"/>
                </a:lnTo>
                <a:lnTo>
                  <a:pt x="4770" y="1455"/>
                </a:lnTo>
                <a:lnTo>
                  <a:pt x="4752" y="1395"/>
                </a:lnTo>
                <a:lnTo>
                  <a:pt x="4732" y="1337"/>
                </a:lnTo>
                <a:lnTo>
                  <a:pt x="4710" y="1278"/>
                </a:lnTo>
                <a:lnTo>
                  <a:pt x="4688" y="1221"/>
                </a:lnTo>
                <a:lnTo>
                  <a:pt x="4663" y="1164"/>
                </a:lnTo>
                <a:lnTo>
                  <a:pt x="4652" y="1143"/>
                </a:lnTo>
                <a:lnTo>
                  <a:pt x="4642" y="1121"/>
                </a:lnTo>
                <a:lnTo>
                  <a:pt x="4632" y="1098"/>
                </a:lnTo>
                <a:lnTo>
                  <a:pt x="4620" y="1076"/>
                </a:lnTo>
                <a:lnTo>
                  <a:pt x="4609" y="1055"/>
                </a:lnTo>
                <a:lnTo>
                  <a:pt x="4598" y="1033"/>
                </a:lnTo>
                <a:lnTo>
                  <a:pt x="4586" y="1012"/>
                </a:lnTo>
                <a:lnTo>
                  <a:pt x="4574" y="991"/>
                </a:lnTo>
                <a:lnTo>
                  <a:pt x="4562" y="970"/>
                </a:lnTo>
                <a:lnTo>
                  <a:pt x="4550" y="948"/>
                </a:lnTo>
                <a:lnTo>
                  <a:pt x="4537" y="927"/>
                </a:lnTo>
                <a:lnTo>
                  <a:pt x="4524" y="907"/>
                </a:lnTo>
                <a:lnTo>
                  <a:pt x="4511" y="887"/>
                </a:lnTo>
                <a:lnTo>
                  <a:pt x="4497" y="866"/>
                </a:lnTo>
                <a:lnTo>
                  <a:pt x="4484" y="847"/>
                </a:lnTo>
                <a:lnTo>
                  <a:pt x="4470" y="827"/>
                </a:lnTo>
                <a:lnTo>
                  <a:pt x="4442" y="788"/>
                </a:lnTo>
                <a:lnTo>
                  <a:pt x="4413" y="749"/>
                </a:lnTo>
                <a:lnTo>
                  <a:pt x="4383" y="711"/>
                </a:lnTo>
                <a:lnTo>
                  <a:pt x="4352" y="674"/>
                </a:lnTo>
                <a:lnTo>
                  <a:pt x="4316" y="634"/>
                </a:lnTo>
                <a:lnTo>
                  <a:pt x="4280" y="594"/>
                </a:lnTo>
                <a:lnTo>
                  <a:pt x="4243" y="556"/>
                </a:lnTo>
                <a:lnTo>
                  <a:pt x="4203" y="519"/>
                </a:lnTo>
                <a:lnTo>
                  <a:pt x="4164" y="484"/>
                </a:lnTo>
                <a:lnTo>
                  <a:pt x="4124" y="449"/>
                </a:lnTo>
                <a:lnTo>
                  <a:pt x="4083" y="416"/>
                </a:lnTo>
                <a:lnTo>
                  <a:pt x="4041" y="383"/>
                </a:lnTo>
                <a:lnTo>
                  <a:pt x="3998" y="353"/>
                </a:lnTo>
                <a:lnTo>
                  <a:pt x="3954" y="323"/>
                </a:lnTo>
                <a:lnTo>
                  <a:pt x="3909" y="296"/>
                </a:lnTo>
                <a:lnTo>
                  <a:pt x="3864" y="269"/>
                </a:lnTo>
                <a:lnTo>
                  <a:pt x="3818" y="243"/>
                </a:lnTo>
                <a:lnTo>
                  <a:pt x="3771" y="218"/>
                </a:lnTo>
                <a:lnTo>
                  <a:pt x="3723" y="195"/>
                </a:lnTo>
                <a:lnTo>
                  <a:pt x="3674" y="172"/>
                </a:lnTo>
                <a:lnTo>
                  <a:pt x="3625" y="152"/>
                </a:lnTo>
                <a:lnTo>
                  <a:pt x="3575" y="133"/>
                </a:lnTo>
                <a:lnTo>
                  <a:pt x="3523" y="115"/>
                </a:lnTo>
                <a:lnTo>
                  <a:pt x="3472" y="98"/>
                </a:lnTo>
                <a:lnTo>
                  <a:pt x="3420" y="82"/>
                </a:lnTo>
                <a:lnTo>
                  <a:pt x="3366" y="68"/>
                </a:lnTo>
                <a:lnTo>
                  <a:pt x="3312" y="56"/>
                </a:lnTo>
                <a:lnTo>
                  <a:pt x="3258" y="44"/>
                </a:lnTo>
                <a:lnTo>
                  <a:pt x="3202" y="34"/>
                </a:lnTo>
                <a:lnTo>
                  <a:pt x="3147" y="25"/>
                </a:lnTo>
                <a:lnTo>
                  <a:pt x="3091" y="17"/>
                </a:lnTo>
                <a:lnTo>
                  <a:pt x="3033" y="11"/>
                </a:lnTo>
                <a:lnTo>
                  <a:pt x="2975" y="6"/>
                </a:lnTo>
                <a:lnTo>
                  <a:pt x="2917" y="3"/>
                </a:lnTo>
                <a:lnTo>
                  <a:pt x="2858" y="1"/>
                </a:lnTo>
                <a:lnTo>
                  <a:pt x="2798" y="0"/>
                </a:lnTo>
                <a:lnTo>
                  <a:pt x="256" y="0"/>
                </a:lnTo>
                <a:lnTo>
                  <a:pt x="256" y="5772"/>
                </a:lnTo>
                <a:lnTo>
                  <a:pt x="1715" y="5772"/>
                </a:lnTo>
                <a:lnTo>
                  <a:pt x="1715" y="4289"/>
                </a:lnTo>
                <a:lnTo>
                  <a:pt x="2798" y="4289"/>
                </a:lnTo>
                <a:lnTo>
                  <a:pt x="2862" y="4288"/>
                </a:lnTo>
                <a:lnTo>
                  <a:pt x="2926" y="4286"/>
                </a:lnTo>
                <a:lnTo>
                  <a:pt x="2991" y="4281"/>
                </a:lnTo>
                <a:lnTo>
                  <a:pt x="3055" y="4274"/>
                </a:lnTo>
                <a:lnTo>
                  <a:pt x="3120" y="4266"/>
                </a:lnTo>
                <a:lnTo>
                  <a:pt x="3185" y="4256"/>
                </a:lnTo>
                <a:lnTo>
                  <a:pt x="3249" y="4243"/>
                </a:lnTo>
                <a:lnTo>
                  <a:pt x="3312" y="4229"/>
                </a:lnTo>
                <a:lnTo>
                  <a:pt x="3376" y="4213"/>
                </a:lnTo>
                <a:lnTo>
                  <a:pt x="3439" y="4196"/>
                </a:lnTo>
                <a:lnTo>
                  <a:pt x="3502" y="4175"/>
                </a:lnTo>
                <a:lnTo>
                  <a:pt x="3564" y="4153"/>
                </a:lnTo>
                <a:lnTo>
                  <a:pt x="3595" y="4142"/>
                </a:lnTo>
                <a:lnTo>
                  <a:pt x="3626" y="4130"/>
                </a:lnTo>
                <a:lnTo>
                  <a:pt x="3656" y="4117"/>
                </a:lnTo>
                <a:lnTo>
                  <a:pt x="3686" y="4104"/>
                </a:lnTo>
                <a:lnTo>
                  <a:pt x="3717" y="4090"/>
                </a:lnTo>
                <a:lnTo>
                  <a:pt x="3747" y="4077"/>
                </a:lnTo>
                <a:lnTo>
                  <a:pt x="3776" y="4061"/>
                </a:lnTo>
                <a:lnTo>
                  <a:pt x="3806" y="4047"/>
                </a:lnTo>
                <a:lnTo>
                  <a:pt x="3862" y="4017"/>
                </a:lnTo>
                <a:lnTo>
                  <a:pt x="3917" y="3985"/>
                </a:lnTo>
                <a:lnTo>
                  <a:pt x="3970" y="3951"/>
                </a:lnTo>
                <a:lnTo>
                  <a:pt x="4023" y="3915"/>
                </a:lnTo>
                <a:lnTo>
                  <a:pt x="4075" y="3878"/>
                </a:lnTo>
                <a:lnTo>
                  <a:pt x="4127" y="3839"/>
                </a:lnTo>
                <a:lnTo>
                  <a:pt x="4176" y="3798"/>
                </a:lnTo>
                <a:lnTo>
                  <a:pt x="4225" y="3754"/>
                </a:lnTo>
                <a:lnTo>
                  <a:pt x="4272" y="3710"/>
                </a:lnTo>
                <a:lnTo>
                  <a:pt x="4317" y="3663"/>
                </a:lnTo>
                <a:lnTo>
                  <a:pt x="4362" y="3614"/>
                </a:lnTo>
                <a:lnTo>
                  <a:pt x="4405" y="3564"/>
                </a:lnTo>
                <a:lnTo>
                  <a:pt x="4446" y="3512"/>
                </a:lnTo>
                <a:lnTo>
                  <a:pt x="4487" y="3457"/>
                </a:lnTo>
                <a:lnTo>
                  <a:pt x="4525" y="3401"/>
                </a:lnTo>
                <a:lnTo>
                  <a:pt x="4561" y="3343"/>
                </a:lnTo>
                <a:lnTo>
                  <a:pt x="4597" y="3283"/>
                </a:lnTo>
                <a:lnTo>
                  <a:pt x="4630" y="3221"/>
                </a:lnTo>
                <a:lnTo>
                  <a:pt x="4661" y="3158"/>
                </a:lnTo>
                <a:lnTo>
                  <a:pt x="4690" y="3092"/>
                </a:lnTo>
                <a:lnTo>
                  <a:pt x="4718" y="3025"/>
                </a:lnTo>
                <a:lnTo>
                  <a:pt x="4742" y="2956"/>
                </a:lnTo>
                <a:lnTo>
                  <a:pt x="4765" y="2883"/>
                </a:lnTo>
                <a:lnTo>
                  <a:pt x="4787" y="2810"/>
                </a:lnTo>
                <a:lnTo>
                  <a:pt x="4806" y="2735"/>
                </a:lnTo>
                <a:lnTo>
                  <a:pt x="4822" y="2658"/>
                </a:lnTo>
                <a:lnTo>
                  <a:pt x="4836" y="2578"/>
                </a:lnTo>
                <a:lnTo>
                  <a:pt x="4847" y="2496"/>
                </a:lnTo>
                <a:lnTo>
                  <a:pt x="4856" y="2414"/>
                </a:lnTo>
                <a:lnTo>
                  <a:pt x="4864" y="2328"/>
                </a:lnTo>
                <a:lnTo>
                  <a:pt x="4868" y="2241"/>
                </a:lnTo>
                <a:lnTo>
                  <a:pt x="4869" y="2151"/>
                </a:lnTo>
                <a:close/>
                <a:moveTo>
                  <a:pt x="2789" y="1299"/>
                </a:moveTo>
                <a:lnTo>
                  <a:pt x="2831" y="1300"/>
                </a:lnTo>
                <a:lnTo>
                  <a:pt x="2870" y="1304"/>
                </a:lnTo>
                <a:lnTo>
                  <a:pt x="2907" y="1310"/>
                </a:lnTo>
                <a:lnTo>
                  <a:pt x="2944" y="1318"/>
                </a:lnTo>
                <a:lnTo>
                  <a:pt x="2979" y="1329"/>
                </a:lnTo>
                <a:lnTo>
                  <a:pt x="3013" y="1341"/>
                </a:lnTo>
                <a:lnTo>
                  <a:pt x="3045" y="1356"/>
                </a:lnTo>
                <a:lnTo>
                  <a:pt x="3076" y="1373"/>
                </a:lnTo>
                <a:lnTo>
                  <a:pt x="3106" y="1392"/>
                </a:lnTo>
                <a:lnTo>
                  <a:pt x="3134" y="1412"/>
                </a:lnTo>
                <a:lnTo>
                  <a:pt x="3161" y="1433"/>
                </a:lnTo>
                <a:lnTo>
                  <a:pt x="3187" y="1457"/>
                </a:lnTo>
                <a:lnTo>
                  <a:pt x="3212" y="1482"/>
                </a:lnTo>
                <a:lnTo>
                  <a:pt x="3234" y="1509"/>
                </a:lnTo>
                <a:lnTo>
                  <a:pt x="3256" y="1537"/>
                </a:lnTo>
                <a:lnTo>
                  <a:pt x="3277" y="1566"/>
                </a:lnTo>
                <a:lnTo>
                  <a:pt x="3296" y="1596"/>
                </a:lnTo>
                <a:lnTo>
                  <a:pt x="3313" y="1628"/>
                </a:lnTo>
                <a:lnTo>
                  <a:pt x="3330" y="1660"/>
                </a:lnTo>
                <a:lnTo>
                  <a:pt x="3345" y="1693"/>
                </a:lnTo>
                <a:lnTo>
                  <a:pt x="3360" y="1727"/>
                </a:lnTo>
                <a:lnTo>
                  <a:pt x="3372" y="1762"/>
                </a:lnTo>
                <a:lnTo>
                  <a:pt x="3384" y="1797"/>
                </a:lnTo>
                <a:lnTo>
                  <a:pt x="3394" y="1833"/>
                </a:lnTo>
                <a:lnTo>
                  <a:pt x="3402" y="1870"/>
                </a:lnTo>
                <a:lnTo>
                  <a:pt x="3410" y="1906"/>
                </a:lnTo>
                <a:lnTo>
                  <a:pt x="3417" y="1943"/>
                </a:lnTo>
                <a:lnTo>
                  <a:pt x="3422" y="1981"/>
                </a:lnTo>
                <a:lnTo>
                  <a:pt x="3426" y="2019"/>
                </a:lnTo>
                <a:lnTo>
                  <a:pt x="3429" y="2056"/>
                </a:lnTo>
                <a:lnTo>
                  <a:pt x="3431" y="2093"/>
                </a:lnTo>
                <a:lnTo>
                  <a:pt x="3431" y="2130"/>
                </a:lnTo>
                <a:lnTo>
                  <a:pt x="3430" y="2171"/>
                </a:lnTo>
                <a:lnTo>
                  <a:pt x="3428" y="2210"/>
                </a:lnTo>
                <a:lnTo>
                  <a:pt x="3425" y="2249"/>
                </a:lnTo>
                <a:lnTo>
                  <a:pt x="3420" y="2289"/>
                </a:lnTo>
                <a:lnTo>
                  <a:pt x="3415" y="2328"/>
                </a:lnTo>
                <a:lnTo>
                  <a:pt x="3407" y="2366"/>
                </a:lnTo>
                <a:lnTo>
                  <a:pt x="3398" y="2404"/>
                </a:lnTo>
                <a:lnTo>
                  <a:pt x="3389" y="2443"/>
                </a:lnTo>
                <a:lnTo>
                  <a:pt x="3378" y="2479"/>
                </a:lnTo>
                <a:lnTo>
                  <a:pt x="3366" y="2516"/>
                </a:lnTo>
                <a:lnTo>
                  <a:pt x="3352" y="2551"/>
                </a:lnTo>
                <a:lnTo>
                  <a:pt x="3338" y="2586"/>
                </a:lnTo>
                <a:lnTo>
                  <a:pt x="3321" y="2620"/>
                </a:lnTo>
                <a:lnTo>
                  <a:pt x="3305" y="2653"/>
                </a:lnTo>
                <a:lnTo>
                  <a:pt x="3286" y="2685"/>
                </a:lnTo>
                <a:lnTo>
                  <a:pt x="3267" y="2715"/>
                </a:lnTo>
                <a:lnTo>
                  <a:pt x="3246" y="2745"/>
                </a:lnTo>
                <a:lnTo>
                  <a:pt x="3223" y="2773"/>
                </a:lnTo>
                <a:lnTo>
                  <a:pt x="3200" y="2798"/>
                </a:lnTo>
                <a:lnTo>
                  <a:pt x="3175" y="2824"/>
                </a:lnTo>
                <a:lnTo>
                  <a:pt x="3151" y="2848"/>
                </a:lnTo>
                <a:lnTo>
                  <a:pt x="3124" y="2870"/>
                </a:lnTo>
                <a:lnTo>
                  <a:pt x="3095" y="2889"/>
                </a:lnTo>
                <a:lnTo>
                  <a:pt x="3066" y="2908"/>
                </a:lnTo>
                <a:lnTo>
                  <a:pt x="3036" y="2925"/>
                </a:lnTo>
                <a:lnTo>
                  <a:pt x="3004" y="2939"/>
                </a:lnTo>
                <a:lnTo>
                  <a:pt x="2972" y="2953"/>
                </a:lnTo>
                <a:lnTo>
                  <a:pt x="2937" y="2963"/>
                </a:lnTo>
                <a:lnTo>
                  <a:pt x="2902" y="2971"/>
                </a:lnTo>
                <a:lnTo>
                  <a:pt x="2866" y="2977"/>
                </a:lnTo>
                <a:lnTo>
                  <a:pt x="2828" y="2980"/>
                </a:lnTo>
                <a:lnTo>
                  <a:pt x="2789" y="2981"/>
                </a:lnTo>
                <a:lnTo>
                  <a:pt x="1715" y="2981"/>
                </a:lnTo>
                <a:lnTo>
                  <a:pt x="1715" y="1299"/>
                </a:lnTo>
                <a:lnTo>
                  <a:pt x="1725" y="1299"/>
                </a:lnTo>
                <a:lnTo>
                  <a:pt x="1757" y="1299"/>
                </a:lnTo>
                <a:lnTo>
                  <a:pt x="1804" y="1299"/>
                </a:lnTo>
                <a:lnTo>
                  <a:pt x="1867" y="1299"/>
                </a:lnTo>
                <a:lnTo>
                  <a:pt x="1942" y="1299"/>
                </a:lnTo>
                <a:lnTo>
                  <a:pt x="2027" y="1299"/>
                </a:lnTo>
                <a:lnTo>
                  <a:pt x="2117" y="1299"/>
                </a:lnTo>
                <a:lnTo>
                  <a:pt x="2212" y="1299"/>
                </a:lnTo>
                <a:lnTo>
                  <a:pt x="2307" y="1299"/>
                </a:lnTo>
                <a:lnTo>
                  <a:pt x="2402" y="1299"/>
                </a:lnTo>
                <a:lnTo>
                  <a:pt x="2492" y="1299"/>
                </a:lnTo>
                <a:lnTo>
                  <a:pt x="2576" y="1299"/>
                </a:lnTo>
                <a:lnTo>
                  <a:pt x="2651" y="1299"/>
                </a:lnTo>
                <a:lnTo>
                  <a:pt x="2713" y="1299"/>
                </a:lnTo>
                <a:lnTo>
                  <a:pt x="2760" y="1299"/>
                </a:lnTo>
                <a:lnTo>
                  <a:pt x="2789" y="1299"/>
                </a:lnTo>
                <a:close/>
                <a:moveTo>
                  <a:pt x="252" y="8312"/>
                </a:moveTo>
                <a:lnTo>
                  <a:pt x="2491" y="8312"/>
                </a:lnTo>
                <a:lnTo>
                  <a:pt x="2481" y="8332"/>
                </a:lnTo>
                <a:lnTo>
                  <a:pt x="110" y="12578"/>
                </a:lnTo>
                <a:lnTo>
                  <a:pt x="110" y="12785"/>
                </a:lnTo>
                <a:lnTo>
                  <a:pt x="4721" y="12785"/>
                </a:lnTo>
                <a:lnTo>
                  <a:pt x="4721" y="11486"/>
                </a:lnTo>
                <a:lnTo>
                  <a:pt x="2306" y="11486"/>
                </a:lnTo>
                <a:lnTo>
                  <a:pt x="4696" y="7221"/>
                </a:lnTo>
                <a:lnTo>
                  <a:pt x="4696" y="7013"/>
                </a:lnTo>
                <a:lnTo>
                  <a:pt x="252" y="7013"/>
                </a:lnTo>
                <a:lnTo>
                  <a:pt x="252" y="831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pic>
        <p:nvPicPr>
          <p:cNvPr id="11" name="Grafik 10" descr="Ein Bild, das Text, Schrift, weiß, Logo enthält.&#10;&#10;Beschreibung automatisch generiert.">
            <a:extLst>
              <a:ext uri="{FF2B5EF4-FFF2-40B4-BE49-F238E27FC236}">
                <a16:creationId xmlns:a16="http://schemas.microsoft.com/office/drawing/2014/main" id="{E96DDF3D-B306-8D44-91AA-6D42EC7975C2}"/>
              </a:ext>
            </a:extLst>
          </p:cNvPr>
          <p:cNvPicPr>
            <a:picLocks noChangeAspect="1"/>
          </p:cNvPicPr>
          <p:nvPr/>
        </p:nvPicPr>
        <p:blipFill>
          <a:blip r:embed="rId4"/>
          <a:stretch>
            <a:fillRect/>
          </a:stretch>
        </p:blipFill>
        <p:spPr>
          <a:xfrm>
            <a:off x="5989984" y="400571"/>
            <a:ext cx="4034839" cy="882944"/>
          </a:xfrm>
          <a:prstGeom prst="rect">
            <a:avLst/>
          </a:prstGeom>
        </p:spPr>
      </p:pic>
      <p:pic>
        <p:nvPicPr>
          <p:cNvPr id="8" name="Grafik 7" descr="Ein Bild, das Text, Schrift, Logo, Grafiken enthält.&#10;&#10;Beschreibung automatisch generiert.">
            <a:extLst>
              <a:ext uri="{FF2B5EF4-FFF2-40B4-BE49-F238E27FC236}">
                <a16:creationId xmlns:a16="http://schemas.microsoft.com/office/drawing/2014/main" id="{D97BD8CD-3B22-441F-E3CD-9CBF4CE3B033}"/>
              </a:ext>
            </a:extLst>
          </p:cNvPr>
          <p:cNvPicPr>
            <a:picLocks noChangeAspect="1"/>
          </p:cNvPicPr>
          <p:nvPr/>
        </p:nvPicPr>
        <p:blipFill>
          <a:blip r:embed="rId5"/>
          <a:stretch>
            <a:fillRect/>
          </a:stretch>
        </p:blipFill>
        <p:spPr>
          <a:xfrm>
            <a:off x="2190750" y="400195"/>
            <a:ext cx="3200400" cy="1189356"/>
          </a:xfrm>
          <a:prstGeom prst="rect">
            <a:avLst/>
          </a:prstGeom>
        </p:spPr>
      </p:pic>
    </p:spTree>
    <p:extLst>
      <p:ext uri="{BB962C8B-B14F-4D97-AF65-F5344CB8AC3E}">
        <p14:creationId xmlns:p14="http://schemas.microsoft.com/office/powerpoint/2010/main" val="2817015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5" name="Google Shape;185;p20"/>
          <p:cNvSpPr txBox="1">
            <a:spLocks noGrp="1"/>
          </p:cNvSpPr>
          <p:nvPr>
            <p:ph type="title"/>
          </p:nvPr>
        </p:nvSpPr>
        <p:spPr>
          <a:xfrm>
            <a:off x="685800" y="476672"/>
            <a:ext cx="9774256" cy="994172"/>
          </a:xfrm>
          <a:prstGeom prst="rect">
            <a:avLst/>
          </a:prstGeom>
          <a:noFill/>
          <a:ln>
            <a:noFill/>
          </a:ln>
        </p:spPr>
        <p:txBody>
          <a:bodyPr spcFirstLastPara="1" vert="horz" wrap="square" lIns="68569" tIns="34275" rIns="68569" bIns="34275" numCol="1" rtlCol="0" anchor="ctr" anchorCtr="0" compatLnSpc="1">
            <a:prstTxWarp prst="textNoShape">
              <a:avLst/>
            </a:prstTxWarp>
            <a:noAutofit/>
          </a:bodyPr>
          <a:lstStyle/>
          <a:p>
            <a:pPr algn="ctr">
              <a:lnSpc>
                <a:spcPct val="90000"/>
              </a:lnSpc>
              <a:spcBef>
                <a:spcPts val="0"/>
              </a:spcBef>
              <a:buClr>
                <a:schemeClr val="dk1"/>
              </a:buClr>
              <a:buSzPts val="4400"/>
            </a:pPr>
            <a:r>
              <a:rPr lang="fr-CH" sz="2800" b="1" dirty="0">
                <a:solidFill>
                  <a:srgbClr val="00B050"/>
                </a:solidFill>
                <a:latin typeface="Arial"/>
                <a:cs typeface="Arial"/>
              </a:rPr>
              <a:t>WELCHE </a:t>
            </a:r>
            <a:r>
              <a:rPr lang="fr-CH" sz="2800" b="1" dirty="0" err="1">
                <a:solidFill>
                  <a:srgbClr val="00B050"/>
                </a:solidFill>
                <a:latin typeface="Arial"/>
                <a:cs typeface="Arial"/>
              </a:rPr>
              <a:t>Ziele</a:t>
            </a:r>
            <a:r>
              <a:rPr lang="fr-CH" sz="2800" b="1" dirty="0">
                <a:solidFill>
                  <a:srgbClr val="00B050"/>
                </a:solidFill>
                <a:latin typeface="Arial"/>
                <a:cs typeface="Arial"/>
              </a:rPr>
              <a:t> </a:t>
            </a:r>
            <a:r>
              <a:rPr lang="fr-CH" sz="2800" b="1" dirty="0" err="1">
                <a:solidFill>
                  <a:srgbClr val="00B050"/>
                </a:solidFill>
                <a:latin typeface="Arial"/>
                <a:cs typeface="Arial"/>
              </a:rPr>
              <a:t>für</a:t>
            </a:r>
            <a:r>
              <a:rPr lang="fr-CH" sz="2800" b="1" dirty="0">
                <a:solidFill>
                  <a:srgbClr val="00B050"/>
                </a:solidFill>
                <a:latin typeface="Arial"/>
                <a:cs typeface="Arial"/>
              </a:rPr>
              <a:t> </a:t>
            </a:r>
            <a:r>
              <a:rPr lang="fr-CH" sz="2800" b="1" dirty="0" err="1">
                <a:solidFill>
                  <a:srgbClr val="00B050"/>
                </a:solidFill>
                <a:latin typeface="Arial"/>
                <a:cs typeface="Arial"/>
              </a:rPr>
              <a:t>Sportunterricht</a:t>
            </a:r>
            <a:r>
              <a:rPr lang="fr-CH" sz="2800" b="1" dirty="0">
                <a:solidFill>
                  <a:srgbClr val="00B050"/>
                </a:solidFill>
                <a:latin typeface="Arial"/>
                <a:cs typeface="Arial"/>
              </a:rPr>
              <a:t> </a:t>
            </a:r>
            <a:r>
              <a:rPr lang="fr-CH" sz="2800" b="1" dirty="0" err="1">
                <a:solidFill>
                  <a:srgbClr val="00B050"/>
                </a:solidFill>
                <a:latin typeface="Arial"/>
                <a:cs typeface="Arial"/>
              </a:rPr>
              <a:t>Praktikan:innen</a:t>
            </a:r>
            <a:r>
              <a:rPr lang="fr-CH" sz="2800" b="1" dirty="0">
                <a:solidFill>
                  <a:srgbClr val="00B050"/>
                </a:solidFill>
                <a:latin typeface="Arial"/>
                <a:cs typeface="Arial"/>
              </a:rPr>
              <a:t> </a:t>
            </a:r>
            <a:r>
              <a:rPr lang="fr-CH" sz="2800" b="1" dirty="0" err="1">
                <a:solidFill>
                  <a:srgbClr val="00B050"/>
                </a:solidFill>
                <a:latin typeface="Arial"/>
                <a:cs typeface="Arial"/>
              </a:rPr>
              <a:t>im</a:t>
            </a:r>
            <a:r>
              <a:rPr lang="fr-CH" sz="2800" b="1" dirty="0">
                <a:solidFill>
                  <a:srgbClr val="00B050"/>
                </a:solidFill>
                <a:latin typeface="Arial"/>
                <a:cs typeface="Arial"/>
              </a:rPr>
              <a:t> </a:t>
            </a:r>
            <a:r>
              <a:rPr lang="fr-CH" sz="2800" b="1" dirty="0" err="1">
                <a:solidFill>
                  <a:srgbClr val="00B050"/>
                </a:solidFill>
                <a:latin typeface="Arial"/>
                <a:cs typeface="Arial"/>
              </a:rPr>
              <a:t>Rahmen</a:t>
            </a:r>
            <a:r>
              <a:rPr lang="fr-CH" sz="2800" b="1" dirty="0">
                <a:solidFill>
                  <a:srgbClr val="00B050"/>
                </a:solidFill>
                <a:latin typeface="Arial"/>
                <a:cs typeface="Arial"/>
              </a:rPr>
              <a:t> der </a:t>
            </a:r>
            <a:r>
              <a:rPr lang="fr-CH" sz="2800" b="1" dirty="0" err="1">
                <a:solidFill>
                  <a:srgbClr val="00B050"/>
                </a:solidFill>
                <a:latin typeface="Arial"/>
                <a:cs typeface="Arial"/>
              </a:rPr>
              <a:t>Fernsupervision</a:t>
            </a:r>
            <a:r>
              <a:rPr lang="fr-CH" sz="2800" b="1" dirty="0">
                <a:solidFill>
                  <a:srgbClr val="00B050"/>
                </a:solidFill>
                <a:latin typeface="Arial"/>
                <a:cs typeface="Arial"/>
              </a:rPr>
              <a:t>?</a:t>
            </a:r>
            <a:endParaRPr lang="de-DE" sz="2800" b="1" dirty="0" err="1">
              <a:solidFill>
                <a:srgbClr val="00B050"/>
              </a:solidFill>
              <a:latin typeface="Arial"/>
              <a:ea typeface="Calibri"/>
              <a:cs typeface="Arial"/>
            </a:endParaRPr>
          </a:p>
        </p:txBody>
      </p:sp>
      <p:sp>
        <p:nvSpPr>
          <p:cNvPr id="187" name="Google Shape;187;p20"/>
          <p:cNvSpPr txBox="1">
            <a:spLocks noGrp="1"/>
          </p:cNvSpPr>
          <p:nvPr>
            <p:ph idx="1"/>
          </p:nvPr>
        </p:nvSpPr>
        <p:spPr>
          <a:xfrm>
            <a:off x="494398" y="1698650"/>
            <a:ext cx="10657104" cy="4219252"/>
          </a:xfrm>
          <a:prstGeom prst="rect">
            <a:avLst/>
          </a:prstGeom>
          <a:noFill/>
          <a:ln>
            <a:solidFill>
              <a:schemeClr val="accent1"/>
            </a:solidFill>
          </a:ln>
        </p:spPr>
        <p:txBody>
          <a:bodyPr spcFirstLastPara="1" vert="horz" wrap="square" lIns="68569" tIns="34275" rIns="68569" bIns="34275" numCol="1" rtlCol="0" anchor="t" anchorCtr="0" compatLnSpc="1">
            <a:prstTxWarp prst="textNoShape">
              <a:avLst/>
            </a:prstTxWarp>
            <a:noAutofit/>
          </a:bodyPr>
          <a:lstStyle/>
          <a:p>
            <a:pPr marL="541020" indent="-541020">
              <a:spcBef>
                <a:spcPts val="0"/>
              </a:spcBef>
              <a:spcAft>
                <a:spcPts val="0"/>
              </a:spcAft>
              <a:buClr>
                <a:srgbClr val="000000"/>
              </a:buClr>
              <a:buSzPts val="2400"/>
            </a:pPr>
            <a:r>
              <a:rPr lang="de-DE" sz="2400" dirty="0">
                <a:solidFill>
                  <a:schemeClr val="tx1"/>
                </a:solidFill>
              </a:rPr>
              <a:t>Qualitativ hohe Praktikumsbetreuung</a:t>
            </a:r>
            <a:endParaRPr lang="de-DE" sz="2400" dirty="0">
              <a:solidFill>
                <a:schemeClr val="tx1"/>
              </a:solidFill>
              <a:cs typeface="Arial"/>
            </a:endParaRPr>
          </a:p>
          <a:p>
            <a:pPr marL="541020" indent="-541020">
              <a:spcBef>
                <a:spcPts val="0"/>
              </a:spcBef>
              <a:spcAft>
                <a:spcPts val="0"/>
              </a:spcAft>
              <a:buClr>
                <a:srgbClr val="000000"/>
              </a:buClr>
              <a:buSzPts val="2400"/>
              <a:buFont typeface="Arial" panose="020B0604020202020204"/>
              <a:buAutoNum type="arabicPeriod"/>
            </a:pPr>
            <a:endParaRPr lang="de-DE" sz="2400" dirty="0">
              <a:solidFill>
                <a:schemeClr val="tx1"/>
              </a:solidFill>
            </a:endParaRPr>
          </a:p>
          <a:p>
            <a:pPr marL="541020" indent="-541020">
              <a:spcBef>
                <a:spcPts val="0"/>
              </a:spcBef>
              <a:spcAft>
                <a:spcPts val="0"/>
              </a:spcAft>
              <a:buClr>
                <a:srgbClr val="000000"/>
              </a:buClr>
              <a:buSzPts val="2400"/>
              <a:buAutoNum type="arabicPeriod"/>
            </a:pPr>
            <a:r>
              <a:rPr lang="de-DE" sz="2400" dirty="0">
                <a:solidFill>
                  <a:schemeClr val="tx1"/>
                </a:solidFill>
              </a:rPr>
              <a:t>Digitale Werkzeuge nutzen</a:t>
            </a:r>
            <a:endParaRPr lang="de-DE" sz="2400" dirty="0">
              <a:solidFill>
                <a:schemeClr val="tx1"/>
              </a:solidFill>
              <a:cs typeface="Arial"/>
            </a:endParaRPr>
          </a:p>
          <a:p>
            <a:pPr marL="541020" indent="-541020">
              <a:spcBef>
                <a:spcPts val="0"/>
              </a:spcBef>
              <a:spcAft>
                <a:spcPts val="0"/>
              </a:spcAft>
              <a:buClr>
                <a:schemeClr val="dk1"/>
              </a:buClr>
              <a:buSzPts val="2400"/>
            </a:pPr>
            <a:endParaRPr lang="de-DE" sz="2400" dirty="0">
              <a:solidFill>
                <a:schemeClr val="tx1"/>
              </a:solidFill>
            </a:endParaRPr>
          </a:p>
          <a:p>
            <a:pPr marL="541020" indent="-541020">
              <a:spcBef>
                <a:spcPts val="0"/>
              </a:spcBef>
              <a:spcAft>
                <a:spcPts val="0"/>
              </a:spcAft>
              <a:buClr>
                <a:schemeClr val="dk1"/>
              </a:buClr>
              <a:buSzPts val="2400"/>
            </a:pPr>
            <a:r>
              <a:rPr lang="de-DE" sz="2400" dirty="0">
                <a:solidFill>
                  <a:schemeClr val="tx1"/>
                </a:solidFill>
              </a:rPr>
              <a:t>Einfaches Selbstkonfrontationsgespräch anstelle des traditionellen Nachbesprechungsgesprächs </a:t>
            </a:r>
            <a:endParaRPr lang="de-DE" sz="2400">
              <a:solidFill>
                <a:schemeClr val="tx1"/>
              </a:solidFill>
              <a:cs typeface="Arial"/>
            </a:endParaRPr>
          </a:p>
          <a:p>
            <a:pPr marL="541020" indent="-541020">
              <a:spcBef>
                <a:spcPts val="0"/>
              </a:spcBef>
              <a:spcAft>
                <a:spcPts val="0"/>
              </a:spcAft>
              <a:buClr>
                <a:schemeClr val="dk1"/>
              </a:buClr>
              <a:buSzPts val="2400"/>
            </a:pPr>
            <a:endParaRPr lang="de-DE" sz="2400" dirty="0">
              <a:solidFill>
                <a:schemeClr val="tx1"/>
              </a:solidFill>
            </a:endParaRPr>
          </a:p>
          <a:p>
            <a:pPr marL="541020" indent="-541020">
              <a:spcBef>
                <a:spcPts val="0"/>
              </a:spcBef>
              <a:spcAft>
                <a:spcPts val="0"/>
              </a:spcAft>
              <a:buClr>
                <a:schemeClr val="dk1"/>
              </a:buClr>
              <a:buSzPts val="2400"/>
            </a:pPr>
            <a:r>
              <a:rPr lang="de-DE" sz="2400" b="1" dirty="0">
                <a:solidFill>
                  <a:schemeClr val="tx1"/>
                </a:solidFill>
              </a:rPr>
              <a:t>Befürchtungen verringern und Authentizität bei Praktikumsbesuchen</a:t>
            </a:r>
            <a:endParaRPr lang="de-DE" sz="2400" b="1">
              <a:solidFill>
                <a:schemeClr val="tx1"/>
              </a:solidFill>
              <a:cs typeface="Arial"/>
            </a:endParaRPr>
          </a:p>
          <a:p>
            <a:pPr marL="541020" indent="-541020">
              <a:spcBef>
                <a:spcPts val="0"/>
              </a:spcBef>
              <a:spcAft>
                <a:spcPts val="0"/>
              </a:spcAft>
              <a:buClr>
                <a:schemeClr val="dk1"/>
              </a:buClr>
              <a:buSzPts val="2400"/>
            </a:pPr>
            <a:endParaRPr lang="de-DE" sz="2400" b="1" dirty="0">
              <a:solidFill>
                <a:schemeClr val="tx1"/>
              </a:solidFill>
              <a:cs typeface="Arial"/>
            </a:endParaRPr>
          </a:p>
          <a:p>
            <a:pPr marL="541020" indent="-541020">
              <a:spcBef>
                <a:spcPts val="0"/>
              </a:spcBef>
              <a:spcAft>
                <a:spcPts val="0"/>
              </a:spcAft>
              <a:buClr>
                <a:schemeClr val="dk1"/>
              </a:buClr>
              <a:buSzPts val="2400"/>
            </a:pPr>
            <a:r>
              <a:rPr lang="de-DE" sz="2400" b="1" dirty="0">
                <a:solidFill>
                  <a:schemeClr val="tx1"/>
                </a:solidFill>
              </a:rPr>
              <a:t>Entwicklung der Tätigkeit des Praktikanten fördern vor dem Video</a:t>
            </a:r>
            <a:endParaRPr lang="de-DE" sz="2400" b="1" dirty="0">
              <a:solidFill>
                <a:schemeClr val="tx1"/>
              </a:solidFill>
              <a:cs typeface="Arial"/>
            </a:endParaRPr>
          </a:p>
        </p:txBody>
      </p:sp>
      <p:pic>
        <p:nvPicPr>
          <p:cNvPr id="3" name="Grafik 2" descr="Ein Bild, das Text, Schrift, Logo, Grafiken enthält.&#10;&#10;Beschreibung automatisch generiert.">
            <a:extLst>
              <a:ext uri="{FF2B5EF4-FFF2-40B4-BE49-F238E27FC236}">
                <a16:creationId xmlns:a16="http://schemas.microsoft.com/office/drawing/2014/main" id="{281B4839-24C1-0407-B088-C08ED1690C79}"/>
              </a:ext>
            </a:extLst>
          </p:cNvPr>
          <p:cNvPicPr>
            <a:picLocks noChangeAspect="1"/>
          </p:cNvPicPr>
          <p:nvPr/>
        </p:nvPicPr>
        <p:blipFill>
          <a:blip r:embed="rId3"/>
          <a:stretch>
            <a:fillRect/>
          </a:stretch>
        </p:blipFill>
        <p:spPr>
          <a:xfrm>
            <a:off x="6350" y="6079172"/>
            <a:ext cx="2146300" cy="776606"/>
          </a:xfrm>
          <a:prstGeom prst="rect">
            <a:avLst/>
          </a:prstGeom>
        </p:spPr>
      </p:pic>
    </p:spTree>
    <p:extLst>
      <p:ext uri="{BB962C8B-B14F-4D97-AF65-F5344CB8AC3E}">
        <p14:creationId xmlns:p14="http://schemas.microsoft.com/office/powerpoint/2010/main" val="3981569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2DF45C3-329D-D73A-2A84-9BE487C7CD11}"/>
              </a:ext>
            </a:extLst>
          </p:cNvPr>
          <p:cNvSpPr>
            <a:spLocks noGrp="1"/>
          </p:cNvSpPr>
          <p:nvPr>
            <p:ph type="title"/>
          </p:nvPr>
        </p:nvSpPr>
        <p:spPr>
          <a:xfrm>
            <a:off x="547255" y="231482"/>
            <a:ext cx="7772400" cy="966936"/>
          </a:xfrm>
        </p:spPr>
        <p:txBody>
          <a:bodyPr/>
          <a:lstStyle/>
          <a:p>
            <a:r>
              <a:rPr lang="fr-FR" sz="4000" b="1" dirty="0" err="1">
                <a:solidFill>
                  <a:srgbClr val="00B050"/>
                </a:solidFill>
              </a:rPr>
              <a:t>Wie</a:t>
            </a:r>
            <a:r>
              <a:rPr lang="fr-FR" sz="4000" b="1" dirty="0">
                <a:solidFill>
                  <a:srgbClr val="00B050"/>
                </a:solidFill>
              </a:rPr>
              <a:t>?</a:t>
            </a:r>
          </a:p>
        </p:txBody>
      </p:sp>
      <p:sp>
        <p:nvSpPr>
          <p:cNvPr id="3" name="Espace réservé du contenu 2">
            <a:extLst>
              <a:ext uri="{FF2B5EF4-FFF2-40B4-BE49-F238E27FC236}">
                <a16:creationId xmlns:a16="http://schemas.microsoft.com/office/drawing/2014/main" id="{BA3DF3D2-46FF-BB6F-1FFB-41C1920AD14C}"/>
              </a:ext>
            </a:extLst>
          </p:cNvPr>
          <p:cNvSpPr>
            <a:spLocks noGrp="1"/>
          </p:cNvSpPr>
          <p:nvPr>
            <p:ph idx="1"/>
          </p:nvPr>
        </p:nvSpPr>
        <p:spPr>
          <a:xfrm>
            <a:off x="541710" y="1092200"/>
            <a:ext cx="10837490" cy="5081736"/>
          </a:xfrm>
        </p:spPr>
        <p:txBody>
          <a:bodyPr vert="horz" lIns="0" tIns="0" rIns="0" bIns="0" rtlCol="0" anchor="t">
            <a:noAutofit/>
          </a:bodyPr>
          <a:lstStyle/>
          <a:p>
            <a:pPr marL="0" indent="0">
              <a:buNone/>
            </a:pPr>
            <a:r>
              <a:rPr lang="de-DE" sz="2000" b="1" dirty="0">
                <a:solidFill>
                  <a:schemeClr val="tx1"/>
                </a:solidFill>
              </a:rPr>
              <a:t>Forschungsdesign und Datenerhebung: </a:t>
            </a:r>
            <a:r>
              <a:rPr lang="de-DE" sz="2000" dirty="0">
                <a:solidFill>
                  <a:schemeClr val="tx1"/>
                </a:solidFill>
              </a:rPr>
              <a:t>2 Modalitäten: </a:t>
            </a:r>
            <a:endParaRPr lang="de-DE">
              <a:solidFill>
                <a:schemeClr val="tx1"/>
              </a:solidFill>
              <a:cs typeface="Arial"/>
            </a:endParaRPr>
          </a:p>
          <a:p>
            <a:pPr marL="342900" indent="-342900">
              <a:buFont typeface="Calibri"/>
              <a:buChar char="-"/>
            </a:pPr>
            <a:r>
              <a:rPr lang="de-DE" sz="2000" dirty="0">
                <a:solidFill>
                  <a:schemeClr val="tx1"/>
                </a:solidFill>
              </a:rPr>
              <a:t>Präsenz mit traditionellem Nachbesprechungsgespräch; </a:t>
            </a:r>
            <a:endParaRPr lang="de-DE">
              <a:solidFill>
                <a:schemeClr val="tx1"/>
              </a:solidFill>
              <a:cs typeface="Arial" panose="020B0604020202020204"/>
            </a:endParaRPr>
          </a:p>
          <a:p>
            <a:pPr marL="342900" indent="-342900">
              <a:buFont typeface="Calibri"/>
              <a:buChar char="-"/>
            </a:pPr>
            <a:r>
              <a:rPr lang="de-DE" sz="2000" dirty="0">
                <a:solidFill>
                  <a:schemeClr val="tx1"/>
                </a:solidFill>
              </a:rPr>
              <a:t>Fernsupervision (gefilmte Lektion, aus der Ferne) mit Selbstkonfrontationsgespräch (auch gefilmt);</a:t>
            </a:r>
            <a:endParaRPr lang="de-DE" sz="2000">
              <a:solidFill>
                <a:schemeClr val="tx1"/>
              </a:solidFill>
              <a:cs typeface="Arial" panose="020B0604020202020204"/>
            </a:endParaRPr>
          </a:p>
          <a:p>
            <a:pPr marL="342900" indent="-342900">
              <a:buFont typeface="Calibri"/>
              <a:buChar char="-"/>
            </a:pPr>
            <a:r>
              <a:rPr lang="de-DE" sz="2000" dirty="0">
                <a:solidFill>
                  <a:schemeClr val="tx1"/>
                </a:solidFill>
              </a:rPr>
              <a:t>Online-Fragebogen zur Fernpräsenz (34 Fragen, die mit einer 5-stufigen Likert-Skala beantwortet werden können), angepasst von </a:t>
            </a:r>
            <a:r>
              <a:rPr lang="de-DE" sz="2000" dirty="0" err="1">
                <a:solidFill>
                  <a:schemeClr val="tx1"/>
                </a:solidFill>
              </a:rPr>
              <a:t>Arbaugh</a:t>
            </a:r>
            <a:r>
              <a:rPr lang="de-DE" sz="2000" dirty="0">
                <a:solidFill>
                  <a:schemeClr val="tx1"/>
                </a:solidFill>
              </a:rPr>
              <a:t> et al. (2008), mit einer zusätzlichen Frage zur Befürchtung und einer offenen Frage (Auswirkung des Gesprächstyps)</a:t>
            </a:r>
            <a:endParaRPr lang="de-DE" sz="2000">
              <a:solidFill>
                <a:schemeClr val="tx1"/>
              </a:solidFill>
              <a:cs typeface="Arial" panose="020B0604020202020204"/>
            </a:endParaRPr>
          </a:p>
          <a:p>
            <a:pPr marL="342900" indent="-342900">
              <a:buFont typeface="Calibri"/>
              <a:buChar char="-"/>
            </a:pPr>
            <a:r>
              <a:rPr lang="de-DE" sz="2000" b="1" dirty="0">
                <a:solidFill>
                  <a:schemeClr val="tx1"/>
                </a:solidFill>
              </a:rPr>
              <a:t>Datenverarbeitung</a:t>
            </a:r>
            <a:br>
              <a:rPr lang="de-DE" sz="2000" dirty="0">
                <a:solidFill>
                  <a:schemeClr val="tx1"/>
                </a:solidFill>
              </a:rPr>
            </a:br>
            <a:r>
              <a:rPr lang="de-DE" sz="2000" dirty="0">
                <a:solidFill>
                  <a:schemeClr val="tx1"/>
                </a:solidFill>
              </a:rPr>
              <a:t>- Deskriptive Analysen der Fragebogendaten (oder statistisch, wenn es möglich ist) </a:t>
            </a:r>
            <a:br>
              <a:rPr lang="de-DE" sz="2000" dirty="0">
                <a:solidFill>
                  <a:schemeClr val="tx1"/>
                </a:solidFill>
              </a:rPr>
            </a:br>
            <a:r>
              <a:rPr lang="de-DE" sz="2000" dirty="0">
                <a:solidFill>
                  <a:schemeClr val="tx1"/>
                </a:solidFill>
              </a:rPr>
              <a:t>- Lexikalische Analysen der offenen Fragen / Transkriptionen der Selbstkonfrontationsgespräch</a:t>
            </a:r>
            <a:endParaRPr lang="de-DE" sz="2000">
              <a:solidFill>
                <a:schemeClr val="tx1"/>
              </a:solidFill>
              <a:cs typeface="Arial"/>
            </a:endParaRPr>
          </a:p>
          <a:p>
            <a:pPr marL="342900" indent="-342900">
              <a:buFont typeface="Calibri"/>
              <a:buChar char="-"/>
            </a:pPr>
            <a:endParaRPr lang="de-DE" sz="2000" dirty="0">
              <a:solidFill>
                <a:srgbClr val="5FAC22"/>
              </a:solidFill>
              <a:latin typeface="Arial" panose="020B0604020202020204" pitchFamily="34" charset="0"/>
              <a:cs typeface="Arial" panose="020B0604020202020204" pitchFamily="34" charset="0"/>
            </a:endParaRPr>
          </a:p>
          <a:p>
            <a:pPr marL="342900" indent="-342900">
              <a:buFont typeface="Calibri"/>
              <a:buChar char="-"/>
            </a:pPr>
            <a:endParaRPr lang="de-DE" sz="2000" dirty="0">
              <a:solidFill>
                <a:srgbClr val="5FAC22"/>
              </a:solidFill>
              <a:latin typeface="Arial" panose="020B0604020202020204" pitchFamily="34" charset="0"/>
              <a:cs typeface="Arial" panose="020B0604020202020204" pitchFamily="34" charset="0"/>
            </a:endParaRPr>
          </a:p>
          <a:p>
            <a:pPr marL="342900" indent="-342900">
              <a:buFont typeface="Calibri"/>
              <a:buChar char="-"/>
            </a:pPr>
            <a:endParaRPr lang="de-DE" sz="2000" dirty="0">
              <a:solidFill>
                <a:srgbClr val="0070C0"/>
              </a:solidFill>
              <a:latin typeface="Arial" panose="020B0604020202020204" pitchFamily="34" charset="0"/>
              <a:cs typeface="Arial" panose="020B0604020202020204" pitchFamily="34" charset="0"/>
            </a:endParaRPr>
          </a:p>
        </p:txBody>
      </p:sp>
      <p:pic>
        <p:nvPicPr>
          <p:cNvPr id="5" name="Grafik 4" descr="Ein Bild, das Text, Schrift, Logo, Grafiken enthält.&#10;&#10;Beschreibung automatisch generiert.">
            <a:extLst>
              <a:ext uri="{FF2B5EF4-FFF2-40B4-BE49-F238E27FC236}">
                <a16:creationId xmlns:a16="http://schemas.microsoft.com/office/drawing/2014/main" id="{3263AA8E-58DF-B79D-E154-49768F0BDBC9}"/>
              </a:ext>
            </a:extLst>
          </p:cNvPr>
          <p:cNvPicPr>
            <a:picLocks noChangeAspect="1"/>
          </p:cNvPicPr>
          <p:nvPr/>
        </p:nvPicPr>
        <p:blipFill>
          <a:blip r:embed="rId3"/>
          <a:stretch>
            <a:fillRect/>
          </a:stretch>
        </p:blipFill>
        <p:spPr>
          <a:xfrm>
            <a:off x="6350" y="6079172"/>
            <a:ext cx="2146300" cy="776606"/>
          </a:xfrm>
          <a:prstGeom prst="rect">
            <a:avLst/>
          </a:prstGeom>
        </p:spPr>
      </p:pic>
    </p:spTree>
    <p:extLst>
      <p:ext uri="{BB962C8B-B14F-4D97-AF65-F5344CB8AC3E}">
        <p14:creationId xmlns:p14="http://schemas.microsoft.com/office/powerpoint/2010/main" val="2393872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8F7BBB0-1E10-F207-5422-8C8027382AFC}"/>
              </a:ext>
            </a:extLst>
          </p:cNvPr>
          <p:cNvSpPr>
            <a:spLocks noGrp="1"/>
          </p:cNvSpPr>
          <p:nvPr>
            <p:ph type="title"/>
          </p:nvPr>
        </p:nvSpPr>
        <p:spPr>
          <a:xfrm>
            <a:off x="562794" y="282228"/>
            <a:ext cx="10219506" cy="698500"/>
          </a:xfrm>
        </p:spPr>
        <p:txBody>
          <a:bodyPr>
            <a:normAutofit fontScale="90000"/>
          </a:bodyPr>
          <a:lstStyle/>
          <a:p>
            <a:r>
              <a:rPr lang="de-DE" sz="4000" b="1" dirty="0">
                <a:solidFill>
                  <a:srgbClr val="00B050"/>
                </a:solidFill>
              </a:rPr>
              <a:t>WAS? Ergebnisse Selbstkonfrontationsgesprächs</a:t>
            </a:r>
            <a:endParaRPr lang="de-DE" sz="4000" b="1" dirty="0">
              <a:solidFill>
                <a:srgbClr val="00B050"/>
              </a:solidFill>
              <a:cs typeface="Arial"/>
            </a:endParaRPr>
          </a:p>
        </p:txBody>
      </p:sp>
      <p:sp>
        <p:nvSpPr>
          <p:cNvPr id="3" name="Espace réservé du contenu 2">
            <a:extLst>
              <a:ext uri="{FF2B5EF4-FFF2-40B4-BE49-F238E27FC236}">
                <a16:creationId xmlns:a16="http://schemas.microsoft.com/office/drawing/2014/main" id="{5C8618E9-CB61-9D4D-9751-C6410B564251}"/>
              </a:ext>
            </a:extLst>
          </p:cNvPr>
          <p:cNvSpPr>
            <a:spLocks noGrp="1"/>
          </p:cNvSpPr>
          <p:nvPr>
            <p:ph idx="1"/>
          </p:nvPr>
        </p:nvSpPr>
        <p:spPr>
          <a:xfrm>
            <a:off x="678272" y="4155120"/>
            <a:ext cx="9664700" cy="2138167"/>
          </a:xfrm>
          <a:ln>
            <a:solidFill>
              <a:schemeClr val="tx1"/>
            </a:solidFill>
          </a:ln>
        </p:spPr>
        <p:txBody>
          <a:bodyPr vert="horz" lIns="0" tIns="0" rIns="0" bIns="0" rtlCol="0" anchor="t">
            <a:normAutofit/>
          </a:bodyPr>
          <a:lstStyle/>
          <a:p>
            <a:pPr marL="541020" indent="-541020"/>
            <a:r>
              <a:rPr lang="de-DE" sz="2400" b="1" dirty="0">
                <a:solidFill>
                  <a:schemeClr val="tx1"/>
                </a:solidFill>
              </a:rPr>
              <a:t>Der Grad der Angst bei den Praktikanten </a:t>
            </a:r>
            <a:r>
              <a:rPr lang="de-DE" sz="2400" dirty="0">
                <a:solidFill>
                  <a:schemeClr val="tx1"/>
                </a:solidFill>
              </a:rPr>
              <a:t>im Kanton Waadt im Bereich Sport wird durch die Supervisionsmethode deutlich verringert. </a:t>
            </a:r>
            <a:endParaRPr lang="de-DE" sz="2400" dirty="0">
              <a:solidFill>
                <a:schemeClr val="tx1"/>
              </a:solidFill>
              <a:cs typeface="Arial"/>
            </a:endParaRPr>
          </a:p>
          <a:p>
            <a:pPr marL="541020" indent="-541020"/>
            <a:r>
              <a:rPr lang="de-DE" sz="2400" dirty="0">
                <a:solidFill>
                  <a:schemeClr val="tx1"/>
                </a:solidFill>
              </a:rPr>
              <a:t>Auch die Wahrnehmung der kognitiven, sozialen und lehrenden Präsenz ist in beiden Methoden ähnlich.</a:t>
            </a:r>
            <a:br>
              <a:rPr lang="fr-CH" sz="2400" kern="100" dirty="0"/>
            </a:br>
            <a:endParaRPr lang="en-GB" sz="2400" dirty="0">
              <a:cs typeface="Arial"/>
            </a:endParaRPr>
          </a:p>
        </p:txBody>
      </p:sp>
      <p:sp>
        <p:nvSpPr>
          <p:cNvPr id="4" name="Titre 1">
            <a:extLst>
              <a:ext uri="{FF2B5EF4-FFF2-40B4-BE49-F238E27FC236}">
                <a16:creationId xmlns:a16="http://schemas.microsoft.com/office/drawing/2014/main" id="{CB9701C8-FA1C-CE6E-8B8C-9D6B5426A6E8}"/>
              </a:ext>
            </a:extLst>
          </p:cNvPr>
          <p:cNvSpPr txBox="1">
            <a:spLocks/>
          </p:cNvSpPr>
          <p:nvPr/>
        </p:nvSpPr>
        <p:spPr bwMode="auto">
          <a:xfrm>
            <a:off x="1515294" y="3048000"/>
            <a:ext cx="7990656"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r>
              <a:rPr lang="fr-FR" sz="4000" kern="0" err="1">
                <a:solidFill>
                  <a:schemeClr val="tx1"/>
                </a:solidFill>
              </a:rPr>
              <a:t>Ergebnisse</a:t>
            </a:r>
            <a:r>
              <a:rPr lang="fr-FR" sz="4000" kern="0" dirty="0">
                <a:solidFill>
                  <a:schemeClr val="tx1"/>
                </a:solidFill>
              </a:rPr>
              <a:t> </a:t>
            </a:r>
            <a:r>
              <a:rPr lang="fr-FR" sz="4000" kern="0" err="1">
                <a:solidFill>
                  <a:schemeClr val="tx1"/>
                </a:solidFill>
              </a:rPr>
              <a:t>Angst</a:t>
            </a:r>
            <a:endParaRPr lang="en-GB" sz="4000" kern="0">
              <a:solidFill>
                <a:schemeClr val="tx1"/>
              </a:solidFill>
              <a:cs typeface="Arial"/>
            </a:endParaRPr>
          </a:p>
        </p:txBody>
      </p:sp>
      <p:sp>
        <p:nvSpPr>
          <p:cNvPr id="5" name="Espace réservé du contenu 2">
            <a:extLst>
              <a:ext uri="{FF2B5EF4-FFF2-40B4-BE49-F238E27FC236}">
                <a16:creationId xmlns:a16="http://schemas.microsoft.com/office/drawing/2014/main" id="{7EAD3793-C1D2-1BDB-3F34-6DA300AAAC1A}"/>
              </a:ext>
            </a:extLst>
          </p:cNvPr>
          <p:cNvSpPr txBox="1">
            <a:spLocks/>
          </p:cNvSpPr>
          <p:nvPr/>
        </p:nvSpPr>
        <p:spPr bwMode="auto">
          <a:xfrm>
            <a:off x="348072" y="1133128"/>
            <a:ext cx="10585450" cy="2202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r>
              <a:rPr lang="de-DE" sz="2400" kern="0" dirty="0"/>
              <a:t>«</a:t>
            </a:r>
            <a:r>
              <a:rPr lang="de-DE" sz="2400" dirty="0"/>
              <a:t>Das Gespräch über Ausschnitte von sich selbst beim Unterrichten ist einfach außergewöhnlich. Es bildet und man lernt den Beruf zehnmal schneller als ohne das. Ich verstehe übrigens nicht, warum es für alle Lehrer nicht verpflichtend ist, dieses Verfahren durchzuführen. Die Sportlehrer wären deutlich besser</a:t>
            </a:r>
            <a:r>
              <a:rPr lang="de-DE" sz="2400" kern="0" dirty="0"/>
              <a:t>».</a:t>
            </a:r>
            <a:endParaRPr lang="de-DE" sz="2400" kern="0">
              <a:cs typeface="Arial"/>
            </a:endParaRPr>
          </a:p>
        </p:txBody>
      </p:sp>
      <p:pic>
        <p:nvPicPr>
          <p:cNvPr id="7" name="Grafik 6" descr="Ein Bild, das Text, Schrift, Logo, Grafiken enthält.&#10;&#10;Beschreibung automatisch generiert.">
            <a:extLst>
              <a:ext uri="{FF2B5EF4-FFF2-40B4-BE49-F238E27FC236}">
                <a16:creationId xmlns:a16="http://schemas.microsoft.com/office/drawing/2014/main" id="{E1839A52-D572-31C2-AE86-91861ED53A60}"/>
              </a:ext>
            </a:extLst>
          </p:cNvPr>
          <p:cNvPicPr>
            <a:picLocks noChangeAspect="1"/>
          </p:cNvPicPr>
          <p:nvPr/>
        </p:nvPicPr>
        <p:blipFill>
          <a:blip r:embed="rId3"/>
          <a:stretch>
            <a:fillRect/>
          </a:stretch>
        </p:blipFill>
        <p:spPr>
          <a:xfrm>
            <a:off x="6350" y="6079172"/>
            <a:ext cx="2146300" cy="776606"/>
          </a:xfrm>
          <a:prstGeom prst="rect">
            <a:avLst/>
          </a:prstGeom>
        </p:spPr>
      </p:pic>
    </p:spTree>
    <p:extLst>
      <p:ext uri="{BB962C8B-B14F-4D97-AF65-F5344CB8AC3E}">
        <p14:creationId xmlns:p14="http://schemas.microsoft.com/office/powerpoint/2010/main" val="13382400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551383" y="1052736"/>
            <a:ext cx="11089233" cy="4392488"/>
          </a:xfrm>
        </p:spPr>
        <p:txBody>
          <a:bodyPr vert="horz" lIns="0" tIns="0" rIns="0" bIns="0" rtlCol="0" anchor="t">
            <a:noAutofit/>
          </a:bodyPr>
          <a:lstStyle/>
          <a:p>
            <a:pPr>
              <a:spcBef>
                <a:spcPts val="1200"/>
              </a:spcBef>
              <a:buClr>
                <a:schemeClr val="accent1"/>
              </a:buClr>
              <a:buSzPts val="1000"/>
              <a:tabLst>
                <a:tab pos="457200" algn="l"/>
              </a:tabLst>
            </a:pPr>
            <a:endParaRPr lang="de-CH" sz="1800" dirty="0">
              <a:solidFill>
                <a:srgbClr val="000000"/>
              </a:solidFill>
              <a:ea typeface="+mn-lt"/>
              <a:cs typeface="+mn-lt"/>
            </a:endParaRPr>
          </a:p>
          <a:p>
            <a:pPr>
              <a:spcBef>
                <a:spcPts val="1200"/>
              </a:spcBef>
              <a:buSzPts val="1000"/>
              <a:tabLst>
                <a:tab pos="457200" algn="l"/>
              </a:tabLst>
            </a:pPr>
            <a:endParaRPr lang="de-CH" sz="1800" dirty="0">
              <a:solidFill>
                <a:srgbClr val="000000"/>
              </a:solidFill>
              <a:ea typeface="Times New Roman" panose="02020603050405020304" pitchFamily="18" charset="0"/>
              <a:cs typeface="Arial"/>
            </a:endParaRPr>
          </a:p>
          <a:p>
            <a:pPr>
              <a:spcBef>
                <a:spcPts val="2400"/>
              </a:spcBef>
              <a:tabLst>
                <a:tab pos="457200" algn="l"/>
              </a:tabLst>
            </a:pPr>
            <a:r>
              <a:rPr lang="de-CH" sz="2000" b="1" dirty="0">
                <a:solidFill>
                  <a:srgbClr val="000000"/>
                </a:solidFill>
                <a:ea typeface="Times New Roman" panose="02020603050405020304" pitchFamily="18" charset="0"/>
                <a:cs typeface="Arial"/>
              </a:rPr>
              <a:t>These 1: </a:t>
            </a:r>
            <a:br>
              <a:rPr lang="de-CH" sz="2000" dirty="0">
                <a:cs typeface="Arial"/>
              </a:rPr>
            </a:br>
            <a:r>
              <a:rPr lang="de-CH" sz="2000" dirty="0">
                <a:solidFill>
                  <a:srgbClr val="000000"/>
                </a:solidFill>
                <a:cs typeface="Arial"/>
              </a:rPr>
              <a:t>Die Förderung der Authentizität im Fernpraktikantenbesuch und </a:t>
            </a:r>
            <a:r>
              <a:rPr lang="de-DE" sz="2000" dirty="0">
                <a:solidFill>
                  <a:srgbClr val="000000"/>
                </a:solidFill>
                <a:cs typeface="Arial"/>
              </a:rPr>
              <a:t>Angst bei den </a:t>
            </a:r>
            <a:r>
              <a:rPr lang="de-DE" sz="2000" dirty="0" err="1">
                <a:solidFill>
                  <a:srgbClr val="000000"/>
                </a:solidFill>
                <a:cs typeface="Arial"/>
              </a:rPr>
              <a:t>Praktikant:innen</a:t>
            </a:r>
            <a:r>
              <a:rPr lang="de-DE" sz="2000" dirty="0">
                <a:solidFill>
                  <a:srgbClr val="000000"/>
                </a:solidFill>
                <a:cs typeface="Arial"/>
              </a:rPr>
              <a:t> im Bereich Bewegung und Sport wird durch die Fernsupervisionsmethode deutlich verringert. </a:t>
            </a:r>
          </a:p>
          <a:p>
            <a:pPr>
              <a:spcBef>
                <a:spcPts val="2400"/>
              </a:spcBef>
              <a:tabLst>
                <a:tab pos="457200" algn="l"/>
              </a:tabLst>
            </a:pPr>
            <a:r>
              <a:rPr lang="de-CH" sz="2000" b="1" dirty="0">
                <a:solidFill>
                  <a:srgbClr val="000000"/>
                </a:solidFill>
                <a:cs typeface="Arial"/>
              </a:rPr>
              <a:t>These 2:</a:t>
            </a:r>
            <a:r>
              <a:rPr lang="de-CH" sz="2000" dirty="0">
                <a:solidFill>
                  <a:srgbClr val="000000"/>
                </a:solidFill>
                <a:cs typeface="Arial"/>
              </a:rPr>
              <a:t> </a:t>
            </a:r>
            <a:br>
              <a:rPr lang="de-CH" sz="2000" dirty="0">
                <a:solidFill>
                  <a:srgbClr val="000000"/>
                </a:solidFill>
                <a:cs typeface="Arial"/>
              </a:rPr>
            </a:br>
            <a:r>
              <a:rPr lang="de-CH" sz="2000" dirty="0">
                <a:solidFill>
                  <a:srgbClr val="000000"/>
                </a:solidFill>
                <a:cs typeface="Arial"/>
              </a:rPr>
              <a:t>Es besteht ein hoher Mehrwert der Selbstkonfrontationsgespräche durch eigene Unterrichtsvideos.</a:t>
            </a:r>
            <a:endParaRPr lang="de-DE" sz="2000" dirty="0">
              <a:solidFill>
                <a:srgbClr val="000000"/>
              </a:solidFill>
              <a:cs typeface="Arial"/>
            </a:endParaRPr>
          </a:p>
          <a:p>
            <a:pPr>
              <a:spcBef>
                <a:spcPts val="1200"/>
              </a:spcBef>
              <a:buSzPts val="1000"/>
              <a:tabLst>
                <a:tab pos="457200" algn="l"/>
              </a:tabLst>
            </a:pPr>
            <a:endParaRPr lang="de-CH" sz="1800" dirty="0">
              <a:solidFill>
                <a:srgbClr val="000000"/>
              </a:solidFill>
              <a:ea typeface="Times New Roman" panose="02020603050405020304" pitchFamily="18" charset="0"/>
              <a:cs typeface="Arial"/>
            </a:endParaRPr>
          </a:p>
          <a:p>
            <a:pPr marL="342900" lvl="0" indent="-342900">
              <a:spcBef>
                <a:spcPts val="1200"/>
              </a:spcBef>
              <a:buClr>
                <a:schemeClr val="accent1"/>
              </a:buClr>
              <a:buSzPts val="1000"/>
              <a:buFont typeface="Symbol" panose="05050102010706020507" pitchFamily="18" charset="2"/>
              <a:buChar char=""/>
              <a:tabLst>
                <a:tab pos="457200" algn="l"/>
              </a:tabLst>
            </a:pPr>
            <a:endParaRPr lang="de-CH" sz="1800" dirty="0">
              <a:solidFill>
                <a:srgbClr val="000000"/>
              </a:solidFill>
              <a:effectLst/>
              <a:ea typeface="Calibri" panose="020F0502020204030204" pitchFamily="34" charset="0"/>
              <a:cs typeface="Arial"/>
            </a:endParaRPr>
          </a:p>
          <a:p>
            <a:pPr marL="342900" indent="-342900">
              <a:spcBef>
                <a:spcPts val="1200"/>
              </a:spcBef>
              <a:buClr>
                <a:schemeClr val="accent1"/>
              </a:buClr>
              <a:buSzPts val="1000"/>
              <a:buFont typeface="Symbol" panose="05050102010706020507" pitchFamily="18" charset="2"/>
              <a:buChar char=""/>
            </a:pPr>
            <a:endParaRPr lang="de-CH" sz="1800" dirty="0">
              <a:latin typeface="Arial" panose="020B0604020202020204"/>
              <a:cs typeface="Arial"/>
            </a:endParaRPr>
          </a:p>
          <a:p>
            <a:pPr marL="285750" indent="-285750">
              <a:buClr>
                <a:schemeClr val="accent1"/>
              </a:buClr>
              <a:buFont typeface="Arial" panose="020B0604020202020204" pitchFamily="34" charset="0"/>
              <a:buChar char="•"/>
            </a:pPr>
            <a:endParaRPr lang="de-CH" sz="1800" dirty="0">
              <a:latin typeface="Times New Roman" panose="02020603050405020304" pitchFamily="18" charset="0"/>
              <a:cs typeface="Times New Roman" panose="02020603050405020304" pitchFamily="18" charset="0"/>
            </a:endParaRPr>
          </a:p>
        </p:txBody>
      </p:sp>
      <p:sp>
        <p:nvSpPr>
          <p:cNvPr id="5" name="Foliennummernplatzhalter 4"/>
          <p:cNvSpPr>
            <a:spLocks noGrp="1"/>
          </p:cNvSpPr>
          <p:nvPr>
            <p:ph type="sldNum" sz="quarter" idx="12"/>
          </p:nvPr>
        </p:nvSpPr>
        <p:spPr/>
        <p:txBody>
          <a:bodyPr/>
          <a:lstStyle/>
          <a:p>
            <a:fld id="{3794BAB9-C8B1-4192-A7D5-61F4677BDAA9}" type="slidenum">
              <a:rPr lang="de-DE" smtClean="0"/>
              <a:t>13</a:t>
            </a:fld>
            <a:endParaRPr lang="de-DE"/>
          </a:p>
        </p:txBody>
      </p:sp>
      <p:sp>
        <p:nvSpPr>
          <p:cNvPr id="7" name="Titel 1">
            <a:extLst>
              <a:ext uri="{FF2B5EF4-FFF2-40B4-BE49-F238E27FC236}">
                <a16:creationId xmlns:a16="http://schemas.microsoft.com/office/drawing/2014/main" id="{19625C4A-AE10-FA79-6AC1-B385FA307363}"/>
              </a:ext>
            </a:extLst>
          </p:cNvPr>
          <p:cNvSpPr txBox="1">
            <a:spLocks/>
          </p:cNvSpPr>
          <p:nvPr/>
        </p:nvSpPr>
        <p:spPr>
          <a:xfrm>
            <a:off x="550863" y="549275"/>
            <a:ext cx="9866312" cy="514625"/>
          </a:xfrm>
          <a:prstGeom prst="rect">
            <a:avLst/>
          </a:prstGeom>
        </p:spPr>
        <p:txBody>
          <a:bodyPr vert="horz" lIns="0" tIns="0" rIns="0" bIns="0" rtlCol="0" anchor="t">
            <a:noAutofit/>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r>
              <a:rPr lang="de-CH" b="0" dirty="0">
                <a:solidFill>
                  <a:srgbClr val="00B050"/>
                </a:solidFill>
              </a:rPr>
              <a:t>Eine zwei resultierende Thesen aus dem Projekt</a:t>
            </a:r>
          </a:p>
        </p:txBody>
      </p:sp>
      <p:pic>
        <p:nvPicPr>
          <p:cNvPr id="6" name="Grafik 5" descr="Ein Bild, das Text, Schrift, Logo, Grafiken enthält.&#10;&#10;Beschreibung automatisch generiert.">
            <a:extLst>
              <a:ext uri="{FF2B5EF4-FFF2-40B4-BE49-F238E27FC236}">
                <a16:creationId xmlns:a16="http://schemas.microsoft.com/office/drawing/2014/main" id="{77C6441A-5047-1F0C-87C7-1156B80BD9EA}"/>
              </a:ext>
            </a:extLst>
          </p:cNvPr>
          <p:cNvPicPr>
            <a:picLocks noChangeAspect="1"/>
          </p:cNvPicPr>
          <p:nvPr/>
        </p:nvPicPr>
        <p:blipFill>
          <a:blip r:embed="rId3"/>
          <a:stretch>
            <a:fillRect/>
          </a:stretch>
        </p:blipFill>
        <p:spPr>
          <a:xfrm>
            <a:off x="6350" y="6079172"/>
            <a:ext cx="2146300" cy="776606"/>
          </a:xfrm>
          <a:prstGeom prst="rect">
            <a:avLst/>
          </a:prstGeom>
        </p:spPr>
      </p:pic>
    </p:spTree>
    <p:extLst>
      <p:ext uri="{BB962C8B-B14F-4D97-AF65-F5344CB8AC3E}">
        <p14:creationId xmlns:p14="http://schemas.microsoft.com/office/powerpoint/2010/main" val="40080446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platzhalter 1"/>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t="7813" b="7813"/>
          <a:stretch>
            <a:fillRect/>
          </a:stretch>
        </p:blipFill>
        <p:spPr/>
      </p:pic>
      <p:sp>
        <p:nvSpPr>
          <p:cNvPr id="3" name="Titel 2">
            <a:extLst>
              <a:ext uri="{FF2B5EF4-FFF2-40B4-BE49-F238E27FC236}">
                <a16:creationId xmlns:a16="http://schemas.microsoft.com/office/drawing/2014/main" id="{D21897E6-3827-4D87-A888-88A73889B052}"/>
              </a:ext>
            </a:extLst>
          </p:cNvPr>
          <p:cNvSpPr>
            <a:spLocks noGrp="1"/>
          </p:cNvSpPr>
          <p:nvPr>
            <p:ph type="title"/>
          </p:nvPr>
        </p:nvSpPr>
        <p:spPr>
          <a:xfrm>
            <a:off x="581100" y="4083636"/>
            <a:ext cx="9400181" cy="1289580"/>
          </a:xfrm>
        </p:spPr>
        <p:txBody>
          <a:bodyPr>
            <a:normAutofit fontScale="90000"/>
          </a:bodyPr>
          <a:lstStyle/>
          <a:p>
            <a:pPr algn="l"/>
            <a:br>
              <a:rPr lang="de-CH" sz="2400" b="1" dirty="0"/>
            </a:br>
            <a:r>
              <a:rPr lang="de-CH" sz="2400" b="1" dirty="0">
                <a:solidFill>
                  <a:srgbClr val="00B050"/>
                </a:solidFill>
              </a:rPr>
              <a:t>Wirksamer hochschulischer Unterricht: Wie können </a:t>
            </a:r>
            <a:br>
              <a:rPr lang="de-CH" sz="2400" b="1" dirty="0">
                <a:solidFill>
                  <a:srgbClr val="00B050"/>
                </a:solidFill>
              </a:rPr>
            </a:br>
            <a:r>
              <a:rPr lang="de-CH" sz="2400" b="1" dirty="0">
                <a:solidFill>
                  <a:srgbClr val="00B050"/>
                </a:solidFill>
              </a:rPr>
              <a:t>wir die Kernpraktik der Klassenführung bei </a:t>
            </a:r>
            <a:br>
              <a:rPr lang="de-CH" sz="2400" b="1" dirty="0">
                <a:solidFill>
                  <a:srgbClr val="00B050"/>
                </a:solidFill>
              </a:rPr>
            </a:br>
            <a:r>
              <a:rPr lang="de-CH" sz="2400" b="1" dirty="0">
                <a:solidFill>
                  <a:srgbClr val="00B050"/>
                </a:solidFill>
              </a:rPr>
              <a:t>angehenden (Sport unterrichtenden) Lehrpersonen effektiv verbessern?</a:t>
            </a:r>
          </a:p>
        </p:txBody>
      </p:sp>
      <p:sp>
        <p:nvSpPr>
          <p:cNvPr id="4" name="Foliennummernplatzhalter 3">
            <a:extLst>
              <a:ext uri="{FF2B5EF4-FFF2-40B4-BE49-F238E27FC236}">
                <a16:creationId xmlns:a16="http://schemas.microsoft.com/office/drawing/2014/main" id="{DD1FFFEF-4D2C-45CA-86F8-216C57B11686}"/>
              </a:ext>
            </a:extLst>
          </p:cNvPr>
          <p:cNvSpPr>
            <a:spLocks noGrp="1"/>
          </p:cNvSpPr>
          <p:nvPr>
            <p:ph type="sldNum" sz="quarter" idx="16"/>
          </p:nvPr>
        </p:nvSpPr>
        <p:spPr>
          <a:xfrm>
            <a:off x="10883900" y="6570729"/>
            <a:ext cx="760795" cy="180000"/>
          </a:xfrm>
        </p:spPr>
        <p:txBody>
          <a:bodyPr/>
          <a:lstStyle/>
          <a:p>
            <a:fld id="{442AD375-037F-43D0-B059-5172DA06796A}" type="slidenum">
              <a:rPr lang="de-CH" smtClean="0"/>
              <a:pPr/>
              <a:t>14</a:t>
            </a:fld>
            <a:endParaRPr lang="de-CH"/>
          </a:p>
        </p:txBody>
      </p:sp>
      <p:sp>
        <p:nvSpPr>
          <p:cNvPr id="5" name="Textplatzhalter 4">
            <a:extLst>
              <a:ext uri="{FF2B5EF4-FFF2-40B4-BE49-F238E27FC236}">
                <a16:creationId xmlns:a16="http://schemas.microsoft.com/office/drawing/2014/main" id="{30179E72-616F-49F0-B7FB-7CE0D9E9AC95}"/>
              </a:ext>
            </a:extLst>
          </p:cNvPr>
          <p:cNvSpPr>
            <a:spLocks noGrp="1"/>
          </p:cNvSpPr>
          <p:nvPr>
            <p:ph type="body" sz="quarter" idx="17"/>
          </p:nvPr>
        </p:nvSpPr>
        <p:spPr>
          <a:xfrm>
            <a:off x="576725" y="5599946"/>
            <a:ext cx="8596408" cy="781382"/>
          </a:xfrm>
        </p:spPr>
        <p:txBody>
          <a:bodyPr>
            <a:normAutofit/>
          </a:bodyPr>
          <a:lstStyle/>
          <a:p>
            <a:r>
              <a:rPr lang="en-US" sz="2000" b="1" dirty="0">
                <a:solidFill>
                  <a:srgbClr val="00B050"/>
                </a:solidFill>
              </a:rPr>
              <a:t>(End-)</a:t>
            </a:r>
            <a:r>
              <a:rPr lang="en-US" sz="2000" b="1" dirty="0" err="1">
                <a:solidFill>
                  <a:srgbClr val="00B050"/>
                </a:solidFill>
              </a:rPr>
              <a:t>Ergebnisse</a:t>
            </a:r>
            <a:r>
              <a:rPr lang="en-US" sz="2000" b="1" dirty="0">
                <a:solidFill>
                  <a:srgbClr val="00B050"/>
                </a:solidFill>
              </a:rPr>
              <a:t> </a:t>
            </a:r>
            <a:r>
              <a:rPr lang="en-US" sz="2000" b="1" dirty="0" err="1">
                <a:solidFill>
                  <a:srgbClr val="00B050"/>
                </a:solidFill>
              </a:rPr>
              <a:t>aus</a:t>
            </a:r>
            <a:r>
              <a:rPr lang="en-US" sz="2000" b="1" dirty="0">
                <a:solidFill>
                  <a:srgbClr val="00B050"/>
                </a:solidFill>
              </a:rPr>
              <a:t> dem SNF-</a:t>
            </a:r>
            <a:r>
              <a:rPr lang="en-US" sz="2000" b="1" dirty="0" err="1">
                <a:solidFill>
                  <a:srgbClr val="00B050"/>
                </a:solidFill>
              </a:rPr>
              <a:t>Projekt</a:t>
            </a:r>
            <a:r>
              <a:rPr lang="en-US" sz="2000" b="1" dirty="0">
                <a:solidFill>
                  <a:srgbClr val="00B050"/>
                </a:solidFill>
              </a:rPr>
              <a:t> </a:t>
            </a:r>
            <a:r>
              <a:rPr lang="en-US" sz="2000" b="1" dirty="0" err="1">
                <a:solidFill>
                  <a:srgbClr val="00B050"/>
                </a:solidFill>
              </a:rPr>
              <a:t>WiPe</a:t>
            </a:r>
            <a:r>
              <a:rPr lang="en-US" sz="2000" b="1" dirty="0">
                <a:solidFill>
                  <a:srgbClr val="00B050"/>
                </a:solidFill>
              </a:rPr>
              <a:t>-Sport</a:t>
            </a:r>
          </a:p>
        </p:txBody>
      </p:sp>
      <p:sp>
        <p:nvSpPr>
          <p:cNvPr id="24" name="Textplatzhalter 23">
            <a:extLst>
              <a:ext uri="{FF2B5EF4-FFF2-40B4-BE49-F238E27FC236}">
                <a16:creationId xmlns:a16="http://schemas.microsoft.com/office/drawing/2014/main" id="{117897AE-BEEB-47C8-B263-81F0A29E9EDD}"/>
              </a:ext>
            </a:extLst>
          </p:cNvPr>
          <p:cNvSpPr>
            <a:spLocks noGrp="1"/>
          </p:cNvSpPr>
          <p:nvPr>
            <p:ph type="body" sz="quarter" idx="19"/>
          </p:nvPr>
        </p:nvSpPr>
        <p:spPr>
          <a:effectLst/>
        </p:spPr>
        <p:txBody>
          <a:bodyPr/>
          <a:lstStyle/>
          <a:p>
            <a:endParaRPr lang="de-CH"/>
          </a:p>
        </p:txBody>
      </p:sp>
      <p:pic>
        <p:nvPicPr>
          <p:cNvPr id="1026" name="Picture 2" descr="Schweizerischer Nationalfonds zur Förderung der wissenschaftlichen  Forschung SNF | opendata.swiss">
            <a:extLst>
              <a:ext uri="{FF2B5EF4-FFF2-40B4-BE49-F238E27FC236}">
                <a16:creationId xmlns:a16="http://schemas.microsoft.com/office/drawing/2014/main" id="{4D1BAB8B-1EA2-454F-A8BA-25AE04DA5B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84232" y="6093296"/>
            <a:ext cx="2430969" cy="781383"/>
          </a:xfrm>
          <a:prstGeom prst="rect">
            <a:avLst/>
          </a:prstGeom>
          <a:noFill/>
          <a:extLst>
            <a:ext uri="{909E8E84-426E-40DD-AFC4-6F175D3DCCD1}">
              <a14:hiddenFill xmlns:a14="http://schemas.microsoft.com/office/drawing/2010/main">
                <a:solidFill>
                  <a:srgbClr val="FFFFFF"/>
                </a:solidFill>
              </a14:hiddenFill>
            </a:ext>
          </a:extLst>
        </p:spPr>
      </p:pic>
      <p:sp>
        <p:nvSpPr>
          <p:cNvPr id="6" name="Fußzeilenplatzhalter 3">
            <a:extLst>
              <a:ext uri="{FF2B5EF4-FFF2-40B4-BE49-F238E27FC236}">
                <a16:creationId xmlns:a16="http://schemas.microsoft.com/office/drawing/2014/main" id="{6FDA2889-FCFE-7F9F-72CF-62C99CED3306}"/>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spTree>
    <p:extLst>
      <p:ext uri="{BB962C8B-B14F-4D97-AF65-F5344CB8AC3E}">
        <p14:creationId xmlns:p14="http://schemas.microsoft.com/office/powerpoint/2010/main" val="40678129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867131" y="2493122"/>
            <a:ext cx="6096000" cy="2677656"/>
          </a:xfrm>
          <a:prstGeom prst="rect">
            <a:avLst/>
          </a:prstGeom>
        </p:spPr>
        <p:txBody>
          <a:bodyPr>
            <a:spAutoFit/>
          </a:bodyPr>
          <a:lstStyle/>
          <a:p>
            <a:r>
              <a:rPr lang="de-CH" sz="1400"/>
              <a:t>Motivationale und volitionale </a:t>
            </a:r>
          </a:p>
          <a:p>
            <a:r>
              <a:rPr lang="de-CH" sz="1400"/>
              <a:t>Orientierung</a:t>
            </a:r>
          </a:p>
          <a:p>
            <a:r>
              <a:rPr lang="de-CH" sz="1400"/>
              <a:t>Selbstregulation</a:t>
            </a:r>
          </a:p>
          <a:p>
            <a:endParaRPr lang="de-CH" sz="1400"/>
          </a:p>
          <a:p>
            <a:endParaRPr lang="de-CH" sz="1400"/>
          </a:p>
          <a:p>
            <a:endParaRPr lang="de-CH" sz="1400"/>
          </a:p>
          <a:p>
            <a:endParaRPr lang="de-CH" sz="1400"/>
          </a:p>
          <a:p>
            <a:endParaRPr lang="de-CH" sz="1400"/>
          </a:p>
          <a:p>
            <a:endParaRPr lang="de-CH" sz="1400"/>
          </a:p>
          <a:p>
            <a:r>
              <a:rPr lang="de-CH" sz="1400"/>
              <a:t>Überzeugungen und</a:t>
            </a:r>
          </a:p>
          <a:p>
            <a:r>
              <a:rPr lang="de-CH" sz="1400"/>
              <a:t>Werthaltungen</a:t>
            </a:r>
          </a:p>
          <a:p>
            <a:r>
              <a:rPr lang="de-CH" sz="1400"/>
              <a:t>etc.</a:t>
            </a:r>
          </a:p>
        </p:txBody>
      </p:sp>
      <p:sp>
        <p:nvSpPr>
          <p:cNvPr id="5" name="Foliennummernplatzhalter 4"/>
          <p:cNvSpPr>
            <a:spLocks noGrp="1"/>
          </p:cNvSpPr>
          <p:nvPr>
            <p:ph type="sldNum" sz="quarter" idx="12"/>
          </p:nvPr>
        </p:nvSpPr>
        <p:spPr/>
        <p:txBody>
          <a:bodyPr/>
          <a:lstStyle/>
          <a:p>
            <a:fld id="{442AD375-037F-43D0-B059-5172DA06796A}" type="slidenum">
              <a:rPr lang="de-CH" smtClean="0"/>
              <a:pPr/>
              <a:t>15</a:t>
            </a:fld>
            <a:endParaRPr lang="de-CH"/>
          </a:p>
        </p:txBody>
      </p:sp>
      <p:sp>
        <p:nvSpPr>
          <p:cNvPr id="15" name="Textfeld 14"/>
          <p:cNvSpPr txBox="1"/>
          <p:nvPr/>
        </p:nvSpPr>
        <p:spPr>
          <a:xfrm>
            <a:off x="6996659" y="1988841"/>
            <a:ext cx="2476741" cy="1438068"/>
          </a:xfrm>
          <a:prstGeom prst="rect">
            <a:avLst/>
          </a:prstGeom>
          <a:noFill/>
        </p:spPr>
        <p:txBody>
          <a:bodyPr wrap="none" lIns="108000" tIns="72000" rIns="108000" bIns="72000" rtlCol="0">
            <a:spAutoFit/>
          </a:bodyPr>
          <a:lstStyle/>
          <a:p>
            <a:pPr algn="ctr"/>
            <a:r>
              <a:rPr lang="en-US" sz="1400" b="1" err="1"/>
              <a:t>Kompetenzfacette</a:t>
            </a:r>
            <a:endParaRPr lang="en-US" sz="1400" b="1"/>
          </a:p>
          <a:p>
            <a:pPr algn="ctr"/>
            <a:r>
              <a:rPr lang="en-US" sz="1400" b="1" err="1"/>
              <a:t>Performanz</a:t>
            </a:r>
            <a:endParaRPr lang="en-US" sz="1400" b="1"/>
          </a:p>
          <a:p>
            <a:pPr algn="ctr"/>
            <a:r>
              <a:rPr lang="en-US" sz="1400" err="1"/>
              <a:t>professionelle</a:t>
            </a:r>
            <a:r>
              <a:rPr lang="en-US" sz="1400"/>
              <a:t> </a:t>
            </a:r>
            <a:r>
              <a:rPr lang="en-US" sz="1400" err="1"/>
              <a:t>Kompetenzen</a:t>
            </a:r>
            <a:endParaRPr lang="en-US" sz="1400"/>
          </a:p>
          <a:p>
            <a:pPr algn="ctr"/>
            <a:r>
              <a:rPr lang="en-US" sz="1400"/>
              <a:t>(can do Statements)</a:t>
            </a:r>
          </a:p>
          <a:p>
            <a:pPr algn="ctr"/>
            <a:endParaRPr lang="en-US" sz="1400"/>
          </a:p>
          <a:p>
            <a:pPr algn="ctr"/>
            <a:endParaRPr lang="en-US" sz="1400" b="1"/>
          </a:p>
        </p:txBody>
      </p:sp>
      <p:grpSp>
        <p:nvGrpSpPr>
          <p:cNvPr id="26" name="Gruppieren 25"/>
          <p:cNvGrpSpPr/>
          <p:nvPr/>
        </p:nvGrpSpPr>
        <p:grpSpPr>
          <a:xfrm>
            <a:off x="3497717" y="3252646"/>
            <a:ext cx="3271186" cy="1313560"/>
            <a:chOff x="3112846" y="3014379"/>
            <a:chExt cx="3271186" cy="1313560"/>
          </a:xfrm>
        </p:grpSpPr>
        <p:sp>
          <p:nvSpPr>
            <p:cNvPr id="18" name="Ellipse 17"/>
            <p:cNvSpPr/>
            <p:nvPr/>
          </p:nvSpPr>
          <p:spPr>
            <a:xfrm>
              <a:off x="3112846" y="3491812"/>
              <a:ext cx="1759018" cy="720080"/>
            </a:xfrm>
            <a:prstGeom prst="ellipse">
              <a:avLst/>
            </a:prstGeom>
            <a:ln w="1905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err="1"/>
                <a:t>Wahrnehmen</a:t>
              </a:r>
              <a:endParaRPr lang="en-US" sz="1400"/>
            </a:p>
          </p:txBody>
        </p:sp>
        <p:sp>
          <p:nvSpPr>
            <p:cNvPr id="19" name="Ellipse 18"/>
            <p:cNvSpPr/>
            <p:nvPr/>
          </p:nvSpPr>
          <p:spPr>
            <a:xfrm>
              <a:off x="3899494" y="3014379"/>
              <a:ext cx="1770723" cy="792304"/>
            </a:xfrm>
            <a:prstGeom prst="ellipse">
              <a:avLst/>
            </a:prstGeom>
            <a:noFill/>
            <a:ln w="1905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err="1"/>
                <a:t>Interpretieren</a:t>
              </a:r>
              <a:endParaRPr lang="en-US" sz="1400"/>
            </a:p>
          </p:txBody>
        </p:sp>
        <p:sp>
          <p:nvSpPr>
            <p:cNvPr id="20" name="Ellipse 19"/>
            <p:cNvSpPr/>
            <p:nvPr/>
          </p:nvSpPr>
          <p:spPr>
            <a:xfrm>
              <a:off x="4655840" y="3500253"/>
              <a:ext cx="1728192" cy="827686"/>
            </a:xfrm>
            <a:prstGeom prst="ellipse">
              <a:avLst/>
            </a:prstGeom>
            <a:noFill/>
            <a:ln w="1905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err="1"/>
                <a:t>Entscheiden</a:t>
              </a:r>
              <a:endParaRPr lang="en-US" sz="1400"/>
            </a:p>
          </p:txBody>
        </p:sp>
      </p:grpSp>
      <p:sp>
        <p:nvSpPr>
          <p:cNvPr id="21" name="Textfeld 20"/>
          <p:cNvSpPr txBox="1"/>
          <p:nvPr/>
        </p:nvSpPr>
        <p:spPr>
          <a:xfrm>
            <a:off x="3402926" y="2015255"/>
            <a:ext cx="3355187" cy="1007181"/>
          </a:xfrm>
          <a:prstGeom prst="rect">
            <a:avLst/>
          </a:prstGeom>
          <a:noFill/>
        </p:spPr>
        <p:txBody>
          <a:bodyPr wrap="none" lIns="108000" tIns="72000" rIns="108000" bIns="72000" rtlCol="0">
            <a:spAutoFit/>
          </a:bodyPr>
          <a:lstStyle/>
          <a:p>
            <a:pPr algn="ctr"/>
            <a:r>
              <a:rPr lang="en-US" sz="1400" b="1" err="1"/>
              <a:t>Kompetenzfacette</a:t>
            </a:r>
            <a:endParaRPr lang="en-US" sz="1400" b="1"/>
          </a:p>
          <a:p>
            <a:pPr algn="ctr"/>
            <a:r>
              <a:rPr lang="en-US" sz="1400" b="1"/>
              <a:t>WIE</a:t>
            </a:r>
          </a:p>
          <a:p>
            <a:pPr algn="ctr"/>
            <a:r>
              <a:rPr lang="en-US" sz="1400" err="1"/>
              <a:t>wissensbasierte</a:t>
            </a:r>
            <a:r>
              <a:rPr lang="en-US" sz="1400"/>
              <a:t> &amp; </a:t>
            </a:r>
            <a:r>
              <a:rPr lang="en-US" sz="1400" err="1"/>
              <a:t>situationsspezifische</a:t>
            </a:r>
            <a:endParaRPr lang="en-US" sz="1400"/>
          </a:p>
          <a:p>
            <a:pPr algn="ctr"/>
            <a:r>
              <a:rPr lang="en-US" sz="1400" err="1"/>
              <a:t>Fähigkeiten</a:t>
            </a:r>
            <a:endParaRPr lang="en-US" sz="1400"/>
          </a:p>
        </p:txBody>
      </p:sp>
      <p:sp>
        <p:nvSpPr>
          <p:cNvPr id="22" name="Textfeld 21"/>
          <p:cNvSpPr txBox="1"/>
          <p:nvPr/>
        </p:nvSpPr>
        <p:spPr>
          <a:xfrm>
            <a:off x="840953" y="2060848"/>
            <a:ext cx="2444680" cy="1007181"/>
          </a:xfrm>
          <a:prstGeom prst="rect">
            <a:avLst/>
          </a:prstGeom>
          <a:noFill/>
        </p:spPr>
        <p:txBody>
          <a:bodyPr wrap="none" lIns="108000" tIns="72000" rIns="108000" bIns="72000" rtlCol="0">
            <a:spAutoFit/>
          </a:bodyPr>
          <a:lstStyle/>
          <a:p>
            <a:pPr algn="ctr"/>
            <a:r>
              <a:rPr lang="de-CH" sz="1400" b="1"/>
              <a:t>Kompetenzfacette</a:t>
            </a:r>
          </a:p>
          <a:p>
            <a:pPr algn="ctr"/>
            <a:r>
              <a:rPr lang="de-CH" sz="1400" b="1"/>
              <a:t>professionelle Kompetenz</a:t>
            </a:r>
          </a:p>
          <a:p>
            <a:pPr algn="ctr"/>
            <a:endParaRPr lang="de-CH" sz="1400" b="1"/>
          </a:p>
          <a:p>
            <a:pPr algn="ctr"/>
            <a:endParaRPr lang="de-CH" sz="1400" b="1"/>
          </a:p>
        </p:txBody>
      </p:sp>
      <p:sp>
        <p:nvSpPr>
          <p:cNvPr id="24" name="Textfeld 23"/>
          <p:cNvSpPr txBox="1"/>
          <p:nvPr/>
        </p:nvSpPr>
        <p:spPr>
          <a:xfrm>
            <a:off x="9764467" y="2015255"/>
            <a:ext cx="1869202" cy="3377060"/>
          </a:xfrm>
          <a:prstGeom prst="rect">
            <a:avLst/>
          </a:prstGeom>
          <a:noFill/>
        </p:spPr>
        <p:txBody>
          <a:bodyPr wrap="none" lIns="108000" tIns="72000" rIns="108000" bIns="72000" rtlCol="0">
            <a:spAutoFit/>
          </a:bodyPr>
          <a:lstStyle/>
          <a:p>
            <a:pPr algn="ctr"/>
            <a:r>
              <a:rPr lang="en-US" sz="1400" b="1" err="1"/>
              <a:t>Kompetenzfacetten</a:t>
            </a:r>
            <a:endParaRPr lang="en-US" sz="1400" b="1"/>
          </a:p>
          <a:p>
            <a:pPr algn="ctr"/>
            <a:r>
              <a:rPr lang="en-US" sz="1400" b="1" err="1"/>
              <a:t>Schüler:innen</a:t>
            </a:r>
            <a:endParaRPr lang="en-US" sz="1400" b="1"/>
          </a:p>
          <a:p>
            <a:pPr algn="ctr"/>
            <a:endParaRPr lang="en-US" sz="1400" b="1"/>
          </a:p>
          <a:p>
            <a:pPr algn="ctr"/>
            <a:endParaRPr lang="en-US" sz="1400" b="1"/>
          </a:p>
          <a:p>
            <a:pPr algn="ctr"/>
            <a:endParaRPr lang="en-US" sz="1400" b="1"/>
          </a:p>
          <a:p>
            <a:pPr algn="ctr"/>
            <a:r>
              <a:rPr lang="de-CH" sz="1400"/>
              <a:t>Kompetenz der</a:t>
            </a:r>
          </a:p>
          <a:p>
            <a:pPr algn="ctr"/>
            <a:r>
              <a:rPr lang="de-CH" sz="1400"/>
              <a:t> </a:t>
            </a:r>
            <a:r>
              <a:rPr lang="de-CH" sz="1400" err="1"/>
              <a:t>Schüler:innen</a:t>
            </a:r>
            <a:endParaRPr lang="de-CH" sz="1400"/>
          </a:p>
          <a:p>
            <a:pPr algn="ctr"/>
            <a:r>
              <a:rPr lang="de-CH" sz="1400"/>
              <a:t>(z.B. Lernmotivation)</a:t>
            </a:r>
          </a:p>
          <a:p>
            <a:pPr algn="ctr"/>
            <a:endParaRPr lang="de-CH" sz="1400"/>
          </a:p>
          <a:p>
            <a:pPr algn="ctr"/>
            <a:r>
              <a:rPr lang="de-CH" sz="1400"/>
              <a:t>WIE</a:t>
            </a:r>
          </a:p>
          <a:p>
            <a:pPr algn="ctr"/>
            <a:r>
              <a:rPr lang="de-CH" sz="1400"/>
              <a:t>der </a:t>
            </a:r>
            <a:r>
              <a:rPr lang="de-CH" sz="1400" err="1"/>
              <a:t>Schüler:innen</a:t>
            </a:r>
            <a:endParaRPr lang="de-CH" sz="1400"/>
          </a:p>
          <a:p>
            <a:pPr algn="ctr"/>
            <a:endParaRPr lang="de-CH" sz="1400"/>
          </a:p>
          <a:p>
            <a:pPr algn="ctr"/>
            <a:r>
              <a:rPr lang="de-CH" sz="1400" err="1"/>
              <a:t>Performanzen</a:t>
            </a:r>
            <a:r>
              <a:rPr lang="de-CH" sz="1400"/>
              <a:t> </a:t>
            </a:r>
          </a:p>
          <a:p>
            <a:pPr algn="ctr"/>
            <a:r>
              <a:rPr lang="de-CH" sz="1400" err="1"/>
              <a:t>Schüler:innen</a:t>
            </a:r>
            <a:endParaRPr lang="de-CH" sz="1400"/>
          </a:p>
          <a:p>
            <a:pPr algn="ctr"/>
            <a:endParaRPr lang="en-US" sz="1400"/>
          </a:p>
        </p:txBody>
      </p:sp>
      <p:sp>
        <p:nvSpPr>
          <p:cNvPr id="25" name="Ellipse 24"/>
          <p:cNvSpPr/>
          <p:nvPr/>
        </p:nvSpPr>
        <p:spPr>
          <a:xfrm>
            <a:off x="973610" y="3441064"/>
            <a:ext cx="2145934" cy="891012"/>
          </a:xfrm>
          <a:prstGeom prst="ellipse">
            <a:avLst/>
          </a:prstGeom>
          <a:noFill/>
          <a:ln w="1905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err="1"/>
              <a:t>klassenführungs-bezogenes</a:t>
            </a:r>
            <a:endParaRPr lang="en-US" sz="1400"/>
          </a:p>
          <a:p>
            <a:pPr algn="ctr"/>
            <a:r>
              <a:rPr lang="en-US" sz="1400" err="1"/>
              <a:t>Wissen</a:t>
            </a:r>
            <a:endParaRPr lang="en-US" sz="1400"/>
          </a:p>
        </p:txBody>
      </p:sp>
      <p:sp>
        <p:nvSpPr>
          <p:cNvPr id="2" name="Abgerundetes Rechteck 1"/>
          <p:cNvSpPr/>
          <p:nvPr/>
        </p:nvSpPr>
        <p:spPr>
          <a:xfrm>
            <a:off x="623392" y="1844824"/>
            <a:ext cx="8928992" cy="4320480"/>
          </a:xfrm>
          <a:prstGeom prst="round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bgerundetes Rechteck 26"/>
          <p:cNvSpPr/>
          <p:nvPr/>
        </p:nvSpPr>
        <p:spPr>
          <a:xfrm>
            <a:off x="839415" y="1988841"/>
            <a:ext cx="2446219" cy="4032448"/>
          </a:xfrm>
          <a:prstGeom prst="roundRect">
            <a:avLst>
              <a:gd name="adj" fmla="val 25268"/>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bgerundetes Rechteck 30"/>
          <p:cNvSpPr/>
          <p:nvPr/>
        </p:nvSpPr>
        <p:spPr>
          <a:xfrm>
            <a:off x="740684" y="1916828"/>
            <a:ext cx="6240303" cy="4176467"/>
          </a:xfrm>
          <a:prstGeom prst="roundRect">
            <a:avLst>
              <a:gd name="adj" fmla="val 15261"/>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Ellipse 31"/>
          <p:cNvSpPr/>
          <p:nvPr/>
        </p:nvSpPr>
        <p:spPr>
          <a:xfrm>
            <a:off x="7238930" y="3544306"/>
            <a:ext cx="2145934" cy="891012"/>
          </a:xfrm>
          <a:prstGeom prst="ellipse">
            <a:avLst/>
          </a:prstGeom>
          <a:noFill/>
          <a:ln w="1905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err="1"/>
              <a:t>klassenführungs-bezogenes</a:t>
            </a:r>
            <a:endParaRPr lang="en-US" sz="1400"/>
          </a:p>
          <a:p>
            <a:pPr algn="ctr"/>
            <a:r>
              <a:rPr lang="en-US" sz="1400" err="1"/>
              <a:t>Verhalten</a:t>
            </a:r>
            <a:endParaRPr lang="en-US" sz="1400"/>
          </a:p>
        </p:txBody>
      </p:sp>
      <p:sp>
        <p:nvSpPr>
          <p:cNvPr id="33" name="Abgerundetes Rechteck 32"/>
          <p:cNvSpPr/>
          <p:nvPr/>
        </p:nvSpPr>
        <p:spPr>
          <a:xfrm>
            <a:off x="9669676" y="1829572"/>
            <a:ext cx="2114956" cy="4320480"/>
          </a:xfrm>
          <a:prstGeom prst="roundRect">
            <a:avLst>
              <a:gd name="adj" fmla="val 35186"/>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feil nach links und rechts 9"/>
          <p:cNvSpPr/>
          <p:nvPr/>
        </p:nvSpPr>
        <p:spPr>
          <a:xfrm>
            <a:off x="9369892" y="3895368"/>
            <a:ext cx="440435" cy="207748"/>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platzhalter 9">
            <a:extLst>
              <a:ext uri="{FF2B5EF4-FFF2-40B4-BE49-F238E27FC236}">
                <a16:creationId xmlns:a16="http://schemas.microsoft.com/office/drawing/2014/main" id="{0CC25B16-DEE7-4A44-A596-2868FA0F1399}"/>
              </a:ext>
            </a:extLst>
          </p:cNvPr>
          <p:cNvSpPr txBox="1">
            <a:spLocks/>
          </p:cNvSpPr>
          <p:nvPr/>
        </p:nvSpPr>
        <p:spPr>
          <a:xfrm>
            <a:off x="1108241" y="5265823"/>
            <a:ext cx="1876671" cy="416831"/>
          </a:xfrm>
          <a:prstGeom prst="rect">
            <a:avLst/>
          </a:prstGeom>
          <a:solidFill>
            <a:schemeClr val="accent1"/>
          </a:solidFill>
        </p:spPr>
        <p:txBody>
          <a:bodyPr lIns="90000" tIns="46800" rIns="90000" bIns="46800" anchor="ctr"/>
          <a:lstStyle>
            <a:lvl1pPr marL="0" indent="0" algn="ctr" defTabSz="914400" rtl="0" eaLnBrk="1" latinLnBrk="0" hangingPunct="1">
              <a:lnSpc>
                <a:spcPct val="100000"/>
              </a:lnSpc>
              <a:spcBef>
                <a:spcPts val="0"/>
              </a:spcBef>
              <a:buFont typeface="+mj-lt"/>
              <a:buNone/>
              <a:defRPr sz="2000" kern="1200">
                <a:solidFill>
                  <a:schemeClr val="bg1"/>
                </a:solidFill>
                <a:latin typeface="+mn-lt"/>
                <a:ea typeface="+mn-ea"/>
                <a:cs typeface="+mn-cs"/>
              </a:defRPr>
            </a:lvl1pPr>
            <a:lvl2pPr marL="0" indent="0" algn="ctr" defTabSz="914400" rtl="0" eaLnBrk="1" latinLnBrk="0" hangingPunct="1">
              <a:lnSpc>
                <a:spcPct val="100000"/>
              </a:lnSpc>
              <a:spcBef>
                <a:spcPts val="0"/>
              </a:spcBef>
              <a:buClr>
                <a:schemeClr val="accent1"/>
              </a:buClr>
              <a:buFont typeface="Arial" panose="020B0604020202020204" pitchFamily="34" charset="0"/>
              <a:buNone/>
              <a:defRPr sz="2000" kern="1200">
                <a:solidFill>
                  <a:schemeClr val="tx1"/>
                </a:solidFill>
                <a:latin typeface="+mn-lt"/>
                <a:ea typeface="+mn-ea"/>
                <a:cs typeface="+mn-cs"/>
              </a:defRPr>
            </a:lvl2pPr>
            <a:lvl3pPr marL="360000" indent="0" algn="ctr" defTabSz="914400" rtl="0" eaLnBrk="1" latinLnBrk="0" hangingPunct="1">
              <a:lnSpc>
                <a:spcPct val="100000"/>
              </a:lnSpc>
              <a:spcBef>
                <a:spcPts val="0"/>
              </a:spcBef>
              <a:buFont typeface="Arial" panose="020B0604020202020204" pitchFamily="34" charset="0"/>
              <a:buNone/>
              <a:defRPr sz="2000" kern="1200">
                <a:solidFill>
                  <a:schemeClr val="tx1"/>
                </a:solidFill>
                <a:latin typeface="+mn-lt"/>
                <a:ea typeface="+mn-ea"/>
                <a:cs typeface="+mn-cs"/>
              </a:defRPr>
            </a:lvl3pPr>
            <a:lvl4pPr marL="540000" indent="0" algn="ctr" defTabSz="914400" rtl="0" eaLnBrk="1" latinLnBrk="0" hangingPunct="1">
              <a:lnSpc>
                <a:spcPct val="100000"/>
              </a:lnSpc>
              <a:spcBef>
                <a:spcPts val="0"/>
              </a:spcBef>
              <a:buFont typeface="Arial" panose="020B0604020202020204" pitchFamily="34" charset="0"/>
              <a:buNone/>
              <a:defRPr sz="2000" kern="1200">
                <a:solidFill>
                  <a:schemeClr val="tx1"/>
                </a:solidFill>
                <a:latin typeface="+mn-lt"/>
                <a:ea typeface="+mn-ea"/>
                <a:cs typeface="+mn-cs"/>
              </a:defRPr>
            </a:lvl4pPr>
            <a:lvl5pPr marL="720000" indent="0" algn="ctr" defTabSz="914400" rtl="0" eaLnBrk="1" latinLnBrk="0" hangingPunct="1">
              <a:lnSpc>
                <a:spcPct val="100000"/>
              </a:lnSpc>
              <a:spcBef>
                <a:spcPts val="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CH" sz="1800"/>
              <a:t>Wissenstest</a:t>
            </a:r>
          </a:p>
        </p:txBody>
      </p:sp>
      <p:sp>
        <p:nvSpPr>
          <p:cNvPr id="35" name="Textplatzhalter 9">
            <a:extLst>
              <a:ext uri="{FF2B5EF4-FFF2-40B4-BE49-F238E27FC236}">
                <a16:creationId xmlns:a16="http://schemas.microsoft.com/office/drawing/2014/main" id="{0CC25B16-DEE7-4A44-A596-2868FA0F1399}"/>
              </a:ext>
            </a:extLst>
          </p:cNvPr>
          <p:cNvSpPr txBox="1">
            <a:spLocks/>
          </p:cNvSpPr>
          <p:nvPr/>
        </p:nvSpPr>
        <p:spPr>
          <a:xfrm>
            <a:off x="3922387" y="5265823"/>
            <a:ext cx="2238243" cy="416831"/>
          </a:xfrm>
          <a:prstGeom prst="rect">
            <a:avLst/>
          </a:prstGeom>
          <a:solidFill>
            <a:schemeClr val="accent1"/>
          </a:solidFill>
        </p:spPr>
        <p:txBody>
          <a:bodyPr lIns="90000" tIns="46800" rIns="90000" bIns="46800" anchor="ctr"/>
          <a:lstStyle>
            <a:lvl1pPr marL="0" indent="0" algn="ctr" defTabSz="914400" rtl="0" eaLnBrk="1" latinLnBrk="0" hangingPunct="1">
              <a:lnSpc>
                <a:spcPct val="100000"/>
              </a:lnSpc>
              <a:spcBef>
                <a:spcPts val="0"/>
              </a:spcBef>
              <a:buFont typeface="+mj-lt"/>
              <a:buNone/>
              <a:defRPr sz="2000" kern="1200">
                <a:solidFill>
                  <a:schemeClr val="bg1"/>
                </a:solidFill>
                <a:latin typeface="+mn-lt"/>
                <a:ea typeface="+mn-ea"/>
                <a:cs typeface="+mn-cs"/>
              </a:defRPr>
            </a:lvl1pPr>
            <a:lvl2pPr marL="0" indent="0" algn="ctr" defTabSz="914400" rtl="0" eaLnBrk="1" latinLnBrk="0" hangingPunct="1">
              <a:lnSpc>
                <a:spcPct val="100000"/>
              </a:lnSpc>
              <a:spcBef>
                <a:spcPts val="0"/>
              </a:spcBef>
              <a:buClr>
                <a:schemeClr val="accent1"/>
              </a:buClr>
              <a:buFont typeface="Arial" panose="020B0604020202020204" pitchFamily="34" charset="0"/>
              <a:buNone/>
              <a:defRPr sz="2000" kern="1200">
                <a:solidFill>
                  <a:schemeClr val="tx1"/>
                </a:solidFill>
                <a:latin typeface="+mn-lt"/>
                <a:ea typeface="+mn-ea"/>
                <a:cs typeface="+mn-cs"/>
              </a:defRPr>
            </a:lvl2pPr>
            <a:lvl3pPr marL="360000" indent="0" algn="ctr" defTabSz="914400" rtl="0" eaLnBrk="1" latinLnBrk="0" hangingPunct="1">
              <a:lnSpc>
                <a:spcPct val="100000"/>
              </a:lnSpc>
              <a:spcBef>
                <a:spcPts val="0"/>
              </a:spcBef>
              <a:buFont typeface="Arial" panose="020B0604020202020204" pitchFamily="34" charset="0"/>
              <a:buNone/>
              <a:defRPr sz="2000" kern="1200">
                <a:solidFill>
                  <a:schemeClr val="tx1"/>
                </a:solidFill>
                <a:latin typeface="+mn-lt"/>
                <a:ea typeface="+mn-ea"/>
                <a:cs typeface="+mn-cs"/>
              </a:defRPr>
            </a:lvl3pPr>
            <a:lvl4pPr marL="540000" indent="0" algn="ctr" defTabSz="914400" rtl="0" eaLnBrk="1" latinLnBrk="0" hangingPunct="1">
              <a:lnSpc>
                <a:spcPct val="100000"/>
              </a:lnSpc>
              <a:spcBef>
                <a:spcPts val="0"/>
              </a:spcBef>
              <a:buFont typeface="Arial" panose="020B0604020202020204" pitchFamily="34" charset="0"/>
              <a:buNone/>
              <a:defRPr sz="2000" kern="1200">
                <a:solidFill>
                  <a:schemeClr val="tx1"/>
                </a:solidFill>
                <a:latin typeface="+mn-lt"/>
                <a:ea typeface="+mn-ea"/>
                <a:cs typeface="+mn-cs"/>
              </a:defRPr>
            </a:lvl4pPr>
            <a:lvl5pPr marL="720000" indent="0" algn="ctr" defTabSz="914400" rtl="0" eaLnBrk="1" latinLnBrk="0" hangingPunct="1">
              <a:lnSpc>
                <a:spcPct val="100000"/>
              </a:lnSpc>
              <a:spcBef>
                <a:spcPts val="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CH" sz="1800"/>
              <a:t>WIE-Video-Test</a:t>
            </a:r>
          </a:p>
        </p:txBody>
      </p:sp>
      <p:sp>
        <p:nvSpPr>
          <p:cNvPr id="36" name="Textplatzhalter 9">
            <a:extLst>
              <a:ext uri="{FF2B5EF4-FFF2-40B4-BE49-F238E27FC236}">
                <a16:creationId xmlns:a16="http://schemas.microsoft.com/office/drawing/2014/main" id="{0CC25B16-DEE7-4A44-A596-2868FA0F1399}"/>
              </a:ext>
            </a:extLst>
          </p:cNvPr>
          <p:cNvSpPr txBox="1">
            <a:spLocks/>
          </p:cNvSpPr>
          <p:nvPr/>
        </p:nvSpPr>
        <p:spPr>
          <a:xfrm>
            <a:off x="7063201" y="5265822"/>
            <a:ext cx="2321664" cy="416831"/>
          </a:xfrm>
          <a:prstGeom prst="rect">
            <a:avLst/>
          </a:prstGeom>
          <a:solidFill>
            <a:schemeClr val="accent1"/>
          </a:solidFill>
        </p:spPr>
        <p:txBody>
          <a:bodyPr lIns="90000" tIns="46800" rIns="90000" bIns="46800" anchor="ctr"/>
          <a:lstStyle>
            <a:lvl1pPr marL="0" indent="0" algn="ctr" defTabSz="914400" rtl="0" eaLnBrk="1" latinLnBrk="0" hangingPunct="1">
              <a:lnSpc>
                <a:spcPct val="100000"/>
              </a:lnSpc>
              <a:spcBef>
                <a:spcPts val="0"/>
              </a:spcBef>
              <a:buFont typeface="+mj-lt"/>
              <a:buNone/>
              <a:defRPr sz="2000" kern="1200">
                <a:solidFill>
                  <a:schemeClr val="bg1"/>
                </a:solidFill>
                <a:latin typeface="+mn-lt"/>
                <a:ea typeface="+mn-ea"/>
                <a:cs typeface="+mn-cs"/>
              </a:defRPr>
            </a:lvl1pPr>
            <a:lvl2pPr marL="0" indent="0" algn="ctr" defTabSz="914400" rtl="0" eaLnBrk="1" latinLnBrk="0" hangingPunct="1">
              <a:lnSpc>
                <a:spcPct val="100000"/>
              </a:lnSpc>
              <a:spcBef>
                <a:spcPts val="0"/>
              </a:spcBef>
              <a:buClr>
                <a:schemeClr val="accent1"/>
              </a:buClr>
              <a:buFont typeface="Arial" panose="020B0604020202020204" pitchFamily="34" charset="0"/>
              <a:buNone/>
              <a:defRPr sz="2000" kern="1200">
                <a:solidFill>
                  <a:schemeClr val="tx1"/>
                </a:solidFill>
                <a:latin typeface="+mn-lt"/>
                <a:ea typeface="+mn-ea"/>
                <a:cs typeface="+mn-cs"/>
              </a:defRPr>
            </a:lvl2pPr>
            <a:lvl3pPr marL="360000" indent="0" algn="ctr" defTabSz="914400" rtl="0" eaLnBrk="1" latinLnBrk="0" hangingPunct="1">
              <a:lnSpc>
                <a:spcPct val="100000"/>
              </a:lnSpc>
              <a:spcBef>
                <a:spcPts val="0"/>
              </a:spcBef>
              <a:buFont typeface="Arial" panose="020B0604020202020204" pitchFamily="34" charset="0"/>
              <a:buNone/>
              <a:defRPr sz="2000" kern="1200">
                <a:solidFill>
                  <a:schemeClr val="tx1"/>
                </a:solidFill>
                <a:latin typeface="+mn-lt"/>
                <a:ea typeface="+mn-ea"/>
                <a:cs typeface="+mn-cs"/>
              </a:defRPr>
            </a:lvl3pPr>
            <a:lvl4pPr marL="540000" indent="0" algn="ctr" defTabSz="914400" rtl="0" eaLnBrk="1" latinLnBrk="0" hangingPunct="1">
              <a:lnSpc>
                <a:spcPct val="100000"/>
              </a:lnSpc>
              <a:spcBef>
                <a:spcPts val="0"/>
              </a:spcBef>
              <a:buFont typeface="Arial" panose="020B0604020202020204" pitchFamily="34" charset="0"/>
              <a:buNone/>
              <a:defRPr sz="2000" kern="1200">
                <a:solidFill>
                  <a:schemeClr val="tx1"/>
                </a:solidFill>
                <a:latin typeface="+mn-lt"/>
                <a:ea typeface="+mn-ea"/>
                <a:cs typeface="+mn-cs"/>
              </a:defRPr>
            </a:lvl4pPr>
            <a:lvl5pPr marL="720000" indent="0" algn="ctr" defTabSz="914400" rtl="0" eaLnBrk="1" latinLnBrk="0" hangingPunct="1">
              <a:lnSpc>
                <a:spcPct val="100000"/>
              </a:lnSpc>
              <a:spcBef>
                <a:spcPts val="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CH" sz="1800" err="1"/>
              <a:t>Beobachtungsinstr</a:t>
            </a:r>
            <a:r>
              <a:rPr lang="de-CH" sz="1800"/>
              <a:t>.</a:t>
            </a:r>
          </a:p>
        </p:txBody>
      </p:sp>
      <p:sp>
        <p:nvSpPr>
          <p:cNvPr id="29" name="Pfeil nach links und rechts 9">
            <a:extLst>
              <a:ext uri="{FF2B5EF4-FFF2-40B4-BE49-F238E27FC236}">
                <a16:creationId xmlns:a16="http://schemas.microsoft.com/office/drawing/2014/main" id="{EFF074A5-C169-4331-A12A-3E7829EAAE2B}"/>
              </a:ext>
            </a:extLst>
          </p:cNvPr>
          <p:cNvSpPr/>
          <p:nvPr/>
        </p:nvSpPr>
        <p:spPr>
          <a:xfrm>
            <a:off x="6800782" y="3958781"/>
            <a:ext cx="440435" cy="207748"/>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Pfeil nach links und rechts 9">
            <a:extLst>
              <a:ext uri="{FF2B5EF4-FFF2-40B4-BE49-F238E27FC236}">
                <a16:creationId xmlns:a16="http://schemas.microsoft.com/office/drawing/2014/main" id="{92B6C184-E0DA-4F6B-A0AA-0071D8DB50B7}"/>
              </a:ext>
            </a:extLst>
          </p:cNvPr>
          <p:cNvSpPr/>
          <p:nvPr/>
        </p:nvSpPr>
        <p:spPr>
          <a:xfrm>
            <a:off x="3072433" y="3911655"/>
            <a:ext cx="440435" cy="207748"/>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el 1">
            <a:extLst>
              <a:ext uri="{FF2B5EF4-FFF2-40B4-BE49-F238E27FC236}">
                <a16:creationId xmlns:a16="http://schemas.microsoft.com/office/drawing/2014/main" id="{C79C0DD8-6B38-B4EF-893B-42A0ADB16BEC}"/>
              </a:ext>
            </a:extLst>
          </p:cNvPr>
          <p:cNvSpPr txBox="1">
            <a:spLocks/>
          </p:cNvSpPr>
          <p:nvPr/>
        </p:nvSpPr>
        <p:spPr>
          <a:xfrm>
            <a:off x="550863" y="549275"/>
            <a:ext cx="9866312" cy="811838"/>
          </a:xfrm>
          <a:prstGeom prst="rect">
            <a:avLst/>
          </a:prstGeom>
        </p:spPr>
        <p:txBody>
          <a:bodyPr vert="horz" lIns="0" tIns="0" rIns="0" bIns="0" rtlCol="0" anchor="t">
            <a:noAutofit/>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r>
              <a:rPr lang="de-CH" dirty="0">
                <a:solidFill>
                  <a:srgbClr val="00B050"/>
                </a:solidFill>
              </a:rPr>
              <a:t>Einführung: </a:t>
            </a:r>
            <a:r>
              <a:rPr lang="de-CH" dirty="0" err="1">
                <a:solidFill>
                  <a:srgbClr val="00B050"/>
                </a:solidFill>
              </a:rPr>
              <a:t>Compe</a:t>
            </a:r>
            <a:r>
              <a:rPr lang="de-CH" dirty="0">
                <a:solidFill>
                  <a:srgbClr val="00B050"/>
                </a:solidFill>
              </a:rPr>
              <a:t>-PET-Modell Kompetenzbereich der Klassenführung</a:t>
            </a:r>
          </a:p>
        </p:txBody>
      </p:sp>
      <p:sp>
        <p:nvSpPr>
          <p:cNvPr id="8" name="Textfeld 548590">
            <a:extLst>
              <a:ext uri="{FF2B5EF4-FFF2-40B4-BE49-F238E27FC236}">
                <a16:creationId xmlns:a16="http://schemas.microsoft.com/office/drawing/2014/main" id="{93B4179C-217F-3A6F-C198-81A32E30137D}"/>
              </a:ext>
            </a:extLst>
          </p:cNvPr>
          <p:cNvSpPr txBox="1"/>
          <p:nvPr/>
        </p:nvSpPr>
        <p:spPr>
          <a:xfrm>
            <a:off x="633530" y="6237312"/>
            <a:ext cx="9083040" cy="168572"/>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algn="just">
              <a:lnSpc>
                <a:spcPct val="120000"/>
              </a:lnSpc>
              <a:tabLst>
                <a:tab pos="269875" algn="l"/>
              </a:tabLst>
            </a:pPr>
            <a:r>
              <a:rPr lang="en-US" sz="1000" b="1" dirty="0" err="1">
                <a:solidFill>
                  <a:srgbClr val="000000"/>
                </a:solidFill>
                <a:latin typeface="Times New Roman"/>
                <a:ea typeface="Times New Roman" panose="02020603050405020304" pitchFamily="18" charset="0"/>
                <a:cs typeface="Times New Roman"/>
              </a:rPr>
              <a:t>Abbildung</a:t>
            </a:r>
            <a:r>
              <a:rPr lang="en-US" sz="1000" b="1" dirty="0">
                <a:solidFill>
                  <a:srgbClr val="000000"/>
                </a:solidFill>
                <a:latin typeface="Times New Roman"/>
                <a:ea typeface="Times New Roman" panose="02020603050405020304" pitchFamily="18" charset="0"/>
                <a:cs typeface="Times New Roman"/>
              </a:rPr>
              <a:t> 1:</a:t>
            </a:r>
            <a:r>
              <a:rPr lang="en-US" sz="1000" dirty="0">
                <a:solidFill>
                  <a:srgbClr val="000000"/>
                </a:solidFill>
                <a:effectLst/>
                <a:latin typeface="Times New Roman"/>
                <a:ea typeface="Times New Roman" panose="02020603050405020304" pitchFamily="18" charset="0"/>
                <a:cs typeface="Times New Roman"/>
              </a:rPr>
              <a:t> </a:t>
            </a:r>
            <a:r>
              <a:rPr lang="de-CH" sz="1000" dirty="0" err="1">
                <a:solidFill>
                  <a:srgbClr val="000000"/>
                </a:solidFill>
                <a:latin typeface="Times New Roman"/>
                <a:cs typeface="Times New Roman"/>
              </a:rPr>
              <a:t>Kompe</a:t>
            </a:r>
            <a:r>
              <a:rPr lang="de-CH" sz="1000" dirty="0">
                <a:solidFill>
                  <a:srgbClr val="000000"/>
                </a:solidFill>
                <a:latin typeface="Times New Roman"/>
                <a:cs typeface="Times New Roman"/>
              </a:rPr>
              <a:t>-Sport-Modell mit Fokus auf die Klassenführung (vgl. Baumgartner, 2018; 2022)</a:t>
            </a:r>
          </a:p>
        </p:txBody>
      </p:sp>
      <p:sp>
        <p:nvSpPr>
          <p:cNvPr id="3" name="Fußzeilenplatzhalter 3">
            <a:extLst>
              <a:ext uri="{FF2B5EF4-FFF2-40B4-BE49-F238E27FC236}">
                <a16:creationId xmlns:a16="http://schemas.microsoft.com/office/drawing/2014/main" id="{004790F9-D444-6D8B-1248-89FA07DF7BDC}"/>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spTree>
    <p:extLst>
      <p:ext uri="{BB962C8B-B14F-4D97-AF65-F5344CB8AC3E}">
        <p14:creationId xmlns:p14="http://schemas.microsoft.com/office/powerpoint/2010/main" val="4033945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1E1B81F7-A06E-415A-B4BE-8327CE94E98F}"/>
              </a:ext>
            </a:extLst>
          </p:cNvPr>
          <p:cNvSpPr>
            <a:spLocks noGrp="1"/>
          </p:cNvSpPr>
          <p:nvPr>
            <p:ph type="title"/>
          </p:nvPr>
        </p:nvSpPr>
        <p:spPr/>
        <p:txBody>
          <a:bodyPr/>
          <a:lstStyle/>
          <a:p>
            <a:r>
              <a:rPr lang="de-AT" b="1" dirty="0">
                <a:solidFill>
                  <a:srgbClr val="00B050"/>
                </a:solidFill>
              </a:rPr>
              <a:t>Hochschulische Lehre: Vier Interventionen</a:t>
            </a:r>
          </a:p>
        </p:txBody>
      </p:sp>
      <p:graphicFrame>
        <p:nvGraphicFramePr>
          <p:cNvPr id="10" name="Tabelle 10">
            <a:extLst>
              <a:ext uri="{FF2B5EF4-FFF2-40B4-BE49-F238E27FC236}">
                <a16:creationId xmlns:a16="http://schemas.microsoft.com/office/drawing/2014/main" id="{53975C5A-8D27-461F-A619-BFE7EC2027C7}"/>
              </a:ext>
            </a:extLst>
          </p:cNvPr>
          <p:cNvGraphicFramePr>
            <a:graphicFrameLocks noGrp="1"/>
          </p:cNvGraphicFramePr>
          <p:nvPr>
            <p:ph idx="1"/>
          </p:nvPr>
        </p:nvGraphicFramePr>
        <p:xfrm>
          <a:off x="550862" y="1989138"/>
          <a:ext cx="11093827" cy="3205480"/>
        </p:xfrm>
        <a:graphic>
          <a:graphicData uri="http://schemas.openxmlformats.org/drawingml/2006/table">
            <a:tbl>
              <a:tblPr firstRow="1" bandRow="1">
                <a:tableStyleId>{B301B821-A1FF-4177-AEE7-76D212191A09}</a:tableStyleId>
              </a:tblPr>
              <a:tblGrid>
                <a:gridCol w="1800721">
                  <a:extLst>
                    <a:ext uri="{9D8B030D-6E8A-4147-A177-3AD203B41FA5}">
                      <a16:colId xmlns:a16="http://schemas.microsoft.com/office/drawing/2014/main" val="2474115297"/>
                    </a:ext>
                  </a:extLst>
                </a:gridCol>
                <a:gridCol w="613289">
                  <a:extLst>
                    <a:ext uri="{9D8B030D-6E8A-4147-A177-3AD203B41FA5}">
                      <a16:colId xmlns:a16="http://schemas.microsoft.com/office/drawing/2014/main" val="873221702"/>
                    </a:ext>
                  </a:extLst>
                </a:gridCol>
                <a:gridCol w="1517256">
                  <a:extLst>
                    <a:ext uri="{9D8B030D-6E8A-4147-A177-3AD203B41FA5}">
                      <a16:colId xmlns:a16="http://schemas.microsoft.com/office/drawing/2014/main" val="1215945298"/>
                    </a:ext>
                  </a:extLst>
                </a:gridCol>
                <a:gridCol w="1467454">
                  <a:extLst>
                    <a:ext uri="{9D8B030D-6E8A-4147-A177-3AD203B41FA5}">
                      <a16:colId xmlns:a16="http://schemas.microsoft.com/office/drawing/2014/main" val="2616953049"/>
                    </a:ext>
                  </a:extLst>
                </a:gridCol>
                <a:gridCol w="1393109">
                  <a:extLst>
                    <a:ext uri="{9D8B030D-6E8A-4147-A177-3AD203B41FA5}">
                      <a16:colId xmlns:a16="http://schemas.microsoft.com/office/drawing/2014/main" val="1988658694"/>
                    </a:ext>
                  </a:extLst>
                </a:gridCol>
                <a:gridCol w="3073785">
                  <a:extLst>
                    <a:ext uri="{9D8B030D-6E8A-4147-A177-3AD203B41FA5}">
                      <a16:colId xmlns:a16="http://schemas.microsoft.com/office/drawing/2014/main" val="841328586"/>
                    </a:ext>
                  </a:extLst>
                </a:gridCol>
                <a:gridCol w="1228213">
                  <a:extLst>
                    <a:ext uri="{9D8B030D-6E8A-4147-A177-3AD203B41FA5}">
                      <a16:colId xmlns:a16="http://schemas.microsoft.com/office/drawing/2014/main" val="1520052660"/>
                    </a:ext>
                  </a:extLst>
                </a:gridCol>
              </a:tblGrid>
              <a:tr h="370840">
                <a:tc>
                  <a:txBody>
                    <a:bodyPr/>
                    <a:lstStyle/>
                    <a:p>
                      <a:r>
                        <a:rPr lang="de-AT" dirty="0"/>
                        <a:t>Interventions-gruppe</a:t>
                      </a:r>
                    </a:p>
                  </a:txBody>
                  <a:tcPr/>
                </a:tc>
                <a:tc>
                  <a:txBody>
                    <a:bodyPr/>
                    <a:lstStyle/>
                    <a:p>
                      <a:r>
                        <a:rPr lang="de-AT" dirty="0"/>
                        <a:t>n</a:t>
                      </a:r>
                    </a:p>
                  </a:txBody>
                  <a:tcPr/>
                </a:tc>
                <a:tc>
                  <a:txBody>
                    <a:bodyPr/>
                    <a:lstStyle/>
                    <a:p>
                      <a:r>
                        <a:rPr lang="de-AT" dirty="0"/>
                        <a:t>Setting</a:t>
                      </a:r>
                    </a:p>
                  </a:txBody>
                  <a:tcPr/>
                </a:tc>
                <a:tc>
                  <a:txBody>
                    <a:bodyPr/>
                    <a:lstStyle/>
                    <a:p>
                      <a:r>
                        <a:rPr lang="de-AT" err="1"/>
                        <a:t>Wissensver-mittlung</a:t>
                      </a:r>
                      <a:endParaRPr lang="de-AT"/>
                    </a:p>
                  </a:txBody>
                  <a:tcPr/>
                </a:tc>
                <a:tc>
                  <a:txBody>
                    <a:bodyPr/>
                    <a:lstStyle/>
                    <a:p>
                      <a:r>
                        <a:rPr lang="de-AT" dirty="0"/>
                        <a:t>WIE – Training</a:t>
                      </a:r>
                    </a:p>
                  </a:txBody>
                  <a:tcPr/>
                </a:tc>
                <a:tc>
                  <a:txBody>
                    <a:bodyPr/>
                    <a:lstStyle/>
                    <a:p>
                      <a:r>
                        <a:rPr lang="de-AT" dirty="0"/>
                        <a:t>Begleitete Praxis</a:t>
                      </a:r>
                    </a:p>
                  </a:txBody>
                  <a:tcPr/>
                </a:tc>
                <a:tc>
                  <a:txBody>
                    <a:bodyPr/>
                    <a:lstStyle/>
                    <a:p>
                      <a:r>
                        <a:rPr lang="de-AT" dirty="0"/>
                        <a:t>Video-lektionen</a:t>
                      </a:r>
                    </a:p>
                  </a:txBody>
                  <a:tcPr>
                    <a:solidFill>
                      <a:schemeClr val="accent4"/>
                    </a:solidFill>
                  </a:tcPr>
                </a:tc>
                <a:extLst>
                  <a:ext uri="{0D108BD9-81ED-4DB2-BD59-A6C34878D82A}">
                    <a16:rowId xmlns:a16="http://schemas.microsoft.com/office/drawing/2014/main" val="124069523"/>
                  </a:ext>
                </a:extLst>
              </a:tr>
              <a:tr h="370840">
                <a:tc>
                  <a:txBody>
                    <a:bodyPr/>
                    <a:lstStyle/>
                    <a:p>
                      <a:r>
                        <a:rPr lang="de-AT" dirty="0"/>
                        <a:t>UG 1 Standard-intervention</a:t>
                      </a:r>
                    </a:p>
                  </a:txBody>
                  <a:tcPr/>
                </a:tc>
                <a:tc>
                  <a:txBody>
                    <a:bodyPr/>
                    <a:lstStyle/>
                    <a:p>
                      <a:r>
                        <a:rPr lang="de-AT" dirty="0"/>
                        <a:t>20</a:t>
                      </a:r>
                    </a:p>
                  </a:txBody>
                  <a:tcPr/>
                </a:tc>
                <a:tc>
                  <a:txBody>
                    <a:bodyPr/>
                    <a:lstStyle/>
                    <a:p>
                      <a:r>
                        <a:rPr lang="de-AT" dirty="0"/>
                        <a:t>Langzeit-praktikum</a:t>
                      </a:r>
                    </a:p>
                  </a:txBody>
                  <a:tcPr/>
                </a:tc>
                <a:tc>
                  <a:txBody>
                    <a:bodyPr/>
                    <a:lstStyle/>
                    <a:p>
                      <a:r>
                        <a:rPr lang="de-AT" dirty="0"/>
                        <a:t>-</a:t>
                      </a:r>
                    </a:p>
                  </a:txBody>
                  <a:tcPr/>
                </a:tc>
                <a:tc>
                  <a:txBody>
                    <a:bodyPr/>
                    <a:lstStyle/>
                    <a:p>
                      <a:r>
                        <a:rPr lang="de-AT" dirty="0"/>
                        <a:t>-</a:t>
                      </a:r>
                    </a:p>
                  </a:txBody>
                  <a:tcPr/>
                </a:tc>
                <a:tc>
                  <a:txBody>
                    <a:bodyPr/>
                    <a:lstStyle/>
                    <a:p>
                      <a:r>
                        <a:rPr lang="de-AT" dirty="0"/>
                        <a:t>-</a:t>
                      </a:r>
                    </a:p>
                  </a:txBody>
                  <a:tcPr/>
                </a:tc>
                <a:tc>
                  <a:txBody>
                    <a:bodyPr/>
                    <a:lstStyle/>
                    <a:p>
                      <a:r>
                        <a:rPr lang="de-AT" dirty="0"/>
                        <a:t>40</a:t>
                      </a:r>
                    </a:p>
                  </a:txBody>
                  <a:tcPr>
                    <a:solidFill>
                      <a:schemeClr val="accent4">
                        <a:lumMod val="20000"/>
                        <a:lumOff val="80000"/>
                      </a:schemeClr>
                    </a:solidFill>
                  </a:tcPr>
                </a:tc>
                <a:extLst>
                  <a:ext uri="{0D108BD9-81ED-4DB2-BD59-A6C34878D82A}">
                    <a16:rowId xmlns:a16="http://schemas.microsoft.com/office/drawing/2014/main" val="493262494"/>
                  </a:ext>
                </a:extLst>
              </a:tr>
              <a:tr h="370840">
                <a:tc>
                  <a:txBody>
                    <a:bodyPr/>
                    <a:lstStyle/>
                    <a:p>
                      <a:r>
                        <a:rPr lang="de-AT" dirty="0"/>
                        <a:t>UG 2</a:t>
                      </a:r>
                    </a:p>
                  </a:txBody>
                  <a:tcPr/>
                </a:tc>
                <a:tc>
                  <a:txBody>
                    <a:bodyPr/>
                    <a:lstStyle/>
                    <a:p>
                      <a:r>
                        <a:rPr lang="de-AT" dirty="0">
                          <a:solidFill>
                            <a:schemeClr val="tx1"/>
                          </a:solidFill>
                        </a:rPr>
                        <a:t>20</a:t>
                      </a:r>
                    </a:p>
                  </a:txBody>
                  <a:tcPr/>
                </a:tc>
                <a:tc>
                  <a:txBody>
                    <a:bodyPr/>
                    <a:lstStyle/>
                    <a:p>
                      <a:r>
                        <a:rPr lang="de-AT" dirty="0"/>
                        <a:t>Langzeit-praktikum</a:t>
                      </a:r>
                    </a:p>
                  </a:txBody>
                  <a:tcPr/>
                </a:tc>
                <a:tc>
                  <a:txBody>
                    <a:bodyPr/>
                    <a:lstStyle/>
                    <a:p>
                      <a:r>
                        <a:rPr lang="de-AT" dirty="0"/>
                        <a:t>4 x 45min</a:t>
                      </a:r>
                    </a:p>
                  </a:txBody>
                  <a:tcPr/>
                </a:tc>
                <a:tc>
                  <a:txBody>
                    <a:bodyPr/>
                    <a:lstStyle/>
                    <a:p>
                      <a:r>
                        <a:rPr lang="de-AT" dirty="0"/>
                        <a:t>-</a:t>
                      </a:r>
                    </a:p>
                  </a:txBody>
                  <a:tcPr/>
                </a:tc>
                <a:tc>
                  <a:txBody>
                    <a:bodyPr/>
                    <a:lstStyle/>
                    <a:p>
                      <a:r>
                        <a:rPr lang="de-AT" dirty="0"/>
                        <a:t>-</a:t>
                      </a:r>
                    </a:p>
                  </a:txBody>
                  <a:tcPr/>
                </a:tc>
                <a:tc>
                  <a:txBody>
                    <a:bodyPr/>
                    <a:lstStyle/>
                    <a:p>
                      <a:r>
                        <a:rPr lang="de-AT" dirty="0">
                          <a:solidFill>
                            <a:schemeClr val="tx1"/>
                          </a:solidFill>
                        </a:rPr>
                        <a:t>40</a:t>
                      </a:r>
                    </a:p>
                  </a:txBody>
                  <a:tcPr/>
                </a:tc>
                <a:extLst>
                  <a:ext uri="{0D108BD9-81ED-4DB2-BD59-A6C34878D82A}">
                    <a16:rowId xmlns:a16="http://schemas.microsoft.com/office/drawing/2014/main" val="1124565152"/>
                  </a:ext>
                </a:extLst>
              </a:tr>
              <a:tr h="370840">
                <a:tc>
                  <a:txBody>
                    <a:bodyPr/>
                    <a:lstStyle/>
                    <a:p>
                      <a:r>
                        <a:rPr lang="de-AT" dirty="0"/>
                        <a:t>UG 3</a:t>
                      </a:r>
                    </a:p>
                  </a:txBody>
                  <a:tcPr/>
                </a:tc>
                <a:tc>
                  <a:txBody>
                    <a:bodyPr/>
                    <a:lstStyle/>
                    <a:p>
                      <a:r>
                        <a:rPr lang="de-AT" dirty="0"/>
                        <a:t>24</a:t>
                      </a:r>
                    </a:p>
                  </a:txBody>
                  <a:tcPr/>
                </a:tc>
                <a:tc>
                  <a:txBody>
                    <a:bodyPr/>
                    <a:lstStyle/>
                    <a:p>
                      <a:r>
                        <a:rPr lang="de-AT" dirty="0"/>
                        <a:t>Sportwoche</a:t>
                      </a:r>
                    </a:p>
                  </a:txBody>
                  <a:tcPr/>
                </a:tc>
                <a:tc>
                  <a:txBody>
                    <a:bodyPr/>
                    <a:lstStyle/>
                    <a:p>
                      <a:r>
                        <a:rPr lang="de-AT" dirty="0"/>
                        <a:t>4 x 45min</a:t>
                      </a:r>
                    </a:p>
                  </a:txBody>
                  <a:tcPr/>
                </a:tc>
                <a:tc>
                  <a:txBody>
                    <a:bodyPr/>
                    <a:lstStyle/>
                    <a:p>
                      <a:r>
                        <a:rPr lang="de-AT" dirty="0"/>
                        <a:t>4 x 45min</a:t>
                      </a:r>
                    </a:p>
                  </a:txBody>
                  <a:tcPr/>
                </a:tc>
                <a:tc>
                  <a:txBody>
                    <a:bodyPr/>
                    <a:lstStyle/>
                    <a:p>
                      <a:r>
                        <a:rPr lang="de-AT" dirty="0"/>
                        <a:t>-</a:t>
                      </a:r>
                    </a:p>
                  </a:txBody>
                  <a:tcPr/>
                </a:tc>
                <a:tc>
                  <a:txBody>
                    <a:bodyPr/>
                    <a:lstStyle/>
                    <a:p>
                      <a:r>
                        <a:rPr lang="de-AT" dirty="0"/>
                        <a:t>48</a:t>
                      </a:r>
                    </a:p>
                  </a:txBody>
                  <a:tcPr>
                    <a:solidFill>
                      <a:schemeClr val="accent4">
                        <a:lumMod val="20000"/>
                        <a:lumOff val="80000"/>
                      </a:schemeClr>
                    </a:solidFill>
                  </a:tcPr>
                </a:tc>
                <a:extLst>
                  <a:ext uri="{0D108BD9-81ED-4DB2-BD59-A6C34878D82A}">
                    <a16:rowId xmlns:a16="http://schemas.microsoft.com/office/drawing/2014/main" val="150899694"/>
                  </a:ext>
                </a:extLst>
              </a:tr>
              <a:tr h="370840">
                <a:tc>
                  <a:txBody>
                    <a:bodyPr/>
                    <a:lstStyle/>
                    <a:p>
                      <a:r>
                        <a:rPr lang="de-AT" b="1" dirty="0"/>
                        <a:t>UG 4</a:t>
                      </a:r>
                    </a:p>
                  </a:txBody>
                  <a:tcPr/>
                </a:tc>
                <a:tc>
                  <a:txBody>
                    <a:bodyPr/>
                    <a:lstStyle/>
                    <a:p>
                      <a:r>
                        <a:rPr lang="de-AT" b="1" dirty="0"/>
                        <a:t>23</a:t>
                      </a:r>
                    </a:p>
                  </a:txBody>
                  <a:tcPr/>
                </a:tc>
                <a:tc>
                  <a:txBody>
                    <a:bodyPr/>
                    <a:lstStyle/>
                    <a:p>
                      <a:r>
                        <a:rPr lang="de-AT" b="1" dirty="0"/>
                        <a:t>Sportwoche</a:t>
                      </a:r>
                    </a:p>
                  </a:txBody>
                  <a:tcPr/>
                </a:tc>
                <a:tc>
                  <a:txBody>
                    <a:bodyPr/>
                    <a:lstStyle/>
                    <a:p>
                      <a:r>
                        <a:rPr lang="de-AT" b="1" dirty="0"/>
                        <a:t>4x 45min</a:t>
                      </a:r>
                    </a:p>
                  </a:txBody>
                  <a:tcPr/>
                </a:tc>
                <a:tc>
                  <a:txBody>
                    <a:bodyPr/>
                    <a:lstStyle/>
                    <a:p>
                      <a:r>
                        <a:rPr lang="de-AT" b="1" dirty="0"/>
                        <a:t>4 x 45min</a:t>
                      </a:r>
                    </a:p>
                  </a:txBody>
                  <a:tcPr/>
                </a:tc>
                <a:tc>
                  <a:txBody>
                    <a:bodyPr/>
                    <a:lstStyle/>
                    <a:p>
                      <a:r>
                        <a:rPr lang="de-AT" b="1" dirty="0"/>
                        <a:t>4 x Unterrichtslektionen + Reflexion und Feedback des eigenen Videos. </a:t>
                      </a:r>
                    </a:p>
                  </a:txBody>
                  <a:tcPr/>
                </a:tc>
                <a:tc>
                  <a:txBody>
                    <a:bodyPr/>
                    <a:lstStyle/>
                    <a:p>
                      <a:r>
                        <a:rPr lang="de-AT" b="1" dirty="0"/>
                        <a:t>46 (115)</a:t>
                      </a:r>
                    </a:p>
                  </a:txBody>
                  <a:tcPr/>
                </a:tc>
                <a:extLst>
                  <a:ext uri="{0D108BD9-81ED-4DB2-BD59-A6C34878D82A}">
                    <a16:rowId xmlns:a16="http://schemas.microsoft.com/office/drawing/2014/main" val="1165576615"/>
                  </a:ext>
                </a:extLst>
              </a:tr>
            </a:tbl>
          </a:graphicData>
        </a:graphic>
      </p:graphicFrame>
      <p:sp>
        <p:nvSpPr>
          <p:cNvPr id="3" name="Foliennummernplatzhalter 2">
            <a:extLst>
              <a:ext uri="{FF2B5EF4-FFF2-40B4-BE49-F238E27FC236}">
                <a16:creationId xmlns:a16="http://schemas.microsoft.com/office/drawing/2014/main" id="{2602F5F5-658E-448E-977E-6CC968DC2D9D}"/>
              </a:ext>
            </a:extLst>
          </p:cNvPr>
          <p:cNvSpPr>
            <a:spLocks noGrp="1"/>
          </p:cNvSpPr>
          <p:nvPr>
            <p:ph type="sldNum" sz="quarter" idx="12"/>
          </p:nvPr>
        </p:nvSpPr>
        <p:spPr/>
        <p:txBody>
          <a:bodyPr/>
          <a:lstStyle/>
          <a:p>
            <a:fld id="{442AD375-037F-43D0-B059-5172DA06796A}" type="slidenum">
              <a:rPr lang="de-CH" smtClean="0"/>
              <a:pPr/>
              <a:t>16</a:t>
            </a:fld>
            <a:endParaRPr lang="de-CH"/>
          </a:p>
        </p:txBody>
      </p:sp>
      <p:sp>
        <p:nvSpPr>
          <p:cNvPr id="4" name="Textfeld 548590">
            <a:extLst>
              <a:ext uri="{FF2B5EF4-FFF2-40B4-BE49-F238E27FC236}">
                <a16:creationId xmlns:a16="http://schemas.microsoft.com/office/drawing/2014/main" id="{19CC890A-BD58-B54F-B9F0-EDDAE37E91D1}"/>
              </a:ext>
            </a:extLst>
          </p:cNvPr>
          <p:cNvSpPr txBox="1"/>
          <p:nvPr/>
        </p:nvSpPr>
        <p:spPr>
          <a:xfrm>
            <a:off x="550863" y="1726076"/>
            <a:ext cx="9083040" cy="168572"/>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algn="just">
              <a:lnSpc>
                <a:spcPct val="120000"/>
              </a:lnSpc>
              <a:tabLst>
                <a:tab pos="269875" algn="l"/>
              </a:tabLst>
            </a:pPr>
            <a:r>
              <a:rPr lang="en-US" sz="1000" b="1" err="1">
                <a:solidFill>
                  <a:srgbClr val="000000"/>
                </a:solidFill>
                <a:latin typeface="Times New Roman" panose="02020603050405020304" pitchFamily="18" charset="0"/>
                <a:ea typeface="Times New Roman" panose="02020603050405020304" pitchFamily="18" charset="0"/>
              </a:rPr>
              <a:t>Tabelle</a:t>
            </a:r>
            <a:r>
              <a:rPr lang="en-US" sz="1000" b="1">
                <a:solidFill>
                  <a:srgbClr val="000000"/>
                </a:solidFill>
                <a:latin typeface="Times New Roman" panose="02020603050405020304" pitchFamily="18" charset="0"/>
                <a:ea typeface="Times New Roman" panose="02020603050405020304" pitchFamily="18" charset="0"/>
              </a:rPr>
              <a:t> 2:</a:t>
            </a:r>
            <a:r>
              <a:rPr lang="en-US" sz="1000">
                <a:solidFill>
                  <a:srgbClr val="000000"/>
                </a:solidFill>
                <a:effectLst/>
                <a:latin typeface="Times New Roman" panose="02020603050405020304" pitchFamily="18" charset="0"/>
                <a:ea typeface="Times New Roman" panose="02020603050405020304" pitchFamily="18" charset="0"/>
              </a:rPr>
              <a:t> </a:t>
            </a:r>
            <a:r>
              <a:rPr lang="de-CH" sz="1000">
                <a:solidFill>
                  <a:srgbClr val="000000"/>
                </a:solidFill>
                <a:effectLst/>
                <a:latin typeface="Times New Roman" panose="02020603050405020304" pitchFamily="18" charset="0"/>
                <a:ea typeface="Times New Roman" panose="02020603050405020304" pitchFamily="18" charset="0"/>
              </a:rPr>
              <a:t>Interventionsstufen.</a:t>
            </a:r>
            <a:endParaRPr lang="de-CH" sz="1000">
              <a:solidFill>
                <a:srgbClr val="000000"/>
              </a:solidFill>
              <a:latin typeface="Times New Roman" panose="02020603050405020304" pitchFamily="18" charset="0"/>
            </a:endParaRPr>
          </a:p>
        </p:txBody>
      </p:sp>
      <p:sp>
        <p:nvSpPr>
          <p:cNvPr id="5" name="Fußzeilenplatzhalter 3">
            <a:extLst>
              <a:ext uri="{FF2B5EF4-FFF2-40B4-BE49-F238E27FC236}">
                <a16:creationId xmlns:a16="http://schemas.microsoft.com/office/drawing/2014/main" id="{E3668FB5-0D9E-0A48-B67A-4967DCD9B2FD}"/>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spTree>
    <p:extLst>
      <p:ext uri="{BB962C8B-B14F-4D97-AF65-F5344CB8AC3E}">
        <p14:creationId xmlns:p14="http://schemas.microsoft.com/office/powerpoint/2010/main" val="29072073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b="1" dirty="0">
                <a:solidFill>
                  <a:srgbClr val="00B050"/>
                </a:solidFill>
              </a:rPr>
              <a:t>Ergebnisse</a:t>
            </a:r>
            <a:endParaRPr lang="de-CH" sz="1400" b="1" dirty="0">
              <a:solidFill>
                <a:srgbClr val="00B050"/>
              </a:solidFill>
            </a:endParaRPr>
          </a:p>
        </p:txBody>
      </p:sp>
      <p:sp>
        <p:nvSpPr>
          <p:cNvPr id="5" name="Foliennummernplatzhalter 4"/>
          <p:cNvSpPr>
            <a:spLocks noGrp="1"/>
          </p:cNvSpPr>
          <p:nvPr>
            <p:ph type="sldNum" sz="quarter" idx="12"/>
          </p:nvPr>
        </p:nvSpPr>
        <p:spPr/>
        <p:txBody>
          <a:bodyPr/>
          <a:lstStyle/>
          <a:p>
            <a:fld id="{3794BAB9-C8B1-4192-A7D5-61F4677BDAA9}" type="slidenum">
              <a:rPr lang="de-DE" smtClean="0"/>
              <a:t>17</a:t>
            </a:fld>
            <a:endParaRPr lang="de-DE"/>
          </a:p>
        </p:txBody>
      </p:sp>
      <p:graphicFrame>
        <p:nvGraphicFramePr>
          <p:cNvPr id="12" name="Diagramm 11">
            <a:extLst>
              <a:ext uri="{FF2B5EF4-FFF2-40B4-BE49-F238E27FC236}">
                <a16:creationId xmlns:a16="http://schemas.microsoft.com/office/drawing/2014/main" id="{150CDEC0-3B5C-BA77-1799-B21FD552A0C0}"/>
              </a:ext>
            </a:extLst>
          </p:cNvPr>
          <p:cNvGraphicFramePr>
            <a:graphicFrameLocks/>
          </p:cNvGraphicFramePr>
          <p:nvPr/>
        </p:nvGraphicFramePr>
        <p:xfrm>
          <a:off x="7239444" y="1015534"/>
          <a:ext cx="4389120" cy="2663190"/>
        </p:xfrm>
        <a:graphic>
          <a:graphicData uri="http://schemas.openxmlformats.org/drawingml/2006/chart">
            <c:chart xmlns:c="http://schemas.openxmlformats.org/drawingml/2006/chart" xmlns:r="http://schemas.openxmlformats.org/officeDocument/2006/relationships" r:id="rId3"/>
          </a:graphicData>
        </a:graphic>
      </p:graphicFrame>
      <p:pic>
        <p:nvPicPr>
          <p:cNvPr id="16" name="Inhaltsplatzhalter 15">
            <a:extLst>
              <a:ext uri="{FF2B5EF4-FFF2-40B4-BE49-F238E27FC236}">
                <a16:creationId xmlns:a16="http://schemas.microsoft.com/office/drawing/2014/main" id="{0ABECA26-2E88-AD99-91F4-346CDB98AE1F}"/>
              </a:ext>
            </a:extLst>
          </p:cNvPr>
          <p:cNvPicPr>
            <a:picLocks noGrp="1" noChangeAspect="1"/>
          </p:cNvPicPr>
          <p:nvPr>
            <p:ph idx="1"/>
          </p:nvPr>
        </p:nvPicPr>
        <p:blipFill>
          <a:blip r:embed="rId4"/>
          <a:stretch>
            <a:fillRect/>
          </a:stretch>
        </p:blipFill>
        <p:spPr>
          <a:xfrm>
            <a:off x="7239444" y="3735872"/>
            <a:ext cx="4401693" cy="2676376"/>
          </a:xfrm>
          <a:prstGeom prst="rect">
            <a:avLst/>
          </a:prstGeom>
          <a:ln>
            <a:solidFill>
              <a:schemeClr val="tx1"/>
            </a:solidFill>
          </a:ln>
        </p:spPr>
      </p:pic>
      <p:sp>
        <p:nvSpPr>
          <p:cNvPr id="19" name="Textfeld 548590">
            <a:extLst>
              <a:ext uri="{FF2B5EF4-FFF2-40B4-BE49-F238E27FC236}">
                <a16:creationId xmlns:a16="http://schemas.microsoft.com/office/drawing/2014/main" id="{70445868-46E1-9274-B036-BC5D431ECC61}"/>
              </a:ext>
            </a:extLst>
          </p:cNvPr>
          <p:cNvSpPr txBox="1"/>
          <p:nvPr/>
        </p:nvSpPr>
        <p:spPr>
          <a:xfrm>
            <a:off x="7239444" y="6507103"/>
            <a:ext cx="4685536" cy="168572"/>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algn="just">
              <a:lnSpc>
                <a:spcPct val="120000"/>
              </a:lnSpc>
              <a:tabLst>
                <a:tab pos="269875" algn="l"/>
              </a:tabLst>
            </a:pPr>
            <a:r>
              <a:rPr lang="en-US" sz="1000" b="1" err="1">
                <a:solidFill>
                  <a:srgbClr val="000000"/>
                </a:solidFill>
                <a:latin typeface="Times New Roman" panose="02020603050405020304" pitchFamily="18" charset="0"/>
                <a:ea typeface="Times New Roman" panose="02020603050405020304" pitchFamily="18" charset="0"/>
              </a:rPr>
              <a:t>Abbildung</a:t>
            </a:r>
            <a:r>
              <a:rPr lang="en-US" sz="1000" b="1">
                <a:solidFill>
                  <a:srgbClr val="000000"/>
                </a:solidFill>
                <a:latin typeface="Times New Roman" panose="02020603050405020304" pitchFamily="18" charset="0"/>
                <a:ea typeface="Times New Roman" panose="02020603050405020304" pitchFamily="18" charset="0"/>
              </a:rPr>
              <a:t> 3:</a:t>
            </a:r>
            <a:r>
              <a:rPr lang="en-US" sz="1000">
                <a:solidFill>
                  <a:srgbClr val="000000"/>
                </a:solidFill>
                <a:effectLst/>
                <a:latin typeface="Times New Roman" panose="02020603050405020304" pitchFamily="18" charset="0"/>
                <a:ea typeface="Times New Roman" panose="02020603050405020304" pitchFamily="18" charset="0"/>
              </a:rPr>
              <a:t> </a:t>
            </a:r>
            <a:r>
              <a:rPr lang="en-US" sz="1000" err="1">
                <a:solidFill>
                  <a:srgbClr val="000000"/>
                </a:solidFill>
                <a:effectLst/>
                <a:latin typeface="Times New Roman" panose="02020603050405020304" pitchFamily="18" charset="0"/>
                <a:ea typeface="Times New Roman" panose="02020603050405020304" pitchFamily="18" charset="0"/>
              </a:rPr>
              <a:t>Interaktionsdiagramme</a:t>
            </a:r>
            <a:r>
              <a:rPr lang="en-US" sz="1000">
                <a:solidFill>
                  <a:srgbClr val="000000"/>
                </a:solidFill>
                <a:effectLst/>
                <a:latin typeface="Times New Roman" panose="02020603050405020304" pitchFamily="18" charset="0"/>
                <a:ea typeface="Times New Roman" panose="02020603050405020304" pitchFamily="18" charset="0"/>
              </a:rPr>
              <a:t> </a:t>
            </a:r>
            <a:r>
              <a:rPr lang="en-US" sz="1000" err="1">
                <a:solidFill>
                  <a:srgbClr val="000000"/>
                </a:solidFill>
                <a:effectLst/>
                <a:latin typeface="Times New Roman" panose="02020603050405020304" pitchFamily="18" charset="0"/>
                <a:ea typeface="Times New Roman" panose="02020603050405020304" pitchFamily="18" charset="0"/>
              </a:rPr>
              <a:t>klassenführungsbezogene</a:t>
            </a:r>
            <a:r>
              <a:rPr lang="en-US" sz="1000">
                <a:solidFill>
                  <a:srgbClr val="000000"/>
                </a:solidFill>
                <a:effectLst/>
                <a:latin typeface="Times New Roman" panose="02020603050405020304" pitchFamily="18" charset="0"/>
                <a:ea typeface="Times New Roman" panose="02020603050405020304" pitchFamily="18" charset="0"/>
              </a:rPr>
              <a:t> </a:t>
            </a:r>
            <a:r>
              <a:rPr lang="en-US" sz="1000" err="1">
                <a:solidFill>
                  <a:srgbClr val="000000"/>
                </a:solidFill>
                <a:effectLst/>
                <a:latin typeface="Times New Roman" panose="02020603050405020304" pitchFamily="18" charset="0"/>
                <a:ea typeface="Times New Roman" panose="02020603050405020304" pitchFamily="18" charset="0"/>
              </a:rPr>
              <a:t>Performanz</a:t>
            </a:r>
            <a:r>
              <a:rPr lang="en-US" sz="1000">
                <a:solidFill>
                  <a:srgbClr val="000000"/>
                </a:solidFill>
                <a:effectLst/>
                <a:latin typeface="Times New Roman" panose="02020603050405020304" pitchFamily="18" charset="0"/>
                <a:ea typeface="Times New Roman" panose="02020603050405020304" pitchFamily="18" charset="0"/>
              </a:rPr>
              <a:t> (AV)</a:t>
            </a:r>
            <a:endParaRPr lang="de-CH" sz="1300">
              <a:effectLst/>
              <a:latin typeface="Times New Roman" panose="02020603050405020304" pitchFamily="18" charset="0"/>
              <a:ea typeface="Times New Roman" panose="02020603050405020304" pitchFamily="18" charset="0"/>
            </a:endParaRPr>
          </a:p>
        </p:txBody>
      </p:sp>
      <p:graphicFrame>
        <p:nvGraphicFramePr>
          <p:cNvPr id="3" name="Tabelle 2">
            <a:extLst>
              <a:ext uri="{FF2B5EF4-FFF2-40B4-BE49-F238E27FC236}">
                <a16:creationId xmlns:a16="http://schemas.microsoft.com/office/drawing/2014/main" id="{DC433254-BE05-2311-EBB6-6A1786CB98D1}"/>
              </a:ext>
            </a:extLst>
          </p:cNvPr>
          <p:cNvGraphicFramePr>
            <a:graphicFrameLocks noGrp="1"/>
          </p:cNvGraphicFramePr>
          <p:nvPr/>
        </p:nvGraphicFramePr>
        <p:xfrm>
          <a:off x="542704" y="1596153"/>
          <a:ext cx="6345385" cy="1832849"/>
        </p:xfrm>
        <a:graphic>
          <a:graphicData uri="http://schemas.openxmlformats.org/drawingml/2006/table">
            <a:tbl>
              <a:tblPr firstRow="1" firstCol="1" bandRow="1">
                <a:tableStyleId>{B301B821-A1FF-4177-AEE7-76D212191A09}</a:tableStyleId>
              </a:tblPr>
              <a:tblGrid>
                <a:gridCol w="792453">
                  <a:extLst>
                    <a:ext uri="{9D8B030D-6E8A-4147-A177-3AD203B41FA5}">
                      <a16:colId xmlns:a16="http://schemas.microsoft.com/office/drawing/2014/main" val="391552188"/>
                    </a:ext>
                  </a:extLst>
                </a:gridCol>
                <a:gridCol w="435687">
                  <a:extLst>
                    <a:ext uri="{9D8B030D-6E8A-4147-A177-3AD203B41FA5}">
                      <a16:colId xmlns:a16="http://schemas.microsoft.com/office/drawing/2014/main" val="3982543305"/>
                    </a:ext>
                  </a:extLst>
                </a:gridCol>
                <a:gridCol w="477610">
                  <a:extLst>
                    <a:ext uri="{9D8B030D-6E8A-4147-A177-3AD203B41FA5}">
                      <a16:colId xmlns:a16="http://schemas.microsoft.com/office/drawing/2014/main" val="2422256744"/>
                    </a:ext>
                  </a:extLst>
                </a:gridCol>
                <a:gridCol w="955220">
                  <a:extLst>
                    <a:ext uri="{9D8B030D-6E8A-4147-A177-3AD203B41FA5}">
                      <a16:colId xmlns:a16="http://schemas.microsoft.com/office/drawing/2014/main" val="2974713961"/>
                    </a:ext>
                  </a:extLst>
                </a:gridCol>
                <a:gridCol w="818760">
                  <a:extLst>
                    <a:ext uri="{9D8B030D-6E8A-4147-A177-3AD203B41FA5}">
                      <a16:colId xmlns:a16="http://schemas.microsoft.com/office/drawing/2014/main" val="2958789654"/>
                    </a:ext>
                  </a:extLst>
                </a:gridCol>
                <a:gridCol w="818760">
                  <a:extLst>
                    <a:ext uri="{9D8B030D-6E8A-4147-A177-3AD203B41FA5}">
                      <a16:colId xmlns:a16="http://schemas.microsoft.com/office/drawing/2014/main" val="3574119834"/>
                    </a:ext>
                  </a:extLst>
                </a:gridCol>
                <a:gridCol w="886990">
                  <a:extLst>
                    <a:ext uri="{9D8B030D-6E8A-4147-A177-3AD203B41FA5}">
                      <a16:colId xmlns:a16="http://schemas.microsoft.com/office/drawing/2014/main" val="796868887"/>
                    </a:ext>
                  </a:extLst>
                </a:gridCol>
                <a:gridCol w="1159905">
                  <a:extLst>
                    <a:ext uri="{9D8B030D-6E8A-4147-A177-3AD203B41FA5}">
                      <a16:colId xmlns:a16="http://schemas.microsoft.com/office/drawing/2014/main" val="784507940"/>
                    </a:ext>
                  </a:extLst>
                </a:gridCol>
              </a:tblGrid>
              <a:tr h="610949">
                <a:tc>
                  <a:txBody>
                    <a:bodyPr/>
                    <a:lstStyle/>
                    <a:p>
                      <a:r>
                        <a:rPr lang="de-AT" sz="1800">
                          <a:effectLst/>
                          <a:latin typeface="Times New Roman" panose="02020603050405020304" pitchFamily="18" charset="0"/>
                        </a:rPr>
                        <a:t>UG</a:t>
                      </a:r>
                    </a:p>
                  </a:txBody>
                  <a:tcPr marL="68580" marR="68580" marT="0" marB="0" anchor="ctr"/>
                </a:tc>
                <a:tc>
                  <a:txBody>
                    <a:bodyPr/>
                    <a:lstStyle/>
                    <a:p>
                      <a:r>
                        <a:rPr lang="de-AT" sz="1800">
                          <a:effectLst/>
                          <a:latin typeface="Times New Roman" panose="02020603050405020304" pitchFamily="18" charset="0"/>
                        </a:rPr>
                        <a:t>n1</a:t>
                      </a:r>
                    </a:p>
                  </a:txBody>
                  <a:tcPr marL="68580" marR="68580" marT="0" marB="0" anchor="ctr"/>
                </a:tc>
                <a:tc>
                  <a:txBody>
                    <a:bodyPr/>
                    <a:lstStyle/>
                    <a:p>
                      <a:r>
                        <a:rPr lang="de-AT" sz="1800">
                          <a:effectLst/>
                          <a:latin typeface="Times New Roman" panose="02020603050405020304" pitchFamily="18" charset="0"/>
                        </a:rPr>
                        <a:t>n2</a:t>
                      </a:r>
                    </a:p>
                  </a:txBody>
                  <a:tcPr marL="68580" marR="68580" marT="0" marB="0" anchor="ctr"/>
                </a:tc>
                <a:tc>
                  <a:txBody>
                    <a:bodyPr/>
                    <a:lstStyle/>
                    <a:p>
                      <a:r>
                        <a:rPr lang="de-AT" sz="1800">
                          <a:effectLst/>
                          <a:latin typeface="Times New Roman" panose="02020603050405020304" pitchFamily="18" charset="0"/>
                        </a:rPr>
                        <a:t>Z-Statistik</a:t>
                      </a:r>
                    </a:p>
                  </a:txBody>
                  <a:tcPr marL="68580" marR="68580" marT="0" marB="0" anchor="ctr"/>
                </a:tc>
                <a:tc>
                  <a:txBody>
                    <a:bodyPr/>
                    <a:lstStyle/>
                    <a:p>
                      <a:r>
                        <a:rPr lang="de-AT" sz="1800">
                          <a:effectLst/>
                          <a:latin typeface="Times New Roman" panose="02020603050405020304" pitchFamily="18" charset="0"/>
                        </a:rPr>
                        <a:t>p-Wert</a:t>
                      </a:r>
                    </a:p>
                  </a:txBody>
                  <a:tcPr marL="68580" marR="68580" marT="0" marB="0" anchor="ctr"/>
                </a:tc>
                <a:tc>
                  <a:txBody>
                    <a:bodyPr/>
                    <a:lstStyle/>
                    <a:p>
                      <a:r>
                        <a:rPr lang="de-AT" sz="1800">
                          <a:effectLst/>
                          <a:latin typeface="Times New Roman" panose="02020603050405020304" pitchFamily="18" charset="0"/>
                        </a:rPr>
                        <a:t>Signifikanz</a:t>
                      </a:r>
                    </a:p>
                  </a:txBody>
                  <a:tcPr marL="68580" marR="68580" marT="0" marB="0" anchor="ctr"/>
                </a:tc>
                <a:tc>
                  <a:txBody>
                    <a:bodyPr/>
                    <a:lstStyle/>
                    <a:p>
                      <a:r>
                        <a:rPr lang="de-AT" sz="1800">
                          <a:effectLst/>
                          <a:latin typeface="Times New Roman" panose="02020603050405020304" pitchFamily="18" charset="0"/>
                        </a:rPr>
                        <a:t>Effekt-</a:t>
                      </a:r>
                      <a:r>
                        <a:rPr lang="de-AT" sz="1800" err="1">
                          <a:effectLst/>
                          <a:latin typeface="Times New Roman" panose="02020603050405020304" pitchFamily="18" charset="0"/>
                        </a:rPr>
                        <a:t>grösse</a:t>
                      </a:r>
                      <a:endParaRPr lang="de-AT" sz="1800">
                        <a:effectLst/>
                        <a:latin typeface="Times New Roman" panose="02020603050405020304" pitchFamily="18" charset="0"/>
                      </a:endParaRPr>
                    </a:p>
                  </a:txBody>
                  <a:tcPr marL="68580" marR="68580" marT="0" marB="0" anchor="ctr"/>
                </a:tc>
                <a:tc>
                  <a:txBody>
                    <a:bodyPr/>
                    <a:lstStyle/>
                    <a:p>
                      <a:r>
                        <a:rPr lang="de-AT" sz="1800">
                          <a:effectLst/>
                          <a:latin typeface="Times New Roman" panose="02020603050405020304" pitchFamily="18" charset="0"/>
                        </a:rPr>
                        <a:t>Inter-</a:t>
                      </a:r>
                      <a:r>
                        <a:rPr lang="de-AT" sz="1800" err="1">
                          <a:effectLst/>
                          <a:latin typeface="Times New Roman" panose="02020603050405020304" pitchFamily="18" charset="0"/>
                        </a:rPr>
                        <a:t>pretation</a:t>
                      </a:r>
                      <a:endParaRPr lang="de-AT" sz="1800">
                        <a:effectLst/>
                        <a:latin typeface="Times New Roman" panose="02020603050405020304" pitchFamily="18" charset="0"/>
                      </a:endParaRPr>
                    </a:p>
                  </a:txBody>
                  <a:tcPr marL="68580" marR="68580" marT="0" marB="0" anchor="ctr"/>
                </a:tc>
                <a:extLst>
                  <a:ext uri="{0D108BD9-81ED-4DB2-BD59-A6C34878D82A}">
                    <a16:rowId xmlns:a16="http://schemas.microsoft.com/office/drawing/2014/main" val="4067506179"/>
                  </a:ext>
                </a:extLst>
              </a:tr>
              <a:tr h="305475">
                <a:tc>
                  <a:txBody>
                    <a:bodyPr/>
                    <a:lstStyle/>
                    <a:p>
                      <a:r>
                        <a:rPr lang="en-GB" sz="1800" b="0">
                          <a:effectLst/>
                        </a:rPr>
                        <a:t>UG 1</a:t>
                      </a:r>
                      <a:endParaRPr lang="de-AT" sz="1800" b="0">
                        <a:effectLst/>
                        <a:latin typeface="Times New Roman" panose="02020603050405020304" pitchFamily="18" charset="0"/>
                      </a:endParaRPr>
                    </a:p>
                  </a:txBody>
                  <a:tcPr marL="68580" marR="68580" marT="0" marB="0" anchor="ctr"/>
                </a:tc>
                <a:tc>
                  <a:txBody>
                    <a:bodyPr/>
                    <a:lstStyle/>
                    <a:p>
                      <a:r>
                        <a:rPr lang="en-GB" sz="1800">
                          <a:effectLst/>
                        </a:rPr>
                        <a:t>17</a:t>
                      </a:r>
                      <a:endParaRPr lang="de-AT" sz="1800">
                        <a:effectLst/>
                        <a:latin typeface="Times New Roman" panose="02020603050405020304" pitchFamily="18" charset="0"/>
                      </a:endParaRPr>
                    </a:p>
                  </a:txBody>
                  <a:tcPr marL="68580" marR="68580" marT="0" marB="0" anchor="ctr"/>
                </a:tc>
                <a:tc>
                  <a:txBody>
                    <a:bodyPr/>
                    <a:lstStyle/>
                    <a:p>
                      <a:r>
                        <a:rPr lang="en-GB" sz="1800">
                          <a:effectLst/>
                        </a:rPr>
                        <a:t>17</a:t>
                      </a:r>
                      <a:endParaRPr lang="de-AT" sz="1800">
                        <a:effectLst/>
                        <a:latin typeface="Times New Roman" panose="02020603050405020304" pitchFamily="18" charset="0"/>
                      </a:endParaRPr>
                    </a:p>
                  </a:txBody>
                  <a:tcPr marL="68580" marR="68580" marT="0" marB="0" anchor="ctr"/>
                </a:tc>
                <a:tc>
                  <a:txBody>
                    <a:bodyPr/>
                    <a:lstStyle/>
                    <a:p>
                      <a:r>
                        <a:rPr lang="en-GB" sz="1800">
                          <a:effectLst/>
                        </a:rPr>
                        <a:t>31.5</a:t>
                      </a:r>
                      <a:endParaRPr lang="de-AT" sz="1800">
                        <a:effectLst/>
                        <a:latin typeface="Times New Roman" panose="02020603050405020304" pitchFamily="18" charset="0"/>
                      </a:endParaRPr>
                    </a:p>
                  </a:txBody>
                  <a:tcPr marL="68580" marR="68580" marT="0" marB="0" anchor="ctr"/>
                </a:tc>
                <a:tc>
                  <a:txBody>
                    <a:bodyPr/>
                    <a:lstStyle/>
                    <a:p>
                      <a:r>
                        <a:rPr lang="en-GB" sz="1800">
                          <a:effectLst/>
                        </a:rPr>
                        <a:t>0.111</a:t>
                      </a:r>
                      <a:endParaRPr lang="de-AT" sz="1800">
                        <a:effectLst/>
                        <a:latin typeface="Times New Roman" panose="02020603050405020304" pitchFamily="18" charset="0"/>
                      </a:endParaRPr>
                    </a:p>
                  </a:txBody>
                  <a:tcPr marL="68580" marR="68580" marT="0" marB="0" anchor="ctr"/>
                </a:tc>
                <a:tc>
                  <a:txBody>
                    <a:bodyPr/>
                    <a:lstStyle/>
                    <a:p>
                      <a:r>
                        <a:rPr lang="en-GB" sz="1800">
                          <a:effectLst/>
                        </a:rPr>
                        <a:t>ns      </a:t>
                      </a:r>
                      <a:endParaRPr lang="de-AT" sz="1800">
                        <a:effectLst/>
                        <a:latin typeface="Times New Roman" panose="02020603050405020304" pitchFamily="18" charset="0"/>
                      </a:endParaRPr>
                    </a:p>
                  </a:txBody>
                  <a:tcPr marL="68580" marR="68580" marT="0" marB="0" anchor="ctr"/>
                </a:tc>
                <a:tc>
                  <a:txBody>
                    <a:bodyPr/>
                    <a:lstStyle/>
                    <a:p>
                      <a:r>
                        <a:rPr lang="en-GB" sz="1800">
                          <a:effectLst/>
                          <a:latin typeface="Times New Roman" panose="02020603050405020304" pitchFamily="18" charset="0"/>
                        </a:rPr>
                        <a:t>0.38</a:t>
                      </a:r>
                      <a:endParaRPr lang="de-AT" sz="1800">
                        <a:effectLst/>
                        <a:latin typeface="Times New Roman" panose="02020603050405020304" pitchFamily="18" charset="0"/>
                      </a:endParaRPr>
                    </a:p>
                  </a:txBody>
                  <a:tcPr marL="68580" marR="68580" marT="0" marB="0" anchor="ctr"/>
                </a:tc>
                <a:tc>
                  <a:txBody>
                    <a:bodyPr/>
                    <a:lstStyle/>
                    <a:p>
                      <a:r>
                        <a:rPr lang="en-GB" sz="1800">
                          <a:effectLst/>
                          <a:latin typeface="Times New Roman" panose="02020603050405020304" pitchFamily="18" charset="0"/>
                        </a:rPr>
                        <a:t> - </a:t>
                      </a:r>
                      <a:endParaRPr lang="de-AT" sz="1800">
                        <a:effectLst/>
                        <a:latin typeface="Times New Roman" panose="02020603050405020304" pitchFamily="18" charset="0"/>
                      </a:endParaRPr>
                    </a:p>
                  </a:txBody>
                  <a:tcPr marL="68580" marR="68580" marT="0" marB="0" anchor="ctr"/>
                </a:tc>
                <a:extLst>
                  <a:ext uri="{0D108BD9-81ED-4DB2-BD59-A6C34878D82A}">
                    <a16:rowId xmlns:a16="http://schemas.microsoft.com/office/drawing/2014/main" val="1127914486"/>
                  </a:ext>
                </a:extLst>
              </a:tr>
              <a:tr h="305475">
                <a:tc>
                  <a:txBody>
                    <a:bodyPr/>
                    <a:lstStyle/>
                    <a:p>
                      <a:r>
                        <a:rPr lang="en-GB" sz="1800" b="0">
                          <a:effectLst/>
                        </a:rPr>
                        <a:t>UG 2</a:t>
                      </a:r>
                      <a:endParaRPr lang="de-AT" sz="1800" b="0">
                        <a:effectLst/>
                        <a:latin typeface="Times New Roman" panose="02020603050405020304" pitchFamily="18" charset="0"/>
                      </a:endParaRPr>
                    </a:p>
                  </a:txBody>
                  <a:tcPr marL="68580" marR="68580" marT="0" marB="0" anchor="ctr"/>
                </a:tc>
                <a:tc>
                  <a:txBody>
                    <a:bodyPr/>
                    <a:lstStyle/>
                    <a:p>
                      <a:r>
                        <a:rPr lang="en-GB" sz="1800">
                          <a:effectLst/>
                        </a:rPr>
                        <a:t>13</a:t>
                      </a:r>
                      <a:endParaRPr lang="de-AT" sz="1800">
                        <a:effectLst/>
                        <a:latin typeface="Times New Roman" panose="02020603050405020304" pitchFamily="18" charset="0"/>
                      </a:endParaRPr>
                    </a:p>
                  </a:txBody>
                  <a:tcPr marL="68580" marR="68580" marT="0" marB="0" anchor="ctr"/>
                </a:tc>
                <a:tc>
                  <a:txBody>
                    <a:bodyPr/>
                    <a:lstStyle/>
                    <a:p>
                      <a:r>
                        <a:rPr lang="en-GB" sz="1800">
                          <a:effectLst/>
                        </a:rPr>
                        <a:t>13</a:t>
                      </a:r>
                      <a:endParaRPr lang="de-AT" sz="1800">
                        <a:effectLst/>
                        <a:latin typeface="Times New Roman" panose="02020603050405020304" pitchFamily="18" charset="0"/>
                      </a:endParaRPr>
                    </a:p>
                  </a:txBody>
                  <a:tcPr marL="68580" marR="68580" marT="0" marB="0" anchor="ctr"/>
                </a:tc>
                <a:tc>
                  <a:txBody>
                    <a:bodyPr/>
                    <a:lstStyle/>
                    <a:p>
                      <a:r>
                        <a:rPr lang="en-GB" sz="1800">
                          <a:effectLst/>
                        </a:rPr>
                        <a:t>70  </a:t>
                      </a:r>
                      <a:endParaRPr lang="de-AT" sz="1800">
                        <a:effectLst/>
                        <a:latin typeface="Times New Roman" panose="02020603050405020304" pitchFamily="18" charset="0"/>
                      </a:endParaRPr>
                    </a:p>
                  </a:txBody>
                  <a:tcPr marL="68580" marR="68580" marT="0" marB="0" anchor="ctr"/>
                </a:tc>
                <a:tc>
                  <a:txBody>
                    <a:bodyPr/>
                    <a:lstStyle/>
                    <a:p>
                      <a:r>
                        <a:rPr lang="en-GB" sz="1800">
                          <a:effectLst/>
                        </a:rPr>
                        <a:t>0.513</a:t>
                      </a:r>
                      <a:endParaRPr lang="de-AT" sz="1800">
                        <a:effectLst/>
                        <a:latin typeface="Times New Roman" panose="02020603050405020304" pitchFamily="18" charset="0"/>
                      </a:endParaRPr>
                    </a:p>
                  </a:txBody>
                  <a:tcPr marL="68580" marR="68580" marT="0" marB="0" anchor="ctr"/>
                </a:tc>
                <a:tc>
                  <a:txBody>
                    <a:bodyPr/>
                    <a:lstStyle/>
                    <a:p>
                      <a:r>
                        <a:rPr lang="en-GB" sz="1800">
                          <a:effectLst/>
                        </a:rPr>
                        <a:t>ns      </a:t>
                      </a:r>
                      <a:endParaRPr lang="de-AT" sz="1800">
                        <a:effectLst/>
                        <a:latin typeface="Times New Roman" panose="02020603050405020304" pitchFamily="18" charset="0"/>
                      </a:endParaRPr>
                    </a:p>
                  </a:txBody>
                  <a:tcPr marL="68580" marR="68580" marT="0" marB="0" anchor="ctr"/>
                </a:tc>
                <a:tc>
                  <a:txBody>
                    <a:bodyPr/>
                    <a:lstStyle/>
                    <a:p>
                      <a:r>
                        <a:rPr lang="en-GB" sz="1800">
                          <a:effectLst/>
                          <a:latin typeface="Times New Roman" panose="02020603050405020304" pitchFamily="18" charset="0"/>
                        </a:rPr>
                        <a:t>0.15</a:t>
                      </a:r>
                      <a:endParaRPr lang="de-AT" sz="1800">
                        <a:effectLst/>
                        <a:latin typeface="Times New Roman" panose="02020603050405020304" pitchFamily="18" charset="0"/>
                      </a:endParaRPr>
                    </a:p>
                  </a:txBody>
                  <a:tcPr marL="68580" marR="68580" marT="0" marB="0" anchor="ctr"/>
                </a:tc>
                <a:tc>
                  <a:txBody>
                    <a:bodyPr/>
                    <a:lstStyle/>
                    <a:p>
                      <a:r>
                        <a:rPr lang="en-GB" sz="1800">
                          <a:effectLst/>
                          <a:latin typeface="Times New Roman" panose="02020603050405020304" pitchFamily="18" charset="0"/>
                        </a:rPr>
                        <a:t> -    </a:t>
                      </a:r>
                      <a:endParaRPr lang="de-AT" sz="1800">
                        <a:effectLst/>
                        <a:latin typeface="Times New Roman" panose="02020603050405020304" pitchFamily="18" charset="0"/>
                      </a:endParaRPr>
                    </a:p>
                  </a:txBody>
                  <a:tcPr marL="68580" marR="68580" marT="0" marB="0" anchor="ctr"/>
                </a:tc>
                <a:extLst>
                  <a:ext uri="{0D108BD9-81ED-4DB2-BD59-A6C34878D82A}">
                    <a16:rowId xmlns:a16="http://schemas.microsoft.com/office/drawing/2014/main" val="4200601270"/>
                  </a:ext>
                </a:extLst>
              </a:tr>
              <a:tr h="305475">
                <a:tc>
                  <a:txBody>
                    <a:bodyPr/>
                    <a:lstStyle/>
                    <a:p>
                      <a:r>
                        <a:rPr lang="en-GB" sz="1800" b="0">
                          <a:effectLst/>
                        </a:rPr>
                        <a:t>UG 3</a:t>
                      </a:r>
                      <a:endParaRPr lang="de-AT" sz="1800" b="0">
                        <a:effectLst/>
                        <a:latin typeface="Times New Roman" panose="02020603050405020304" pitchFamily="18" charset="0"/>
                      </a:endParaRPr>
                    </a:p>
                  </a:txBody>
                  <a:tcPr marL="68580" marR="68580" marT="0" marB="0" anchor="ctr"/>
                </a:tc>
                <a:tc>
                  <a:txBody>
                    <a:bodyPr/>
                    <a:lstStyle/>
                    <a:p>
                      <a:r>
                        <a:rPr lang="en-GB" sz="1800">
                          <a:effectLst/>
                        </a:rPr>
                        <a:t>20</a:t>
                      </a:r>
                      <a:endParaRPr lang="de-AT" sz="1800">
                        <a:effectLst/>
                        <a:latin typeface="Times New Roman" panose="02020603050405020304" pitchFamily="18" charset="0"/>
                      </a:endParaRPr>
                    </a:p>
                  </a:txBody>
                  <a:tcPr marL="68580" marR="68580" marT="0" marB="0" anchor="ctr"/>
                </a:tc>
                <a:tc>
                  <a:txBody>
                    <a:bodyPr/>
                    <a:lstStyle/>
                    <a:p>
                      <a:r>
                        <a:rPr lang="en-GB" sz="1800">
                          <a:effectLst/>
                        </a:rPr>
                        <a:t>20</a:t>
                      </a:r>
                      <a:endParaRPr lang="de-AT" sz="1800">
                        <a:effectLst/>
                        <a:latin typeface="Times New Roman" panose="02020603050405020304" pitchFamily="18" charset="0"/>
                      </a:endParaRPr>
                    </a:p>
                  </a:txBody>
                  <a:tcPr marL="68580" marR="68580" marT="0" marB="0" anchor="ctr"/>
                </a:tc>
                <a:tc>
                  <a:txBody>
                    <a:bodyPr/>
                    <a:lstStyle/>
                    <a:p>
                      <a:r>
                        <a:rPr lang="en-GB" sz="1800">
                          <a:effectLst/>
                        </a:rPr>
                        <a:t>89.5</a:t>
                      </a:r>
                      <a:endParaRPr lang="de-AT" sz="1800">
                        <a:effectLst/>
                        <a:latin typeface="Times New Roman" panose="02020603050405020304" pitchFamily="18" charset="0"/>
                      </a:endParaRPr>
                    </a:p>
                  </a:txBody>
                  <a:tcPr marL="68580" marR="68580" marT="0" marB="0" anchor="ctr"/>
                </a:tc>
                <a:tc>
                  <a:txBody>
                    <a:bodyPr/>
                    <a:lstStyle/>
                    <a:p>
                      <a:r>
                        <a:rPr lang="en-GB" sz="1800">
                          <a:effectLst/>
                        </a:rPr>
                        <a:t>0.840</a:t>
                      </a:r>
                      <a:endParaRPr lang="de-AT" sz="1800">
                        <a:effectLst/>
                        <a:latin typeface="Times New Roman" panose="02020603050405020304" pitchFamily="18" charset="0"/>
                      </a:endParaRPr>
                    </a:p>
                  </a:txBody>
                  <a:tcPr marL="68580" marR="68580" marT="0" marB="0" anchor="ctr"/>
                </a:tc>
                <a:tc>
                  <a:txBody>
                    <a:bodyPr/>
                    <a:lstStyle/>
                    <a:p>
                      <a:r>
                        <a:rPr lang="en-GB" sz="1800">
                          <a:effectLst/>
                        </a:rPr>
                        <a:t>ns      </a:t>
                      </a:r>
                      <a:endParaRPr lang="de-AT" sz="1800">
                        <a:effectLst/>
                        <a:latin typeface="Times New Roman" panose="02020603050405020304" pitchFamily="18" charset="0"/>
                      </a:endParaRPr>
                    </a:p>
                  </a:txBody>
                  <a:tcPr marL="68580" marR="68580" marT="0" marB="0" anchor="ctr"/>
                </a:tc>
                <a:tc>
                  <a:txBody>
                    <a:bodyPr/>
                    <a:lstStyle/>
                    <a:p>
                      <a:r>
                        <a:rPr lang="en-GB" sz="1800">
                          <a:effectLst/>
                          <a:latin typeface="Times New Roman" panose="02020603050405020304" pitchFamily="18" charset="0"/>
                        </a:rPr>
                        <a:t>0.04</a:t>
                      </a:r>
                      <a:endParaRPr lang="de-AT" sz="1800">
                        <a:effectLst/>
                        <a:latin typeface="Times New Roman" panose="02020603050405020304" pitchFamily="18" charset="0"/>
                      </a:endParaRPr>
                    </a:p>
                  </a:txBody>
                  <a:tcPr marL="68580" marR="68580" marT="0" marB="0" anchor="ctr"/>
                </a:tc>
                <a:tc>
                  <a:txBody>
                    <a:bodyPr/>
                    <a:lstStyle/>
                    <a:p>
                      <a:r>
                        <a:rPr lang="en-GB" sz="1800">
                          <a:effectLst/>
                          <a:latin typeface="Times New Roman" panose="02020603050405020304" pitchFamily="18" charset="0"/>
                        </a:rPr>
                        <a:t> -    </a:t>
                      </a:r>
                      <a:endParaRPr lang="de-AT" sz="1800">
                        <a:effectLst/>
                        <a:latin typeface="Times New Roman" panose="02020603050405020304" pitchFamily="18" charset="0"/>
                      </a:endParaRPr>
                    </a:p>
                  </a:txBody>
                  <a:tcPr marL="68580" marR="68580" marT="0" marB="0" anchor="ctr"/>
                </a:tc>
                <a:extLst>
                  <a:ext uri="{0D108BD9-81ED-4DB2-BD59-A6C34878D82A}">
                    <a16:rowId xmlns:a16="http://schemas.microsoft.com/office/drawing/2014/main" val="3418592640"/>
                  </a:ext>
                </a:extLst>
              </a:tr>
              <a:tr h="305475">
                <a:tc>
                  <a:txBody>
                    <a:bodyPr/>
                    <a:lstStyle/>
                    <a:p>
                      <a:r>
                        <a:rPr lang="en-GB" sz="1800">
                          <a:effectLst/>
                        </a:rPr>
                        <a:t>UG 4</a:t>
                      </a:r>
                      <a:endParaRPr lang="de-AT" sz="1800">
                        <a:effectLst/>
                        <a:latin typeface="Times New Roman" panose="02020603050405020304" pitchFamily="18" charset="0"/>
                      </a:endParaRPr>
                    </a:p>
                  </a:txBody>
                  <a:tcPr marL="68580" marR="68580" marT="0" marB="0" anchor="ctr"/>
                </a:tc>
                <a:tc>
                  <a:txBody>
                    <a:bodyPr/>
                    <a:lstStyle/>
                    <a:p>
                      <a:r>
                        <a:rPr lang="en-GB" sz="1800" b="1">
                          <a:effectLst/>
                        </a:rPr>
                        <a:t>17</a:t>
                      </a:r>
                      <a:endParaRPr lang="de-AT" sz="1800" b="1">
                        <a:effectLst/>
                        <a:latin typeface="Times New Roman" panose="02020603050405020304" pitchFamily="18" charset="0"/>
                      </a:endParaRPr>
                    </a:p>
                  </a:txBody>
                  <a:tcPr marL="68580" marR="68580" marT="0" marB="0" anchor="ctr"/>
                </a:tc>
                <a:tc>
                  <a:txBody>
                    <a:bodyPr/>
                    <a:lstStyle/>
                    <a:p>
                      <a:r>
                        <a:rPr lang="en-GB" sz="1800" b="1">
                          <a:effectLst/>
                        </a:rPr>
                        <a:t>17</a:t>
                      </a:r>
                      <a:endParaRPr lang="de-AT" sz="1800" b="1">
                        <a:effectLst/>
                        <a:latin typeface="Times New Roman" panose="02020603050405020304" pitchFamily="18" charset="0"/>
                      </a:endParaRPr>
                    </a:p>
                  </a:txBody>
                  <a:tcPr marL="68580" marR="68580" marT="0" marB="0" anchor="ctr"/>
                </a:tc>
                <a:tc>
                  <a:txBody>
                    <a:bodyPr/>
                    <a:lstStyle/>
                    <a:p>
                      <a:r>
                        <a:rPr lang="en-GB" sz="1800" b="1">
                          <a:effectLst/>
                        </a:rPr>
                        <a:t>12  </a:t>
                      </a:r>
                      <a:endParaRPr lang="de-AT" sz="1800" b="1">
                        <a:effectLst/>
                        <a:latin typeface="Times New Roman" panose="02020603050405020304" pitchFamily="18" charset="0"/>
                      </a:endParaRPr>
                    </a:p>
                  </a:txBody>
                  <a:tcPr marL="68580" marR="68580" marT="0" marB="0" anchor="ctr"/>
                </a:tc>
                <a:tc>
                  <a:txBody>
                    <a:bodyPr/>
                    <a:lstStyle/>
                    <a:p>
                      <a:r>
                        <a:rPr lang="en-GB" sz="1800" b="1">
                          <a:effectLst/>
                        </a:rPr>
                        <a:t>0.002</a:t>
                      </a:r>
                      <a:endParaRPr lang="de-AT" sz="1800" b="1">
                        <a:effectLst/>
                        <a:latin typeface="Times New Roman" panose="02020603050405020304" pitchFamily="18" charset="0"/>
                      </a:endParaRPr>
                    </a:p>
                  </a:txBody>
                  <a:tcPr marL="68580" marR="68580" marT="0" marB="0" anchor="ctr"/>
                </a:tc>
                <a:tc>
                  <a:txBody>
                    <a:bodyPr/>
                    <a:lstStyle/>
                    <a:p>
                      <a:r>
                        <a:rPr lang="en-GB" sz="1800" b="1">
                          <a:effectLst/>
                        </a:rPr>
                        <a:t> **      </a:t>
                      </a:r>
                      <a:endParaRPr lang="de-AT" sz="1800" b="1">
                        <a:effectLst/>
                        <a:latin typeface="Times New Roman" panose="02020603050405020304" pitchFamily="18" charset="0"/>
                      </a:endParaRPr>
                    </a:p>
                  </a:txBody>
                  <a:tcPr marL="68580" marR="68580" marT="0" marB="0" anchor="ctr"/>
                </a:tc>
                <a:tc>
                  <a:txBody>
                    <a:bodyPr/>
                    <a:lstStyle/>
                    <a:p>
                      <a:r>
                        <a:rPr lang="en-GB" sz="1800" b="1">
                          <a:effectLst/>
                          <a:latin typeface="Times New Roman" panose="02020603050405020304" pitchFamily="18" charset="0"/>
                        </a:rPr>
                        <a:t>0.74</a:t>
                      </a:r>
                      <a:endParaRPr lang="de-AT" sz="1800" b="1">
                        <a:effectLst/>
                        <a:latin typeface="Times New Roman" panose="02020603050405020304" pitchFamily="18" charset="0"/>
                      </a:endParaRPr>
                    </a:p>
                  </a:txBody>
                  <a:tcPr marL="68580" marR="68580" marT="0" marB="0" anchor="ctr"/>
                </a:tc>
                <a:tc>
                  <a:txBody>
                    <a:bodyPr/>
                    <a:lstStyle/>
                    <a:p>
                      <a:r>
                        <a:rPr lang="en-GB" sz="1800" b="1">
                          <a:effectLst/>
                          <a:latin typeface="Times New Roman" panose="02020603050405020304" pitchFamily="18" charset="0"/>
                        </a:rPr>
                        <a:t> large</a:t>
                      </a:r>
                      <a:endParaRPr lang="de-AT" sz="1800" b="1">
                        <a:effectLst/>
                        <a:latin typeface="Times New Roman" panose="02020603050405020304" pitchFamily="18" charset="0"/>
                      </a:endParaRPr>
                    </a:p>
                  </a:txBody>
                  <a:tcPr marL="68580" marR="68580" marT="0" marB="0" anchor="ctr"/>
                </a:tc>
                <a:extLst>
                  <a:ext uri="{0D108BD9-81ED-4DB2-BD59-A6C34878D82A}">
                    <a16:rowId xmlns:a16="http://schemas.microsoft.com/office/drawing/2014/main" val="1454718042"/>
                  </a:ext>
                </a:extLst>
              </a:tr>
            </a:tbl>
          </a:graphicData>
        </a:graphic>
      </p:graphicFrame>
      <p:sp>
        <p:nvSpPr>
          <p:cNvPr id="4" name="Textfeld 548590">
            <a:extLst>
              <a:ext uri="{FF2B5EF4-FFF2-40B4-BE49-F238E27FC236}">
                <a16:creationId xmlns:a16="http://schemas.microsoft.com/office/drawing/2014/main" id="{2BABBABD-5E99-4BB8-5166-B2A1B97CD7B2}"/>
              </a:ext>
            </a:extLst>
          </p:cNvPr>
          <p:cNvSpPr txBox="1"/>
          <p:nvPr/>
        </p:nvSpPr>
        <p:spPr>
          <a:xfrm>
            <a:off x="577432" y="1348340"/>
            <a:ext cx="6107793" cy="168572"/>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algn="just">
              <a:lnSpc>
                <a:spcPct val="120000"/>
              </a:lnSpc>
              <a:tabLst>
                <a:tab pos="269875" algn="l"/>
              </a:tabLst>
            </a:pPr>
            <a:r>
              <a:rPr lang="en-US" sz="1000" b="1" err="1">
                <a:solidFill>
                  <a:srgbClr val="000000"/>
                </a:solidFill>
                <a:latin typeface="Times New Roman" panose="02020603050405020304" pitchFamily="18" charset="0"/>
                <a:ea typeface="Times New Roman" panose="02020603050405020304" pitchFamily="18" charset="0"/>
              </a:rPr>
              <a:t>Tabelle</a:t>
            </a:r>
            <a:r>
              <a:rPr lang="en-US" sz="1000" b="1">
                <a:solidFill>
                  <a:srgbClr val="000000"/>
                </a:solidFill>
                <a:latin typeface="Times New Roman" panose="02020603050405020304" pitchFamily="18" charset="0"/>
                <a:ea typeface="Times New Roman" panose="02020603050405020304" pitchFamily="18" charset="0"/>
              </a:rPr>
              <a:t> 7:</a:t>
            </a:r>
            <a:r>
              <a:rPr lang="en-US" sz="1000">
                <a:solidFill>
                  <a:srgbClr val="000000"/>
                </a:solidFill>
                <a:effectLst/>
                <a:latin typeface="Times New Roman" panose="02020603050405020304" pitchFamily="18" charset="0"/>
                <a:ea typeface="Times New Roman" panose="02020603050405020304" pitchFamily="18" charset="0"/>
              </a:rPr>
              <a:t> </a:t>
            </a:r>
            <a:r>
              <a:rPr lang="de-CH" sz="1000">
                <a:solidFill>
                  <a:srgbClr val="000000"/>
                </a:solidFill>
                <a:effectLst/>
                <a:latin typeface="Times New Roman" panose="02020603050405020304" pitchFamily="18" charset="0"/>
                <a:ea typeface="Times New Roman" panose="02020603050405020304" pitchFamily="18" charset="0"/>
              </a:rPr>
              <a:t>Post-Hoc-Analyse: </a:t>
            </a:r>
            <a:r>
              <a:rPr lang="de-CH" sz="1000" err="1">
                <a:solidFill>
                  <a:srgbClr val="000000"/>
                </a:solidFill>
                <a:effectLst/>
                <a:latin typeface="Times New Roman" panose="02020603050405020304" pitchFamily="18" charset="0"/>
                <a:ea typeface="Times New Roman" panose="02020603050405020304" pitchFamily="18" charset="0"/>
              </a:rPr>
              <a:t>Wilcoxtest</a:t>
            </a:r>
            <a:r>
              <a:rPr lang="de-CH" sz="1000">
                <a:solidFill>
                  <a:srgbClr val="000000"/>
                </a:solidFill>
                <a:effectLst/>
                <a:latin typeface="Times New Roman" panose="02020603050405020304" pitchFamily="18" charset="0"/>
                <a:ea typeface="Times New Roman" panose="02020603050405020304" pitchFamily="18" charset="0"/>
              </a:rPr>
              <a:t> und Effektgrössen.</a:t>
            </a:r>
            <a:endParaRPr lang="de-CH" sz="1000">
              <a:solidFill>
                <a:srgbClr val="000000"/>
              </a:solidFill>
              <a:latin typeface="Times New Roman" panose="02020603050405020304" pitchFamily="18" charset="0"/>
            </a:endParaRPr>
          </a:p>
        </p:txBody>
      </p:sp>
      <p:sp>
        <p:nvSpPr>
          <p:cNvPr id="7" name="Fußzeilenplatzhalter 3">
            <a:extLst>
              <a:ext uri="{FF2B5EF4-FFF2-40B4-BE49-F238E27FC236}">
                <a16:creationId xmlns:a16="http://schemas.microsoft.com/office/drawing/2014/main" id="{29B6FEFF-DE8F-456B-8DBD-9F15414864CD}"/>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spTree>
    <p:extLst>
      <p:ext uri="{BB962C8B-B14F-4D97-AF65-F5344CB8AC3E}">
        <p14:creationId xmlns:p14="http://schemas.microsoft.com/office/powerpoint/2010/main" val="27347831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551383" y="1052736"/>
            <a:ext cx="11089233" cy="4392488"/>
          </a:xfrm>
        </p:spPr>
        <p:txBody>
          <a:bodyPr vert="horz" lIns="0" tIns="0" rIns="0" bIns="0" rtlCol="0" anchor="t">
            <a:noAutofit/>
          </a:bodyPr>
          <a:lstStyle/>
          <a:p>
            <a:pPr>
              <a:spcBef>
                <a:spcPts val="1200"/>
              </a:spcBef>
              <a:buClr>
                <a:schemeClr val="accent1"/>
              </a:buClr>
              <a:buSzPts val="1000"/>
              <a:tabLst>
                <a:tab pos="457200" algn="l"/>
              </a:tabLst>
            </a:pPr>
            <a:endParaRPr lang="de-CH" sz="1800" dirty="0">
              <a:solidFill>
                <a:srgbClr val="000000"/>
              </a:solidFill>
              <a:ea typeface="Times New Roman" panose="02020603050405020304" pitchFamily="18" charset="0"/>
              <a:cs typeface="Arial"/>
            </a:endParaRPr>
          </a:p>
          <a:p>
            <a:pPr>
              <a:spcBef>
                <a:spcPts val="1200"/>
              </a:spcBef>
              <a:buSzPts val="1000"/>
              <a:tabLst>
                <a:tab pos="457200" algn="l"/>
              </a:tabLst>
            </a:pPr>
            <a:endParaRPr lang="de-CH" sz="1800" dirty="0">
              <a:solidFill>
                <a:srgbClr val="000000"/>
              </a:solidFill>
              <a:ea typeface="Times New Roman" panose="02020603050405020304" pitchFamily="18" charset="0"/>
            </a:endParaRPr>
          </a:p>
          <a:p>
            <a:pPr>
              <a:spcBef>
                <a:spcPts val="1200"/>
              </a:spcBef>
              <a:buSzPts val="1000"/>
              <a:tabLst>
                <a:tab pos="457200" algn="l"/>
              </a:tabLst>
            </a:pPr>
            <a:r>
              <a:rPr lang="de-CH" sz="2000" b="1" dirty="0">
                <a:solidFill>
                  <a:srgbClr val="000000"/>
                </a:solidFill>
                <a:ea typeface="Times New Roman" panose="02020603050405020304" pitchFamily="18" charset="0"/>
              </a:rPr>
              <a:t>These 1: </a:t>
            </a:r>
            <a:br>
              <a:rPr lang="de-CH" sz="2000" dirty="0">
                <a:ea typeface="Times New Roman" panose="02020603050405020304" pitchFamily="18" charset="0"/>
              </a:rPr>
            </a:br>
            <a:r>
              <a:rPr lang="de-CH" sz="2000" dirty="0">
                <a:solidFill>
                  <a:srgbClr val="000000"/>
                </a:solidFill>
                <a:ea typeface="Times New Roman" panose="02020603050405020304" pitchFamily="18" charset="0"/>
              </a:rPr>
              <a:t>In</a:t>
            </a:r>
            <a:r>
              <a:rPr lang="de-CH" sz="2000" dirty="0">
                <a:solidFill>
                  <a:srgbClr val="000000"/>
                </a:solidFill>
                <a:effectLst/>
                <a:ea typeface="Times New Roman" panose="02020603050405020304" pitchFamily="18" charset="0"/>
              </a:rPr>
              <a:t> der Ausbildung von Sport unterrichtenden Lehrpersonen sollte die kompetenzbereichsbezogene Theorie und die eigene</a:t>
            </a:r>
            <a:r>
              <a:rPr lang="de-CH" sz="2000" dirty="0">
                <a:solidFill>
                  <a:srgbClr val="000000"/>
                </a:solidFill>
                <a:ea typeface="Times New Roman" panose="02020603050405020304" pitchFamily="18" charset="0"/>
              </a:rPr>
              <a:t> (!)</a:t>
            </a:r>
            <a:r>
              <a:rPr lang="de-CH" sz="2000" dirty="0">
                <a:solidFill>
                  <a:srgbClr val="000000"/>
                </a:solidFill>
                <a:effectLst/>
                <a:ea typeface="Times New Roman" panose="02020603050405020304" pitchFamily="18" charset="0"/>
              </a:rPr>
              <a:t> Unterrichtspraxis stark verknüpft werden (</a:t>
            </a:r>
            <a:r>
              <a:rPr lang="de-CH" sz="2000" dirty="0" err="1">
                <a:solidFill>
                  <a:srgbClr val="000000"/>
                </a:solidFill>
                <a:effectLst/>
                <a:ea typeface="Times New Roman" panose="02020603050405020304" pitchFamily="18" charset="0"/>
              </a:rPr>
              <a:t>indiv</a:t>
            </a:r>
            <a:r>
              <a:rPr lang="de-CH" sz="2000" dirty="0">
                <a:solidFill>
                  <a:srgbClr val="000000"/>
                </a:solidFill>
                <a:effectLst/>
                <a:ea typeface="Times New Roman" panose="02020603050405020304" pitchFamily="18" charset="0"/>
              </a:rPr>
              <a:t>. Feedback an die Studierenden durch Dozierende, </a:t>
            </a:r>
            <a:r>
              <a:rPr lang="de-CH" sz="2000" dirty="0" err="1">
                <a:solidFill>
                  <a:srgbClr val="000000"/>
                </a:solidFill>
                <a:effectLst/>
                <a:ea typeface="Times New Roman" panose="02020603050405020304" pitchFamily="18" charset="0"/>
              </a:rPr>
              <a:t>Kommiliton:innen</a:t>
            </a:r>
            <a:r>
              <a:rPr lang="de-CH" sz="2000" dirty="0">
                <a:solidFill>
                  <a:srgbClr val="000000"/>
                </a:solidFill>
                <a:ea typeface="Times New Roman" panose="02020603050405020304" pitchFamily="18" charset="0"/>
              </a:rPr>
              <a:t>, Praxislehrpersonen etc.).</a:t>
            </a:r>
            <a:endParaRPr lang="de-CH" sz="2000" dirty="0">
              <a:solidFill>
                <a:srgbClr val="000000"/>
              </a:solidFill>
              <a:ea typeface="Times New Roman" panose="02020603050405020304" pitchFamily="18" charset="0"/>
              <a:cs typeface="Arial"/>
            </a:endParaRPr>
          </a:p>
          <a:p>
            <a:pPr>
              <a:spcBef>
                <a:spcPts val="1200"/>
              </a:spcBef>
              <a:buSzPts val="1000"/>
              <a:tabLst>
                <a:tab pos="457200" algn="l"/>
              </a:tabLst>
            </a:pPr>
            <a:r>
              <a:rPr lang="de-CH" sz="2000" b="1" dirty="0">
                <a:solidFill>
                  <a:srgbClr val="000000"/>
                </a:solidFill>
                <a:ea typeface="Times New Roman" panose="02020603050405020304" pitchFamily="18" charset="0"/>
              </a:rPr>
              <a:t>These 2:</a:t>
            </a:r>
            <a:r>
              <a:rPr lang="de-CH" sz="2000" dirty="0">
                <a:solidFill>
                  <a:srgbClr val="000000"/>
                </a:solidFill>
                <a:ea typeface="Times New Roman" panose="02020603050405020304" pitchFamily="18" charset="0"/>
              </a:rPr>
              <a:t> </a:t>
            </a:r>
            <a:br>
              <a:rPr lang="de-CH" sz="2000" dirty="0">
                <a:ea typeface="Times New Roman" panose="02020603050405020304" pitchFamily="18" charset="0"/>
              </a:rPr>
            </a:br>
            <a:r>
              <a:rPr lang="de-CH" sz="2000" dirty="0">
                <a:solidFill>
                  <a:srgbClr val="000000"/>
                </a:solidFill>
                <a:ea typeface="Times New Roman" panose="02020603050405020304" pitchFamily="18" charset="0"/>
              </a:rPr>
              <a:t>Mehr</a:t>
            </a:r>
            <a:r>
              <a:rPr lang="de-CH" sz="2000" dirty="0">
                <a:solidFill>
                  <a:srgbClr val="000000"/>
                </a:solidFill>
                <a:effectLst/>
                <a:ea typeface="Times New Roman" panose="02020603050405020304" pitchFamily="18" charset="0"/>
              </a:rPr>
              <a:t> allgemeine Praktika und die Arbeit an fremden videobasierten Unterrichtsfällen führen nicht per se zu mehr Performanz.</a:t>
            </a:r>
            <a:endParaRPr lang="de-CH" sz="2000" dirty="0">
              <a:solidFill>
                <a:srgbClr val="000000"/>
              </a:solidFill>
              <a:effectLst/>
              <a:ea typeface="Calibri" panose="020F0502020204030204" pitchFamily="34" charset="0"/>
              <a:cs typeface="Arial"/>
            </a:endParaRPr>
          </a:p>
          <a:p>
            <a:pPr marL="285750" indent="-285750">
              <a:buClr>
                <a:schemeClr val="accent1"/>
              </a:buClr>
              <a:buFont typeface="Arial" panose="020B0604020202020204" pitchFamily="34" charset="0"/>
              <a:buChar char="•"/>
            </a:pPr>
            <a:endParaRPr lang="de-CH" sz="1800" dirty="0">
              <a:latin typeface="Times New Roman" panose="02020603050405020304" pitchFamily="18" charset="0"/>
              <a:cs typeface="Times New Roman" panose="02020603050405020304" pitchFamily="18" charset="0"/>
            </a:endParaRPr>
          </a:p>
        </p:txBody>
      </p:sp>
      <p:sp>
        <p:nvSpPr>
          <p:cNvPr id="5" name="Foliennummernplatzhalter 4"/>
          <p:cNvSpPr>
            <a:spLocks noGrp="1"/>
          </p:cNvSpPr>
          <p:nvPr>
            <p:ph type="sldNum" sz="quarter" idx="12"/>
          </p:nvPr>
        </p:nvSpPr>
        <p:spPr/>
        <p:txBody>
          <a:bodyPr/>
          <a:lstStyle/>
          <a:p>
            <a:fld id="{3794BAB9-C8B1-4192-A7D5-61F4677BDAA9}" type="slidenum">
              <a:rPr lang="de-DE" smtClean="0"/>
              <a:t>18</a:t>
            </a:fld>
            <a:endParaRPr lang="de-DE"/>
          </a:p>
        </p:txBody>
      </p:sp>
      <p:sp>
        <p:nvSpPr>
          <p:cNvPr id="7" name="Titel 1">
            <a:extLst>
              <a:ext uri="{FF2B5EF4-FFF2-40B4-BE49-F238E27FC236}">
                <a16:creationId xmlns:a16="http://schemas.microsoft.com/office/drawing/2014/main" id="{19625C4A-AE10-FA79-6AC1-B385FA307363}"/>
              </a:ext>
            </a:extLst>
          </p:cNvPr>
          <p:cNvSpPr txBox="1">
            <a:spLocks/>
          </p:cNvSpPr>
          <p:nvPr/>
        </p:nvSpPr>
        <p:spPr>
          <a:xfrm>
            <a:off x="550863" y="549275"/>
            <a:ext cx="9866312" cy="514625"/>
          </a:xfrm>
          <a:prstGeom prst="rect">
            <a:avLst/>
          </a:prstGeom>
        </p:spPr>
        <p:txBody>
          <a:bodyPr vert="horz" lIns="0" tIns="0" rIns="0" bIns="0" rtlCol="0" anchor="t">
            <a:noAutofit/>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r>
              <a:rPr lang="de-CH" dirty="0">
                <a:solidFill>
                  <a:srgbClr val="00B050"/>
                </a:solidFill>
              </a:rPr>
              <a:t>Zwei ausgewählte resultierende Thesen aus dem Projekt</a:t>
            </a:r>
          </a:p>
        </p:txBody>
      </p:sp>
      <p:sp>
        <p:nvSpPr>
          <p:cNvPr id="4" name="Fußzeilenplatzhalter 3">
            <a:extLst>
              <a:ext uri="{FF2B5EF4-FFF2-40B4-BE49-F238E27FC236}">
                <a16:creationId xmlns:a16="http://schemas.microsoft.com/office/drawing/2014/main" id="{99411767-47E1-E874-3286-77988EF65C76}"/>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spTree>
    <p:extLst>
      <p:ext uri="{BB962C8B-B14F-4D97-AF65-F5344CB8AC3E}">
        <p14:creationId xmlns:p14="http://schemas.microsoft.com/office/powerpoint/2010/main" val="4892716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F52CA2D-5782-3363-9D0B-F83EE7F65527}"/>
              </a:ext>
            </a:extLst>
          </p:cNvPr>
          <p:cNvSpPr>
            <a:spLocks noGrp="1"/>
          </p:cNvSpPr>
          <p:nvPr>
            <p:ph type="sldNum" sz="quarter" idx="12"/>
          </p:nvPr>
        </p:nvSpPr>
        <p:spPr/>
        <p:txBody>
          <a:bodyPr/>
          <a:lstStyle/>
          <a:p>
            <a:fld id="{442AD375-037F-43D0-B059-5172DA06796A}" type="slidenum">
              <a:rPr lang="de-CH" smtClean="0"/>
              <a:pPr/>
              <a:t>19</a:t>
            </a:fld>
            <a:endParaRPr lang="de-CH"/>
          </a:p>
        </p:txBody>
      </p:sp>
      <p:sp>
        <p:nvSpPr>
          <p:cNvPr id="6" name="Fußzeilenplatzhalter 3">
            <a:extLst>
              <a:ext uri="{FF2B5EF4-FFF2-40B4-BE49-F238E27FC236}">
                <a16:creationId xmlns:a16="http://schemas.microsoft.com/office/drawing/2014/main" id="{D9D81D9E-B92E-B504-723D-8AFD5B1A283F}"/>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sp>
        <p:nvSpPr>
          <p:cNvPr id="11" name="Inhaltsplatzhalter 2">
            <a:extLst>
              <a:ext uri="{FF2B5EF4-FFF2-40B4-BE49-F238E27FC236}">
                <a16:creationId xmlns:a16="http://schemas.microsoft.com/office/drawing/2014/main" id="{B973F7B5-E4F4-E546-B346-C9EB041A0488}"/>
              </a:ext>
            </a:extLst>
          </p:cNvPr>
          <p:cNvSpPr>
            <a:spLocks noGrp="1"/>
          </p:cNvSpPr>
          <p:nvPr>
            <p:ph idx="1"/>
          </p:nvPr>
        </p:nvSpPr>
        <p:spPr>
          <a:xfrm>
            <a:off x="513678" y="1079551"/>
            <a:ext cx="11231538" cy="5173440"/>
          </a:xfrm>
        </p:spPr>
        <p:txBody>
          <a:bodyPr vert="horz" lIns="0" tIns="0" rIns="0" bIns="0" rtlCol="0" anchor="t">
            <a:noAutofit/>
          </a:bodyPr>
          <a:lstStyle/>
          <a:p>
            <a:pPr>
              <a:spcBef>
                <a:spcPts val="300"/>
              </a:spcBef>
              <a:spcAft>
                <a:spcPts val="300"/>
              </a:spcAft>
            </a:pPr>
            <a:r>
              <a:rPr lang="de-CH" sz="1800" b="1" baseline="0" dirty="0">
                <a:latin typeface="Arial"/>
                <a:ea typeface="Arial"/>
                <a:cs typeface="Arial"/>
              </a:rPr>
              <a:t>These 1</a:t>
            </a:r>
            <a:r>
              <a:rPr lang="de-CH" sz="1800" b="1" dirty="0">
                <a:latin typeface="Arial"/>
                <a:ea typeface="Arial"/>
                <a:cs typeface="Arial"/>
              </a:rPr>
              <a:t> </a:t>
            </a:r>
            <a:r>
              <a:rPr lang="de-CH" sz="1800" dirty="0">
                <a:latin typeface="Arial"/>
                <a:ea typeface="Arial"/>
                <a:cs typeface="Arial"/>
              </a:rPr>
              <a:t>(Raphaël)</a:t>
            </a:r>
            <a:r>
              <a:rPr lang="de-CH" sz="1800" b="1" dirty="0">
                <a:latin typeface="Arial"/>
                <a:ea typeface="Arial"/>
                <a:cs typeface="Arial"/>
              </a:rPr>
              <a:t>: </a:t>
            </a:r>
            <a:r>
              <a:rPr lang="de-CH" sz="1800" dirty="0">
                <a:latin typeface="Arial"/>
                <a:cs typeface="Arial"/>
              </a:rPr>
              <a:t>Eine effektive Ausbildung erfordert eine abgestimmte Lernumgebung (Leistungsnachweis, kompetenzorientierte Lernaufgaben, Unterrichtsbesuche, Auftrag für das Praktikum), da reine Vorträge die Performanz nicht fördern.</a:t>
            </a:r>
            <a:endParaRPr lang="de-DE">
              <a:cs typeface="Arial" panose="020B0604020202020204"/>
            </a:endParaRPr>
          </a:p>
          <a:p>
            <a:pPr>
              <a:spcBef>
                <a:spcPts val="300"/>
              </a:spcBef>
              <a:spcAft>
                <a:spcPts val="300"/>
              </a:spcAft>
            </a:pPr>
            <a:r>
              <a:rPr lang="de-CH" sz="1800" b="1" dirty="0">
                <a:latin typeface="Arial"/>
                <a:cs typeface="Arial"/>
              </a:rPr>
              <a:t>These 2 </a:t>
            </a:r>
            <a:r>
              <a:rPr lang="de-CH" sz="1800" dirty="0">
                <a:latin typeface="Arial"/>
                <a:cs typeface="Arial"/>
              </a:rPr>
              <a:t>(Magali)</a:t>
            </a:r>
            <a:r>
              <a:rPr lang="de-CH" sz="1800" b="1" dirty="0">
                <a:latin typeface="Arial"/>
                <a:cs typeface="Arial"/>
              </a:rPr>
              <a:t>: </a:t>
            </a:r>
            <a:r>
              <a:rPr lang="de-CH" sz="1800" dirty="0">
                <a:latin typeface="Arial"/>
                <a:cs typeface="Arial"/>
              </a:rPr>
              <a:t>Die Förderung der Authentizität im Fernpraktikantenbesuch und </a:t>
            </a:r>
            <a:r>
              <a:rPr lang="de-DE" sz="1800" dirty="0">
                <a:latin typeface="Arial"/>
                <a:cs typeface="Arial"/>
              </a:rPr>
              <a:t>Angst bei den </a:t>
            </a:r>
            <a:r>
              <a:rPr lang="de-DE" sz="1800" dirty="0" err="1">
                <a:latin typeface="Arial"/>
                <a:cs typeface="Arial"/>
              </a:rPr>
              <a:t>Praktikant:innen</a:t>
            </a:r>
            <a:r>
              <a:rPr lang="de-DE" sz="1800" dirty="0">
                <a:latin typeface="Arial"/>
                <a:cs typeface="Arial"/>
              </a:rPr>
              <a:t> im Bereich Bewegung und Sport wird durch die Fernsupervisionsmethode deutlich verringert. </a:t>
            </a:r>
            <a:endParaRPr lang="en-US" sz="1800" dirty="0">
              <a:latin typeface="Arial"/>
              <a:cs typeface="Arial"/>
            </a:endParaRPr>
          </a:p>
          <a:p>
            <a:pPr>
              <a:spcBef>
                <a:spcPts val="300"/>
              </a:spcBef>
              <a:spcAft>
                <a:spcPts val="300"/>
              </a:spcAft>
            </a:pPr>
            <a:r>
              <a:rPr lang="de-CH" sz="1800" b="1" dirty="0">
                <a:latin typeface="Arial"/>
                <a:cs typeface="Arial"/>
              </a:rPr>
              <a:t>These 3 </a:t>
            </a:r>
            <a:r>
              <a:rPr lang="de-CH" sz="1800" dirty="0">
                <a:latin typeface="Arial"/>
                <a:cs typeface="Arial"/>
              </a:rPr>
              <a:t>(Magali)</a:t>
            </a:r>
            <a:r>
              <a:rPr lang="de-CH" sz="1800" b="1" dirty="0">
                <a:latin typeface="Arial"/>
                <a:cs typeface="Arial"/>
              </a:rPr>
              <a:t>:</a:t>
            </a:r>
            <a:r>
              <a:rPr lang="de-CH" sz="1800" dirty="0">
                <a:latin typeface="Arial"/>
                <a:cs typeface="Arial"/>
              </a:rPr>
              <a:t> Es besteht ein hoher Mehrwert der Selbstkonfrontationsgespräche durch eigene Unterrichtsvideos.</a:t>
            </a:r>
            <a:endParaRPr lang="de-CH" dirty="0">
              <a:cs typeface="Arial" panose="020B0604020202020204"/>
            </a:endParaRPr>
          </a:p>
          <a:p>
            <a:pPr>
              <a:spcBef>
                <a:spcPts val="300"/>
              </a:spcBef>
              <a:spcAft>
                <a:spcPts val="300"/>
              </a:spcAft>
            </a:pPr>
            <a:r>
              <a:rPr lang="de-CH" sz="1800" b="1" dirty="0">
                <a:latin typeface="Arial"/>
                <a:cs typeface="Arial"/>
              </a:rPr>
              <a:t>These 4 </a:t>
            </a:r>
            <a:r>
              <a:rPr lang="de-CH" sz="1800" dirty="0">
                <a:latin typeface="Arial"/>
                <a:cs typeface="Arial"/>
              </a:rPr>
              <a:t>(Matthias)</a:t>
            </a:r>
            <a:r>
              <a:rPr lang="de-CH" sz="1800" b="1" dirty="0">
                <a:latin typeface="Arial"/>
                <a:cs typeface="Arial"/>
              </a:rPr>
              <a:t>: </a:t>
            </a:r>
            <a:r>
              <a:rPr lang="de-CH" sz="1800" dirty="0">
                <a:latin typeface="Arial"/>
                <a:cs typeface="Arial"/>
              </a:rPr>
              <a:t>In der Ausbildung von Sport unterrichtenden Lehrpersonen sollte die kompetenzbereichsbezogene Theorie und die eigene (!) Unterrichtspraxis stark verknüpft werden (</a:t>
            </a:r>
            <a:r>
              <a:rPr lang="de-CH" sz="1800" dirty="0" err="1">
                <a:latin typeface="Arial"/>
                <a:cs typeface="Arial"/>
              </a:rPr>
              <a:t>indiv</a:t>
            </a:r>
            <a:r>
              <a:rPr lang="de-CH" sz="1800" dirty="0">
                <a:latin typeface="Arial"/>
                <a:cs typeface="Arial"/>
              </a:rPr>
              <a:t>. Feedback an die Studierenden durch Dozierende, </a:t>
            </a:r>
            <a:r>
              <a:rPr lang="de-CH" sz="1800" dirty="0" err="1">
                <a:latin typeface="Arial"/>
                <a:cs typeface="Arial"/>
              </a:rPr>
              <a:t>Kommiliton:innen</a:t>
            </a:r>
            <a:r>
              <a:rPr lang="de-CH" sz="1800" dirty="0">
                <a:latin typeface="Arial"/>
                <a:cs typeface="Arial"/>
              </a:rPr>
              <a:t>, Praxislehrpersonen etc.).</a:t>
            </a:r>
          </a:p>
          <a:p>
            <a:pPr>
              <a:spcBef>
                <a:spcPts val="300"/>
              </a:spcBef>
              <a:spcAft>
                <a:spcPts val="300"/>
              </a:spcAft>
            </a:pPr>
            <a:r>
              <a:rPr lang="de-CH" sz="1800" b="1" dirty="0">
                <a:latin typeface="Arial"/>
                <a:cs typeface="Arial"/>
              </a:rPr>
              <a:t>These 5 </a:t>
            </a:r>
            <a:r>
              <a:rPr lang="de-CH" sz="1800" dirty="0">
                <a:latin typeface="Arial"/>
                <a:cs typeface="Arial"/>
              </a:rPr>
              <a:t>(Matthias)</a:t>
            </a:r>
            <a:r>
              <a:rPr lang="de-CH" sz="1800" b="1" dirty="0">
                <a:latin typeface="Arial"/>
                <a:cs typeface="Arial"/>
              </a:rPr>
              <a:t>: </a:t>
            </a:r>
            <a:r>
              <a:rPr lang="de-CH" sz="1800" dirty="0">
                <a:latin typeface="Arial"/>
                <a:cs typeface="Arial"/>
              </a:rPr>
              <a:t>Mehr allgemeine Praktika und die Arbeit an fremden videobasierten Unterrichtsfällen führen nicht per se zu mehr Performanz.</a:t>
            </a:r>
          </a:p>
          <a:p>
            <a:pPr>
              <a:spcBef>
                <a:spcPts val="300"/>
              </a:spcBef>
              <a:spcAft>
                <a:spcPts val="300"/>
              </a:spcAft>
            </a:pPr>
            <a:r>
              <a:rPr lang="de-CH" sz="1800" b="1" dirty="0">
                <a:latin typeface="Arial"/>
                <a:cs typeface="Arial"/>
              </a:rPr>
              <a:t>These 6 </a:t>
            </a:r>
            <a:r>
              <a:rPr lang="de-CH" sz="1800" dirty="0">
                <a:latin typeface="Arial"/>
                <a:cs typeface="Arial"/>
              </a:rPr>
              <a:t>(Jürg)</a:t>
            </a:r>
            <a:r>
              <a:rPr lang="de-CH" sz="1800" b="1" dirty="0">
                <a:latin typeface="Arial"/>
                <a:cs typeface="Arial"/>
              </a:rPr>
              <a:t>: </a:t>
            </a:r>
            <a:r>
              <a:rPr lang="de-DE" sz="1800" dirty="0">
                <a:latin typeface="Arial"/>
                <a:cs typeface="Arial"/>
              </a:rPr>
              <a:t>Mehr Wissen führt nicht zwangsläufig zu mehr Handeln: «</a:t>
            </a:r>
            <a:r>
              <a:rPr lang="de-CH" sz="1800" dirty="0">
                <a:latin typeface="Arial"/>
                <a:cs typeface="Arial"/>
              </a:rPr>
              <a:t>Denn sie tun nicht, was sie wissen» (Baumgartner, 2017; Euler, 1996).</a:t>
            </a:r>
            <a:endParaRPr lang="de-DE" sz="1800" dirty="0">
              <a:latin typeface="Arial"/>
              <a:cs typeface="Arial"/>
            </a:endParaRPr>
          </a:p>
          <a:p>
            <a:pPr>
              <a:spcBef>
                <a:spcPts val="300"/>
              </a:spcBef>
              <a:spcAft>
                <a:spcPts val="300"/>
              </a:spcAft>
            </a:pPr>
            <a:r>
              <a:rPr lang="de-CH" sz="1800" b="1" dirty="0">
                <a:latin typeface="Arial"/>
                <a:cs typeface="Arial"/>
              </a:rPr>
              <a:t>These 7 </a:t>
            </a:r>
            <a:r>
              <a:rPr lang="de-CH" sz="1800" dirty="0">
                <a:latin typeface="Arial"/>
                <a:cs typeface="Arial"/>
              </a:rPr>
              <a:t>(Jürg)</a:t>
            </a:r>
            <a:r>
              <a:rPr lang="de-CH" sz="1800" b="1" dirty="0">
                <a:latin typeface="Arial"/>
                <a:cs typeface="Arial"/>
              </a:rPr>
              <a:t>: </a:t>
            </a:r>
            <a:r>
              <a:rPr lang="de-CH" sz="1800" dirty="0">
                <a:latin typeface="Arial"/>
                <a:cs typeface="Arial"/>
              </a:rPr>
              <a:t>Lehrveranstaltungen sollten konsequent dem Sandwichprinzip folgen: Kurze Instruktionsphasen (= Transmissionslernen) wechseln sich ab mit ausgedehnten Umsetzungsphasen (= Konstruktionslernen) (Wahl, 2020).</a:t>
            </a:r>
            <a:endParaRPr lang="de-DE" sz="1800" dirty="0">
              <a:latin typeface="Arial"/>
              <a:cs typeface="Arial"/>
            </a:endParaRPr>
          </a:p>
        </p:txBody>
      </p:sp>
      <p:sp>
        <p:nvSpPr>
          <p:cNvPr id="3" name="Titel 1">
            <a:extLst>
              <a:ext uri="{FF2B5EF4-FFF2-40B4-BE49-F238E27FC236}">
                <a16:creationId xmlns:a16="http://schemas.microsoft.com/office/drawing/2014/main" id="{E065237E-DC25-8F0D-7D35-59B2C6121C06}"/>
              </a:ext>
            </a:extLst>
          </p:cNvPr>
          <p:cNvSpPr>
            <a:spLocks noGrp="1"/>
          </p:cNvSpPr>
          <p:nvPr>
            <p:ph type="title"/>
          </p:nvPr>
        </p:nvSpPr>
        <p:spPr>
          <a:xfrm>
            <a:off x="116583" y="191465"/>
            <a:ext cx="11737566" cy="827088"/>
          </a:xfrm>
        </p:spPr>
        <p:txBody>
          <a:bodyPr>
            <a:normAutofit fontScale="90000"/>
          </a:bodyPr>
          <a:lstStyle/>
          <a:p>
            <a:r>
              <a:rPr lang="de-AT" b="1" dirty="0">
                <a:solidFill>
                  <a:srgbClr val="00B050"/>
                </a:solidFill>
              </a:rPr>
              <a:t>Zusammenführung und Erläuterung der Thesen (Jürg)</a:t>
            </a:r>
          </a:p>
        </p:txBody>
      </p:sp>
    </p:spTree>
    <p:extLst>
      <p:ext uri="{BB962C8B-B14F-4D97-AF65-F5344CB8AC3E}">
        <p14:creationId xmlns:p14="http://schemas.microsoft.com/office/powerpoint/2010/main" val="4116811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b="1" dirty="0">
                <a:solidFill>
                  <a:srgbClr val="00B050"/>
                </a:solidFill>
              </a:rPr>
              <a:t>Inhalte des Austauschforums</a:t>
            </a:r>
          </a:p>
        </p:txBody>
      </p:sp>
      <p:sp>
        <p:nvSpPr>
          <p:cNvPr id="3" name="Inhaltsplatzhalter 2"/>
          <p:cNvSpPr>
            <a:spLocks noGrp="1"/>
          </p:cNvSpPr>
          <p:nvPr>
            <p:ph idx="1"/>
          </p:nvPr>
        </p:nvSpPr>
        <p:spPr>
          <a:xfrm>
            <a:off x="551384" y="1268760"/>
            <a:ext cx="11089233" cy="4927464"/>
          </a:xfrm>
        </p:spPr>
        <p:txBody>
          <a:bodyPr/>
          <a:lstStyle/>
          <a:p>
            <a:pPr algn="l"/>
            <a:endParaRPr lang="de-CH"/>
          </a:p>
          <a:p>
            <a:pPr marL="285750" indent="-285750">
              <a:buClr>
                <a:schemeClr val="accent1"/>
              </a:buClr>
              <a:buFont typeface="Arial" panose="020B0604020202020204" pitchFamily="34" charset="0"/>
              <a:buChar char="•"/>
            </a:pPr>
            <a:r>
              <a:rPr lang="de-CH" sz="1800">
                <a:cs typeface="Times New Roman" panose="02020603050405020304" pitchFamily="18" charset="0"/>
              </a:rPr>
              <a:t>Herleitung von diskutierbaren Thesen für die Gestaltung effektiver hochschulischer Lehre im Fachbereich Bewegung und Sport durch drei Projekte (je 4-5 min.)</a:t>
            </a:r>
          </a:p>
          <a:p>
            <a:pPr marL="517525" lvl="1" indent="-342900"/>
            <a:r>
              <a:rPr lang="de-CH" sz="1800">
                <a:cs typeface="Times New Roman" panose="02020603050405020304" pitchFamily="18" charset="0"/>
              </a:rPr>
              <a:t>cand. </a:t>
            </a:r>
            <a:r>
              <a:rPr lang="en-US" sz="1800">
                <a:cs typeface="Times New Roman" panose="02020603050405020304" pitchFamily="18" charset="0"/>
              </a:rPr>
              <a:t>Dr. </a:t>
            </a:r>
            <a:r>
              <a:rPr lang="de-CH" sz="1800">
                <a:cs typeface="Times New Roman" panose="02020603050405020304" pitchFamily="18" charset="0"/>
              </a:rPr>
              <a:t>Raphaël Mathis (PHTG)</a:t>
            </a:r>
          </a:p>
          <a:p>
            <a:pPr marL="517525" lvl="1" indent="-342900"/>
            <a:r>
              <a:rPr lang="de-CH" sz="1800">
                <a:cs typeface="Times New Roman" panose="02020603050405020304" pitchFamily="18" charset="0"/>
              </a:rPr>
              <a:t>Prof. Dr. Magali Descoeudres (HEPL)</a:t>
            </a:r>
          </a:p>
          <a:p>
            <a:pPr marL="517525" lvl="1" indent="-342900"/>
            <a:r>
              <a:rPr lang="de-CH" sz="1800">
                <a:cs typeface="Times New Roman" panose="02020603050405020304" pitchFamily="18" charset="0"/>
              </a:rPr>
              <a:t>Prof. Dr. Matthias Baumgartner (PHSG)</a:t>
            </a:r>
          </a:p>
          <a:p>
            <a:pPr marL="342900" indent="-342900">
              <a:buClr>
                <a:schemeClr val="accent1"/>
              </a:buClr>
              <a:buAutoNum type="arabicPeriod"/>
            </a:pPr>
            <a:endParaRPr lang="de-CH" sz="1800">
              <a:cs typeface="Times New Roman" panose="02020603050405020304" pitchFamily="18" charset="0"/>
            </a:endParaRPr>
          </a:p>
          <a:p>
            <a:pPr marL="285750" indent="-285750">
              <a:buClr>
                <a:schemeClr val="accent1"/>
              </a:buClr>
              <a:buFont typeface="Arial" panose="020B0604020202020204" pitchFamily="34" charset="0"/>
              <a:buChar char="•"/>
            </a:pPr>
            <a:r>
              <a:rPr lang="de-CH" sz="1800">
                <a:cs typeface="Times New Roman" panose="02020603050405020304" pitchFamily="18" charset="0"/>
              </a:rPr>
              <a:t>Darstellung und Erläuterung der Thesen (inkl. kurze Rückfragen; Prof. Dr. Jürg Baumberger (</a:t>
            </a:r>
            <a:r>
              <a:rPr lang="de-CH" sz="1800" err="1">
                <a:cs typeface="Times New Roman" panose="02020603050405020304" pitchFamily="18" charset="0"/>
              </a:rPr>
              <a:t>em</a:t>
            </a:r>
            <a:r>
              <a:rPr lang="de-CH" sz="1800">
                <a:cs typeface="Times New Roman" panose="02020603050405020304" pitchFamily="18" charset="0"/>
              </a:rPr>
              <a:t>., PHZH)) (5 min.)</a:t>
            </a:r>
          </a:p>
          <a:p>
            <a:pPr marL="285750" indent="-285750">
              <a:buClr>
                <a:schemeClr val="accent1"/>
              </a:buClr>
              <a:buFont typeface="Arial" panose="020B0604020202020204" pitchFamily="34" charset="0"/>
              <a:buChar char="•"/>
            </a:pPr>
            <a:endParaRPr lang="de-CH" sz="1800">
              <a:cs typeface="Times New Roman" panose="02020603050405020304" pitchFamily="18" charset="0"/>
            </a:endParaRPr>
          </a:p>
          <a:p>
            <a:pPr marL="285750" indent="-285750">
              <a:buClr>
                <a:schemeClr val="accent1"/>
              </a:buClr>
              <a:buFont typeface="Arial" panose="020B0604020202020204" pitchFamily="34" charset="0"/>
              <a:buChar char="•"/>
            </a:pPr>
            <a:r>
              <a:rPr lang="de-CH" sz="1800">
                <a:cs typeface="Times New Roman" panose="02020603050405020304" pitchFamily="18" charset="0"/>
              </a:rPr>
              <a:t>Diskussion in der Gruppe (20 min.) (Gesprächsführung Prof. Dr. Matthias Baumgartner)</a:t>
            </a:r>
          </a:p>
          <a:p>
            <a:pPr marL="285750" indent="-285750">
              <a:buClr>
                <a:schemeClr val="accent1"/>
              </a:buClr>
              <a:buFont typeface="Arial" panose="020B0604020202020204" pitchFamily="34" charset="0"/>
              <a:buChar char="•"/>
            </a:pPr>
            <a:endParaRPr lang="de-CH" sz="1800">
              <a:cs typeface="Times New Roman" panose="02020603050405020304" pitchFamily="18" charset="0"/>
            </a:endParaRPr>
          </a:p>
          <a:p>
            <a:pPr marL="285750" indent="-285750">
              <a:buClr>
                <a:schemeClr val="accent1"/>
              </a:buClr>
              <a:buFont typeface="Arial" panose="020B0604020202020204" pitchFamily="34" charset="0"/>
              <a:buChar char="•"/>
            </a:pPr>
            <a:r>
              <a:rPr lang="de-CH" sz="1800">
                <a:cs typeface="Times New Roman" panose="02020603050405020304" pitchFamily="18" charset="0"/>
              </a:rPr>
              <a:t>Abschluss des Austauschforums (Prof. Dr. Matthias Baumgartner)</a:t>
            </a:r>
          </a:p>
          <a:p>
            <a:pPr>
              <a:buClr>
                <a:schemeClr val="accent1"/>
              </a:buClr>
            </a:pPr>
            <a:endParaRPr lang="de-CH" sz="1800" b="1">
              <a:cs typeface="Times New Roman" panose="02020603050405020304" pitchFamily="18" charset="0"/>
            </a:endParaRPr>
          </a:p>
          <a:p>
            <a:pPr marL="268288" indent="-268288" algn="l">
              <a:buClr>
                <a:schemeClr val="accent1"/>
              </a:buClr>
            </a:pPr>
            <a:endParaRPr lang="de-CH" sz="1800">
              <a:cs typeface="Times New Roman" panose="02020603050405020304" pitchFamily="18" charset="0"/>
            </a:endParaRPr>
          </a:p>
          <a:p>
            <a:endParaRPr lang="de-CH"/>
          </a:p>
          <a:p>
            <a:pPr marL="0" indent="0">
              <a:buNone/>
            </a:pPr>
            <a:endParaRPr lang="de-CH">
              <a:sym typeface="Wingdings" panose="05000000000000000000" pitchFamily="2" charset="2"/>
            </a:endParaRPr>
          </a:p>
          <a:p>
            <a:endParaRPr lang="de-CH" sz="2800"/>
          </a:p>
        </p:txBody>
      </p:sp>
      <p:sp>
        <p:nvSpPr>
          <p:cNvPr id="5" name="Foliennummernplatzhalter 4"/>
          <p:cNvSpPr>
            <a:spLocks noGrp="1"/>
          </p:cNvSpPr>
          <p:nvPr>
            <p:ph type="sldNum" sz="quarter" idx="12"/>
          </p:nvPr>
        </p:nvSpPr>
        <p:spPr/>
        <p:txBody>
          <a:bodyPr/>
          <a:lstStyle/>
          <a:p>
            <a:fld id="{3794BAB9-C8B1-4192-A7D5-61F4677BDAA9}" type="slidenum">
              <a:rPr lang="de-DE" smtClean="0"/>
              <a:t>2</a:t>
            </a:fld>
            <a:endParaRPr lang="de-DE"/>
          </a:p>
        </p:txBody>
      </p:sp>
      <p:sp>
        <p:nvSpPr>
          <p:cNvPr id="6" name="Fußzeilenplatzhalter 3">
            <a:extLst>
              <a:ext uri="{FF2B5EF4-FFF2-40B4-BE49-F238E27FC236}">
                <a16:creationId xmlns:a16="http://schemas.microsoft.com/office/drawing/2014/main" id="{1F08DC9F-32F0-B43A-BF0E-4DF986D0C959}"/>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spTree>
    <p:extLst>
      <p:ext uri="{BB962C8B-B14F-4D97-AF65-F5344CB8AC3E}">
        <p14:creationId xmlns:p14="http://schemas.microsoft.com/office/powerpoint/2010/main" val="29794439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DEBF2E-DFC6-3AEF-6712-9B24079BA1C4}"/>
              </a:ext>
            </a:extLst>
          </p:cNvPr>
          <p:cNvSpPr>
            <a:spLocks noGrp="1"/>
          </p:cNvSpPr>
          <p:nvPr>
            <p:ph type="title"/>
          </p:nvPr>
        </p:nvSpPr>
        <p:spPr/>
        <p:txBody>
          <a:bodyPr/>
          <a:lstStyle/>
          <a:p>
            <a:r>
              <a:rPr lang="de-DE" b="1" dirty="0">
                <a:solidFill>
                  <a:srgbClr val="00B050"/>
                </a:solidFill>
              </a:rPr>
              <a:t>Transferproblem</a:t>
            </a:r>
          </a:p>
        </p:txBody>
      </p:sp>
      <p:sp>
        <p:nvSpPr>
          <p:cNvPr id="6" name="Foliennummernplatzhalter 5">
            <a:extLst>
              <a:ext uri="{FF2B5EF4-FFF2-40B4-BE49-F238E27FC236}">
                <a16:creationId xmlns:a16="http://schemas.microsoft.com/office/drawing/2014/main" id="{805A23DA-2B9F-E2E0-11AA-E081CC73B9D4}"/>
              </a:ext>
            </a:extLst>
          </p:cNvPr>
          <p:cNvSpPr>
            <a:spLocks noGrp="1"/>
          </p:cNvSpPr>
          <p:nvPr>
            <p:ph type="sldNum" sz="quarter" idx="12"/>
          </p:nvPr>
        </p:nvSpPr>
        <p:spPr/>
        <p:txBody>
          <a:bodyPr/>
          <a:lstStyle/>
          <a:p>
            <a:fld id="{442AD375-037F-43D0-B059-5172DA06796A}" type="slidenum">
              <a:rPr lang="de-CH" smtClean="0"/>
              <a:pPr/>
              <a:t>20</a:t>
            </a:fld>
            <a:endParaRPr lang="de-CH"/>
          </a:p>
        </p:txBody>
      </p:sp>
      <p:pic>
        <p:nvPicPr>
          <p:cNvPr id="7" name="Grafik 6">
            <a:extLst>
              <a:ext uri="{FF2B5EF4-FFF2-40B4-BE49-F238E27FC236}">
                <a16:creationId xmlns:a16="http://schemas.microsoft.com/office/drawing/2014/main" id="{1019BAC8-F53A-4528-880F-98DCFB06F1B6}"/>
              </a:ext>
            </a:extLst>
          </p:cNvPr>
          <p:cNvPicPr>
            <a:picLocks noChangeAspect="1"/>
          </p:cNvPicPr>
          <p:nvPr/>
        </p:nvPicPr>
        <p:blipFill>
          <a:blip r:embed="rId2"/>
          <a:stretch>
            <a:fillRect/>
          </a:stretch>
        </p:blipFill>
        <p:spPr>
          <a:xfrm>
            <a:off x="532409" y="1817278"/>
            <a:ext cx="8245103" cy="4272138"/>
          </a:xfrm>
          <a:prstGeom prst="rect">
            <a:avLst/>
          </a:prstGeom>
        </p:spPr>
      </p:pic>
      <p:sp>
        <p:nvSpPr>
          <p:cNvPr id="3" name="Fußzeilenplatzhalter 3">
            <a:extLst>
              <a:ext uri="{FF2B5EF4-FFF2-40B4-BE49-F238E27FC236}">
                <a16:creationId xmlns:a16="http://schemas.microsoft.com/office/drawing/2014/main" id="{235AFFE5-CFA2-62F1-8231-69177E02CD39}"/>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sp>
        <p:nvSpPr>
          <p:cNvPr id="4" name="Textfeld 3">
            <a:extLst>
              <a:ext uri="{FF2B5EF4-FFF2-40B4-BE49-F238E27FC236}">
                <a16:creationId xmlns:a16="http://schemas.microsoft.com/office/drawing/2014/main" id="{3D72348B-E803-7373-80B7-0133021E32E6}"/>
              </a:ext>
            </a:extLst>
          </p:cNvPr>
          <p:cNvSpPr txBox="1"/>
          <p:nvPr/>
        </p:nvSpPr>
        <p:spPr>
          <a:xfrm>
            <a:off x="8996179" y="5821128"/>
            <a:ext cx="2690205" cy="268288"/>
          </a:xfrm>
          <a:prstGeom prst="rect">
            <a:avLst/>
          </a:prstGeom>
          <a:noFill/>
        </p:spPr>
        <p:txBody>
          <a:bodyPr wrap="square" lIns="0" tIns="0" rIns="0" bIns="0" rtlCol="0" anchor="t">
            <a:noAutofit/>
          </a:bodyPr>
          <a:lstStyle/>
          <a:p>
            <a:pPr>
              <a:lnSpc>
                <a:spcPct val="112000"/>
              </a:lnSpc>
            </a:pPr>
            <a:r>
              <a:rPr lang="de-DE" sz="1200" dirty="0"/>
              <a:t>Martinelli, 2023, S. 3</a:t>
            </a:r>
          </a:p>
        </p:txBody>
      </p:sp>
    </p:spTree>
    <p:extLst>
      <p:ext uri="{BB962C8B-B14F-4D97-AF65-F5344CB8AC3E}">
        <p14:creationId xmlns:p14="http://schemas.microsoft.com/office/powerpoint/2010/main" val="40576821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b="1" dirty="0">
                <a:solidFill>
                  <a:srgbClr val="00B050"/>
                </a:solidFill>
              </a:rPr>
              <a:t>Lernverständnis: Instruktion (Transmission) vs. Konstruktion (Aneignung)</a:t>
            </a:r>
            <a:endParaRPr lang="de-CH" b="1" dirty="0">
              <a:solidFill>
                <a:srgbClr val="00B050"/>
              </a:solidFill>
            </a:endParaRPr>
          </a:p>
        </p:txBody>
      </p:sp>
      <p:sp>
        <p:nvSpPr>
          <p:cNvPr id="5" name="Foliennummernplatzhalter 4"/>
          <p:cNvSpPr>
            <a:spLocks noGrp="1"/>
          </p:cNvSpPr>
          <p:nvPr>
            <p:ph type="sldNum" sz="quarter" idx="12"/>
          </p:nvPr>
        </p:nvSpPr>
        <p:spPr/>
        <p:txBody>
          <a:bodyPr/>
          <a:lstStyle/>
          <a:p>
            <a:fld id="{3794BAB9-C8B1-4192-A7D5-61F4677BDAA9}" type="slidenum">
              <a:rPr lang="de-DE" smtClean="0"/>
              <a:t>21</a:t>
            </a:fld>
            <a:endParaRPr lang="de-DE"/>
          </a:p>
        </p:txBody>
      </p:sp>
      <p:sp>
        <p:nvSpPr>
          <p:cNvPr id="6" name="Fußzeilenplatzhalter 3">
            <a:extLst>
              <a:ext uri="{FF2B5EF4-FFF2-40B4-BE49-F238E27FC236}">
                <a16:creationId xmlns:a16="http://schemas.microsoft.com/office/drawing/2014/main" id="{1F08DC9F-32F0-B43A-BF0E-4DF986D0C959}"/>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sp>
        <p:nvSpPr>
          <p:cNvPr id="8" name="Rechteck 7">
            <a:extLst>
              <a:ext uri="{FF2B5EF4-FFF2-40B4-BE49-F238E27FC236}">
                <a16:creationId xmlns:a16="http://schemas.microsoft.com/office/drawing/2014/main" id="{FE58E5F2-8771-BF4C-6133-8136EFFBEADD}"/>
              </a:ext>
            </a:extLst>
          </p:cNvPr>
          <p:cNvSpPr/>
          <p:nvPr/>
        </p:nvSpPr>
        <p:spPr>
          <a:xfrm>
            <a:off x="287336" y="1916832"/>
            <a:ext cx="8688983" cy="4104456"/>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 name="Rechteck 8">
            <a:extLst>
              <a:ext uri="{FF2B5EF4-FFF2-40B4-BE49-F238E27FC236}">
                <a16:creationId xmlns:a16="http://schemas.microsoft.com/office/drawing/2014/main" id="{482094D1-611E-42D6-0D58-215E65508555}"/>
              </a:ext>
            </a:extLst>
          </p:cNvPr>
          <p:cNvSpPr/>
          <p:nvPr/>
        </p:nvSpPr>
        <p:spPr>
          <a:xfrm>
            <a:off x="802409" y="3048079"/>
            <a:ext cx="961470" cy="741083"/>
          </a:xfrm>
          <a:prstGeom prst="rect">
            <a:avLst/>
          </a:prstGeom>
          <a:solidFill>
            <a:schemeClr val="accent1">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solidFill>
                <a:schemeClr val="tx1"/>
              </a:solidFill>
            </a:endParaRPr>
          </a:p>
        </p:txBody>
      </p:sp>
      <p:sp>
        <p:nvSpPr>
          <p:cNvPr id="10" name="Oval 9">
            <a:extLst>
              <a:ext uri="{FF2B5EF4-FFF2-40B4-BE49-F238E27FC236}">
                <a16:creationId xmlns:a16="http://schemas.microsoft.com/office/drawing/2014/main" id="{ACA7FEB2-C795-C586-6C05-854BA6530A3E}"/>
              </a:ext>
            </a:extLst>
          </p:cNvPr>
          <p:cNvSpPr/>
          <p:nvPr/>
        </p:nvSpPr>
        <p:spPr>
          <a:xfrm>
            <a:off x="7179279" y="2204864"/>
            <a:ext cx="1512902" cy="1572203"/>
          </a:xfrm>
          <a:prstGeom prst="ellipse">
            <a:avLst/>
          </a:prstGeom>
          <a:solidFill>
            <a:schemeClr val="accent1">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solidFill>
                <a:schemeClr val="accent1"/>
              </a:solidFill>
            </a:endParaRPr>
          </a:p>
        </p:txBody>
      </p:sp>
      <p:sp>
        <p:nvSpPr>
          <p:cNvPr id="11" name="Dreieck 10">
            <a:extLst>
              <a:ext uri="{FF2B5EF4-FFF2-40B4-BE49-F238E27FC236}">
                <a16:creationId xmlns:a16="http://schemas.microsoft.com/office/drawing/2014/main" id="{671F13CF-5C5A-5CD1-52B0-E90A3303FFB2}"/>
              </a:ext>
            </a:extLst>
          </p:cNvPr>
          <p:cNvSpPr/>
          <p:nvPr/>
        </p:nvSpPr>
        <p:spPr>
          <a:xfrm>
            <a:off x="4326912" y="4127204"/>
            <a:ext cx="838256" cy="1692254"/>
          </a:xfrm>
          <a:prstGeom prst="triangle">
            <a:avLst/>
          </a:prstGeom>
          <a:solidFill>
            <a:schemeClr val="accent1">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solidFill>
                <a:schemeClr val="accent1"/>
              </a:solidFill>
            </a:endParaRPr>
          </a:p>
        </p:txBody>
      </p:sp>
      <p:sp>
        <p:nvSpPr>
          <p:cNvPr id="12" name="Textfeld 8">
            <a:extLst>
              <a:ext uri="{FF2B5EF4-FFF2-40B4-BE49-F238E27FC236}">
                <a16:creationId xmlns:a16="http://schemas.microsoft.com/office/drawing/2014/main" id="{59C55034-7247-E88E-6F29-E89DC31B123E}"/>
              </a:ext>
            </a:extLst>
          </p:cNvPr>
          <p:cNvSpPr txBox="1"/>
          <p:nvPr/>
        </p:nvSpPr>
        <p:spPr>
          <a:xfrm>
            <a:off x="4007768" y="3429000"/>
            <a:ext cx="1476543" cy="472566"/>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ts val="1200"/>
              </a:lnSpc>
            </a:pPr>
            <a:r>
              <a:rPr lang="de-CH" b="1" kern="100">
                <a:effectLst/>
                <a:latin typeface="Arial" panose="020B0604020202020204" pitchFamily="34" charset="0"/>
                <a:ea typeface="Times New Roman" panose="02020603050405020304" pitchFamily="18" charset="0"/>
              </a:rPr>
              <a:t>Balance</a:t>
            </a:r>
            <a:endParaRPr lang="de-CH" kern="100">
              <a:effectLst/>
              <a:latin typeface="Arial" panose="020B0604020202020204" pitchFamily="34" charset="0"/>
              <a:ea typeface="Times New Roman" panose="02020603050405020304" pitchFamily="18" charset="0"/>
            </a:endParaRPr>
          </a:p>
        </p:txBody>
      </p:sp>
      <p:sp>
        <p:nvSpPr>
          <p:cNvPr id="13" name="Textfeld 8">
            <a:extLst>
              <a:ext uri="{FF2B5EF4-FFF2-40B4-BE49-F238E27FC236}">
                <a16:creationId xmlns:a16="http://schemas.microsoft.com/office/drawing/2014/main" id="{9E230101-85A9-2ADF-9FB5-B5B60B2780F7}"/>
              </a:ext>
            </a:extLst>
          </p:cNvPr>
          <p:cNvSpPr txBox="1"/>
          <p:nvPr/>
        </p:nvSpPr>
        <p:spPr>
          <a:xfrm>
            <a:off x="469127" y="4040807"/>
            <a:ext cx="1726609" cy="74107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de-CH" b="1" kern="100">
                <a:effectLst/>
                <a:latin typeface="Arial" panose="020B0604020202020204" pitchFamily="34" charset="0"/>
                <a:ea typeface="Times New Roman" panose="02020603050405020304" pitchFamily="18" charset="0"/>
              </a:rPr>
              <a:t>Transmission</a:t>
            </a:r>
          </a:p>
          <a:p>
            <a:pPr algn="ctr"/>
            <a:r>
              <a:rPr lang="de-CH" b="1" kern="100">
                <a:latin typeface="Arial" panose="020B0604020202020204" pitchFamily="34" charset="0"/>
                <a:ea typeface="Times New Roman" panose="02020603050405020304" pitchFamily="18" charset="0"/>
              </a:rPr>
              <a:t>(kurz, schnell)</a:t>
            </a:r>
            <a:endParaRPr lang="de-CH" kern="100">
              <a:effectLst/>
              <a:latin typeface="Arial" panose="020B0604020202020204" pitchFamily="34" charset="0"/>
              <a:ea typeface="Times New Roman" panose="02020603050405020304" pitchFamily="18" charset="0"/>
            </a:endParaRPr>
          </a:p>
        </p:txBody>
      </p:sp>
      <p:sp>
        <p:nvSpPr>
          <p:cNvPr id="14" name="Textfeld 8">
            <a:extLst>
              <a:ext uri="{FF2B5EF4-FFF2-40B4-BE49-F238E27FC236}">
                <a16:creationId xmlns:a16="http://schemas.microsoft.com/office/drawing/2014/main" id="{426F3EB5-6471-80E1-38ED-F20360305395}"/>
              </a:ext>
            </a:extLst>
          </p:cNvPr>
          <p:cNvSpPr txBox="1"/>
          <p:nvPr/>
        </p:nvSpPr>
        <p:spPr>
          <a:xfrm>
            <a:off x="6813246" y="4100508"/>
            <a:ext cx="2019058" cy="72953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de-CH" b="1" kern="100">
                <a:effectLst/>
                <a:latin typeface="Arial" panose="020B0604020202020204" pitchFamily="34" charset="0"/>
                <a:ea typeface="Times New Roman" panose="02020603050405020304" pitchFamily="18" charset="0"/>
              </a:rPr>
              <a:t>Konstruktion</a:t>
            </a:r>
          </a:p>
          <a:p>
            <a:pPr algn="ctr"/>
            <a:r>
              <a:rPr lang="de-CH" b="1" kern="100">
                <a:latin typeface="Arial" panose="020B0604020202020204" pitchFamily="34" charset="0"/>
                <a:ea typeface="Times New Roman" panose="02020603050405020304" pitchFamily="18" charset="0"/>
              </a:rPr>
              <a:t>(lange, langsam)</a:t>
            </a:r>
            <a:endParaRPr lang="de-CH" kern="100">
              <a:effectLst/>
              <a:latin typeface="Arial" panose="020B0604020202020204" pitchFamily="34" charset="0"/>
              <a:ea typeface="Times New Roman" panose="02020603050405020304" pitchFamily="18" charset="0"/>
            </a:endParaRPr>
          </a:p>
        </p:txBody>
      </p:sp>
      <p:cxnSp>
        <p:nvCxnSpPr>
          <p:cNvPr id="15" name="Gerade Verbindung 14">
            <a:extLst>
              <a:ext uri="{FF2B5EF4-FFF2-40B4-BE49-F238E27FC236}">
                <a16:creationId xmlns:a16="http://schemas.microsoft.com/office/drawing/2014/main" id="{07555276-507D-BF7B-C84D-0B169174BB04}"/>
              </a:ext>
            </a:extLst>
          </p:cNvPr>
          <p:cNvCxnSpPr>
            <a:cxnSpLocks/>
          </p:cNvCxnSpPr>
          <p:nvPr/>
        </p:nvCxnSpPr>
        <p:spPr>
          <a:xfrm>
            <a:off x="802409" y="3925373"/>
            <a:ext cx="7957887" cy="0"/>
          </a:xfrm>
          <a:prstGeom prst="line">
            <a:avLst/>
          </a:prstGeom>
          <a:ln w="76200">
            <a:solidFill>
              <a:schemeClr val="tx1">
                <a:alpha val="40000"/>
              </a:schemeClr>
            </a:solidFill>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B74853B8-C18C-8BCB-1825-50AE53FD4D11}"/>
              </a:ext>
            </a:extLst>
          </p:cNvPr>
          <p:cNvSpPr txBox="1"/>
          <p:nvPr/>
        </p:nvSpPr>
        <p:spPr>
          <a:xfrm>
            <a:off x="9372364" y="5753000"/>
            <a:ext cx="2088232" cy="268288"/>
          </a:xfrm>
          <a:prstGeom prst="rect">
            <a:avLst/>
          </a:prstGeom>
          <a:noFill/>
        </p:spPr>
        <p:txBody>
          <a:bodyPr wrap="square" lIns="0" tIns="0" rIns="0" bIns="0" rtlCol="0">
            <a:noAutofit/>
          </a:bodyPr>
          <a:lstStyle/>
          <a:p>
            <a:pPr>
              <a:lnSpc>
                <a:spcPct val="112000"/>
              </a:lnSpc>
            </a:pPr>
            <a:r>
              <a:rPr lang="de-DE" sz="1200"/>
              <a:t>Wahl, 2020, S. 32</a:t>
            </a:r>
          </a:p>
        </p:txBody>
      </p:sp>
    </p:spTree>
    <p:extLst>
      <p:ext uri="{BB962C8B-B14F-4D97-AF65-F5344CB8AC3E}">
        <p14:creationId xmlns:p14="http://schemas.microsoft.com/office/powerpoint/2010/main" val="39318328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4237" y="549276"/>
            <a:ext cx="11909234" cy="863499"/>
          </a:xfrm>
        </p:spPr>
        <p:txBody>
          <a:bodyPr>
            <a:normAutofit fontScale="90000"/>
          </a:bodyPr>
          <a:lstStyle/>
          <a:p>
            <a:r>
              <a:rPr lang="de-DE" b="1" dirty="0">
                <a:solidFill>
                  <a:srgbClr val="00B050"/>
                </a:solidFill>
              </a:rPr>
              <a:t>Technikmodel vs. Teaching Games </a:t>
            </a:r>
            <a:r>
              <a:rPr lang="de-DE" b="1" dirty="0" err="1">
                <a:solidFill>
                  <a:srgbClr val="00B050"/>
                </a:solidFill>
              </a:rPr>
              <a:t>for</a:t>
            </a:r>
            <a:r>
              <a:rPr lang="de-DE" b="1" dirty="0">
                <a:solidFill>
                  <a:srgbClr val="00B050"/>
                </a:solidFill>
              </a:rPr>
              <a:t> Understanding</a:t>
            </a:r>
            <a:endParaRPr lang="de-CH" b="1" dirty="0">
              <a:solidFill>
                <a:srgbClr val="00B050"/>
              </a:solidFill>
            </a:endParaRPr>
          </a:p>
        </p:txBody>
      </p:sp>
      <p:sp>
        <p:nvSpPr>
          <p:cNvPr id="5" name="Foliennummernplatzhalter 4"/>
          <p:cNvSpPr>
            <a:spLocks noGrp="1"/>
          </p:cNvSpPr>
          <p:nvPr>
            <p:ph type="sldNum" sz="quarter" idx="12"/>
          </p:nvPr>
        </p:nvSpPr>
        <p:spPr/>
        <p:txBody>
          <a:bodyPr/>
          <a:lstStyle/>
          <a:p>
            <a:fld id="{3794BAB9-C8B1-4192-A7D5-61F4677BDAA9}" type="slidenum">
              <a:rPr lang="de-DE" smtClean="0"/>
              <a:t>22</a:t>
            </a:fld>
            <a:endParaRPr lang="de-DE"/>
          </a:p>
        </p:txBody>
      </p:sp>
      <p:sp>
        <p:nvSpPr>
          <p:cNvPr id="6" name="Fußzeilenplatzhalter 3">
            <a:extLst>
              <a:ext uri="{FF2B5EF4-FFF2-40B4-BE49-F238E27FC236}">
                <a16:creationId xmlns:a16="http://schemas.microsoft.com/office/drawing/2014/main" id="{1F08DC9F-32F0-B43A-BF0E-4DF986D0C959}"/>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graphicFrame>
        <p:nvGraphicFramePr>
          <p:cNvPr id="8" name="Tabelle 8">
            <a:extLst>
              <a:ext uri="{FF2B5EF4-FFF2-40B4-BE49-F238E27FC236}">
                <a16:creationId xmlns:a16="http://schemas.microsoft.com/office/drawing/2014/main" id="{2C1B1F4D-097A-E44E-4815-D79A7901A218}"/>
              </a:ext>
            </a:extLst>
          </p:cNvPr>
          <p:cNvGraphicFramePr>
            <a:graphicFrameLocks noGrp="1"/>
          </p:cNvGraphicFramePr>
          <p:nvPr/>
        </p:nvGraphicFramePr>
        <p:xfrm>
          <a:off x="483571" y="1529668"/>
          <a:ext cx="8564758" cy="4076257"/>
        </p:xfrm>
        <a:graphic>
          <a:graphicData uri="http://schemas.openxmlformats.org/drawingml/2006/table">
            <a:tbl>
              <a:tblPr firstRow="1" bandRow="1">
                <a:tableStyleId>{5C22544A-7EE6-4342-B048-85BDC9FD1C3A}</a:tableStyleId>
              </a:tblPr>
              <a:tblGrid>
                <a:gridCol w="2346808">
                  <a:extLst>
                    <a:ext uri="{9D8B030D-6E8A-4147-A177-3AD203B41FA5}">
                      <a16:colId xmlns:a16="http://schemas.microsoft.com/office/drawing/2014/main" val="231273630"/>
                    </a:ext>
                  </a:extLst>
                </a:gridCol>
                <a:gridCol w="3108975">
                  <a:extLst>
                    <a:ext uri="{9D8B030D-6E8A-4147-A177-3AD203B41FA5}">
                      <a16:colId xmlns:a16="http://schemas.microsoft.com/office/drawing/2014/main" val="3580772589"/>
                    </a:ext>
                  </a:extLst>
                </a:gridCol>
                <a:gridCol w="3108975">
                  <a:extLst>
                    <a:ext uri="{9D8B030D-6E8A-4147-A177-3AD203B41FA5}">
                      <a16:colId xmlns:a16="http://schemas.microsoft.com/office/drawing/2014/main" val="1495733928"/>
                    </a:ext>
                  </a:extLst>
                </a:gridCol>
              </a:tblGrid>
              <a:tr h="415713">
                <a:tc>
                  <a:txBody>
                    <a:bodyPr/>
                    <a:lstStyle/>
                    <a:p>
                      <a:endParaRPr lang="de-DE"/>
                    </a:p>
                  </a:txBody>
                  <a:tcPr/>
                </a:tc>
                <a:tc>
                  <a:txBody>
                    <a:bodyPr/>
                    <a:lstStyle/>
                    <a:p>
                      <a:r>
                        <a:rPr lang="de-DE"/>
                        <a:t>Technikmodell</a:t>
                      </a:r>
                    </a:p>
                  </a:txBody>
                  <a:tcPr/>
                </a:tc>
                <a:tc>
                  <a:txBody>
                    <a:bodyPr/>
                    <a:lstStyle/>
                    <a:p>
                      <a:r>
                        <a:rPr lang="de-DE" err="1"/>
                        <a:t>TGfU</a:t>
                      </a:r>
                      <a:endParaRPr lang="de-DE"/>
                    </a:p>
                  </a:txBody>
                  <a:tcPr/>
                </a:tc>
                <a:extLst>
                  <a:ext uri="{0D108BD9-81ED-4DB2-BD59-A6C34878D82A}">
                    <a16:rowId xmlns:a16="http://schemas.microsoft.com/office/drawing/2014/main" val="1455845922"/>
                  </a:ext>
                </a:extLst>
              </a:tr>
              <a:tr h="415713">
                <a:tc>
                  <a:txBody>
                    <a:bodyPr/>
                    <a:lstStyle/>
                    <a:p>
                      <a:r>
                        <a:rPr lang="de-DE"/>
                        <a:t>Lernverständnis</a:t>
                      </a:r>
                    </a:p>
                  </a:txBody>
                  <a:tcPr/>
                </a:tc>
                <a:tc>
                  <a:txBody>
                    <a:bodyPr/>
                    <a:lstStyle/>
                    <a:p>
                      <a:r>
                        <a:rPr lang="de-DE"/>
                        <a:t>Instruktion</a:t>
                      </a:r>
                    </a:p>
                  </a:txBody>
                  <a:tcPr/>
                </a:tc>
                <a:tc>
                  <a:txBody>
                    <a:bodyPr/>
                    <a:lstStyle/>
                    <a:p>
                      <a:r>
                        <a:rPr lang="de-DE"/>
                        <a:t>konstruktivistisch</a:t>
                      </a:r>
                    </a:p>
                  </a:txBody>
                  <a:tcPr/>
                </a:tc>
                <a:extLst>
                  <a:ext uri="{0D108BD9-81ED-4DB2-BD59-A6C34878D82A}">
                    <a16:rowId xmlns:a16="http://schemas.microsoft.com/office/drawing/2014/main" val="2017232844"/>
                  </a:ext>
                </a:extLst>
              </a:tr>
              <a:tr h="415713">
                <a:tc>
                  <a:txBody>
                    <a:bodyPr/>
                    <a:lstStyle/>
                    <a:p>
                      <a:r>
                        <a:rPr lang="de-DE"/>
                        <a:t>Ziel</a:t>
                      </a:r>
                    </a:p>
                  </a:txBody>
                  <a:tcPr/>
                </a:tc>
                <a:tc>
                  <a:txBody>
                    <a:bodyPr/>
                    <a:lstStyle/>
                    <a:p>
                      <a:r>
                        <a:rPr lang="de-DE"/>
                        <a:t>definieren, was wir wissen</a:t>
                      </a:r>
                    </a:p>
                  </a:txBody>
                  <a:tcPr/>
                </a:tc>
                <a:tc>
                  <a:txBody>
                    <a:bodyPr/>
                    <a:lstStyle/>
                    <a:p>
                      <a:r>
                        <a:rPr lang="de-DE"/>
                        <a:t>entdecken, was wir noch nicht wissen</a:t>
                      </a:r>
                    </a:p>
                  </a:txBody>
                  <a:tcPr/>
                </a:tc>
                <a:extLst>
                  <a:ext uri="{0D108BD9-81ED-4DB2-BD59-A6C34878D82A}">
                    <a16:rowId xmlns:a16="http://schemas.microsoft.com/office/drawing/2014/main" val="923917147"/>
                  </a:ext>
                </a:extLst>
              </a:tr>
              <a:tr h="415713">
                <a:tc>
                  <a:txBody>
                    <a:bodyPr/>
                    <a:lstStyle/>
                    <a:p>
                      <a:r>
                        <a:rPr lang="de-DE"/>
                        <a:t>Outcome</a:t>
                      </a:r>
                    </a:p>
                  </a:txBody>
                  <a:tcPr/>
                </a:tc>
                <a:tc>
                  <a:txBody>
                    <a:bodyPr/>
                    <a:lstStyle/>
                    <a:p>
                      <a:r>
                        <a:rPr lang="de-DE"/>
                        <a:t>Leistung</a:t>
                      </a:r>
                    </a:p>
                  </a:txBody>
                  <a:tcPr/>
                </a:tc>
                <a:tc>
                  <a:txBody>
                    <a:bodyPr/>
                    <a:lstStyle/>
                    <a:p>
                      <a:r>
                        <a:rPr lang="de-DE"/>
                        <a:t>Denken und Entscheidungsfindung</a:t>
                      </a:r>
                    </a:p>
                  </a:txBody>
                  <a:tcPr/>
                </a:tc>
                <a:extLst>
                  <a:ext uri="{0D108BD9-81ED-4DB2-BD59-A6C34878D82A}">
                    <a16:rowId xmlns:a16="http://schemas.microsoft.com/office/drawing/2014/main" val="2896399005"/>
                  </a:ext>
                </a:extLst>
              </a:tr>
              <a:tr h="415713">
                <a:tc>
                  <a:txBody>
                    <a:bodyPr/>
                    <a:lstStyle/>
                    <a:p>
                      <a:r>
                        <a:rPr lang="de-DE"/>
                        <a:t>Vermittlung</a:t>
                      </a:r>
                    </a:p>
                  </a:txBody>
                  <a:tcPr/>
                </a:tc>
                <a:tc>
                  <a:txBody>
                    <a:bodyPr/>
                    <a:lstStyle/>
                    <a:p>
                      <a:r>
                        <a:rPr lang="de-DE"/>
                        <a:t>lehrerorientiert</a:t>
                      </a:r>
                    </a:p>
                  </a:txBody>
                  <a:tcPr/>
                </a:tc>
                <a:tc>
                  <a:txBody>
                    <a:bodyPr/>
                    <a:lstStyle/>
                    <a:p>
                      <a:r>
                        <a:rPr lang="de-DE"/>
                        <a:t>schülerorientiert</a:t>
                      </a:r>
                    </a:p>
                  </a:txBody>
                  <a:tcPr/>
                </a:tc>
                <a:extLst>
                  <a:ext uri="{0D108BD9-81ED-4DB2-BD59-A6C34878D82A}">
                    <a16:rowId xmlns:a16="http://schemas.microsoft.com/office/drawing/2014/main" val="3535426115"/>
                  </a:ext>
                </a:extLst>
              </a:tr>
              <a:tr h="717532">
                <a:tc>
                  <a:txBody>
                    <a:bodyPr/>
                    <a:lstStyle/>
                    <a:p>
                      <a:r>
                        <a:rPr lang="de-DE"/>
                        <a:t>Strategie</a:t>
                      </a:r>
                    </a:p>
                  </a:txBody>
                  <a:tcPr/>
                </a:tc>
                <a:tc>
                  <a:txBody>
                    <a:bodyPr/>
                    <a:lstStyle/>
                    <a:p>
                      <a:r>
                        <a:rPr lang="de-DE"/>
                        <a:t>vom Einzelnen zum Ganzen</a:t>
                      </a:r>
                    </a:p>
                  </a:txBody>
                  <a:tcPr/>
                </a:tc>
                <a:tc>
                  <a:txBody>
                    <a:bodyPr/>
                    <a:lstStyle/>
                    <a:p>
                      <a:r>
                        <a:rPr lang="de-DE"/>
                        <a:t>vom Ganzen zum Einzelnen und zurück</a:t>
                      </a:r>
                    </a:p>
                  </a:txBody>
                  <a:tcPr/>
                </a:tc>
                <a:extLst>
                  <a:ext uri="{0D108BD9-81ED-4DB2-BD59-A6C34878D82A}">
                    <a16:rowId xmlns:a16="http://schemas.microsoft.com/office/drawing/2014/main" val="2506315075"/>
                  </a:ext>
                </a:extLst>
              </a:tr>
              <a:tr h="415713">
                <a:tc>
                  <a:txBody>
                    <a:bodyPr/>
                    <a:lstStyle/>
                    <a:p>
                      <a:r>
                        <a:rPr lang="de-DE"/>
                        <a:t>Inhalt</a:t>
                      </a:r>
                    </a:p>
                  </a:txBody>
                  <a:tcPr/>
                </a:tc>
                <a:tc>
                  <a:txBody>
                    <a:bodyPr/>
                    <a:lstStyle/>
                    <a:p>
                      <a:r>
                        <a:rPr lang="de-DE"/>
                        <a:t>technikorientiert</a:t>
                      </a:r>
                    </a:p>
                  </a:txBody>
                  <a:tcPr/>
                </a:tc>
                <a:tc>
                  <a:txBody>
                    <a:bodyPr/>
                    <a:lstStyle/>
                    <a:p>
                      <a:r>
                        <a:rPr lang="de-DE"/>
                        <a:t>konzeptbasiert</a:t>
                      </a:r>
                    </a:p>
                  </a:txBody>
                  <a:tcPr/>
                </a:tc>
                <a:extLst>
                  <a:ext uri="{0D108BD9-81ED-4DB2-BD59-A6C34878D82A}">
                    <a16:rowId xmlns:a16="http://schemas.microsoft.com/office/drawing/2014/main" val="1005454187"/>
                  </a:ext>
                </a:extLst>
              </a:tr>
              <a:tr h="415713">
                <a:tc>
                  <a:txBody>
                    <a:bodyPr/>
                    <a:lstStyle/>
                    <a:p>
                      <a:r>
                        <a:rPr lang="de-DE"/>
                        <a:t>Rolle der Lehrperson</a:t>
                      </a:r>
                    </a:p>
                  </a:txBody>
                  <a:tcPr/>
                </a:tc>
                <a:tc>
                  <a:txBody>
                    <a:bodyPr/>
                    <a:lstStyle/>
                    <a:p>
                      <a:r>
                        <a:rPr lang="de-DE"/>
                        <a:t>Informationen vermitteln</a:t>
                      </a:r>
                    </a:p>
                  </a:txBody>
                  <a:tcPr/>
                </a:tc>
                <a:tc>
                  <a:txBody>
                    <a:bodyPr/>
                    <a:lstStyle/>
                    <a:p>
                      <a:r>
                        <a:rPr lang="de-DE"/>
                        <a:t>Problemlösung erleichtern</a:t>
                      </a:r>
                    </a:p>
                  </a:txBody>
                  <a:tcPr/>
                </a:tc>
                <a:extLst>
                  <a:ext uri="{0D108BD9-81ED-4DB2-BD59-A6C34878D82A}">
                    <a16:rowId xmlns:a16="http://schemas.microsoft.com/office/drawing/2014/main" val="805223683"/>
                  </a:ext>
                </a:extLst>
              </a:tr>
            </a:tbl>
          </a:graphicData>
        </a:graphic>
      </p:graphicFrame>
      <p:sp>
        <p:nvSpPr>
          <p:cNvPr id="9" name="Textfeld 8">
            <a:extLst>
              <a:ext uri="{FF2B5EF4-FFF2-40B4-BE49-F238E27FC236}">
                <a16:creationId xmlns:a16="http://schemas.microsoft.com/office/drawing/2014/main" id="{FFD0847A-0611-0287-E2A1-00A9C5F68EEC}"/>
              </a:ext>
            </a:extLst>
          </p:cNvPr>
          <p:cNvSpPr txBox="1"/>
          <p:nvPr/>
        </p:nvSpPr>
        <p:spPr>
          <a:xfrm>
            <a:off x="9264352" y="5157192"/>
            <a:ext cx="2616968" cy="545881"/>
          </a:xfrm>
          <a:prstGeom prst="rect">
            <a:avLst/>
          </a:prstGeom>
          <a:noFill/>
        </p:spPr>
        <p:txBody>
          <a:bodyPr wrap="square" lIns="0" tIns="0" rIns="0" bIns="0" rtlCol="0">
            <a:noAutofit/>
          </a:bodyPr>
          <a:lstStyle/>
          <a:p>
            <a:pPr>
              <a:lnSpc>
                <a:spcPct val="112000"/>
              </a:lnSpc>
            </a:pPr>
            <a:r>
              <a:rPr lang="de-DE" sz="1200"/>
              <a:t>Griffin u. Butler, 2005, S. 37; Baumberger &amp; </a:t>
            </a:r>
            <a:r>
              <a:rPr lang="de-DE" sz="1200" err="1"/>
              <a:t>Bislin</a:t>
            </a:r>
            <a:r>
              <a:rPr lang="de-DE" sz="1200"/>
              <a:t>, 2024, S. 27.</a:t>
            </a:r>
          </a:p>
        </p:txBody>
      </p:sp>
    </p:spTree>
    <p:extLst>
      <p:ext uri="{BB962C8B-B14F-4D97-AF65-F5344CB8AC3E}">
        <p14:creationId xmlns:p14="http://schemas.microsoft.com/office/powerpoint/2010/main" val="18730202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81441"/>
            <a:ext cx="10515600" cy="1043304"/>
          </a:xfrm>
        </p:spPr>
        <p:txBody>
          <a:bodyPr/>
          <a:lstStyle/>
          <a:p>
            <a:r>
              <a:rPr lang="de-CH" b="1" dirty="0">
                <a:solidFill>
                  <a:srgbClr val="00B050"/>
                </a:solidFill>
              </a:rPr>
              <a:t>Diskussion (Matthias)</a:t>
            </a:r>
            <a:endParaRPr lang="de-CH" sz="1200" b="1" dirty="0">
              <a:solidFill>
                <a:srgbClr val="00B050"/>
              </a:solidFill>
              <a:latin typeface="Times New Roman" panose="02020603050405020304" pitchFamily="18" charset="0"/>
              <a:ea typeface="+mn-ea"/>
              <a:cs typeface="Times New Roman" panose="02020603050405020304" pitchFamily="18" charset="0"/>
            </a:endParaRPr>
          </a:p>
        </p:txBody>
      </p:sp>
      <p:sp>
        <p:nvSpPr>
          <p:cNvPr id="3" name="Inhaltsplatzhalter 2"/>
          <p:cNvSpPr>
            <a:spLocks noGrp="1"/>
          </p:cNvSpPr>
          <p:nvPr>
            <p:ph idx="1"/>
          </p:nvPr>
        </p:nvSpPr>
        <p:spPr>
          <a:xfrm>
            <a:off x="551384" y="1124744"/>
            <a:ext cx="11089233" cy="4927464"/>
          </a:xfrm>
        </p:spPr>
        <p:txBody>
          <a:bodyPr>
            <a:normAutofit lnSpcReduction="10000"/>
          </a:bodyPr>
          <a:lstStyle/>
          <a:p>
            <a:pPr>
              <a:buClr>
                <a:schemeClr val="accent1"/>
              </a:buClr>
            </a:pPr>
            <a:r>
              <a:rPr lang="de-CH" sz="2000" b="1" dirty="0">
                <a:latin typeface="+mj-lt"/>
                <a:cs typeface="Times New Roman" panose="02020603050405020304" pitchFamily="18" charset="0"/>
              </a:rPr>
              <a:t>Ziel</a:t>
            </a:r>
            <a:r>
              <a:rPr lang="de-CH" b="1" dirty="0">
                <a:latin typeface="+mj-lt"/>
                <a:cs typeface="Times New Roman" panose="02020603050405020304" pitchFamily="18" charset="0"/>
              </a:rPr>
              <a:t>: </a:t>
            </a:r>
            <a:r>
              <a:rPr lang="de-CH" sz="2000" dirty="0">
                <a:latin typeface="+mj-lt"/>
                <a:cs typeface="Times New Roman" panose="02020603050405020304" pitchFamily="18" charset="0"/>
              </a:rPr>
              <a:t>Darlegung der Gedanken zur Integration (oder auch Nichtintegration der thesenbezogenen Ergebnisse) in unsere hochschulische Lehre</a:t>
            </a:r>
          </a:p>
          <a:p>
            <a:pPr>
              <a:buClr>
                <a:schemeClr val="accent1"/>
              </a:buClr>
            </a:pPr>
            <a:endParaRPr lang="de-CH" sz="2000" b="1" dirty="0">
              <a:latin typeface="+mj-lt"/>
              <a:cs typeface="Times New Roman" panose="02020603050405020304" pitchFamily="18" charset="0"/>
            </a:endParaRPr>
          </a:p>
          <a:p>
            <a:pPr>
              <a:buClr>
                <a:schemeClr val="accent1"/>
              </a:buClr>
            </a:pPr>
            <a:r>
              <a:rPr lang="de-CH" sz="2000" b="1" dirty="0">
                <a:latin typeface="+mj-lt"/>
                <a:cs typeface="Times New Roman" panose="02020603050405020304" pitchFamily="18" charset="0"/>
              </a:rPr>
              <a:t>Auftrag (10 </a:t>
            </a:r>
            <a:r>
              <a:rPr lang="de-CH" b="1" dirty="0">
                <a:latin typeface="+mj-lt"/>
                <a:cs typeface="Times New Roman" panose="02020603050405020304" pitchFamily="18" charset="0"/>
              </a:rPr>
              <a:t>m</a:t>
            </a:r>
            <a:r>
              <a:rPr lang="de-CH" sz="2000" b="1" dirty="0">
                <a:latin typeface="+mj-lt"/>
                <a:cs typeface="Times New Roman" panose="02020603050405020304" pitchFamily="18" charset="0"/>
              </a:rPr>
              <a:t>in.)</a:t>
            </a:r>
            <a:r>
              <a:rPr lang="de-CH" b="1" dirty="0">
                <a:latin typeface="+mj-lt"/>
                <a:cs typeface="Times New Roman" panose="02020603050405020304" pitchFamily="18" charset="0"/>
              </a:rPr>
              <a:t>: </a:t>
            </a:r>
            <a:r>
              <a:rPr lang="de-CH" sz="2000" dirty="0">
                <a:latin typeface="+mj-lt"/>
                <a:cs typeface="Times New Roman" panose="02020603050405020304" pitchFamily="18" charset="0"/>
              </a:rPr>
              <a:t>Beantwortet in Kleingruppen die folgenden Fragen: </a:t>
            </a:r>
          </a:p>
          <a:p>
            <a:pPr marL="457200" indent="-457200">
              <a:buClr>
                <a:schemeClr val="accent1"/>
              </a:buClr>
              <a:buFont typeface="+mj-lt"/>
              <a:buAutoNum type="arabicPeriod"/>
            </a:pPr>
            <a:r>
              <a:rPr lang="de-CH" sz="2000" dirty="0">
                <a:latin typeface="+mj-lt"/>
                <a:cs typeface="Times New Roman" panose="02020603050405020304" pitchFamily="18" charset="0"/>
              </a:rPr>
              <a:t>Welche Thesen/Ergebnisse erscheinen dir als wichtig?</a:t>
            </a:r>
            <a:endParaRPr lang="de-CH" dirty="0">
              <a:latin typeface="+mj-lt"/>
              <a:cs typeface="Times New Roman" panose="02020603050405020304" pitchFamily="18" charset="0"/>
            </a:endParaRPr>
          </a:p>
          <a:p>
            <a:pPr marL="457200" indent="-457200">
              <a:buClr>
                <a:schemeClr val="accent1"/>
              </a:buClr>
              <a:buFont typeface="+mj-lt"/>
              <a:buAutoNum type="arabicPeriod"/>
            </a:pPr>
            <a:r>
              <a:rPr lang="de-CH" sz="2000" dirty="0">
                <a:latin typeface="+mj-lt"/>
                <a:cs typeface="Times New Roman" panose="02020603050405020304" pitchFamily="18" charset="0"/>
              </a:rPr>
              <a:t>Welche Thesen/Ergebnisse erscheinen dir als fragwürdig bzw. haben dich überrascht?</a:t>
            </a:r>
            <a:endParaRPr lang="de-CH" dirty="0">
              <a:latin typeface="+mj-lt"/>
              <a:cs typeface="Times New Roman" panose="02020603050405020304" pitchFamily="18" charset="0"/>
            </a:endParaRPr>
          </a:p>
          <a:p>
            <a:pPr marL="457200" indent="-457200">
              <a:buClr>
                <a:schemeClr val="accent1"/>
              </a:buClr>
              <a:buFont typeface="+mj-lt"/>
              <a:buAutoNum type="arabicPeriod"/>
            </a:pPr>
            <a:r>
              <a:rPr lang="de-CH" sz="2000" dirty="0">
                <a:latin typeface="+mj-lt"/>
                <a:cs typeface="Times New Roman" panose="02020603050405020304" pitchFamily="18" charset="0"/>
              </a:rPr>
              <a:t>Welche Massnahmen sollten wir konkret für unsere hochschulische Lehre ableiten (oder eben nicht)?</a:t>
            </a:r>
            <a:endParaRPr lang="de-CH" dirty="0">
              <a:latin typeface="+mj-lt"/>
              <a:cs typeface="Times New Roman" panose="02020603050405020304" pitchFamily="18" charset="0"/>
            </a:endParaRPr>
          </a:p>
          <a:p>
            <a:pPr marL="457200" indent="-457200">
              <a:buClr>
                <a:schemeClr val="accent1"/>
              </a:buClr>
              <a:buFont typeface="+mj-lt"/>
              <a:buAutoNum type="arabicPeriod"/>
            </a:pPr>
            <a:r>
              <a:rPr lang="de-CH" sz="2000" dirty="0">
                <a:latin typeface="+mj-lt"/>
                <a:cs typeface="Times New Roman" panose="02020603050405020304" pitchFamily="18" charset="0"/>
              </a:rPr>
              <a:t>Weitere Gedanken / Kritik</a:t>
            </a:r>
          </a:p>
          <a:p>
            <a:pPr>
              <a:buClr>
                <a:schemeClr val="accent1"/>
              </a:buClr>
            </a:pPr>
            <a:endParaRPr lang="de-CH" sz="2000" b="1" dirty="0">
              <a:latin typeface="+mj-lt"/>
              <a:cs typeface="Times New Roman" panose="02020603050405020304" pitchFamily="18" charset="0"/>
            </a:endParaRPr>
          </a:p>
          <a:p>
            <a:pPr>
              <a:buClr>
                <a:schemeClr val="accent1"/>
              </a:buClr>
            </a:pPr>
            <a:r>
              <a:rPr lang="de-CH" sz="2000" b="1" dirty="0">
                <a:latin typeface="+mj-lt"/>
                <a:cs typeface="Times New Roman" panose="02020603050405020304" pitchFamily="18" charset="0"/>
              </a:rPr>
              <a:t>Organisation: </a:t>
            </a:r>
            <a:r>
              <a:rPr lang="de-CH" sz="2000" dirty="0">
                <a:latin typeface="+mj-lt"/>
                <a:cs typeface="Times New Roman" panose="02020603050405020304" pitchFamily="18" charset="0"/>
              </a:rPr>
              <a:t>Kleine Teams von 3-4 Personen beantworten die Fragen</a:t>
            </a:r>
          </a:p>
          <a:p>
            <a:pPr>
              <a:buClr>
                <a:schemeClr val="accent1"/>
              </a:buClr>
            </a:pPr>
            <a:endParaRPr lang="de-CH" sz="2000" b="1" dirty="0">
              <a:latin typeface="+mj-lt"/>
              <a:cs typeface="Times New Roman" panose="02020603050405020304" pitchFamily="18" charset="0"/>
            </a:endParaRPr>
          </a:p>
          <a:p>
            <a:pPr>
              <a:buClr>
                <a:schemeClr val="accent1"/>
              </a:buClr>
            </a:pPr>
            <a:r>
              <a:rPr lang="de-CH" sz="2000" b="1" dirty="0">
                <a:latin typeface="+mj-lt"/>
                <a:cs typeface="Times New Roman" panose="02020603050405020304" pitchFamily="18" charset="0"/>
              </a:rPr>
              <a:t>Evaluationsform</a:t>
            </a:r>
            <a:r>
              <a:rPr lang="de-CH" b="1" dirty="0">
                <a:latin typeface="+mj-lt"/>
                <a:cs typeface="Times New Roman" panose="02020603050405020304" pitchFamily="18" charset="0"/>
              </a:rPr>
              <a:t>: </a:t>
            </a:r>
            <a:r>
              <a:rPr lang="de-CH" sz="2000" dirty="0">
                <a:latin typeface="+mj-lt"/>
                <a:cs typeface="Times New Roman" panose="02020603050405020304" pitchFamily="18" charset="0"/>
              </a:rPr>
              <a:t>Offene Diskussion</a:t>
            </a:r>
          </a:p>
          <a:p>
            <a:pPr marL="0" indent="0">
              <a:buNone/>
            </a:pPr>
            <a:endParaRPr lang="de-CH" dirty="0">
              <a:sym typeface="Wingdings" panose="05000000000000000000" pitchFamily="2" charset="2"/>
            </a:endParaRPr>
          </a:p>
          <a:p>
            <a:endParaRPr lang="de-CH" sz="2800" dirty="0"/>
          </a:p>
        </p:txBody>
      </p:sp>
      <p:sp>
        <p:nvSpPr>
          <p:cNvPr id="5" name="Foliennummernplatzhalter 4"/>
          <p:cNvSpPr>
            <a:spLocks noGrp="1"/>
          </p:cNvSpPr>
          <p:nvPr>
            <p:ph type="sldNum" sz="quarter" idx="12"/>
          </p:nvPr>
        </p:nvSpPr>
        <p:spPr/>
        <p:txBody>
          <a:bodyPr/>
          <a:lstStyle/>
          <a:p>
            <a:fld id="{3794BAB9-C8B1-4192-A7D5-61F4677BDAA9}" type="slidenum">
              <a:rPr lang="de-DE" smtClean="0"/>
              <a:t>23</a:t>
            </a:fld>
            <a:endParaRPr lang="de-DE"/>
          </a:p>
        </p:txBody>
      </p:sp>
      <p:sp>
        <p:nvSpPr>
          <p:cNvPr id="6" name="Fußzeilenplatzhalter 3">
            <a:extLst>
              <a:ext uri="{FF2B5EF4-FFF2-40B4-BE49-F238E27FC236}">
                <a16:creationId xmlns:a16="http://schemas.microsoft.com/office/drawing/2014/main" id="{49567992-9AF2-DBFD-6B09-54C4F599EFB0}"/>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spTree>
    <p:extLst>
      <p:ext uri="{BB962C8B-B14F-4D97-AF65-F5344CB8AC3E}">
        <p14:creationId xmlns:p14="http://schemas.microsoft.com/office/powerpoint/2010/main" val="11402907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F52CA2D-5782-3363-9D0B-F83EE7F65527}"/>
              </a:ext>
            </a:extLst>
          </p:cNvPr>
          <p:cNvSpPr>
            <a:spLocks noGrp="1"/>
          </p:cNvSpPr>
          <p:nvPr>
            <p:ph type="sldNum" sz="quarter" idx="12"/>
          </p:nvPr>
        </p:nvSpPr>
        <p:spPr/>
        <p:txBody>
          <a:bodyPr/>
          <a:lstStyle/>
          <a:p>
            <a:fld id="{442AD375-037F-43D0-B059-5172DA06796A}" type="slidenum">
              <a:rPr lang="de-CH" smtClean="0"/>
              <a:pPr/>
              <a:t>24</a:t>
            </a:fld>
            <a:endParaRPr lang="de-CH"/>
          </a:p>
        </p:txBody>
      </p:sp>
      <p:sp>
        <p:nvSpPr>
          <p:cNvPr id="6" name="Fußzeilenplatzhalter 3">
            <a:extLst>
              <a:ext uri="{FF2B5EF4-FFF2-40B4-BE49-F238E27FC236}">
                <a16:creationId xmlns:a16="http://schemas.microsoft.com/office/drawing/2014/main" id="{D9D81D9E-B92E-B504-723D-8AFD5B1A283F}"/>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sp>
        <p:nvSpPr>
          <p:cNvPr id="11" name="Inhaltsplatzhalter 2">
            <a:extLst>
              <a:ext uri="{FF2B5EF4-FFF2-40B4-BE49-F238E27FC236}">
                <a16:creationId xmlns:a16="http://schemas.microsoft.com/office/drawing/2014/main" id="{B973F7B5-E4F4-E546-B346-C9EB041A0488}"/>
              </a:ext>
            </a:extLst>
          </p:cNvPr>
          <p:cNvSpPr>
            <a:spLocks noGrp="1"/>
          </p:cNvSpPr>
          <p:nvPr>
            <p:ph idx="1"/>
          </p:nvPr>
        </p:nvSpPr>
        <p:spPr>
          <a:xfrm>
            <a:off x="513678" y="1079551"/>
            <a:ext cx="11231538" cy="5173440"/>
          </a:xfrm>
        </p:spPr>
        <p:txBody>
          <a:bodyPr vert="horz" lIns="0" tIns="0" rIns="0" bIns="0" rtlCol="0" anchor="t">
            <a:noAutofit/>
          </a:bodyPr>
          <a:lstStyle/>
          <a:p>
            <a:pPr>
              <a:spcBef>
                <a:spcPts val="300"/>
              </a:spcBef>
              <a:spcAft>
                <a:spcPts val="300"/>
              </a:spcAft>
            </a:pPr>
            <a:r>
              <a:rPr lang="de-CH" sz="1800" b="1" baseline="0" dirty="0">
                <a:latin typeface="Arial"/>
                <a:ea typeface="Arial"/>
                <a:cs typeface="Arial"/>
              </a:rPr>
              <a:t>These 1</a:t>
            </a:r>
            <a:r>
              <a:rPr lang="de-CH" sz="1800" b="1" dirty="0">
                <a:latin typeface="Arial"/>
                <a:ea typeface="Arial"/>
                <a:cs typeface="Arial"/>
              </a:rPr>
              <a:t> </a:t>
            </a:r>
            <a:r>
              <a:rPr lang="de-CH" sz="1800" dirty="0">
                <a:latin typeface="Arial"/>
                <a:ea typeface="Arial"/>
                <a:cs typeface="Arial"/>
              </a:rPr>
              <a:t>(Raphaël)</a:t>
            </a:r>
            <a:r>
              <a:rPr lang="de-CH" sz="1800" b="1" dirty="0">
                <a:latin typeface="Arial"/>
                <a:ea typeface="Arial"/>
                <a:cs typeface="Arial"/>
              </a:rPr>
              <a:t>: </a:t>
            </a:r>
            <a:r>
              <a:rPr lang="de-CH" sz="1800" dirty="0">
                <a:latin typeface="Arial"/>
                <a:cs typeface="Arial"/>
              </a:rPr>
              <a:t>Eine effektive Ausbildung erfordert eine abgestimmte Lernumgebung (Leistungsnachweis, kompetenzorientierte Lernaufgaben, Unterrichtsbesuche, Auftrag für das Praktikum), da reine Vorträge die Performanz nicht fördern.</a:t>
            </a:r>
            <a:endParaRPr lang="de-DE">
              <a:cs typeface="Arial" panose="020B0604020202020204"/>
            </a:endParaRPr>
          </a:p>
          <a:p>
            <a:pPr>
              <a:spcBef>
                <a:spcPts val="300"/>
              </a:spcBef>
              <a:spcAft>
                <a:spcPts val="300"/>
              </a:spcAft>
            </a:pPr>
            <a:r>
              <a:rPr lang="de-CH" sz="1800" b="1" dirty="0">
                <a:latin typeface="Arial"/>
                <a:cs typeface="Arial"/>
              </a:rPr>
              <a:t>These 2 </a:t>
            </a:r>
            <a:r>
              <a:rPr lang="de-CH" sz="1800" dirty="0">
                <a:latin typeface="Arial"/>
                <a:cs typeface="Arial"/>
              </a:rPr>
              <a:t>(Magali)</a:t>
            </a:r>
            <a:r>
              <a:rPr lang="de-CH" sz="1800" b="1" dirty="0">
                <a:latin typeface="Arial"/>
                <a:cs typeface="Arial"/>
              </a:rPr>
              <a:t>: </a:t>
            </a:r>
            <a:r>
              <a:rPr lang="de-CH" sz="1800" dirty="0">
                <a:latin typeface="Arial"/>
                <a:cs typeface="Arial"/>
              </a:rPr>
              <a:t>Die Förderung der Authentizität im Fernpraktikantenbesuch und </a:t>
            </a:r>
            <a:r>
              <a:rPr lang="de-DE" sz="1800" dirty="0">
                <a:latin typeface="Arial"/>
                <a:cs typeface="Arial"/>
              </a:rPr>
              <a:t>Angst bei den </a:t>
            </a:r>
            <a:r>
              <a:rPr lang="de-DE" sz="1800" dirty="0" err="1">
                <a:latin typeface="Arial"/>
                <a:cs typeface="Arial"/>
              </a:rPr>
              <a:t>Praktikant:innen</a:t>
            </a:r>
            <a:r>
              <a:rPr lang="de-DE" sz="1800" dirty="0">
                <a:latin typeface="Arial"/>
                <a:cs typeface="Arial"/>
              </a:rPr>
              <a:t> im Bereich Bewegung und Sport wird durch die Fernsupervisionsmethode deutlich verringert. </a:t>
            </a:r>
            <a:endParaRPr lang="en-US" sz="1800" dirty="0">
              <a:latin typeface="Arial"/>
              <a:cs typeface="Arial"/>
            </a:endParaRPr>
          </a:p>
          <a:p>
            <a:pPr>
              <a:spcBef>
                <a:spcPts val="300"/>
              </a:spcBef>
              <a:spcAft>
                <a:spcPts val="300"/>
              </a:spcAft>
            </a:pPr>
            <a:r>
              <a:rPr lang="de-CH" sz="1800" b="1" dirty="0">
                <a:latin typeface="Arial"/>
                <a:cs typeface="Arial"/>
              </a:rPr>
              <a:t>These 3 </a:t>
            </a:r>
            <a:r>
              <a:rPr lang="de-CH" sz="1800" dirty="0">
                <a:latin typeface="Arial"/>
                <a:cs typeface="Arial"/>
              </a:rPr>
              <a:t>(Magali)</a:t>
            </a:r>
            <a:r>
              <a:rPr lang="de-CH" sz="1800" b="1" dirty="0">
                <a:latin typeface="Arial"/>
                <a:cs typeface="Arial"/>
              </a:rPr>
              <a:t>:</a:t>
            </a:r>
            <a:r>
              <a:rPr lang="de-CH" sz="1800" dirty="0">
                <a:latin typeface="Arial"/>
                <a:cs typeface="Arial"/>
              </a:rPr>
              <a:t> Es besteht ein hoher Mehrwert der Selbstkonfrontationsgespräche durch eigene Unterrichtsvideos.</a:t>
            </a:r>
            <a:endParaRPr lang="de-CH" dirty="0">
              <a:cs typeface="Arial" panose="020B0604020202020204"/>
            </a:endParaRPr>
          </a:p>
          <a:p>
            <a:pPr>
              <a:spcBef>
                <a:spcPts val="300"/>
              </a:spcBef>
              <a:spcAft>
                <a:spcPts val="300"/>
              </a:spcAft>
            </a:pPr>
            <a:r>
              <a:rPr lang="de-CH" sz="1800" b="1" dirty="0">
                <a:latin typeface="Arial"/>
                <a:cs typeface="Arial"/>
              </a:rPr>
              <a:t>These 4 </a:t>
            </a:r>
            <a:r>
              <a:rPr lang="de-CH" sz="1800" dirty="0">
                <a:latin typeface="Arial"/>
                <a:cs typeface="Arial"/>
              </a:rPr>
              <a:t>(Matthias)</a:t>
            </a:r>
            <a:r>
              <a:rPr lang="de-CH" sz="1800" b="1" dirty="0">
                <a:latin typeface="Arial"/>
                <a:cs typeface="Arial"/>
              </a:rPr>
              <a:t>: </a:t>
            </a:r>
            <a:r>
              <a:rPr lang="de-CH" sz="1800" dirty="0">
                <a:latin typeface="Arial"/>
                <a:cs typeface="Arial"/>
              </a:rPr>
              <a:t>In der Ausbildung von Sport unterrichtenden Lehrpersonen sollte die kompetenzbereichsbezogene Theorie und die eigene (!) Unterrichtspraxis stark verknüpft werden (</a:t>
            </a:r>
            <a:r>
              <a:rPr lang="de-CH" sz="1800" dirty="0" err="1">
                <a:latin typeface="Arial"/>
                <a:cs typeface="Arial"/>
              </a:rPr>
              <a:t>indiv</a:t>
            </a:r>
            <a:r>
              <a:rPr lang="de-CH" sz="1800" dirty="0">
                <a:latin typeface="Arial"/>
                <a:cs typeface="Arial"/>
              </a:rPr>
              <a:t>. Feedback an die Studierenden durch Dozierende, </a:t>
            </a:r>
            <a:r>
              <a:rPr lang="de-CH" sz="1800" dirty="0" err="1">
                <a:latin typeface="Arial"/>
                <a:cs typeface="Arial"/>
              </a:rPr>
              <a:t>Kommiliton:innen</a:t>
            </a:r>
            <a:r>
              <a:rPr lang="de-CH" sz="1800" dirty="0">
                <a:latin typeface="Arial"/>
                <a:cs typeface="Arial"/>
              </a:rPr>
              <a:t>, Praxislehrpersonen etc.).</a:t>
            </a:r>
          </a:p>
          <a:p>
            <a:pPr>
              <a:spcBef>
                <a:spcPts val="300"/>
              </a:spcBef>
              <a:spcAft>
                <a:spcPts val="300"/>
              </a:spcAft>
            </a:pPr>
            <a:r>
              <a:rPr lang="de-CH" sz="1800" b="1" dirty="0">
                <a:latin typeface="Arial"/>
                <a:cs typeface="Arial"/>
              </a:rPr>
              <a:t>These 5 </a:t>
            </a:r>
            <a:r>
              <a:rPr lang="de-CH" sz="1800" dirty="0">
                <a:latin typeface="Arial"/>
                <a:cs typeface="Arial"/>
              </a:rPr>
              <a:t>(Matthias)</a:t>
            </a:r>
            <a:r>
              <a:rPr lang="de-CH" sz="1800" b="1" dirty="0">
                <a:latin typeface="Arial"/>
                <a:cs typeface="Arial"/>
              </a:rPr>
              <a:t>: </a:t>
            </a:r>
            <a:r>
              <a:rPr lang="de-CH" sz="1800" dirty="0">
                <a:latin typeface="Arial"/>
                <a:cs typeface="Arial"/>
              </a:rPr>
              <a:t>Mehr allgemeine Praktika und die Arbeit an fremden videobasierten Unterrichtsfällen führen nicht per se zu mehr Performanz.</a:t>
            </a:r>
          </a:p>
          <a:p>
            <a:pPr>
              <a:spcBef>
                <a:spcPts val="300"/>
              </a:spcBef>
              <a:spcAft>
                <a:spcPts val="300"/>
              </a:spcAft>
            </a:pPr>
            <a:r>
              <a:rPr lang="de-CH" sz="1800" b="1" dirty="0">
                <a:latin typeface="Arial"/>
                <a:cs typeface="Arial"/>
              </a:rPr>
              <a:t>These 6 </a:t>
            </a:r>
            <a:r>
              <a:rPr lang="de-CH" sz="1800" dirty="0">
                <a:latin typeface="Arial"/>
                <a:cs typeface="Arial"/>
              </a:rPr>
              <a:t>(Jürg)</a:t>
            </a:r>
            <a:r>
              <a:rPr lang="de-CH" sz="1800" b="1" dirty="0">
                <a:latin typeface="Arial"/>
                <a:cs typeface="Arial"/>
              </a:rPr>
              <a:t>: </a:t>
            </a:r>
            <a:r>
              <a:rPr lang="de-DE" sz="1800" dirty="0">
                <a:latin typeface="Arial"/>
                <a:cs typeface="Arial"/>
              </a:rPr>
              <a:t>Mehr Wissen führt nicht zwangsläufig zu mehr Handeln: «</a:t>
            </a:r>
            <a:r>
              <a:rPr lang="de-CH" sz="1800" dirty="0">
                <a:latin typeface="Arial"/>
                <a:cs typeface="Arial"/>
              </a:rPr>
              <a:t>Denn sie tun nicht, was sie wissen» (Baumgartner, 2017; Euler, 1996).</a:t>
            </a:r>
            <a:endParaRPr lang="de-DE" sz="1800" dirty="0">
              <a:latin typeface="Arial"/>
              <a:cs typeface="Arial"/>
            </a:endParaRPr>
          </a:p>
          <a:p>
            <a:pPr>
              <a:spcBef>
                <a:spcPts val="300"/>
              </a:spcBef>
              <a:spcAft>
                <a:spcPts val="300"/>
              </a:spcAft>
            </a:pPr>
            <a:r>
              <a:rPr lang="de-CH" sz="1800" b="1" dirty="0">
                <a:latin typeface="Arial"/>
                <a:cs typeface="Arial"/>
              </a:rPr>
              <a:t>These 7 </a:t>
            </a:r>
            <a:r>
              <a:rPr lang="de-CH" sz="1800" dirty="0">
                <a:latin typeface="Arial"/>
                <a:cs typeface="Arial"/>
              </a:rPr>
              <a:t>(Jürg)</a:t>
            </a:r>
            <a:r>
              <a:rPr lang="de-CH" sz="1800" b="1" dirty="0">
                <a:latin typeface="Arial"/>
                <a:cs typeface="Arial"/>
              </a:rPr>
              <a:t>: </a:t>
            </a:r>
            <a:r>
              <a:rPr lang="de-CH" sz="1800" dirty="0">
                <a:latin typeface="Arial"/>
                <a:cs typeface="Arial"/>
              </a:rPr>
              <a:t>Lehrveranstaltungen sollten konsequent dem Sandwichprinzip folgen: Kurze Instruktionsphasen (= Transmissionslernen) wechseln sich ab mit ausgedehnten Umsetzungsphasen (= Konstruktionslernen) (Wahl, 2020).</a:t>
            </a:r>
            <a:endParaRPr lang="de-DE" sz="1800" dirty="0">
              <a:latin typeface="Arial"/>
              <a:cs typeface="Arial"/>
            </a:endParaRPr>
          </a:p>
        </p:txBody>
      </p:sp>
      <p:sp>
        <p:nvSpPr>
          <p:cNvPr id="3" name="Titel 1">
            <a:extLst>
              <a:ext uri="{FF2B5EF4-FFF2-40B4-BE49-F238E27FC236}">
                <a16:creationId xmlns:a16="http://schemas.microsoft.com/office/drawing/2014/main" id="{E065237E-DC25-8F0D-7D35-59B2C6121C06}"/>
              </a:ext>
            </a:extLst>
          </p:cNvPr>
          <p:cNvSpPr>
            <a:spLocks noGrp="1"/>
          </p:cNvSpPr>
          <p:nvPr>
            <p:ph type="title"/>
          </p:nvPr>
        </p:nvSpPr>
        <p:spPr>
          <a:xfrm>
            <a:off x="242390" y="252463"/>
            <a:ext cx="11699893" cy="827088"/>
          </a:xfrm>
        </p:spPr>
        <p:txBody>
          <a:bodyPr>
            <a:normAutofit fontScale="90000"/>
          </a:bodyPr>
          <a:lstStyle/>
          <a:p>
            <a:r>
              <a:rPr lang="de-AT" b="1" dirty="0">
                <a:solidFill>
                  <a:srgbClr val="00B050"/>
                </a:solidFill>
              </a:rPr>
              <a:t>Zusammenführung und Erläuterung der Thesen (Jürg)</a:t>
            </a:r>
          </a:p>
        </p:txBody>
      </p:sp>
    </p:spTree>
    <p:extLst>
      <p:ext uri="{BB962C8B-B14F-4D97-AF65-F5344CB8AC3E}">
        <p14:creationId xmlns:p14="http://schemas.microsoft.com/office/powerpoint/2010/main" val="32000363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platzhalter 1"/>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t="7813" b="7813"/>
          <a:stretch>
            <a:fillRect/>
          </a:stretch>
        </p:blipFill>
        <p:spPr/>
      </p:pic>
      <p:sp>
        <p:nvSpPr>
          <p:cNvPr id="3" name="Titel 2">
            <a:extLst>
              <a:ext uri="{FF2B5EF4-FFF2-40B4-BE49-F238E27FC236}">
                <a16:creationId xmlns:a16="http://schemas.microsoft.com/office/drawing/2014/main" id="{D21897E6-3827-4D87-A888-88A73889B052}"/>
              </a:ext>
            </a:extLst>
          </p:cNvPr>
          <p:cNvSpPr>
            <a:spLocks noGrp="1"/>
          </p:cNvSpPr>
          <p:nvPr>
            <p:ph type="title"/>
          </p:nvPr>
        </p:nvSpPr>
        <p:spPr>
          <a:xfrm>
            <a:off x="581101" y="3970404"/>
            <a:ext cx="9001000" cy="1289580"/>
          </a:xfrm>
        </p:spPr>
        <p:txBody>
          <a:bodyPr>
            <a:normAutofit fontScale="90000"/>
          </a:bodyPr>
          <a:lstStyle/>
          <a:p>
            <a:pPr algn="l"/>
            <a:br>
              <a:rPr lang="de-CH" sz="2400" b="1" dirty="0">
                <a:solidFill>
                  <a:srgbClr val="00B050"/>
                </a:solidFill>
              </a:rPr>
            </a:br>
            <a:r>
              <a:rPr lang="de-CH" sz="3600" b="1" dirty="0">
                <a:solidFill>
                  <a:srgbClr val="00B050"/>
                </a:solidFill>
              </a:rPr>
              <a:t>Lieben Dank für die Diskussion – die hoffentlich erbaulich war</a:t>
            </a:r>
            <a:endParaRPr lang="de-CH" sz="2400" b="1" dirty="0">
              <a:solidFill>
                <a:srgbClr val="00B050"/>
              </a:solidFill>
            </a:endParaRPr>
          </a:p>
        </p:txBody>
      </p:sp>
      <p:sp>
        <p:nvSpPr>
          <p:cNvPr id="4" name="Foliennummernplatzhalter 3">
            <a:extLst>
              <a:ext uri="{FF2B5EF4-FFF2-40B4-BE49-F238E27FC236}">
                <a16:creationId xmlns:a16="http://schemas.microsoft.com/office/drawing/2014/main" id="{DD1FFFEF-4D2C-45CA-86F8-216C57B11686}"/>
              </a:ext>
            </a:extLst>
          </p:cNvPr>
          <p:cNvSpPr>
            <a:spLocks noGrp="1"/>
          </p:cNvSpPr>
          <p:nvPr>
            <p:ph type="sldNum" sz="quarter" idx="16"/>
          </p:nvPr>
        </p:nvSpPr>
        <p:spPr>
          <a:xfrm>
            <a:off x="10883900" y="6570729"/>
            <a:ext cx="760795" cy="180000"/>
          </a:xfrm>
        </p:spPr>
        <p:txBody>
          <a:bodyPr/>
          <a:lstStyle/>
          <a:p>
            <a:fld id="{442AD375-037F-43D0-B059-5172DA06796A}" type="slidenum">
              <a:rPr lang="de-CH" smtClean="0"/>
              <a:pPr/>
              <a:t>25</a:t>
            </a:fld>
            <a:endParaRPr lang="de-CH"/>
          </a:p>
        </p:txBody>
      </p:sp>
      <p:sp>
        <p:nvSpPr>
          <p:cNvPr id="24" name="Textplatzhalter 23">
            <a:extLst>
              <a:ext uri="{FF2B5EF4-FFF2-40B4-BE49-F238E27FC236}">
                <a16:creationId xmlns:a16="http://schemas.microsoft.com/office/drawing/2014/main" id="{117897AE-BEEB-47C8-B263-81F0A29E9EDD}"/>
              </a:ext>
            </a:extLst>
          </p:cNvPr>
          <p:cNvSpPr>
            <a:spLocks noGrp="1"/>
          </p:cNvSpPr>
          <p:nvPr>
            <p:ph type="body" sz="quarter" idx="19"/>
          </p:nvPr>
        </p:nvSpPr>
        <p:spPr>
          <a:effectLst/>
        </p:spPr>
        <p:txBody>
          <a:bodyPr/>
          <a:lstStyle/>
          <a:p>
            <a:endParaRPr lang="de-CH"/>
          </a:p>
        </p:txBody>
      </p:sp>
      <p:sp>
        <p:nvSpPr>
          <p:cNvPr id="6" name="Fußzeilenplatzhalter 3">
            <a:extLst>
              <a:ext uri="{FF2B5EF4-FFF2-40B4-BE49-F238E27FC236}">
                <a16:creationId xmlns:a16="http://schemas.microsoft.com/office/drawing/2014/main" id="{02512B27-C728-49C2-6C09-5D2051BD8A5B}"/>
              </a:ext>
            </a:extLst>
          </p:cNvPr>
          <p:cNvSpPr txBox="1">
            <a:spLocks/>
          </p:cNvSpPr>
          <p:nvPr/>
        </p:nvSpPr>
        <p:spPr>
          <a:xfrm>
            <a:off x="335360" y="6138180"/>
            <a:ext cx="8343711"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a:solidFill>
                  <a:schemeClr val="tx1"/>
                </a:solidFill>
              </a:rPr>
              <a:t>16. August 2024; Prof. Dr. Jürg Baumberger (</a:t>
            </a:r>
            <a:r>
              <a:rPr lang="en-US" sz="1400" err="1">
                <a:solidFill>
                  <a:schemeClr val="tx1"/>
                </a:solidFill>
              </a:rPr>
              <a:t>em</a:t>
            </a:r>
            <a:r>
              <a:rPr lang="en-US" sz="1400">
                <a:solidFill>
                  <a:schemeClr val="tx1"/>
                </a:solidFill>
              </a:rPr>
              <a:t>., PHZH), cand. Dr. </a:t>
            </a:r>
            <a:r>
              <a:rPr lang="de-CH" sz="1400">
                <a:solidFill>
                  <a:schemeClr val="tx1"/>
                </a:solidFill>
              </a:rPr>
              <a:t>Raphaël Mathis (PHTG), Prof. Dr. Magali Descoeudres (HEPL), Prof. Dr. Matthias Baumgartner (PHSG)</a:t>
            </a:r>
            <a:endParaRPr lang="en-US" sz="1400">
              <a:solidFill>
                <a:schemeClr val="tx1"/>
              </a:solidFill>
            </a:endParaRPr>
          </a:p>
          <a:p>
            <a:endParaRPr lang="de-CH" sz="1400"/>
          </a:p>
        </p:txBody>
      </p:sp>
    </p:spTree>
    <p:extLst>
      <p:ext uri="{BB962C8B-B14F-4D97-AF65-F5344CB8AC3E}">
        <p14:creationId xmlns:p14="http://schemas.microsoft.com/office/powerpoint/2010/main" val="37201937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9113" y="98427"/>
            <a:ext cx="9827517" cy="458788"/>
          </a:xfrm>
        </p:spPr>
        <p:txBody>
          <a:bodyPr>
            <a:normAutofit fontScale="90000"/>
          </a:bodyPr>
          <a:lstStyle/>
          <a:p>
            <a:r>
              <a:rPr lang="de-CH" b="1" dirty="0">
                <a:solidFill>
                  <a:srgbClr val="00B050"/>
                </a:solidFill>
              </a:rPr>
              <a:t>Referenzen</a:t>
            </a:r>
          </a:p>
        </p:txBody>
      </p:sp>
      <p:sp>
        <p:nvSpPr>
          <p:cNvPr id="5" name="Foliennummernplatzhalter 4"/>
          <p:cNvSpPr>
            <a:spLocks noGrp="1"/>
          </p:cNvSpPr>
          <p:nvPr>
            <p:ph type="sldNum" sz="quarter" idx="12"/>
          </p:nvPr>
        </p:nvSpPr>
        <p:spPr/>
        <p:txBody>
          <a:bodyPr/>
          <a:lstStyle/>
          <a:p>
            <a:fld id="{3794BAB9-C8B1-4192-A7D5-61F4677BDAA9}" type="slidenum">
              <a:rPr lang="de-DE" smtClean="0"/>
              <a:t>26</a:t>
            </a:fld>
            <a:endParaRPr lang="de-DE"/>
          </a:p>
        </p:txBody>
      </p:sp>
      <p:sp>
        <p:nvSpPr>
          <p:cNvPr id="6" name="Fußzeilenplatzhalter 3">
            <a:extLst>
              <a:ext uri="{FF2B5EF4-FFF2-40B4-BE49-F238E27FC236}">
                <a16:creationId xmlns:a16="http://schemas.microsoft.com/office/drawing/2014/main" id="{1F08DC9F-32F0-B43A-BF0E-4DF986D0C959}"/>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sp>
        <p:nvSpPr>
          <p:cNvPr id="8" name="Inhaltsplatzhalter 2">
            <a:extLst>
              <a:ext uri="{FF2B5EF4-FFF2-40B4-BE49-F238E27FC236}">
                <a16:creationId xmlns:a16="http://schemas.microsoft.com/office/drawing/2014/main" id="{C9981837-2D53-34EE-CFA8-D7ACC2FF646E}"/>
              </a:ext>
            </a:extLst>
          </p:cNvPr>
          <p:cNvSpPr>
            <a:spLocks noGrp="1"/>
          </p:cNvSpPr>
          <p:nvPr>
            <p:ph idx="1"/>
          </p:nvPr>
        </p:nvSpPr>
        <p:spPr>
          <a:xfrm>
            <a:off x="179732" y="570124"/>
            <a:ext cx="11486160" cy="5654252"/>
          </a:xfrm>
        </p:spPr>
        <p:txBody>
          <a:bodyPr vert="horz" lIns="0" tIns="0" rIns="0" bIns="0" rtlCol="0" anchor="t">
            <a:noAutofit/>
          </a:bodyPr>
          <a:lstStyle/>
          <a:p>
            <a:pPr marL="361950" indent="-361950">
              <a:buNone/>
            </a:pPr>
            <a:r>
              <a:rPr lang="de-DE" sz="900" kern="100" dirty="0">
                <a:effectLst/>
                <a:latin typeface="Arial"/>
                <a:ea typeface="Times New Roman" panose="02020603050405020304" pitchFamily="18" charset="0"/>
                <a:cs typeface="Arial"/>
              </a:rPr>
              <a:t>Baumberger, J. &amp; </a:t>
            </a:r>
            <a:r>
              <a:rPr lang="de-DE" sz="900" kern="100" dirty="0" err="1">
                <a:effectLst/>
                <a:latin typeface="Arial"/>
                <a:ea typeface="Times New Roman" panose="02020603050405020304" pitchFamily="18" charset="0"/>
                <a:cs typeface="Arial"/>
              </a:rPr>
              <a:t>Bislin</a:t>
            </a:r>
            <a:r>
              <a:rPr lang="de-DE" sz="900" kern="100" dirty="0">
                <a:effectLst/>
                <a:latin typeface="Arial"/>
                <a:ea typeface="Times New Roman" panose="02020603050405020304" pitchFamily="18" charset="0"/>
                <a:cs typeface="Arial"/>
              </a:rPr>
              <a:t>, S. (2024). </a:t>
            </a:r>
            <a:r>
              <a:rPr lang="de-DE" sz="900" i="1" kern="100" dirty="0">
                <a:effectLst/>
                <a:latin typeface="Arial"/>
                <a:ea typeface="Times New Roman" panose="02020603050405020304" pitchFamily="18" charset="0"/>
                <a:cs typeface="Arial"/>
              </a:rPr>
              <a:t>Spielorientierte Vermittlung von Sportspielen. Vom Wissen zum Handeln.</a:t>
            </a:r>
            <a:r>
              <a:rPr lang="de-DE" sz="900" kern="100" dirty="0">
                <a:effectLst/>
                <a:latin typeface="Arial"/>
                <a:ea typeface="Times New Roman" panose="02020603050405020304" pitchFamily="18" charset="0"/>
                <a:cs typeface="Arial"/>
              </a:rPr>
              <a:t> Berlin: Logos.</a:t>
            </a:r>
          </a:p>
          <a:p>
            <a:pPr marL="361950" indent="-361950"/>
            <a:r>
              <a:rPr lang="de-DE" sz="900" kern="100" dirty="0">
                <a:latin typeface="Arial"/>
                <a:cs typeface="Arial"/>
              </a:rPr>
              <a:t>Baumgartner, M. (2017). </a:t>
            </a:r>
            <a:r>
              <a:rPr lang="de-DE" sz="900" kern="100" dirty="0" err="1">
                <a:latin typeface="Arial"/>
                <a:cs typeface="Arial"/>
              </a:rPr>
              <a:t>Performanzentwicklung</a:t>
            </a:r>
            <a:r>
              <a:rPr lang="de-DE" sz="900" kern="100" dirty="0">
                <a:latin typeface="Arial"/>
                <a:cs typeface="Arial"/>
              </a:rPr>
              <a:t> in der Ausbildung von Lehrkräften. Eine Interventionsstudie zur Verbesserung des Feedbacks bei angehenden Sportlehrkräften. Münster und New York: Waxmann.</a:t>
            </a:r>
          </a:p>
          <a:p>
            <a:pPr marL="361950" indent="-361950"/>
            <a:r>
              <a:rPr lang="de-DE" sz="900" kern="100" dirty="0">
                <a:ea typeface="+mn-lt"/>
                <a:cs typeface="+mn-lt"/>
              </a:rPr>
              <a:t>Baumgartner, M. (2018). „…Kompetenz ohne Performanz ist leer! Performanz ohne Kompetenz blind...!“ Zu einem integrativen Kompetenzstrukturmodell von Sportlehrkräften. Zeitschrift für sportpädagogische Forschung, 6(1), 49-68.</a:t>
            </a:r>
            <a:endParaRPr lang="de-DE" sz="900" dirty="0">
              <a:cs typeface="Arial"/>
            </a:endParaRPr>
          </a:p>
          <a:p>
            <a:pPr marL="361950" indent="-361950"/>
            <a:r>
              <a:rPr lang="de-DE" sz="900" kern="100" dirty="0">
                <a:ea typeface="+mn-lt"/>
                <a:cs typeface="+mn-lt"/>
              </a:rPr>
              <a:t>Baumgartner, M. (2022). Professional </a:t>
            </a:r>
            <a:r>
              <a:rPr lang="de-DE" sz="900" kern="100" dirty="0" err="1">
                <a:ea typeface="+mn-lt"/>
                <a:cs typeface="+mn-lt"/>
              </a:rPr>
              <a:t>competence</a:t>
            </a:r>
            <a:r>
              <a:rPr lang="de-DE" sz="900" kern="100" dirty="0">
                <a:ea typeface="+mn-lt"/>
                <a:cs typeface="+mn-lt"/>
              </a:rPr>
              <a:t>(s) </a:t>
            </a:r>
            <a:r>
              <a:rPr lang="de-DE" sz="900" kern="100" dirty="0" err="1">
                <a:ea typeface="+mn-lt"/>
                <a:cs typeface="+mn-lt"/>
              </a:rPr>
              <a:t>of</a:t>
            </a:r>
            <a:r>
              <a:rPr lang="de-DE" sz="900" kern="100" dirty="0">
                <a:ea typeface="+mn-lt"/>
                <a:cs typeface="+mn-lt"/>
              </a:rPr>
              <a:t> </a:t>
            </a:r>
            <a:r>
              <a:rPr lang="de-DE" sz="900" kern="100" dirty="0" err="1">
                <a:ea typeface="+mn-lt"/>
                <a:cs typeface="+mn-lt"/>
              </a:rPr>
              <a:t>physical</a:t>
            </a:r>
            <a:r>
              <a:rPr lang="de-DE" sz="900" kern="100" dirty="0">
                <a:ea typeface="+mn-lt"/>
                <a:cs typeface="+mn-lt"/>
              </a:rPr>
              <a:t> </a:t>
            </a:r>
            <a:r>
              <a:rPr lang="de-DE" sz="900" kern="100" dirty="0" err="1">
                <a:ea typeface="+mn-lt"/>
                <a:cs typeface="+mn-lt"/>
              </a:rPr>
              <a:t>education</a:t>
            </a:r>
            <a:r>
              <a:rPr lang="de-DE" sz="900" kern="100" dirty="0">
                <a:ea typeface="+mn-lt"/>
                <a:cs typeface="+mn-lt"/>
              </a:rPr>
              <a:t> </a:t>
            </a:r>
            <a:r>
              <a:rPr lang="de-DE" sz="900" kern="100" dirty="0" err="1">
                <a:ea typeface="+mn-lt"/>
                <a:cs typeface="+mn-lt"/>
              </a:rPr>
              <a:t>teachers</a:t>
            </a:r>
            <a:r>
              <a:rPr lang="de-DE" sz="900" kern="100" dirty="0">
                <a:ea typeface="+mn-lt"/>
                <a:cs typeface="+mn-lt"/>
              </a:rPr>
              <a:t>: </a:t>
            </a:r>
            <a:r>
              <a:rPr lang="de-DE" sz="900" kern="100" dirty="0" err="1">
                <a:ea typeface="+mn-lt"/>
                <a:cs typeface="+mn-lt"/>
              </a:rPr>
              <a:t>terms</a:t>
            </a:r>
            <a:r>
              <a:rPr lang="de-DE" sz="900" kern="100" dirty="0">
                <a:ea typeface="+mn-lt"/>
                <a:cs typeface="+mn-lt"/>
              </a:rPr>
              <a:t>, </a:t>
            </a:r>
            <a:r>
              <a:rPr lang="de-DE" sz="900" kern="100" dirty="0" err="1">
                <a:ea typeface="+mn-lt"/>
                <a:cs typeface="+mn-lt"/>
              </a:rPr>
              <a:t>traditions</a:t>
            </a:r>
            <a:r>
              <a:rPr lang="de-DE" sz="900" kern="100" dirty="0">
                <a:ea typeface="+mn-lt"/>
                <a:cs typeface="+mn-lt"/>
              </a:rPr>
              <a:t>, </a:t>
            </a:r>
            <a:r>
              <a:rPr lang="de-DE" sz="900" kern="100" dirty="0" err="1">
                <a:ea typeface="+mn-lt"/>
                <a:cs typeface="+mn-lt"/>
              </a:rPr>
              <a:t>modelling</a:t>
            </a:r>
            <a:r>
              <a:rPr lang="de-DE" sz="900" kern="100" dirty="0">
                <a:ea typeface="+mn-lt"/>
                <a:cs typeface="+mn-lt"/>
              </a:rPr>
              <a:t> and </a:t>
            </a:r>
            <a:r>
              <a:rPr lang="de-DE" sz="900" kern="100" dirty="0" err="1">
                <a:ea typeface="+mn-lt"/>
                <a:cs typeface="+mn-lt"/>
              </a:rPr>
              <a:t>perspectives</a:t>
            </a:r>
            <a:r>
              <a:rPr lang="de-DE" sz="900" kern="100" dirty="0">
                <a:ea typeface="+mn-lt"/>
                <a:cs typeface="+mn-lt"/>
              </a:rPr>
              <a:t>. German Journal </a:t>
            </a:r>
            <a:r>
              <a:rPr lang="de-DE" sz="900" kern="100" dirty="0" err="1">
                <a:ea typeface="+mn-lt"/>
                <a:cs typeface="+mn-lt"/>
              </a:rPr>
              <a:t>of</a:t>
            </a:r>
            <a:r>
              <a:rPr lang="de-DE" sz="900" kern="100" dirty="0">
                <a:ea typeface="+mn-lt"/>
                <a:cs typeface="+mn-lt"/>
              </a:rPr>
              <a:t> </a:t>
            </a:r>
            <a:r>
              <a:rPr lang="de-DE" sz="900" kern="100" dirty="0" err="1">
                <a:ea typeface="+mn-lt"/>
                <a:cs typeface="+mn-lt"/>
              </a:rPr>
              <a:t>Exercise</a:t>
            </a:r>
            <a:r>
              <a:rPr lang="de-DE" sz="900" kern="100" dirty="0">
                <a:ea typeface="+mn-lt"/>
                <a:cs typeface="+mn-lt"/>
              </a:rPr>
              <a:t> and Sport Research, 52(4), 550-557. https://doi.org/10.1007/s12662-022-00840-z</a:t>
            </a:r>
            <a:endParaRPr lang="de-DE" sz="900" dirty="0">
              <a:cs typeface="Arial"/>
            </a:endParaRPr>
          </a:p>
          <a:p>
            <a:pPr marL="361950" indent="-361950"/>
            <a:r>
              <a:rPr lang="de-DE" sz="900" dirty="0"/>
              <a:t>Birrer, D., Dannenberger, D., Grötzinger-Strupler, C., </a:t>
            </a:r>
            <a:r>
              <a:rPr lang="de-DE" sz="900" dirty="0" err="1"/>
              <a:t>Rüdisühli</a:t>
            </a:r>
            <a:r>
              <a:rPr lang="de-DE" sz="900" dirty="0"/>
              <a:t>, U. &amp; Weber, A. (2008). </a:t>
            </a:r>
            <a:r>
              <a:rPr lang="de-DE" sz="900" i="1" dirty="0"/>
              <a:t>Kernlehrmittel Jugend und Sport</a:t>
            </a:r>
            <a:r>
              <a:rPr lang="de-DE" sz="900" dirty="0"/>
              <a:t>. Magglingen: Bundesamt für Sport BASPO.</a:t>
            </a:r>
            <a:endParaRPr lang="de-DE" sz="900" dirty="0">
              <a:cs typeface="Arial"/>
            </a:endParaRPr>
          </a:p>
          <a:p>
            <a:pPr marL="361950" indent="-361950">
              <a:buNone/>
            </a:pPr>
            <a:r>
              <a:rPr lang="de-DE" sz="900" kern="100" dirty="0">
                <a:effectLst/>
                <a:latin typeface="Arial"/>
                <a:ea typeface="Times New Roman" panose="02020603050405020304" pitchFamily="18" charset="0"/>
                <a:cs typeface="Arial"/>
              </a:rPr>
              <a:t>Euler, D. (1996). Denn sie tun nicht, was sie wissen. Über die (fehlende) Anwendung wissenschaftlicher Theorien in der wirtschaftspädagogischen Praxis. </a:t>
            </a:r>
            <a:r>
              <a:rPr lang="de-DE" sz="900" i="1" kern="100" dirty="0">
                <a:effectLst/>
                <a:latin typeface="Arial"/>
                <a:ea typeface="Times New Roman" panose="02020603050405020304" pitchFamily="18" charset="0"/>
                <a:cs typeface="Arial"/>
              </a:rPr>
              <a:t>Zeitschrift für Berufs- und Wirtschaftspädagogik</a:t>
            </a:r>
            <a:r>
              <a:rPr lang="de-DE" sz="900" kern="100" dirty="0">
                <a:effectLst/>
                <a:latin typeface="Arial"/>
                <a:ea typeface="Times New Roman" panose="02020603050405020304" pitchFamily="18" charset="0"/>
                <a:cs typeface="Arial"/>
              </a:rPr>
              <a:t>, 92 (4), 350–365.</a:t>
            </a:r>
            <a:endParaRPr lang="de-CH" altLang="de-DE" sz="900" dirty="0">
              <a:latin typeface="Arial"/>
              <a:cs typeface="Arial"/>
            </a:endParaRPr>
          </a:p>
          <a:p>
            <a:pPr marL="361950" indent="-361950">
              <a:buFontTx/>
              <a:buNone/>
            </a:pPr>
            <a:r>
              <a:rPr lang="de-CH" altLang="de-DE" sz="900" dirty="0"/>
              <a:t>Griffin, L. &amp; Butler, J. (2005). </a:t>
            </a:r>
            <a:r>
              <a:rPr lang="de-CH" altLang="de-DE" sz="900" i="1" dirty="0"/>
              <a:t>Teaching Games </a:t>
            </a:r>
            <a:r>
              <a:rPr lang="de-CH" altLang="de-DE" sz="900" i="1" dirty="0" err="1"/>
              <a:t>for</a:t>
            </a:r>
            <a:r>
              <a:rPr lang="de-CH" altLang="de-DE" sz="900" i="1" dirty="0"/>
              <a:t> Understanding</a:t>
            </a:r>
            <a:r>
              <a:rPr lang="de-CH" altLang="de-DE" sz="900" dirty="0"/>
              <a:t>. Champaign: Human </a:t>
            </a:r>
            <a:r>
              <a:rPr lang="de-CH" altLang="de-DE" sz="900" dirty="0" err="1"/>
              <a:t>Kinetics</a:t>
            </a:r>
            <a:r>
              <a:rPr lang="de-CH" altLang="de-DE" sz="900" dirty="0"/>
              <a:t>.</a:t>
            </a:r>
            <a:endParaRPr lang="de-CH" altLang="de-DE" sz="900" dirty="0">
              <a:cs typeface="Arial"/>
            </a:endParaRPr>
          </a:p>
          <a:p>
            <a:pPr marL="361950" indent="-361950">
              <a:lnSpc>
                <a:spcPct val="100000"/>
              </a:lnSpc>
              <a:buNone/>
            </a:pPr>
            <a:r>
              <a:rPr lang="en-US" sz="900" dirty="0"/>
              <a:t>Harvey, Stephen u. Light, Richard. 2015. «Questioning for learning in game-based approaches to teaching and coaching.» </a:t>
            </a:r>
            <a:r>
              <a:rPr lang="de-CH" sz="900" i="1" dirty="0"/>
              <a:t>Asia-Pacific Journal </a:t>
            </a:r>
            <a:r>
              <a:rPr lang="de-CH" sz="900" i="1" dirty="0" err="1"/>
              <a:t>of</a:t>
            </a:r>
            <a:r>
              <a:rPr lang="de-CH" sz="900" i="1" dirty="0"/>
              <a:t> Health, Sport and </a:t>
            </a:r>
            <a:r>
              <a:rPr lang="de-CH" sz="900" i="1" dirty="0" err="1"/>
              <a:t>Physical</a:t>
            </a:r>
            <a:r>
              <a:rPr lang="de-CH" sz="900" i="1" dirty="0"/>
              <a:t> Education, 6</a:t>
            </a:r>
            <a:r>
              <a:rPr lang="de-CH" sz="900" dirty="0"/>
              <a:t> (2); 175–190.</a:t>
            </a:r>
            <a:endParaRPr lang="de-CH" sz="900" dirty="0">
              <a:cs typeface="Arial"/>
            </a:endParaRPr>
          </a:p>
          <a:p>
            <a:pPr marL="361950" indent="-361950">
              <a:buNone/>
            </a:pPr>
            <a:r>
              <a:rPr lang="de-CH" sz="900" dirty="0"/>
              <a:t>Helmke, T., Helmke, A., Schrader, F-W., Wagner, W., Nold, G. &amp; Schröder, K. (2008). </a:t>
            </a:r>
            <a:r>
              <a:rPr lang="de-DE" sz="900" dirty="0"/>
              <a:t>Die Videostudie des Englischunterrichts. In DESI-Konsortium (Hrsg.), </a:t>
            </a:r>
            <a:r>
              <a:rPr lang="de-DE" sz="900" i="1" dirty="0"/>
              <a:t>Unterricht und Kompetenzerwerb in Deutsch und Englisch. Ergebnisse der DESI-Studie</a:t>
            </a:r>
            <a:r>
              <a:rPr lang="de-DE" sz="900" dirty="0"/>
              <a:t> (S. 345–363). Weinheim/Basel: Beltz.</a:t>
            </a:r>
            <a:endParaRPr lang="de-DE" sz="900" dirty="0">
              <a:cs typeface="Arial"/>
            </a:endParaRPr>
          </a:p>
          <a:p>
            <a:r>
              <a:rPr lang="de-DE" sz="900" dirty="0">
                <a:ea typeface="+mn-lt"/>
                <a:cs typeface="+mn-lt"/>
              </a:rPr>
              <a:t>Kreis, A. (2019). Content-</a:t>
            </a:r>
            <a:r>
              <a:rPr lang="de-DE" sz="900" dirty="0" err="1">
                <a:ea typeface="+mn-lt"/>
                <a:cs typeface="+mn-lt"/>
              </a:rPr>
              <a:t>Focused</a:t>
            </a:r>
            <a:r>
              <a:rPr lang="de-DE" sz="900" dirty="0">
                <a:ea typeface="+mn-lt"/>
                <a:cs typeface="+mn-lt"/>
              </a:rPr>
              <a:t> Peer Coaching: </a:t>
            </a:r>
            <a:r>
              <a:rPr lang="de-DE" sz="900" dirty="0" err="1">
                <a:ea typeface="+mn-lt"/>
                <a:cs typeface="+mn-lt"/>
              </a:rPr>
              <a:t>Facilitating</a:t>
            </a:r>
            <a:r>
              <a:rPr lang="de-DE" sz="900" dirty="0">
                <a:ea typeface="+mn-lt"/>
                <a:cs typeface="+mn-lt"/>
              </a:rPr>
              <a:t> Student Learning in a Collaborative Way. In T. </a:t>
            </a:r>
            <a:r>
              <a:rPr lang="de-DE" sz="900" dirty="0" err="1">
                <a:ea typeface="+mn-lt"/>
                <a:cs typeface="+mn-lt"/>
              </a:rPr>
              <a:t>Janík</a:t>
            </a:r>
            <a:r>
              <a:rPr lang="de-DE" sz="900" dirty="0">
                <a:ea typeface="+mn-lt"/>
                <a:cs typeface="+mn-lt"/>
              </a:rPr>
              <a:t>, I. M. </a:t>
            </a:r>
            <a:r>
              <a:rPr lang="de-DE" sz="900" dirty="0" err="1">
                <a:ea typeface="+mn-lt"/>
                <a:cs typeface="+mn-lt"/>
              </a:rPr>
              <a:t>Dalehefte</a:t>
            </a:r>
            <a:r>
              <a:rPr lang="de-DE" sz="900" dirty="0">
                <a:ea typeface="+mn-lt"/>
                <a:cs typeface="+mn-lt"/>
              </a:rPr>
              <a:t>, &amp; S. Zehetmeier (Eds.), </a:t>
            </a:r>
            <a:r>
              <a:rPr lang="de-DE" sz="900" i="1" dirty="0" err="1">
                <a:ea typeface="+mn-lt"/>
                <a:cs typeface="+mn-lt"/>
              </a:rPr>
              <a:t>Supporting</a:t>
            </a:r>
            <a:r>
              <a:rPr lang="de-DE" sz="900" i="1" dirty="0">
                <a:ea typeface="+mn-lt"/>
                <a:cs typeface="+mn-lt"/>
              </a:rPr>
              <a:t> Teachers: </a:t>
            </a:r>
            <a:r>
              <a:rPr lang="de-DE" sz="900" i="1" dirty="0" err="1">
                <a:ea typeface="+mn-lt"/>
                <a:cs typeface="+mn-lt"/>
              </a:rPr>
              <a:t>Improving</a:t>
            </a:r>
            <a:r>
              <a:rPr lang="de-DE" sz="900" i="1" dirty="0">
                <a:ea typeface="+mn-lt"/>
                <a:cs typeface="+mn-lt"/>
              </a:rPr>
              <a:t> </a:t>
            </a:r>
            <a:r>
              <a:rPr lang="de-DE" sz="900" i="1" dirty="0" err="1">
                <a:ea typeface="+mn-lt"/>
                <a:cs typeface="+mn-lt"/>
              </a:rPr>
              <a:t>Instruction</a:t>
            </a:r>
            <a:r>
              <a:rPr lang="de-DE" sz="900" i="1" dirty="0">
                <a:ea typeface="+mn-lt"/>
                <a:cs typeface="+mn-lt"/>
              </a:rPr>
              <a:t>: </a:t>
            </a:r>
            <a:r>
              <a:rPr lang="de-DE" sz="900" i="1" dirty="0" err="1">
                <a:ea typeface="+mn-lt"/>
                <a:cs typeface="+mn-lt"/>
              </a:rPr>
              <a:t>Examples</a:t>
            </a:r>
            <a:r>
              <a:rPr lang="de-DE" sz="900" i="1" dirty="0">
                <a:ea typeface="+mn-lt"/>
                <a:cs typeface="+mn-lt"/>
              </a:rPr>
              <a:t> </a:t>
            </a:r>
            <a:r>
              <a:rPr lang="de-DE" sz="900" i="1" dirty="0" err="1">
                <a:ea typeface="+mn-lt"/>
                <a:cs typeface="+mn-lt"/>
              </a:rPr>
              <a:t>of</a:t>
            </a:r>
            <a:r>
              <a:rPr lang="de-DE" sz="900" i="1" dirty="0">
                <a:ea typeface="+mn-lt"/>
                <a:cs typeface="+mn-lt"/>
              </a:rPr>
              <a:t> Research-</a:t>
            </a:r>
            <a:r>
              <a:rPr lang="de-DE" sz="900" i="1" dirty="0" err="1">
                <a:ea typeface="+mn-lt"/>
                <a:cs typeface="+mn-lt"/>
              </a:rPr>
              <a:t>based</a:t>
            </a:r>
            <a:r>
              <a:rPr lang="de-DE" sz="900" i="1" dirty="0">
                <a:ea typeface="+mn-lt"/>
                <a:cs typeface="+mn-lt"/>
              </a:rPr>
              <a:t> Teacher Education</a:t>
            </a:r>
            <a:r>
              <a:rPr lang="de-DE" sz="900" dirty="0">
                <a:ea typeface="+mn-lt"/>
                <a:cs typeface="+mn-lt"/>
              </a:rPr>
              <a:t> (pp. 37-55). Waxmann. </a:t>
            </a:r>
            <a:endParaRPr lang="de-DE" sz="900" dirty="0">
              <a:cs typeface="Arial"/>
            </a:endParaRPr>
          </a:p>
          <a:p>
            <a:pPr marL="361950" indent="-361950">
              <a:buNone/>
            </a:pPr>
            <a:r>
              <a:rPr lang="de-DE" sz="900" dirty="0"/>
              <a:t>Martinelli, M. (2023). Wie </a:t>
            </a:r>
            <a:r>
              <a:rPr lang="de-DE" sz="900" dirty="0" err="1"/>
              <a:t>TransferFit</a:t>
            </a:r>
            <a:r>
              <a:rPr lang="de-DE" sz="900" dirty="0"/>
              <a:t> sind wir unterwegs? Vortrag anlässlich der Tagung NFBS. Bellinzona.</a:t>
            </a:r>
            <a:endParaRPr lang="de-DE" sz="900" dirty="0">
              <a:cs typeface="Arial"/>
            </a:endParaRPr>
          </a:p>
          <a:p>
            <a:r>
              <a:rPr lang="de-DE" sz="900" dirty="0">
                <a:cs typeface="Arial"/>
              </a:rPr>
              <a:t> </a:t>
            </a:r>
            <a:r>
              <a:rPr lang="de-DE" sz="900" dirty="0" err="1">
                <a:cs typeface="Arial"/>
              </a:rPr>
              <a:t>Arbaugh</a:t>
            </a:r>
            <a:r>
              <a:rPr lang="de-DE" sz="900" dirty="0">
                <a:cs typeface="Arial"/>
              </a:rPr>
              <a:t>, J.B., Cleveland-</a:t>
            </a:r>
            <a:r>
              <a:rPr lang="de-DE" sz="900" dirty="0" err="1">
                <a:cs typeface="Arial"/>
              </a:rPr>
              <a:t>Innes</a:t>
            </a:r>
            <a:r>
              <a:rPr lang="de-DE" sz="900" dirty="0">
                <a:cs typeface="Arial"/>
              </a:rPr>
              <a:t>, M., Diaz, S.R., Garrison, D.R., Ice, P., Richardson, &amp; Swan, K.P. (2008). </a:t>
            </a:r>
            <a:r>
              <a:rPr lang="de-DE" sz="900" dirty="0" err="1">
                <a:cs typeface="Arial"/>
              </a:rPr>
              <a:t>Developing</a:t>
            </a:r>
            <a:r>
              <a:rPr lang="de-DE" sz="900" dirty="0">
                <a:cs typeface="Arial"/>
              </a:rPr>
              <a:t> a </a:t>
            </a:r>
            <a:r>
              <a:rPr lang="de-DE" sz="900" dirty="0" err="1">
                <a:cs typeface="Arial"/>
              </a:rPr>
              <a:t>community</a:t>
            </a:r>
            <a:r>
              <a:rPr lang="de-DE" sz="900" dirty="0">
                <a:cs typeface="Arial"/>
              </a:rPr>
              <a:t> </a:t>
            </a:r>
            <a:r>
              <a:rPr lang="de-DE" sz="900" dirty="0" err="1">
                <a:cs typeface="Arial"/>
              </a:rPr>
              <a:t>of</a:t>
            </a:r>
            <a:r>
              <a:rPr lang="de-DE" sz="900" dirty="0">
                <a:cs typeface="Arial"/>
              </a:rPr>
              <a:t> </a:t>
            </a:r>
            <a:r>
              <a:rPr lang="de-DE" sz="900" dirty="0" err="1">
                <a:cs typeface="Arial"/>
              </a:rPr>
              <a:t>inquiryinstrument</a:t>
            </a:r>
            <a:r>
              <a:rPr lang="de-DE" sz="900" dirty="0">
                <a:cs typeface="Arial"/>
              </a:rPr>
              <a:t>: </a:t>
            </a:r>
            <a:r>
              <a:rPr lang="de-DE" sz="900" dirty="0" err="1">
                <a:cs typeface="Arial"/>
              </a:rPr>
              <a:t>Testing</a:t>
            </a:r>
            <a:r>
              <a:rPr lang="de-DE" sz="900" dirty="0">
                <a:cs typeface="Arial"/>
              </a:rPr>
              <a:t> a </a:t>
            </a:r>
            <a:r>
              <a:rPr lang="de-DE" sz="900" dirty="0" err="1">
                <a:cs typeface="Arial"/>
              </a:rPr>
              <a:t>measure</a:t>
            </a:r>
            <a:r>
              <a:rPr lang="de-DE" sz="900" dirty="0">
                <a:cs typeface="Arial"/>
              </a:rPr>
              <a:t> </a:t>
            </a:r>
            <a:r>
              <a:rPr lang="de-DE" sz="900" dirty="0" err="1">
                <a:cs typeface="Arial"/>
              </a:rPr>
              <a:t>of</a:t>
            </a:r>
            <a:r>
              <a:rPr lang="de-DE" sz="900" dirty="0">
                <a:cs typeface="Arial"/>
              </a:rPr>
              <a:t> </a:t>
            </a:r>
            <a:r>
              <a:rPr lang="de-DE" sz="900" dirty="0" err="1">
                <a:cs typeface="Arial"/>
              </a:rPr>
              <a:t>the</a:t>
            </a:r>
            <a:r>
              <a:rPr lang="de-DE" sz="900" dirty="0">
                <a:cs typeface="Arial"/>
              </a:rPr>
              <a:t> Community </a:t>
            </a:r>
            <a:r>
              <a:rPr lang="de-DE" sz="900" dirty="0" err="1">
                <a:cs typeface="Arial"/>
              </a:rPr>
              <a:t>of</a:t>
            </a:r>
            <a:r>
              <a:rPr lang="de-DE" sz="900" dirty="0">
                <a:cs typeface="Arial"/>
              </a:rPr>
              <a:t> </a:t>
            </a:r>
            <a:r>
              <a:rPr lang="de-DE" sz="900" dirty="0" err="1">
                <a:cs typeface="Arial"/>
              </a:rPr>
              <a:t>Inquiry</a:t>
            </a:r>
            <a:r>
              <a:rPr lang="de-DE" sz="900" dirty="0">
                <a:cs typeface="Arial"/>
              </a:rPr>
              <a:t> </a:t>
            </a:r>
            <a:r>
              <a:rPr lang="de-DE" sz="900" dirty="0" err="1">
                <a:cs typeface="Arial"/>
              </a:rPr>
              <a:t>framework</a:t>
            </a:r>
            <a:r>
              <a:rPr lang="de-DE" sz="900" dirty="0">
                <a:cs typeface="Arial"/>
              </a:rPr>
              <a:t> </a:t>
            </a:r>
            <a:r>
              <a:rPr lang="de-DE" sz="900" dirty="0" err="1">
                <a:cs typeface="Arial"/>
              </a:rPr>
              <a:t>using</a:t>
            </a:r>
            <a:r>
              <a:rPr lang="de-DE" sz="900" dirty="0">
                <a:cs typeface="Arial"/>
              </a:rPr>
              <a:t> a multi-</a:t>
            </a:r>
            <a:r>
              <a:rPr lang="de-DE" sz="900" dirty="0" err="1">
                <a:cs typeface="Arial"/>
              </a:rPr>
              <a:t>institutional</a:t>
            </a:r>
            <a:r>
              <a:rPr lang="de-DE" sz="900" dirty="0">
                <a:cs typeface="Arial"/>
              </a:rPr>
              <a:t> sample. </a:t>
            </a:r>
            <a:r>
              <a:rPr lang="de-DE" sz="900" i="1" dirty="0">
                <a:cs typeface="Arial"/>
              </a:rPr>
              <a:t>The Internet and </a:t>
            </a:r>
            <a:r>
              <a:rPr lang="de-DE" sz="900" i="1" dirty="0" err="1">
                <a:cs typeface="Arial"/>
              </a:rPr>
              <a:t>higherEducation</a:t>
            </a:r>
            <a:r>
              <a:rPr lang="de-DE" sz="900" dirty="0">
                <a:cs typeface="Arial"/>
              </a:rPr>
              <a:t>, 11(3-4), 133-136.</a:t>
            </a:r>
            <a:endParaRPr lang="de-DE" dirty="0"/>
          </a:p>
          <a:p>
            <a:r>
              <a:rPr lang="de-DE" sz="900" dirty="0">
                <a:cs typeface="Arial"/>
              </a:rPr>
              <a:t> </a:t>
            </a:r>
            <a:r>
              <a:rPr lang="de-DE" sz="900" dirty="0" err="1">
                <a:cs typeface="Arial"/>
              </a:rPr>
              <a:t>Berkey</a:t>
            </a:r>
            <a:r>
              <a:rPr lang="de-DE" sz="900" dirty="0">
                <a:cs typeface="Arial"/>
              </a:rPr>
              <a:t>, D. S., &amp; Conklin, B. D. (2016). </a:t>
            </a:r>
            <a:r>
              <a:rPr lang="de-DE" sz="900" dirty="0" err="1">
                <a:cs typeface="Arial"/>
              </a:rPr>
              <a:t>Cyber</a:t>
            </a:r>
            <a:r>
              <a:rPr lang="de-DE" sz="900" dirty="0">
                <a:cs typeface="Arial"/>
              </a:rPr>
              <a:t> </a:t>
            </a:r>
            <a:r>
              <a:rPr lang="de-DE" sz="900" dirty="0" err="1">
                <a:cs typeface="Arial"/>
              </a:rPr>
              <a:t>supervision</a:t>
            </a:r>
            <a:r>
              <a:rPr lang="de-DE" sz="900" dirty="0">
                <a:cs typeface="Arial"/>
              </a:rPr>
              <a:t> - Remote </a:t>
            </a:r>
            <a:r>
              <a:rPr lang="de-DE" sz="900" dirty="0" err="1">
                <a:cs typeface="Arial"/>
              </a:rPr>
              <a:t>site</a:t>
            </a:r>
            <a:r>
              <a:rPr lang="de-DE" sz="900" dirty="0">
                <a:cs typeface="Arial"/>
              </a:rPr>
              <a:t> </a:t>
            </a:r>
            <a:r>
              <a:rPr lang="de-DE" sz="900" dirty="0" err="1">
                <a:cs typeface="Arial"/>
              </a:rPr>
              <a:t>observation</a:t>
            </a:r>
            <a:r>
              <a:rPr lang="de-DE" sz="900" dirty="0">
                <a:cs typeface="Arial"/>
              </a:rPr>
              <a:t> - Technology </a:t>
            </a:r>
            <a:r>
              <a:rPr lang="de-DE" sz="900" dirty="0" err="1">
                <a:cs typeface="Arial"/>
              </a:rPr>
              <a:t>strategies</a:t>
            </a:r>
            <a:r>
              <a:rPr lang="de-DE" sz="900" dirty="0">
                <a:cs typeface="Arial"/>
              </a:rPr>
              <a:t> </a:t>
            </a:r>
            <a:r>
              <a:rPr lang="de-DE" sz="900" dirty="0" err="1">
                <a:cs typeface="Arial"/>
              </a:rPr>
              <a:t>for</a:t>
            </a:r>
            <a:r>
              <a:rPr lang="de-DE" sz="900" dirty="0">
                <a:cs typeface="Arial"/>
              </a:rPr>
              <a:t> </a:t>
            </a:r>
            <a:r>
              <a:rPr lang="de-DE" sz="900" dirty="0" err="1">
                <a:cs typeface="Arial"/>
              </a:rPr>
              <a:t>physical</a:t>
            </a:r>
            <a:r>
              <a:rPr lang="de-DE" sz="900" dirty="0">
                <a:cs typeface="Arial"/>
              </a:rPr>
              <a:t> </a:t>
            </a:r>
            <a:r>
              <a:rPr lang="de-DE" sz="900" dirty="0" err="1">
                <a:cs typeface="Arial"/>
              </a:rPr>
              <a:t>educators</a:t>
            </a:r>
            <a:r>
              <a:rPr lang="de-DE" sz="900" dirty="0">
                <a:cs typeface="Arial"/>
              </a:rPr>
              <a:t>. </a:t>
            </a:r>
            <a:r>
              <a:rPr lang="de-DE" sz="900" i="1" dirty="0">
                <a:cs typeface="Arial"/>
              </a:rPr>
              <a:t>Journal </a:t>
            </a:r>
            <a:r>
              <a:rPr lang="de-DE" sz="900" i="1" dirty="0" err="1">
                <a:cs typeface="Arial"/>
              </a:rPr>
              <a:t>of</a:t>
            </a:r>
            <a:r>
              <a:rPr lang="de-DE" sz="900" i="1" dirty="0">
                <a:cs typeface="Arial"/>
              </a:rPr>
              <a:t> </a:t>
            </a:r>
            <a:r>
              <a:rPr lang="de-DE" sz="900" i="1" dirty="0" err="1">
                <a:cs typeface="Arial"/>
              </a:rPr>
              <a:t>Physical</a:t>
            </a:r>
            <a:r>
              <a:rPr lang="de-DE" sz="900" i="1" dirty="0">
                <a:cs typeface="Arial"/>
              </a:rPr>
              <a:t> Education, </a:t>
            </a:r>
            <a:r>
              <a:rPr lang="de-DE" sz="900" i="1" dirty="0" err="1">
                <a:cs typeface="Arial"/>
              </a:rPr>
              <a:t>Recreation</a:t>
            </a:r>
            <a:r>
              <a:rPr lang="de-DE" sz="900" i="1" dirty="0">
                <a:cs typeface="Arial"/>
              </a:rPr>
              <a:t> &amp; Dance</a:t>
            </a:r>
            <a:r>
              <a:rPr lang="de-DE" sz="900" dirty="0">
                <a:cs typeface="Arial"/>
              </a:rPr>
              <a:t>, </a:t>
            </a:r>
            <a:r>
              <a:rPr lang="de-DE" sz="900" i="1" dirty="0">
                <a:cs typeface="Arial"/>
              </a:rPr>
              <a:t>87</a:t>
            </a:r>
            <a:r>
              <a:rPr lang="de-DE" sz="900" dirty="0">
                <a:cs typeface="Arial"/>
              </a:rPr>
              <a:t>(7), 58-60. </a:t>
            </a:r>
            <a:r>
              <a:rPr lang="de-DE" sz="900" dirty="0">
                <a:cs typeface="Arial"/>
                <a:hlinkClick r:id="rId3"/>
              </a:rPr>
              <a:t>https://doi.org/10.1080/07303084.2016.1203687</a:t>
            </a:r>
            <a:endParaRPr lang="de-DE" dirty="0"/>
          </a:p>
          <a:p>
            <a:r>
              <a:rPr lang="de-DE" sz="900" dirty="0">
                <a:cs typeface="Arial"/>
              </a:rPr>
              <a:t> Descoeudres, M. &amp; Jourdan, S. (2021). </a:t>
            </a:r>
            <a:r>
              <a:rPr lang="de-DE" sz="900" dirty="0" err="1">
                <a:cs typeface="Arial"/>
              </a:rPr>
              <a:t>L’utilisation</a:t>
            </a:r>
            <a:r>
              <a:rPr lang="de-DE" sz="900" dirty="0">
                <a:cs typeface="Arial"/>
              </a:rPr>
              <a:t> du </a:t>
            </a:r>
            <a:r>
              <a:rPr lang="de-DE" sz="900" dirty="0" err="1">
                <a:cs typeface="Arial"/>
              </a:rPr>
              <a:t>numérique</a:t>
            </a:r>
            <a:r>
              <a:rPr lang="de-DE" sz="900" dirty="0">
                <a:cs typeface="Arial"/>
              </a:rPr>
              <a:t> à travers </a:t>
            </a:r>
            <a:r>
              <a:rPr lang="de-DE" sz="900" dirty="0" err="1">
                <a:cs typeface="Arial"/>
              </a:rPr>
              <a:t>l’entretien</a:t>
            </a:r>
            <a:r>
              <a:rPr lang="de-DE" sz="900" dirty="0">
                <a:cs typeface="Arial"/>
              </a:rPr>
              <a:t> </a:t>
            </a:r>
            <a:r>
              <a:rPr lang="de-DE" sz="900" dirty="0" err="1">
                <a:cs typeface="Arial"/>
              </a:rPr>
              <a:t>d’auto-confrontation</a:t>
            </a:r>
            <a:r>
              <a:rPr lang="de-DE" sz="900" dirty="0">
                <a:cs typeface="Arial"/>
              </a:rPr>
              <a:t> </a:t>
            </a:r>
            <a:r>
              <a:rPr lang="de-DE" sz="900" dirty="0" err="1">
                <a:cs typeface="Arial"/>
              </a:rPr>
              <a:t>dans</a:t>
            </a:r>
            <a:r>
              <a:rPr lang="de-DE" sz="900" dirty="0">
                <a:cs typeface="Arial"/>
              </a:rPr>
              <a:t> la </a:t>
            </a:r>
            <a:r>
              <a:rPr lang="de-DE" sz="900" dirty="0" err="1">
                <a:cs typeface="Arial"/>
              </a:rPr>
              <a:t>formation</a:t>
            </a:r>
            <a:r>
              <a:rPr lang="de-DE" sz="900" dirty="0">
                <a:cs typeface="Arial"/>
              </a:rPr>
              <a:t> </a:t>
            </a:r>
            <a:r>
              <a:rPr lang="de-DE" sz="900" dirty="0" err="1">
                <a:cs typeface="Arial"/>
              </a:rPr>
              <a:t>pratique</a:t>
            </a:r>
            <a:r>
              <a:rPr lang="de-DE" sz="900" dirty="0">
                <a:cs typeface="Arial"/>
              </a:rPr>
              <a:t> en </a:t>
            </a:r>
            <a:r>
              <a:rPr lang="de-DE" sz="900" dirty="0" err="1">
                <a:cs typeface="Arial"/>
              </a:rPr>
              <a:t>stage</a:t>
            </a:r>
            <a:r>
              <a:rPr lang="de-DE" sz="900" dirty="0">
                <a:cs typeface="Arial"/>
              </a:rPr>
              <a:t>. </a:t>
            </a:r>
            <a:r>
              <a:rPr lang="de-DE" sz="900" dirty="0" err="1">
                <a:cs typeface="Arial"/>
              </a:rPr>
              <a:t>L’Éducation</a:t>
            </a:r>
            <a:r>
              <a:rPr lang="de-DE" sz="900" dirty="0">
                <a:cs typeface="Arial"/>
              </a:rPr>
              <a:t> </a:t>
            </a:r>
            <a:r>
              <a:rPr lang="de-DE" sz="900" dirty="0" err="1">
                <a:cs typeface="Arial"/>
              </a:rPr>
              <a:t>physique</a:t>
            </a:r>
            <a:r>
              <a:rPr lang="de-DE" sz="900" dirty="0">
                <a:cs typeface="Arial"/>
              </a:rPr>
              <a:t> en </a:t>
            </a:r>
            <a:r>
              <a:rPr lang="de-DE" sz="900" dirty="0" err="1">
                <a:cs typeface="Arial"/>
              </a:rPr>
              <a:t>mouvement</a:t>
            </a:r>
            <a:r>
              <a:rPr lang="de-DE" sz="900" dirty="0">
                <a:cs typeface="Arial"/>
              </a:rPr>
              <a:t>, 5, 33-35. </a:t>
            </a:r>
            <a:r>
              <a:rPr lang="de-DE" sz="900" dirty="0">
                <a:cs typeface="Arial"/>
                <a:hlinkClick r:id="rId4"/>
              </a:rPr>
              <a:t>https://doi.org/10.26034/vd.epm.2021.3525</a:t>
            </a:r>
            <a:endParaRPr lang="de-DE" dirty="0"/>
          </a:p>
          <a:p>
            <a:r>
              <a:rPr lang="de-DE" sz="900" dirty="0">
                <a:cs typeface="Arial"/>
              </a:rPr>
              <a:t> </a:t>
            </a:r>
            <a:r>
              <a:rPr lang="de-DE" sz="900" dirty="0" err="1">
                <a:cs typeface="Arial"/>
              </a:rPr>
              <a:t>Gronn</a:t>
            </a:r>
            <a:r>
              <a:rPr lang="de-DE" sz="900" dirty="0">
                <a:cs typeface="Arial"/>
              </a:rPr>
              <a:t>, D., Romeo, G., McNamara, S., &amp; Teo, Y. H. (2013). Web </a:t>
            </a:r>
            <a:r>
              <a:rPr lang="de-DE" sz="900" dirty="0" err="1">
                <a:cs typeface="Arial"/>
              </a:rPr>
              <a:t>conferencing</a:t>
            </a:r>
            <a:r>
              <a:rPr lang="de-DE" sz="900" dirty="0">
                <a:cs typeface="Arial"/>
              </a:rPr>
              <a:t> </a:t>
            </a:r>
            <a:r>
              <a:rPr lang="de-DE" sz="900" dirty="0" err="1">
                <a:cs typeface="Arial"/>
              </a:rPr>
              <a:t>of</a:t>
            </a:r>
            <a:r>
              <a:rPr lang="de-DE" sz="900" dirty="0">
                <a:cs typeface="Arial"/>
              </a:rPr>
              <a:t> </a:t>
            </a:r>
            <a:r>
              <a:rPr lang="de-DE" sz="900" dirty="0" err="1">
                <a:cs typeface="Arial"/>
              </a:rPr>
              <a:t>pre</a:t>
            </a:r>
            <a:r>
              <a:rPr lang="de-DE" sz="900" dirty="0">
                <a:cs typeface="Arial"/>
              </a:rPr>
              <a:t>-service </a:t>
            </a:r>
            <a:r>
              <a:rPr lang="de-DE" sz="900" dirty="0" err="1">
                <a:cs typeface="Arial"/>
              </a:rPr>
              <a:t>teachers</a:t>
            </a:r>
            <a:r>
              <a:rPr lang="de-DE" sz="900" dirty="0">
                <a:cs typeface="Arial"/>
              </a:rPr>
              <a:t>’ </a:t>
            </a:r>
            <a:r>
              <a:rPr lang="de-DE" sz="900" dirty="0" err="1">
                <a:cs typeface="Arial"/>
              </a:rPr>
              <a:t>practicum</a:t>
            </a:r>
            <a:r>
              <a:rPr lang="de-DE" sz="900" dirty="0">
                <a:cs typeface="Arial"/>
              </a:rPr>
              <a:t> in remote </a:t>
            </a:r>
            <a:r>
              <a:rPr lang="de-DE" sz="900" dirty="0" err="1">
                <a:cs typeface="Arial"/>
              </a:rPr>
              <a:t>schools</a:t>
            </a:r>
            <a:r>
              <a:rPr lang="de-DE" sz="900" dirty="0">
                <a:cs typeface="Arial"/>
              </a:rPr>
              <a:t>. </a:t>
            </a:r>
            <a:r>
              <a:rPr lang="de-DE" sz="900" i="1" dirty="0">
                <a:cs typeface="Arial"/>
              </a:rPr>
              <a:t>Journal </a:t>
            </a:r>
            <a:r>
              <a:rPr lang="de-DE" sz="900" i="1" dirty="0" err="1">
                <a:cs typeface="Arial"/>
              </a:rPr>
              <a:t>of</a:t>
            </a:r>
            <a:r>
              <a:rPr lang="de-DE" sz="900" i="1" dirty="0">
                <a:cs typeface="Arial"/>
              </a:rPr>
              <a:t> Technology and Teacher Education</a:t>
            </a:r>
            <a:r>
              <a:rPr lang="de-DE" sz="900" dirty="0">
                <a:cs typeface="Arial"/>
              </a:rPr>
              <a:t>, </a:t>
            </a:r>
            <a:r>
              <a:rPr lang="de-DE" sz="900" i="1" dirty="0">
                <a:cs typeface="Arial"/>
              </a:rPr>
              <a:t>21</a:t>
            </a:r>
            <a:r>
              <a:rPr lang="de-DE" sz="900" dirty="0">
                <a:cs typeface="Arial"/>
              </a:rPr>
              <a:t>(2), 247-271</a:t>
            </a:r>
            <a:endParaRPr lang="de-DE" dirty="0"/>
          </a:p>
          <a:p>
            <a:r>
              <a:rPr lang="de-DE" sz="900" dirty="0">
                <a:cs typeface="Arial"/>
              </a:rPr>
              <a:t> Hamel, C. (2012). Supervision </a:t>
            </a:r>
            <a:r>
              <a:rPr lang="de-DE" sz="900" dirty="0" err="1">
                <a:cs typeface="Arial"/>
              </a:rPr>
              <a:t>of</a:t>
            </a:r>
            <a:r>
              <a:rPr lang="de-DE" sz="900" dirty="0">
                <a:cs typeface="Arial"/>
              </a:rPr>
              <a:t> </a:t>
            </a:r>
            <a:r>
              <a:rPr lang="de-DE" sz="900" dirty="0" err="1">
                <a:cs typeface="Arial"/>
              </a:rPr>
              <a:t>pre</a:t>
            </a:r>
            <a:r>
              <a:rPr lang="de-DE" sz="900" dirty="0">
                <a:cs typeface="Arial"/>
              </a:rPr>
              <a:t>-service </a:t>
            </a:r>
            <a:r>
              <a:rPr lang="de-DE" sz="900" dirty="0" err="1">
                <a:cs typeface="Arial"/>
              </a:rPr>
              <a:t>teacher</a:t>
            </a:r>
            <a:r>
              <a:rPr lang="de-DE" sz="900" dirty="0">
                <a:cs typeface="Arial"/>
              </a:rPr>
              <a:t>: </a:t>
            </a:r>
            <a:r>
              <a:rPr lang="de-DE" sz="900" dirty="0" err="1">
                <a:cs typeface="Arial"/>
              </a:rPr>
              <a:t>Using</a:t>
            </a:r>
            <a:r>
              <a:rPr lang="de-DE" sz="900" dirty="0">
                <a:cs typeface="Arial"/>
              </a:rPr>
              <a:t> Internet </a:t>
            </a:r>
            <a:r>
              <a:rPr lang="de-DE" sz="900" dirty="0" err="1">
                <a:cs typeface="Arial"/>
              </a:rPr>
              <a:t>collaborative</a:t>
            </a:r>
            <a:r>
              <a:rPr lang="de-DE" sz="900" dirty="0">
                <a:cs typeface="Arial"/>
              </a:rPr>
              <a:t> </a:t>
            </a:r>
            <a:r>
              <a:rPr lang="de-DE" sz="900" dirty="0" err="1">
                <a:cs typeface="Arial"/>
              </a:rPr>
              <a:t>tools</a:t>
            </a:r>
            <a:r>
              <a:rPr lang="de-DE" sz="900" dirty="0">
                <a:cs typeface="Arial"/>
              </a:rPr>
              <a:t> </a:t>
            </a:r>
            <a:r>
              <a:rPr lang="de-DE" sz="900" dirty="0" err="1">
                <a:cs typeface="Arial"/>
              </a:rPr>
              <a:t>to</a:t>
            </a:r>
            <a:r>
              <a:rPr lang="de-DE" sz="900" dirty="0">
                <a:cs typeface="Arial"/>
              </a:rPr>
              <a:t> support </a:t>
            </a:r>
            <a:r>
              <a:rPr lang="de-DE" sz="900" dirty="0" err="1">
                <a:cs typeface="Arial"/>
              </a:rPr>
              <a:t>their</a:t>
            </a:r>
            <a:r>
              <a:rPr lang="de-DE" sz="900" dirty="0">
                <a:cs typeface="Arial"/>
              </a:rPr>
              <a:t> </a:t>
            </a:r>
            <a:r>
              <a:rPr lang="de-DE" sz="900" dirty="0" err="1">
                <a:cs typeface="Arial"/>
              </a:rPr>
              <a:t>return</a:t>
            </a:r>
            <a:r>
              <a:rPr lang="de-DE" sz="900" dirty="0">
                <a:cs typeface="Arial"/>
              </a:rPr>
              <a:t> </a:t>
            </a:r>
            <a:r>
              <a:rPr lang="de-DE" sz="900" dirty="0" err="1">
                <a:cs typeface="Arial"/>
              </a:rPr>
              <a:t>to</a:t>
            </a:r>
            <a:r>
              <a:rPr lang="de-DE" sz="900" dirty="0">
                <a:cs typeface="Arial"/>
              </a:rPr>
              <a:t> </a:t>
            </a:r>
            <a:r>
              <a:rPr lang="de-DE" sz="900" dirty="0" err="1">
                <a:cs typeface="Arial"/>
              </a:rPr>
              <a:t>their</a:t>
            </a:r>
            <a:r>
              <a:rPr lang="de-DE" sz="900" dirty="0">
                <a:cs typeface="Arial"/>
              </a:rPr>
              <a:t> </a:t>
            </a:r>
            <a:r>
              <a:rPr lang="de-DE" sz="900" dirty="0" err="1">
                <a:cs typeface="Arial"/>
              </a:rPr>
              <a:t>region</a:t>
            </a:r>
            <a:r>
              <a:rPr lang="de-DE" sz="900" dirty="0">
                <a:cs typeface="Arial"/>
              </a:rPr>
              <a:t> </a:t>
            </a:r>
            <a:r>
              <a:rPr lang="de-DE" sz="900" dirty="0" err="1">
                <a:cs typeface="Arial"/>
              </a:rPr>
              <a:t>of</a:t>
            </a:r>
            <a:r>
              <a:rPr lang="de-DE" sz="900" dirty="0">
                <a:cs typeface="Arial"/>
              </a:rPr>
              <a:t> </a:t>
            </a:r>
            <a:r>
              <a:rPr lang="de-DE" sz="900" dirty="0" err="1">
                <a:cs typeface="Arial"/>
              </a:rPr>
              <a:t>origin</a:t>
            </a:r>
            <a:r>
              <a:rPr lang="de-DE" sz="900" dirty="0">
                <a:cs typeface="Arial"/>
              </a:rPr>
              <a:t>. </a:t>
            </a:r>
            <a:r>
              <a:rPr lang="de-DE" sz="900" i="1" dirty="0">
                <a:cs typeface="Arial"/>
              </a:rPr>
              <a:t>Canadian Journal </a:t>
            </a:r>
            <a:r>
              <a:rPr lang="de-DE" sz="900" i="1" dirty="0" err="1">
                <a:cs typeface="Arial"/>
              </a:rPr>
              <a:t>of</a:t>
            </a:r>
            <a:r>
              <a:rPr lang="de-DE" sz="900" i="1" dirty="0">
                <a:cs typeface="Arial"/>
              </a:rPr>
              <a:t> Education</a:t>
            </a:r>
            <a:r>
              <a:rPr lang="de-DE" sz="900" dirty="0">
                <a:cs typeface="Arial"/>
              </a:rPr>
              <a:t>, </a:t>
            </a:r>
            <a:r>
              <a:rPr lang="de-DE" sz="900" i="1" dirty="0">
                <a:cs typeface="Arial"/>
              </a:rPr>
              <a:t>35</a:t>
            </a:r>
            <a:r>
              <a:rPr lang="de-DE" sz="900" dirty="0">
                <a:cs typeface="Arial"/>
              </a:rPr>
              <a:t>(2), 141-154.</a:t>
            </a:r>
            <a:endParaRPr lang="de-DE" dirty="0"/>
          </a:p>
          <a:p>
            <a:r>
              <a:rPr lang="de-DE" sz="900" dirty="0">
                <a:cs typeface="Arial"/>
              </a:rPr>
              <a:t> </a:t>
            </a:r>
            <a:r>
              <a:rPr lang="de-DE" sz="900" dirty="0" err="1">
                <a:cs typeface="Arial"/>
              </a:rPr>
              <a:t>Hartshorne</a:t>
            </a:r>
            <a:r>
              <a:rPr lang="de-DE" sz="900" dirty="0">
                <a:cs typeface="Arial"/>
              </a:rPr>
              <a:t>, R., </a:t>
            </a:r>
            <a:r>
              <a:rPr lang="de-DE" sz="900" dirty="0" err="1">
                <a:cs typeface="Arial"/>
              </a:rPr>
              <a:t>Heafner</a:t>
            </a:r>
            <a:r>
              <a:rPr lang="de-DE" sz="900" dirty="0">
                <a:cs typeface="Arial"/>
              </a:rPr>
              <a:t>, T., &amp; Petty, T. (2011). </a:t>
            </a:r>
            <a:r>
              <a:rPr lang="de-DE" sz="900" dirty="0" err="1">
                <a:cs typeface="Arial"/>
              </a:rPr>
              <a:t>Examining</a:t>
            </a:r>
            <a:r>
              <a:rPr lang="de-DE" sz="900" dirty="0">
                <a:cs typeface="Arial"/>
              </a:rPr>
              <a:t> </a:t>
            </a:r>
            <a:r>
              <a:rPr lang="de-DE" sz="900" dirty="0" err="1">
                <a:cs typeface="Arial"/>
              </a:rPr>
              <a:t>the</a:t>
            </a:r>
            <a:r>
              <a:rPr lang="de-DE" sz="900" dirty="0">
                <a:cs typeface="Arial"/>
              </a:rPr>
              <a:t> </a:t>
            </a:r>
            <a:r>
              <a:rPr lang="de-DE" sz="900" dirty="0" err="1">
                <a:cs typeface="Arial"/>
              </a:rPr>
              <a:t>effectiveness</a:t>
            </a:r>
            <a:r>
              <a:rPr lang="de-DE" sz="900" dirty="0">
                <a:cs typeface="Arial"/>
              </a:rPr>
              <a:t> </a:t>
            </a:r>
            <a:r>
              <a:rPr lang="de-DE" sz="900" dirty="0" err="1">
                <a:cs typeface="Arial"/>
              </a:rPr>
              <a:t>of</a:t>
            </a:r>
            <a:r>
              <a:rPr lang="de-DE" sz="900" dirty="0">
                <a:cs typeface="Arial"/>
              </a:rPr>
              <a:t> </a:t>
            </a:r>
            <a:r>
              <a:rPr lang="de-DE" sz="900" dirty="0" err="1">
                <a:cs typeface="Arial"/>
              </a:rPr>
              <a:t>the</a:t>
            </a:r>
            <a:r>
              <a:rPr lang="de-DE" sz="900" dirty="0">
                <a:cs typeface="Arial"/>
              </a:rPr>
              <a:t> remote </a:t>
            </a:r>
            <a:r>
              <a:rPr lang="de-DE" sz="900" dirty="0" err="1">
                <a:cs typeface="Arial"/>
              </a:rPr>
              <a:t>observation</a:t>
            </a:r>
            <a:r>
              <a:rPr lang="de-DE" sz="900" dirty="0">
                <a:cs typeface="Arial"/>
              </a:rPr>
              <a:t> </a:t>
            </a:r>
            <a:r>
              <a:rPr lang="de-DE" sz="900" dirty="0" err="1">
                <a:cs typeface="Arial"/>
              </a:rPr>
              <a:t>of</a:t>
            </a:r>
            <a:r>
              <a:rPr lang="de-DE" sz="900" dirty="0">
                <a:cs typeface="Arial"/>
              </a:rPr>
              <a:t> </a:t>
            </a:r>
            <a:r>
              <a:rPr lang="de-DE" sz="900" dirty="0" err="1">
                <a:cs typeface="Arial"/>
              </a:rPr>
              <a:t>graduate</a:t>
            </a:r>
            <a:r>
              <a:rPr lang="de-DE" sz="900" dirty="0">
                <a:cs typeface="Arial"/>
              </a:rPr>
              <a:t> </a:t>
            </a:r>
            <a:r>
              <a:rPr lang="de-DE" sz="900" dirty="0" err="1">
                <a:cs typeface="Arial"/>
              </a:rPr>
              <a:t>interns</a:t>
            </a:r>
            <a:r>
              <a:rPr lang="de-DE" sz="900" dirty="0">
                <a:cs typeface="Arial"/>
              </a:rPr>
              <a:t>. </a:t>
            </a:r>
            <a:r>
              <a:rPr lang="de-DE" sz="900" i="1" dirty="0">
                <a:cs typeface="Arial"/>
              </a:rPr>
              <a:t>Journal </a:t>
            </a:r>
            <a:r>
              <a:rPr lang="de-DE" sz="900" i="1" dirty="0" err="1">
                <a:cs typeface="Arial"/>
              </a:rPr>
              <a:t>of</a:t>
            </a:r>
            <a:r>
              <a:rPr lang="de-DE" sz="900" i="1" dirty="0">
                <a:cs typeface="Arial"/>
              </a:rPr>
              <a:t> Technology and Teacher Education</a:t>
            </a:r>
            <a:r>
              <a:rPr lang="de-DE" sz="900" dirty="0">
                <a:cs typeface="Arial"/>
              </a:rPr>
              <a:t>, </a:t>
            </a:r>
            <a:r>
              <a:rPr lang="de-DE" sz="900" i="1" dirty="0">
                <a:cs typeface="Arial"/>
              </a:rPr>
              <a:t>19</a:t>
            </a:r>
            <a:r>
              <a:rPr lang="de-DE" sz="900" dirty="0">
                <a:cs typeface="Arial"/>
              </a:rPr>
              <a:t>(4), 395-422. </a:t>
            </a:r>
            <a:endParaRPr lang="de-DE" dirty="0"/>
          </a:p>
          <a:p>
            <a:r>
              <a:rPr lang="de-DE" sz="900" dirty="0">
                <a:cs typeface="Arial"/>
              </a:rPr>
              <a:t> </a:t>
            </a:r>
            <a:r>
              <a:rPr lang="de-DE" sz="900" dirty="0" err="1">
                <a:cs typeface="Arial"/>
              </a:rPr>
              <a:t>Miville</a:t>
            </a:r>
            <a:r>
              <a:rPr lang="de-DE" sz="900" dirty="0">
                <a:cs typeface="Arial"/>
              </a:rPr>
              <a:t>, A.-M. et Dion-</a:t>
            </a:r>
            <a:r>
              <a:rPr lang="de-DE" sz="900" dirty="0" err="1">
                <a:cs typeface="Arial"/>
              </a:rPr>
              <a:t>Routhier</a:t>
            </a:r>
            <a:r>
              <a:rPr lang="de-DE" sz="900" dirty="0">
                <a:cs typeface="Arial"/>
              </a:rPr>
              <a:t>, J. (2021). </a:t>
            </a:r>
            <a:r>
              <a:rPr lang="de-DE" sz="900" dirty="0" err="1">
                <a:cs typeface="Arial"/>
              </a:rPr>
              <a:t>L’utilisation</a:t>
            </a:r>
            <a:r>
              <a:rPr lang="de-DE" sz="900" dirty="0">
                <a:cs typeface="Arial"/>
              </a:rPr>
              <a:t> de la trace </a:t>
            </a:r>
            <a:r>
              <a:rPr lang="de-DE" sz="900" dirty="0" err="1">
                <a:cs typeface="Arial"/>
              </a:rPr>
              <a:t>vidéo</a:t>
            </a:r>
            <a:r>
              <a:rPr lang="de-DE" sz="900" dirty="0">
                <a:cs typeface="Arial"/>
              </a:rPr>
              <a:t> au </a:t>
            </a:r>
            <a:r>
              <a:rPr lang="de-DE" sz="900" dirty="0" err="1">
                <a:cs typeface="Arial"/>
              </a:rPr>
              <a:t>cœur</a:t>
            </a:r>
            <a:r>
              <a:rPr lang="de-DE" sz="900" dirty="0">
                <a:cs typeface="Arial"/>
              </a:rPr>
              <a:t> du </a:t>
            </a:r>
            <a:r>
              <a:rPr lang="de-DE" sz="900" dirty="0" err="1">
                <a:cs typeface="Arial"/>
              </a:rPr>
              <a:t>modèle</a:t>
            </a:r>
            <a:r>
              <a:rPr lang="de-DE" sz="900" dirty="0">
                <a:cs typeface="Arial"/>
              </a:rPr>
              <a:t> </a:t>
            </a:r>
            <a:r>
              <a:rPr lang="de-DE" sz="900" dirty="0" err="1">
                <a:cs typeface="Arial"/>
              </a:rPr>
              <a:t>d’accompagnement</a:t>
            </a:r>
            <a:r>
              <a:rPr lang="de-DE" sz="900" dirty="0">
                <a:cs typeface="Arial"/>
              </a:rPr>
              <a:t> </a:t>
            </a:r>
            <a:r>
              <a:rPr lang="de-DE" sz="900" dirty="0" err="1">
                <a:cs typeface="Arial"/>
              </a:rPr>
              <a:t>dans</a:t>
            </a:r>
            <a:r>
              <a:rPr lang="de-DE" sz="900" dirty="0">
                <a:cs typeface="Arial"/>
              </a:rPr>
              <a:t> </a:t>
            </a:r>
            <a:r>
              <a:rPr lang="de-DE" sz="900" dirty="0" err="1">
                <a:cs typeface="Arial"/>
              </a:rPr>
              <a:t>les</a:t>
            </a:r>
            <a:r>
              <a:rPr lang="de-DE" sz="900" dirty="0">
                <a:cs typeface="Arial"/>
              </a:rPr>
              <a:t> </a:t>
            </a:r>
            <a:r>
              <a:rPr lang="de-DE" sz="900" dirty="0" err="1">
                <a:cs typeface="Arial"/>
              </a:rPr>
              <a:t>stages</a:t>
            </a:r>
            <a:r>
              <a:rPr lang="de-DE" sz="900" dirty="0">
                <a:cs typeface="Arial"/>
              </a:rPr>
              <a:t> en </a:t>
            </a:r>
            <a:r>
              <a:rPr lang="de-DE" sz="900" dirty="0" err="1">
                <a:cs typeface="Arial"/>
              </a:rPr>
              <a:t>enseignement</a:t>
            </a:r>
            <a:r>
              <a:rPr lang="de-DE" sz="900" dirty="0">
                <a:cs typeface="Arial"/>
              </a:rPr>
              <a:t> </a:t>
            </a:r>
            <a:r>
              <a:rPr lang="de-DE" sz="900" dirty="0" err="1">
                <a:cs typeface="Arial"/>
              </a:rPr>
              <a:t>primaire</a:t>
            </a:r>
            <a:r>
              <a:rPr lang="de-DE" sz="900" dirty="0">
                <a:cs typeface="Arial"/>
              </a:rPr>
              <a:t>. Dans M. Petit (dir.), </a:t>
            </a:r>
            <a:r>
              <a:rPr lang="de-DE" sz="900" dirty="0" err="1">
                <a:cs typeface="Arial"/>
              </a:rPr>
              <a:t>Accompagnement</a:t>
            </a:r>
            <a:r>
              <a:rPr lang="de-DE" sz="900" dirty="0">
                <a:cs typeface="Arial"/>
              </a:rPr>
              <a:t> </a:t>
            </a:r>
            <a:r>
              <a:rPr lang="de-DE" sz="900" dirty="0" err="1">
                <a:cs typeface="Arial"/>
              </a:rPr>
              <a:t>les</a:t>
            </a:r>
            <a:r>
              <a:rPr lang="de-DE" sz="900" dirty="0">
                <a:cs typeface="Arial"/>
              </a:rPr>
              <a:t> </a:t>
            </a:r>
            <a:r>
              <a:rPr lang="de-DE" sz="900" dirty="0" err="1">
                <a:cs typeface="Arial"/>
              </a:rPr>
              <a:t>stagiaires</a:t>
            </a:r>
            <a:r>
              <a:rPr lang="de-DE" sz="900" dirty="0">
                <a:cs typeface="Arial"/>
              </a:rPr>
              <a:t> en </a:t>
            </a:r>
            <a:r>
              <a:rPr lang="de-DE" sz="900" dirty="0" err="1">
                <a:cs typeface="Arial"/>
              </a:rPr>
              <a:t>enseignement</a:t>
            </a:r>
            <a:r>
              <a:rPr lang="de-DE" sz="900" dirty="0">
                <a:cs typeface="Arial"/>
              </a:rPr>
              <a:t> à </a:t>
            </a:r>
            <a:r>
              <a:rPr lang="de-DE" sz="900" dirty="0" err="1">
                <a:cs typeface="Arial"/>
              </a:rPr>
              <a:t>l’aide</a:t>
            </a:r>
            <a:r>
              <a:rPr lang="de-DE" sz="900" dirty="0">
                <a:cs typeface="Arial"/>
              </a:rPr>
              <a:t> du </a:t>
            </a:r>
            <a:r>
              <a:rPr lang="de-DE" sz="900" dirty="0" err="1">
                <a:cs typeface="Arial"/>
              </a:rPr>
              <a:t>numérique</a:t>
            </a:r>
            <a:r>
              <a:rPr lang="de-DE" sz="900" dirty="0">
                <a:cs typeface="Arial"/>
              </a:rPr>
              <a:t> (p. 87-114). Éditions JFD.</a:t>
            </a:r>
            <a:endParaRPr lang="de-DE" dirty="0"/>
          </a:p>
          <a:p>
            <a:r>
              <a:rPr lang="de-DE" sz="900" dirty="0">
                <a:cs typeface="Arial"/>
              </a:rPr>
              <a:t> Petit, M., Dionne, L., &amp; </a:t>
            </a:r>
            <a:r>
              <a:rPr lang="de-DE" sz="900" dirty="0" err="1">
                <a:cs typeface="Arial"/>
              </a:rPr>
              <a:t>Brouillette</a:t>
            </a:r>
            <a:r>
              <a:rPr lang="de-DE" sz="900" dirty="0">
                <a:cs typeface="Arial"/>
              </a:rPr>
              <a:t>, L. (2019). Supervision de </a:t>
            </a:r>
            <a:r>
              <a:rPr lang="de-DE" sz="900" dirty="0" err="1">
                <a:cs typeface="Arial"/>
              </a:rPr>
              <a:t>stage</a:t>
            </a:r>
            <a:r>
              <a:rPr lang="de-DE" sz="900" dirty="0">
                <a:cs typeface="Arial"/>
              </a:rPr>
              <a:t> à </a:t>
            </a:r>
            <a:r>
              <a:rPr lang="de-DE" sz="900" dirty="0" err="1">
                <a:cs typeface="Arial"/>
              </a:rPr>
              <a:t>distance</a:t>
            </a:r>
            <a:r>
              <a:rPr lang="de-DE" sz="900" dirty="0">
                <a:cs typeface="Arial"/>
              </a:rPr>
              <a:t> : </a:t>
            </a:r>
            <a:r>
              <a:rPr lang="de-DE" sz="900" dirty="0" err="1">
                <a:cs typeface="Arial"/>
              </a:rPr>
              <a:t>état</a:t>
            </a:r>
            <a:r>
              <a:rPr lang="de-DE" sz="900" dirty="0">
                <a:cs typeface="Arial"/>
              </a:rPr>
              <a:t> des </a:t>
            </a:r>
            <a:r>
              <a:rPr lang="de-DE" sz="900" dirty="0" err="1">
                <a:cs typeface="Arial"/>
              </a:rPr>
              <a:t>pratiques</a:t>
            </a:r>
            <a:r>
              <a:rPr lang="de-DE" sz="900" dirty="0">
                <a:cs typeface="Arial"/>
              </a:rPr>
              <a:t> </a:t>
            </a:r>
            <a:r>
              <a:rPr lang="de-DE" sz="900" dirty="0" err="1">
                <a:cs typeface="Arial"/>
              </a:rPr>
              <a:t>dans</a:t>
            </a:r>
            <a:r>
              <a:rPr lang="de-DE" sz="900" dirty="0">
                <a:cs typeface="Arial"/>
              </a:rPr>
              <a:t> </a:t>
            </a:r>
            <a:r>
              <a:rPr lang="de-DE" sz="900" dirty="0" err="1">
                <a:cs typeface="Arial"/>
              </a:rPr>
              <a:t>différents</a:t>
            </a:r>
            <a:r>
              <a:rPr lang="de-DE" sz="900" dirty="0">
                <a:cs typeface="Arial"/>
              </a:rPr>
              <a:t> </a:t>
            </a:r>
            <a:r>
              <a:rPr lang="de-DE" sz="900" dirty="0" err="1">
                <a:cs typeface="Arial"/>
              </a:rPr>
              <a:t>domaines</a:t>
            </a:r>
            <a:r>
              <a:rPr lang="de-DE" sz="900" dirty="0">
                <a:cs typeface="Arial"/>
              </a:rPr>
              <a:t> de </a:t>
            </a:r>
            <a:r>
              <a:rPr lang="de-DE" sz="900" dirty="0" err="1">
                <a:cs typeface="Arial"/>
              </a:rPr>
              <a:t>formation</a:t>
            </a:r>
            <a:r>
              <a:rPr lang="de-DE" sz="900" dirty="0">
                <a:cs typeface="Arial"/>
              </a:rPr>
              <a:t> </a:t>
            </a:r>
            <a:r>
              <a:rPr lang="de-DE" sz="900" dirty="0" err="1">
                <a:cs typeface="Arial"/>
              </a:rPr>
              <a:t>postsecondaire</a:t>
            </a:r>
            <a:r>
              <a:rPr lang="de-DE" sz="900" dirty="0">
                <a:cs typeface="Arial"/>
              </a:rPr>
              <a:t>. </a:t>
            </a:r>
            <a:r>
              <a:rPr lang="de-DE" sz="900" dirty="0" err="1">
                <a:cs typeface="Arial"/>
              </a:rPr>
              <a:t>Nouveaux</a:t>
            </a:r>
            <a:r>
              <a:rPr lang="de-DE" sz="900" dirty="0">
                <a:cs typeface="Arial"/>
              </a:rPr>
              <a:t> </a:t>
            </a:r>
            <a:r>
              <a:rPr lang="de-DE" sz="900" dirty="0" err="1">
                <a:cs typeface="Arial"/>
              </a:rPr>
              <a:t>cahiers</a:t>
            </a:r>
            <a:r>
              <a:rPr lang="de-DE" sz="900" dirty="0">
                <a:cs typeface="Arial"/>
              </a:rPr>
              <a:t> de la </a:t>
            </a:r>
            <a:r>
              <a:rPr lang="de-DE" sz="900" dirty="0" err="1">
                <a:cs typeface="Arial"/>
              </a:rPr>
              <a:t>recherche</a:t>
            </a:r>
            <a:r>
              <a:rPr lang="de-DE" sz="900" dirty="0">
                <a:cs typeface="Arial"/>
              </a:rPr>
              <a:t> en </a:t>
            </a:r>
            <a:r>
              <a:rPr lang="de-DE" sz="900" dirty="0" err="1">
                <a:cs typeface="Arial"/>
              </a:rPr>
              <a:t>éducation</a:t>
            </a:r>
            <a:r>
              <a:rPr lang="de-DE" sz="900" dirty="0">
                <a:cs typeface="Arial"/>
              </a:rPr>
              <a:t>. 21(1), 96-118. </a:t>
            </a:r>
            <a:r>
              <a:rPr lang="de-DE" sz="900" dirty="0">
                <a:solidFill>
                  <a:srgbClr val="009999"/>
                </a:solidFill>
                <a:cs typeface="Arial"/>
                <a:hlinkClick r:id="rId5"/>
              </a:rPr>
              <a:t>https://doi.org/10.7202/1061719ar</a:t>
            </a:r>
            <a:endParaRPr lang="de-DE" dirty="0"/>
          </a:p>
          <a:p>
            <a:pPr marL="361950" indent="-361950"/>
            <a:endParaRPr lang="de-DE" sz="1200" dirty="0">
              <a:cs typeface="Arial"/>
            </a:endParaRPr>
          </a:p>
          <a:p>
            <a:pPr marL="361950" indent="-361950"/>
            <a:endParaRPr lang="de-DE" sz="1200" dirty="0">
              <a:cs typeface="Arial"/>
            </a:endParaRPr>
          </a:p>
          <a:p>
            <a:pPr marL="361950" indent="-361950"/>
            <a:endParaRPr lang="de-DE" sz="1200" dirty="0">
              <a:cs typeface="Arial"/>
            </a:endParaRPr>
          </a:p>
        </p:txBody>
      </p:sp>
    </p:spTree>
    <p:extLst>
      <p:ext uri="{BB962C8B-B14F-4D97-AF65-F5344CB8AC3E}">
        <p14:creationId xmlns:p14="http://schemas.microsoft.com/office/powerpoint/2010/main" val="4338085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solidFill>
                  <a:srgbClr val="00B050"/>
                </a:solidFill>
              </a:rPr>
              <a:t>Reflexion des Lernprozesses im Dialog</a:t>
            </a:r>
            <a:endParaRPr lang="de-CH" b="1" dirty="0">
              <a:solidFill>
                <a:srgbClr val="00B050"/>
              </a:solidFill>
            </a:endParaRPr>
          </a:p>
        </p:txBody>
      </p:sp>
      <p:sp>
        <p:nvSpPr>
          <p:cNvPr id="5" name="Foliennummernplatzhalter 4"/>
          <p:cNvSpPr>
            <a:spLocks noGrp="1"/>
          </p:cNvSpPr>
          <p:nvPr>
            <p:ph type="sldNum" sz="quarter" idx="12"/>
          </p:nvPr>
        </p:nvSpPr>
        <p:spPr/>
        <p:txBody>
          <a:bodyPr/>
          <a:lstStyle/>
          <a:p>
            <a:fld id="{3794BAB9-C8B1-4192-A7D5-61F4677BDAA9}" type="slidenum">
              <a:rPr lang="de-DE" smtClean="0"/>
              <a:t>27</a:t>
            </a:fld>
            <a:endParaRPr lang="de-DE"/>
          </a:p>
        </p:txBody>
      </p:sp>
      <p:sp>
        <p:nvSpPr>
          <p:cNvPr id="6" name="Fußzeilenplatzhalter 3">
            <a:extLst>
              <a:ext uri="{FF2B5EF4-FFF2-40B4-BE49-F238E27FC236}">
                <a16:creationId xmlns:a16="http://schemas.microsoft.com/office/drawing/2014/main" id="{1F08DC9F-32F0-B43A-BF0E-4DF986D0C959}"/>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sp>
        <p:nvSpPr>
          <p:cNvPr id="8" name="Textfeld 7">
            <a:extLst>
              <a:ext uri="{FF2B5EF4-FFF2-40B4-BE49-F238E27FC236}">
                <a16:creationId xmlns:a16="http://schemas.microsoft.com/office/drawing/2014/main" id="{BDB25505-229D-BD25-783C-BF44528088DD}"/>
              </a:ext>
            </a:extLst>
          </p:cNvPr>
          <p:cNvSpPr txBox="1"/>
          <p:nvPr/>
        </p:nvSpPr>
        <p:spPr>
          <a:xfrm>
            <a:off x="9264352" y="4725144"/>
            <a:ext cx="2304256" cy="360040"/>
          </a:xfrm>
          <a:prstGeom prst="rect">
            <a:avLst/>
          </a:prstGeom>
          <a:noFill/>
        </p:spPr>
        <p:txBody>
          <a:bodyPr wrap="square" lIns="0" tIns="0" rIns="0" bIns="0" rtlCol="0">
            <a:noAutofit/>
          </a:bodyPr>
          <a:lstStyle/>
          <a:p>
            <a:pPr>
              <a:lnSpc>
                <a:spcPct val="112000"/>
              </a:lnSpc>
            </a:pPr>
            <a:r>
              <a:rPr lang="de-DE" sz="1200" err="1"/>
              <a:t>Birrer</a:t>
            </a:r>
            <a:r>
              <a:rPr lang="de-DE" sz="1200"/>
              <a:t> et al. 2008, 19</a:t>
            </a:r>
          </a:p>
        </p:txBody>
      </p:sp>
      <p:sp>
        <p:nvSpPr>
          <p:cNvPr id="9" name="Nach rechts gekrümmter Pfeil 8">
            <a:extLst>
              <a:ext uri="{FF2B5EF4-FFF2-40B4-BE49-F238E27FC236}">
                <a16:creationId xmlns:a16="http://schemas.microsoft.com/office/drawing/2014/main" id="{40BE3FF4-ACD2-CED9-0785-2BBCD1496067}"/>
              </a:ext>
            </a:extLst>
          </p:cNvPr>
          <p:cNvSpPr/>
          <p:nvPr/>
        </p:nvSpPr>
        <p:spPr>
          <a:xfrm>
            <a:off x="1677753" y="2187226"/>
            <a:ext cx="1609935" cy="3041974"/>
          </a:xfrm>
          <a:prstGeom prst="curvedRightArrow">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 name="Nach links gekrümmter Pfeil 9">
            <a:extLst>
              <a:ext uri="{FF2B5EF4-FFF2-40B4-BE49-F238E27FC236}">
                <a16:creationId xmlns:a16="http://schemas.microsoft.com/office/drawing/2014/main" id="{3ED0C772-B43F-7B1B-FF2E-5F1EADED11A8}"/>
              </a:ext>
            </a:extLst>
          </p:cNvPr>
          <p:cNvSpPr/>
          <p:nvPr/>
        </p:nvSpPr>
        <p:spPr>
          <a:xfrm flipV="1">
            <a:off x="3287688" y="1923588"/>
            <a:ext cx="1609935" cy="3041974"/>
          </a:xfrm>
          <a:prstGeom prst="curvedLeftArrow">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 name="Nach rechts gekrümmter Pfeil 10">
            <a:extLst>
              <a:ext uri="{FF2B5EF4-FFF2-40B4-BE49-F238E27FC236}">
                <a16:creationId xmlns:a16="http://schemas.microsoft.com/office/drawing/2014/main" id="{2EB73CF6-466F-AD42-ADB3-2382F47C154A}"/>
              </a:ext>
            </a:extLst>
          </p:cNvPr>
          <p:cNvSpPr/>
          <p:nvPr/>
        </p:nvSpPr>
        <p:spPr>
          <a:xfrm flipH="1">
            <a:off x="6478042" y="2172579"/>
            <a:ext cx="1609935" cy="3041974"/>
          </a:xfrm>
          <a:prstGeom prst="curvedRightArrow">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2" name="Nach links gekrümmter Pfeil 11">
            <a:extLst>
              <a:ext uri="{FF2B5EF4-FFF2-40B4-BE49-F238E27FC236}">
                <a16:creationId xmlns:a16="http://schemas.microsoft.com/office/drawing/2014/main" id="{294E01FA-BEE4-1A29-EAFA-8D20DCD70F6E}"/>
              </a:ext>
            </a:extLst>
          </p:cNvPr>
          <p:cNvSpPr/>
          <p:nvPr/>
        </p:nvSpPr>
        <p:spPr>
          <a:xfrm flipH="1" flipV="1">
            <a:off x="4868107" y="1924715"/>
            <a:ext cx="1609935" cy="3041974"/>
          </a:xfrm>
          <a:prstGeom prst="curvedLeftArrow">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3" name="Textfeld 248">
            <a:extLst>
              <a:ext uri="{FF2B5EF4-FFF2-40B4-BE49-F238E27FC236}">
                <a16:creationId xmlns:a16="http://schemas.microsoft.com/office/drawing/2014/main" id="{EC83C62A-1657-2833-41E4-69A56B8E4CFE}"/>
              </a:ext>
            </a:extLst>
          </p:cNvPr>
          <p:cNvSpPr txBox="1"/>
          <p:nvPr/>
        </p:nvSpPr>
        <p:spPr>
          <a:xfrm>
            <a:off x="4460257" y="3260930"/>
            <a:ext cx="965961" cy="608395"/>
          </a:xfrm>
          <a:prstGeom prst="rect">
            <a:avLst/>
          </a:prstGeom>
          <a:noFill/>
          <a:ln>
            <a:noFill/>
          </a:ln>
          <a:effectLst/>
          <a:extLst>
            <a:ext uri="{C572A759-6A51-4108-AA02-DFA0A04FC94B}">
              <ma14:wrappingTextBoxFlag xmlns:lc="http://schemas.openxmlformats.org/drawingml/2006/lockedCanvas" xmlns:ma14="http://schemas.microsoft.com/office/mac/drawingml/2011/main"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v="urn:schemas-microsoft-com:mac:vml" xmlns:mc="http://schemas.openxmlformats.org/markup-compatibility/2006" xmlns:mo="http://schemas.microsoft.com/office/mac/office/2008/main" xmlns:wpc="http://schemas.microsoft.com/office/word/2010/wordprocessingCanvas"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nSpc>
                <a:spcPts val="1350"/>
              </a:lnSpc>
              <a:spcAft>
                <a:spcPts val="0"/>
              </a:spcAft>
            </a:pPr>
            <a:r>
              <a:rPr lang="de-CH" b="1" spc="10">
                <a:solidFill>
                  <a:srgbClr val="000000"/>
                </a:solidFill>
                <a:effectLst/>
                <a:ea typeface="Times New Roman" panose="02020603050405020304" pitchFamily="18" charset="0"/>
                <a:cs typeface="Times New Roman" panose="02020603050405020304" pitchFamily="18" charset="0"/>
              </a:rPr>
              <a:t>Dialog</a:t>
            </a:r>
            <a:endParaRPr lang="de-CH" spc="10">
              <a:solidFill>
                <a:srgbClr val="000000"/>
              </a:solidFill>
              <a:effectLst/>
              <a:ea typeface="Times New Roman" panose="02020603050405020304" pitchFamily="18" charset="0"/>
              <a:cs typeface="Times New Roman" panose="02020603050405020304" pitchFamily="18" charset="0"/>
            </a:endParaRPr>
          </a:p>
        </p:txBody>
      </p:sp>
      <p:sp>
        <p:nvSpPr>
          <p:cNvPr id="14" name="Textfeld 249">
            <a:extLst>
              <a:ext uri="{FF2B5EF4-FFF2-40B4-BE49-F238E27FC236}">
                <a16:creationId xmlns:a16="http://schemas.microsoft.com/office/drawing/2014/main" id="{84B9F9FB-3FA2-59D0-32F4-48ED4202D202}"/>
              </a:ext>
            </a:extLst>
          </p:cNvPr>
          <p:cNvSpPr txBox="1"/>
          <p:nvPr/>
        </p:nvSpPr>
        <p:spPr>
          <a:xfrm>
            <a:off x="396420" y="3161784"/>
            <a:ext cx="1340364" cy="811193"/>
          </a:xfrm>
          <a:prstGeom prst="rect">
            <a:avLst/>
          </a:prstGeom>
          <a:noFill/>
          <a:ln>
            <a:noFill/>
          </a:ln>
          <a:effectLst/>
          <a:extLst>
            <a:ext uri="{C572A759-6A51-4108-AA02-DFA0A04FC94B}">
              <ma14:wrappingTextBoxFlag xmlns:lc="http://schemas.openxmlformats.org/drawingml/2006/lockedCanvas" xmlns:ma14="http://schemas.microsoft.com/office/mac/drawingml/2011/main"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v="urn:schemas-microsoft-com:mac:vml" xmlns:mc="http://schemas.openxmlformats.org/markup-compatibility/2006" xmlns:mo="http://schemas.microsoft.com/office/mac/office/2008/main" xmlns:wpc="http://schemas.microsoft.com/office/word/2010/wordprocessingCanvas"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de-CH" b="1" spc="10">
                <a:solidFill>
                  <a:srgbClr val="000000"/>
                </a:solidFill>
                <a:effectLst/>
                <a:ea typeface="Times New Roman" panose="02020603050405020304" pitchFamily="18" charset="0"/>
                <a:cs typeface="Times New Roman" panose="02020603050405020304" pitchFamily="18" charset="0"/>
              </a:rPr>
              <a:t>Lehrende lehren</a:t>
            </a:r>
            <a:endParaRPr lang="de-CH" spc="10">
              <a:solidFill>
                <a:srgbClr val="000000"/>
              </a:solidFill>
              <a:effectLst/>
              <a:ea typeface="Times New Roman" panose="02020603050405020304" pitchFamily="18" charset="0"/>
              <a:cs typeface="Times New Roman" panose="02020603050405020304" pitchFamily="18" charset="0"/>
            </a:endParaRPr>
          </a:p>
        </p:txBody>
      </p:sp>
      <p:sp>
        <p:nvSpPr>
          <p:cNvPr id="15" name="Textfeld 250">
            <a:extLst>
              <a:ext uri="{FF2B5EF4-FFF2-40B4-BE49-F238E27FC236}">
                <a16:creationId xmlns:a16="http://schemas.microsoft.com/office/drawing/2014/main" id="{8BAF686F-68F4-7278-2271-D7BD8A016C9B}"/>
              </a:ext>
            </a:extLst>
          </p:cNvPr>
          <p:cNvSpPr txBox="1"/>
          <p:nvPr/>
        </p:nvSpPr>
        <p:spPr>
          <a:xfrm>
            <a:off x="8044948" y="3177833"/>
            <a:ext cx="1400643" cy="811193"/>
          </a:xfrm>
          <a:prstGeom prst="rect">
            <a:avLst/>
          </a:prstGeom>
          <a:noFill/>
          <a:ln>
            <a:noFill/>
          </a:ln>
          <a:effectLst/>
          <a:extLst>
            <a:ext uri="{C572A759-6A51-4108-AA02-DFA0A04FC94B}">
              <ma14:wrappingTextBoxFlag xmlns:lc="http://schemas.openxmlformats.org/drawingml/2006/lockedCanvas" xmlns:ma14="http://schemas.microsoft.com/office/mac/drawingml/2011/main"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v="urn:schemas-microsoft-com:mac:vml" xmlns:mc="http://schemas.openxmlformats.org/markup-compatibility/2006" xmlns:mo="http://schemas.microsoft.com/office/mac/office/2008/main" xmlns:wpc="http://schemas.microsoft.com/office/word/2010/wordprocessingCanvas"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de-CH" b="1" spc="10">
                <a:solidFill>
                  <a:srgbClr val="000000"/>
                </a:solidFill>
                <a:effectLst/>
                <a:ea typeface="Times New Roman" panose="02020603050405020304" pitchFamily="18" charset="0"/>
                <a:cs typeface="Times New Roman" panose="02020603050405020304" pitchFamily="18" charset="0"/>
              </a:rPr>
              <a:t>Lernende lernen</a:t>
            </a:r>
            <a:endParaRPr lang="de-CH" spc="10">
              <a:solidFill>
                <a:srgbClr val="000000"/>
              </a:solidFill>
              <a:effectLst/>
              <a:ea typeface="Times New Roman" panose="02020603050405020304" pitchFamily="18" charset="0"/>
              <a:cs typeface="Times New Roman" panose="02020603050405020304" pitchFamily="18" charset="0"/>
            </a:endParaRPr>
          </a:p>
        </p:txBody>
      </p:sp>
      <p:sp>
        <p:nvSpPr>
          <p:cNvPr id="16" name="Textfeld 251">
            <a:extLst>
              <a:ext uri="{FF2B5EF4-FFF2-40B4-BE49-F238E27FC236}">
                <a16:creationId xmlns:a16="http://schemas.microsoft.com/office/drawing/2014/main" id="{F148191F-79E4-CD49-BA6E-94AD811C8D5E}"/>
              </a:ext>
            </a:extLst>
          </p:cNvPr>
          <p:cNvSpPr txBox="1"/>
          <p:nvPr/>
        </p:nvSpPr>
        <p:spPr>
          <a:xfrm>
            <a:off x="1728060" y="2719008"/>
            <a:ext cx="2543697" cy="1622386"/>
          </a:xfrm>
          <a:prstGeom prst="rect">
            <a:avLst/>
          </a:prstGeom>
          <a:noFill/>
          <a:ln>
            <a:noFill/>
          </a:ln>
          <a:effectLst/>
          <a:extLst>
            <a:ext uri="{C572A759-6A51-4108-AA02-DFA0A04FC94B}">
              <ma14:wrappingTextBoxFlag xmlns:lc="http://schemas.openxmlformats.org/drawingml/2006/lockedCanvas" xmlns:ma14="http://schemas.microsoft.com/office/mac/drawingml/2011/main"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v="urn:schemas-microsoft-com:mac:vml" xmlns:mc="http://schemas.openxmlformats.org/markup-compatibility/2006" xmlns:mo="http://schemas.microsoft.com/office/mac/office/2008/main" xmlns:wpc="http://schemas.microsoft.com/office/word/2010/wordprocessingCanvas"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50000"/>
              </a:lnSpc>
              <a:spcAft>
                <a:spcPts val="0"/>
              </a:spcAft>
            </a:pPr>
            <a:r>
              <a:rPr lang="de-CH" spc="10">
                <a:solidFill>
                  <a:srgbClr val="000000"/>
                </a:solidFill>
                <a:effectLst/>
                <a:ea typeface="Times New Roman" panose="02020603050405020304" pitchFamily="18" charset="0"/>
                <a:cs typeface="Times New Roman" panose="02020603050405020304" pitchFamily="18" charset="0"/>
              </a:rPr>
              <a:t>	Beobachten</a:t>
            </a:r>
          </a:p>
          <a:p>
            <a:pPr>
              <a:lnSpc>
                <a:spcPct val="150000"/>
              </a:lnSpc>
              <a:spcAft>
                <a:spcPts val="0"/>
              </a:spcAft>
            </a:pPr>
            <a:r>
              <a:rPr lang="de-CH" spc="10">
                <a:solidFill>
                  <a:srgbClr val="000000"/>
                </a:solidFill>
                <a:effectLst/>
                <a:ea typeface="Times New Roman" panose="02020603050405020304" pitchFamily="18" charset="0"/>
                <a:cs typeface="Times New Roman" panose="02020603050405020304" pitchFamily="18" charset="0"/>
              </a:rPr>
              <a:t>Beurteilen</a:t>
            </a:r>
          </a:p>
          <a:p>
            <a:pPr>
              <a:lnSpc>
                <a:spcPct val="150000"/>
              </a:lnSpc>
              <a:spcAft>
                <a:spcPts val="0"/>
              </a:spcAft>
            </a:pPr>
            <a:r>
              <a:rPr lang="de-CH" spc="10">
                <a:solidFill>
                  <a:srgbClr val="000000"/>
                </a:solidFill>
                <a:effectLst/>
                <a:ea typeface="Times New Roman" panose="02020603050405020304" pitchFamily="18" charset="0"/>
                <a:cs typeface="Times New Roman" panose="02020603050405020304" pitchFamily="18" charset="0"/>
              </a:rPr>
              <a:t>	Beraten</a:t>
            </a:r>
          </a:p>
        </p:txBody>
      </p:sp>
      <p:sp>
        <p:nvSpPr>
          <p:cNvPr id="17" name="Textfeld 252">
            <a:extLst>
              <a:ext uri="{FF2B5EF4-FFF2-40B4-BE49-F238E27FC236}">
                <a16:creationId xmlns:a16="http://schemas.microsoft.com/office/drawing/2014/main" id="{393238D8-B32E-6BEE-9188-C7EE21C9D116}"/>
              </a:ext>
            </a:extLst>
          </p:cNvPr>
          <p:cNvSpPr txBox="1"/>
          <p:nvPr/>
        </p:nvSpPr>
        <p:spPr>
          <a:xfrm>
            <a:off x="5976532" y="2733654"/>
            <a:ext cx="2092915" cy="1622386"/>
          </a:xfrm>
          <a:prstGeom prst="rect">
            <a:avLst/>
          </a:prstGeom>
          <a:noFill/>
          <a:ln>
            <a:noFill/>
          </a:ln>
          <a:effectLst/>
          <a:extLst>
            <a:ext uri="{C572A759-6A51-4108-AA02-DFA0A04FC94B}">
              <ma14:wrappingTextBoxFlag xmlns:lc="http://schemas.openxmlformats.org/drawingml/2006/lockedCanvas" xmlns:ma14="http://schemas.microsoft.com/office/mac/drawingml/2011/main"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v="urn:schemas-microsoft-com:mac:vml" xmlns:mc="http://schemas.openxmlformats.org/markup-compatibility/2006" xmlns:mo="http://schemas.microsoft.com/office/mac/office/2008/main" xmlns:wpc="http://schemas.microsoft.com/office/word/2010/wordprocessingCanvas"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50000"/>
              </a:lnSpc>
              <a:spcAft>
                <a:spcPts val="0"/>
              </a:spcAft>
              <a:tabLst>
                <a:tab pos="990600" algn="r"/>
              </a:tabLst>
            </a:pPr>
            <a:r>
              <a:rPr lang="de-CH" sz="1000" spc="10">
                <a:solidFill>
                  <a:srgbClr val="000000"/>
                </a:solidFill>
                <a:effectLst/>
                <a:ea typeface="Times New Roman" panose="02020603050405020304" pitchFamily="18" charset="0"/>
                <a:cs typeface="Times New Roman" panose="02020603050405020304" pitchFamily="18" charset="0"/>
              </a:rPr>
              <a:t>	</a:t>
            </a:r>
            <a:r>
              <a:rPr lang="de-CH" spc="10">
                <a:solidFill>
                  <a:srgbClr val="000000"/>
                </a:solidFill>
                <a:effectLst/>
                <a:ea typeface="Times New Roman" panose="02020603050405020304" pitchFamily="18" charset="0"/>
                <a:cs typeface="Times New Roman" panose="02020603050405020304" pitchFamily="18" charset="0"/>
              </a:rPr>
              <a:t>Aufnehmen</a:t>
            </a:r>
          </a:p>
          <a:p>
            <a:pPr algn="r">
              <a:lnSpc>
                <a:spcPct val="150000"/>
              </a:lnSpc>
              <a:spcAft>
                <a:spcPts val="0"/>
              </a:spcAft>
              <a:tabLst>
                <a:tab pos="270510" algn="l"/>
                <a:tab pos="990600" algn="r"/>
              </a:tabLst>
            </a:pPr>
            <a:r>
              <a:rPr lang="de-CH" spc="10">
                <a:solidFill>
                  <a:srgbClr val="000000"/>
                </a:solidFill>
                <a:effectLst/>
                <a:ea typeface="Times New Roman" panose="02020603050405020304" pitchFamily="18" charset="0"/>
                <a:cs typeface="Times New Roman" panose="02020603050405020304" pitchFamily="18" charset="0"/>
              </a:rPr>
              <a:t>Verarbeiten</a:t>
            </a:r>
          </a:p>
          <a:p>
            <a:pPr>
              <a:lnSpc>
                <a:spcPct val="150000"/>
              </a:lnSpc>
              <a:spcAft>
                <a:spcPts val="0"/>
              </a:spcAft>
              <a:tabLst>
                <a:tab pos="990600" algn="r"/>
              </a:tabLst>
            </a:pPr>
            <a:r>
              <a:rPr lang="de-CH" spc="10">
                <a:solidFill>
                  <a:srgbClr val="000000"/>
                </a:solidFill>
                <a:effectLst/>
                <a:ea typeface="Times New Roman" panose="02020603050405020304" pitchFamily="18" charset="0"/>
                <a:cs typeface="Times New Roman" panose="02020603050405020304" pitchFamily="18" charset="0"/>
              </a:rPr>
              <a:t>	Umsetzen</a:t>
            </a:r>
          </a:p>
        </p:txBody>
      </p:sp>
    </p:spTree>
    <p:extLst>
      <p:ext uri="{BB962C8B-B14F-4D97-AF65-F5344CB8AC3E}">
        <p14:creationId xmlns:p14="http://schemas.microsoft.com/office/powerpoint/2010/main" val="39662466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solidFill>
                  <a:srgbClr val="00B050"/>
                </a:solidFill>
              </a:rPr>
              <a:t>Sprechanteil von Lehrpersonen</a:t>
            </a:r>
            <a:endParaRPr lang="de-CH" b="1" dirty="0">
              <a:solidFill>
                <a:srgbClr val="00B050"/>
              </a:solidFill>
            </a:endParaRPr>
          </a:p>
        </p:txBody>
      </p:sp>
      <p:sp>
        <p:nvSpPr>
          <p:cNvPr id="5" name="Foliennummernplatzhalter 4"/>
          <p:cNvSpPr>
            <a:spLocks noGrp="1"/>
          </p:cNvSpPr>
          <p:nvPr>
            <p:ph type="sldNum" sz="quarter" idx="12"/>
          </p:nvPr>
        </p:nvSpPr>
        <p:spPr/>
        <p:txBody>
          <a:bodyPr/>
          <a:lstStyle/>
          <a:p>
            <a:fld id="{3794BAB9-C8B1-4192-A7D5-61F4677BDAA9}" type="slidenum">
              <a:rPr lang="de-DE" smtClean="0"/>
              <a:t>28</a:t>
            </a:fld>
            <a:endParaRPr lang="de-DE"/>
          </a:p>
        </p:txBody>
      </p:sp>
      <p:sp>
        <p:nvSpPr>
          <p:cNvPr id="6" name="Fußzeilenplatzhalter 3">
            <a:extLst>
              <a:ext uri="{FF2B5EF4-FFF2-40B4-BE49-F238E27FC236}">
                <a16:creationId xmlns:a16="http://schemas.microsoft.com/office/drawing/2014/main" id="{1F08DC9F-32F0-B43A-BF0E-4DF986D0C959}"/>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pic>
        <p:nvPicPr>
          <p:cNvPr id="8" name="Grafik 7">
            <a:extLst>
              <a:ext uri="{FF2B5EF4-FFF2-40B4-BE49-F238E27FC236}">
                <a16:creationId xmlns:a16="http://schemas.microsoft.com/office/drawing/2014/main" id="{D71F0F63-E41C-84A1-CFA0-1FE31EEE99ED}"/>
              </a:ext>
            </a:extLst>
          </p:cNvPr>
          <p:cNvPicPr>
            <a:picLocks noChangeAspect="1"/>
          </p:cNvPicPr>
          <p:nvPr/>
        </p:nvPicPr>
        <p:blipFill>
          <a:blip r:embed="rId3"/>
          <a:stretch>
            <a:fillRect/>
          </a:stretch>
        </p:blipFill>
        <p:spPr>
          <a:xfrm rot="5400000">
            <a:off x="1129946" y="747744"/>
            <a:ext cx="4608512" cy="5911442"/>
          </a:xfrm>
          <a:prstGeom prst="rect">
            <a:avLst/>
          </a:prstGeom>
        </p:spPr>
      </p:pic>
      <p:sp>
        <p:nvSpPr>
          <p:cNvPr id="9" name="Textfeld 8">
            <a:extLst>
              <a:ext uri="{FF2B5EF4-FFF2-40B4-BE49-F238E27FC236}">
                <a16:creationId xmlns:a16="http://schemas.microsoft.com/office/drawing/2014/main" id="{8EAFB622-BD13-0F13-62D4-CA3B9A68EFC5}"/>
              </a:ext>
            </a:extLst>
          </p:cNvPr>
          <p:cNvSpPr txBox="1"/>
          <p:nvPr/>
        </p:nvSpPr>
        <p:spPr>
          <a:xfrm>
            <a:off x="6550841" y="4927601"/>
            <a:ext cx="2376264" cy="432048"/>
          </a:xfrm>
          <a:prstGeom prst="rect">
            <a:avLst/>
          </a:prstGeom>
          <a:noFill/>
        </p:spPr>
        <p:txBody>
          <a:bodyPr wrap="none" lIns="0" tIns="0" rIns="0" bIns="0" rtlCol="0">
            <a:noAutofit/>
          </a:bodyPr>
          <a:lstStyle/>
          <a:p>
            <a:pPr>
              <a:lnSpc>
                <a:spcPct val="112000"/>
              </a:lnSpc>
            </a:pPr>
            <a:r>
              <a:rPr lang="de-DE" sz="1200"/>
              <a:t>Helmke et al., 2008, S. 351 </a:t>
            </a:r>
          </a:p>
        </p:txBody>
      </p:sp>
    </p:spTree>
    <p:extLst>
      <p:ext uri="{BB962C8B-B14F-4D97-AF65-F5344CB8AC3E}">
        <p14:creationId xmlns:p14="http://schemas.microsoft.com/office/powerpoint/2010/main" val="33932367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8481" y="277467"/>
            <a:ext cx="8819755" cy="1325563"/>
          </a:xfrm>
        </p:spPr>
        <p:txBody>
          <a:bodyPr/>
          <a:lstStyle/>
          <a:p>
            <a:r>
              <a:rPr lang="de-DE" b="1" dirty="0">
                <a:solidFill>
                  <a:srgbClr val="00B050"/>
                </a:solidFill>
              </a:rPr>
              <a:t>Kognitiv aktivierende Fragen stellen</a:t>
            </a:r>
            <a:endParaRPr lang="de-CH" b="1" dirty="0">
              <a:solidFill>
                <a:srgbClr val="00B050"/>
              </a:solidFill>
            </a:endParaRPr>
          </a:p>
        </p:txBody>
      </p:sp>
      <p:sp>
        <p:nvSpPr>
          <p:cNvPr id="5" name="Foliennummernplatzhalter 4"/>
          <p:cNvSpPr>
            <a:spLocks noGrp="1"/>
          </p:cNvSpPr>
          <p:nvPr>
            <p:ph type="sldNum" sz="quarter" idx="12"/>
          </p:nvPr>
        </p:nvSpPr>
        <p:spPr/>
        <p:txBody>
          <a:bodyPr/>
          <a:lstStyle/>
          <a:p>
            <a:fld id="{3794BAB9-C8B1-4192-A7D5-61F4677BDAA9}" type="slidenum">
              <a:rPr lang="de-DE" smtClean="0"/>
              <a:t>29</a:t>
            </a:fld>
            <a:endParaRPr lang="de-DE"/>
          </a:p>
        </p:txBody>
      </p:sp>
      <p:sp>
        <p:nvSpPr>
          <p:cNvPr id="6" name="Fußzeilenplatzhalter 3">
            <a:extLst>
              <a:ext uri="{FF2B5EF4-FFF2-40B4-BE49-F238E27FC236}">
                <a16:creationId xmlns:a16="http://schemas.microsoft.com/office/drawing/2014/main" id="{1F08DC9F-32F0-B43A-BF0E-4DF986D0C959}"/>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graphicFrame>
        <p:nvGraphicFramePr>
          <p:cNvPr id="8" name="Tabelle 7">
            <a:extLst>
              <a:ext uri="{FF2B5EF4-FFF2-40B4-BE49-F238E27FC236}">
                <a16:creationId xmlns:a16="http://schemas.microsoft.com/office/drawing/2014/main" id="{611F1C0C-12EE-A65A-1937-5ADAA3F775DF}"/>
              </a:ext>
            </a:extLst>
          </p:cNvPr>
          <p:cNvGraphicFramePr>
            <a:graphicFrameLocks noGrp="1"/>
          </p:cNvGraphicFramePr>
          <p:nvPr/>
        </p:nvGraphicFramePr>
        <p:xfrm>
          <a:off x="543117" y="1378847"/>
          <a:ext cx="8426055" cy="4100305"/>
        </p:xfrm>
        <a:graphic>
          <a:graphicData uri="http://schemas.openxmlformats.org/drawingml/2006/table">
            <a:tbl>
              <a:tblPr firstRow="1" firstCol="1" bandRow="1">
                <a:tableStyleId>{5C22544A-7EE6-4342-B048-85BDC9FD1C3A}</a:tableStyleId>
              </a:tblPr>
              <a:tblGrid>
                <a:gridCol w="8426055">
                  <a:extLst>
                    <a:ext uri="{9D8B030D-6E8A-4147-A177-3AD203B41FA5}">
                      <a16:colId xmlns:a16="http://schemas.microsoft.com/office/drawing/2014/main" val="3755893464"/>
                    </a:ext>
                  </a:extLst>
                </a:gridCol>
              </a:tblGrid>
              <a:tr h="315071">
                <a:tc>
                  <a:txBody>
                    <a:bodyPr/>
                    <a:lstStyle/>
                    <a:p>
                      <a:pPr>
                        <a:lnSpc>
                          <a:spcPct val="100000"/>
                        </a:lnSpc>
                      </a:pPr>
                      <a:r>
                        <a:rPr lang="de-CH" sz="1800" b="0" spc="10">
                          <a:effectLst/>
                        </a:rPr>
                        <a:t>Kategorien:</a:t>
                      </a:r>
                      <a:endParaRPr lang="de-CH" sz="1800" b="0" spc="10">
                        <a:effectLst/>
                        <a:latin typeface="+mn-lt"/>
                        <a:ea typeface="Arial" panose="020B0604020202020204" pitchFamily="34" charset="0"/>
                      </a:endParaRPr>
                    </a:p>
                  </a:txBody>
                  <a:tcPr marL="68580" marR="68580" marT="0" marB="0"/>
                </a:tc>
                <a:extLst>
                  <a:ext uri="{0D108BD9-81ED-4DB2-BD59-A6C34878D82A}">
                    <a16:rowId xmlns:a16="http://schemas.microsoft.com/office/drawing/2014/main" val="2918144107"/>
                  </a:ext>
                </a:extLst>
              </a:tr>
              <a:tr h="985788">
                <a:tc>
                  <a:txBody>
                    <a:bodyPr/>
                    <a:lstStyle/>
                    <a:p>
                      <a:pPr>
                        <a:lnSpc>
                          <a:spcPct val="100000"/>
                        </a:lnSpc>
                      </a:pPr>
                      <a:r>
                        <a:rPr lang="de-CH" sz="1800" b="0" spc="10">
                          <a:solidFill>
                            <a:schemeClr val="tx1"/>
                          </a:solidFill>
                          <a:effectLst/>
                        </a:rPr>
                        <a:t>Entscheidungsfindung:</a:t>
                      </a:r>
                    </a:p>
                    <a:p>
                      <a:pPr>
                        <a:lnSpc>
                          <a:spcPct val="100000"/>
                        </a:lnSpc>
                      </a:pPr>
                      <a:r>
                        <a:rPr lang="de-CH" sz="1800" b="0" spc="10">
                          <a:solidFill>
                            <a:schemeClr val="tx1"/>
                          </a:solidFill>
                          <a:effectLst/>
                        </a:rPr>
                        <a:t>(«Welche Entscheidung triffst du, wenn du von der Abwehrspielerin attackiert wirst?»)</a:t>
                      </a:r>
                      <a:endParaRPr lang="de-CH" sz="1800" b="0" spc="10">
                        <a:solidFill>
                          <a:schemeClr val="tx1"/>
                        </a:solidFill>
                        <a:effectLst/>
                        <a:latin typeface="+mn-lt"/>
                      </a:endParaRPr>
                    </a:p>
                  </a:txBody>
                  <a:tcPr marL="68580" marR="68580" marT="0" marB="0">
                    <a:solidFill>
                      <a:schemeClr val="accent2">
                        <a:lumMod val="60000"/>
                        <a:lumOff val="40000"/>
                      </a:schemeClr>
                    </a:solidFill>
                  </a:tcPr>
                </a:tc>
                <a:extLst>
                  <a:ext uri="{0D108BD9-81ED-4DB2-BD59-A6C34878D82A}">
                    <a16:rowId xmlns:a16="http://schemas.microsoft.com/office/drawing/2014/main" val="357415424"/>
                  </a:ext>
                </a:extLst>
              </a:tr>
              <a:tr h="669071">
                <a:tc>
                  <a:txBody>
                    <a:bodyPr/>
                    <a:lstStyle/>
                    <a:p>
                      <a:pPr>
                        <a:lnSpc>
                          <a:spcPct val="100000"/>
                        </a:lnSpc>
                      </a:pPr>
                      <a:r>
                        <a:rPr lang="de-CH" sz="1800" b="0" spc="10">
                          <a:solidFill>
                            <a:schemeClr val="tx1"/>
                          </a:solidFill>
                          <a:effectLst/>
                        </a:rPr>
                        <a:t>Einschätzung:</a:t>
                      </a:r>
                    </a:p>
                    <a:p>
                      <a:pPr>
                        <a:lnSpc>
                          <a:spcPct val="100000"/>
                        </a:lnSpc>
                      </a:pPr>
                      <a:r>
                        <a:rPr lang="de-CH" sz="1800" b="0" spc="10">
                          <a:solidFill>
                            <a:schemeClr val="tx1"/>
                          </a:solidFill>
                          <a:effectLst/>
                        </a:rPr>
                        <a:t>(«Was musst du tun, damit dich ein Mitspieler anspielt?»)</a:t>
                      </a:r>
                      <a:endParaRPr lang="de-CH" sz="1800" b="0" spc="10">
                        <a:solidFill>
                          <a:schemeClr val="tx1"/>
                        </a:solidFill>
                        <a:effectLst/>
                        <a:latin typeface="+mn-lt"/>
                      </a:endParaRPr>
                    </a:p>
                  </a:txBody>
                  <a:tcPr marL="68580" marR="68580" marT="0" marB="0">
                    <a:solidFill>
                      <a:schemeClr val="accent2">
                        <a:lumMod val="60000"/>
                        <a:lumOff val="40000"/>
                      </a:schemeClr>
                    </a:solidFill>
                  </a:tcPr>
                </a:tc>
                <a:extLst>
                  <a:ext uri="{0D108BD9-81ED-4DB2-BD59-A6C34878D82A}">
                    <a16:rowId xmlns:a16="http://schemas.microsoft.com/office/drawing/2014/main" val="1478790665"/>
                  </a:ext>
                </a:extLst>
              </a:tr>
              <a:tr h="984756">
                <a:tc>
                  <a:txBody>
                    <a:bodyPr/>
                    <a:lstStyle/>
                    <a:p>
                      <a:pPr>
                        <a:lnSpc>
                          <a:spcPct val="100000"/>
                        </a:lnSpc>
                      </a:pPr>
                      <a:r>
                        <a:rPr lang="de-CH" sz="1800" b="0" spc="10">
                          <a:solidFill>
                            <a:schemeClr val="tx1"/>
                          </a:solidFill>
                          <a:effectLst/>
                        </a:rPr>
                        <a:t>Evaluation:</a:t>
                      </a:r>
                    </a:p>
                    <a:p>
                      <a:pPr>
                        <a:lnSpc>
                          <a:spcPct val="100000"/>
                        </a:lnSpc>
                      </a:pPr>
                      <a:r>
                        <a:rPr lang="de-CH" sz="1800" b="0" spc="10">
                          <a:solidFill>
                            <a:schemeClr val="tx1"/>
                          </a:solidFill>
                          <a:effectLst/>
                        </a:rPr>
                        <a:t>(«Was sind die Stärken bzw. die Schwächen des gegnerischen Teams?»)</a:t>
                      </a:r>
                      <a:endParaRPr lang="de-CH" sz="1800" b="0" spc="10">
                        <a:solidFill>
                          <a:schemeClr val="tx1"/>
                        </a:solidFill>
                        <a:effectLst/>
                        <a:latin typeface="+mn-lt"/>
                      </a:endParaRPr>
                    </a:p>
                  </a:txBody>
                  <a:tcPr marL="68580" marR="68580" marT="0" marB="0">
                    <a:solidFill>
                      <a:schemeClr val="accent2">
                        <a:lumMod val="60000"/>
                        <a:lumOff val="40000"/>
                      </a:schemeClr>
                    </a:solidFill>
                  </a:tcPr>
                </a:tc>
                <a:extLst>
                  <a:ext uri="{0D108BD9-81ED-4DB2-BD59-A6C34878D82A}">
                    <a16:rowId xmlns:a16="http://schemas.microsoft.com/office/drawing/2014/main" val="1335291734"/>
                  </a:ext>
                </a:extLst>
              </a:tr>
              <a:tr h="1145619">
                <a:tc>
                  <a:txBody>
                    <a:bodyPr/>
                    <a:lstStyle/>
                    <a:p>
                      <a:pPr>
                        <a:lnSpc>
                          <a:spcPct val="100000"/>
                        </a:lnSpc>
                      </a:pPr>
                      <a:r>
                        <a:rPr lang="de-CH" sz="1800" b="0" spc="10">
                          <a:solidFill>
                            <a:schemeClr val="tx1"/>
                          </a:solidFill>
                          <a:effectLst/>
                        </a:rPr>
                        <a:t>Konsequenzen:</a:t>
                      </a:r>
                    </a:p>
                    <a:p>
                      <a:pPr>
                        <a:lnSpc>
                          <a:spcPct val="100000"/>
                        </a:lnSpc>
                      </a:pPr>
                      <a:r>
                        <a:rPr lang="de-CH" sz="1800" b="0" spc="10">
                          <a:solidFill>
                            <a:schemeClr val="tx1"/>
                          </a:solidFill>
                          <a:effectLst/>
                        </a:rPr>
                        <a:t>(«Mit welchen Massnahmen reagiert ihr auf die gegnerischen Stärken bzw. Schwächen?»)</a:t>
                      </a:r>
                      <a:endParaRPr lang="de-CH" sz="1800" b="0" spc="10">
                        <a:solidFill>
                          <a:schemeClr val="tx1"/>
                        </a:solidFill>
                        <a:effectLst/>
                        <a:latin typeface="+mn-lt"/>
                      </a:endParaRPr>
                    </a:p>
                  </a:txBody>
                  <a:tcPr marL="68580" marR="68580" marT="0" marB="0">
                    <a:solidFill>
                      <a:schemeClr val="accent2">
                        <a:lumMod val="60000"/>
                        <a:lumOff val="40000"/>
                      </a:schemeClr>
                    </a:solidFill>
                  </a:tcPr>
                </a:tc>
                <a:extLst>
                  <a:ext uri="{0D108BD9-81ED-4DB2-BD59-A6C34878D82A}">
                    <a16:rowId xmlns:a16="http://schemas.microsoft.com/office/drawing/2014/main" val="220925171"/>
                  </a:ext>
                </a:extLst>
              </a:tr>
            </a:tbl>
          </a:graphicData>
        </a:graphic>
      </p:graphicFrame>
      <p:sp>
        <p:nvSpPr>
          <p:cNvPr id="9" name="Inhaltsplatzhalter 2">
            <a:extLst>
              <a:ext uri="{FF2B5EF4-FFF2-40B4-BE49-F238E27FC236}">
                <a16:creationId xmlns:a16="http://schemas.microsoft.com/office/drawing/2014/main" id="{88A49AC8-3303-5D87-D1EF-1725250B1A0F}"/>
              </a:ext>
            </a:extLst>
          </p:cNvPr>
          <p:cNvSpPr txBox="1">
            <a:spLocks/>
          </p:cNvSpPr>
          <p:nvPr/>
        </p:nvSpPr>
        <p:spPr>
          <a:xfrm>
            <a:off x="8969172" y="4941168"/>
            <a:ext cx="2491106" cy="720080"/>
          </a:xfrm>
          <a:prstGeom prst="rect">
            <a:avLst/>
          </a:prstGeom>
        </p:spPr>
        <p:txBody>
          <a:bodyPr/>
          <a:lstStyle>
            <a:lvl1pPr marL="216000" indent="-216000" algn="l" defTabSz="914400" rtl="0" eaLnBrk="1" latinLnBrk="0" hangingPunct="1">
              <a:lnSpc>
                <a:spcPct val="112000"/>
              </a:lnSpc>
              <a:spcBef>
                <a:spcPts val="0"/>
              </a:spcBef>
              <a:buFont typeface="Arial" panose="020B0604020202020204" pitchFamily="34" charset="0"/>
              <a:buChar char="–"/>
              <a:defRPr sz="1800" kern="1200">
                <a:solidFill>
                  <a:schemeClr val="tx1"/>
                </a:solidFill>
                <a:latin typeface="+mn-lt"/>
                <a:ea typeface="+mn-ea"/>
                <a:cs typeface="+mn-cs"/>
              </a:defRPr>
            </a:lvl1pPr>
            <a:lvl2pPr marL="432000" indent="-216000" algn="l" defTabSz="914400" rtl="0" eaLnBrk="1" latinLnBrk="0" hangingPunct="1">
              <a:lnSpc>
                <a:spcPct val="112000"/>
              </a:lnSpc>
              <a:spcBef>
                <a:spcPts val="0"/>
              </a:spcBef>
              <a:buFont typeface="Arial" panose="020B0604020202020204" pitchFamily="34" charset="0"/>
              <a:buChar char="–"/>
              <a:defRPr sz="1800" kern="1200">
                <a:solidFill>
                  <a:schemeClr val="tx1"/>
                </a:solidFill>
                <a:latin typeface="+mn-lt"/>
                <a:ea typeface="+mn-ea"/>
                <a:cs typeface="+mn-cs"/>
              </a:defRPr>
            </a:lvl2pPr>
            <a:lvl3pPr marL="648000" indent="-216000" algn="l" defTabSz="914400" rtl="0" eaLnBrk="1" latinLnBrk="0" hangingPunct="1">
              <a:lnSpc>
                <a:spcPct val="112000"/>
              </a:lnSpc>
              <a:spcBef>
                <a:spcPts val="0"/>
              </a:spcBef>
              <a:buFont typeface="Arial" panose="020B0604020202020204" pitchFamily="34" charset="0"/>
              <a:buChar char="–"/>
              <a:defRPr sz="1800" kern="1200">
                <a:solidFill>
                  <a:schemeClr val="tx1"/>
                </a:solidFill>
                <a:latin typeface="+mn-lt"/>
                <a:ea typeface="+mn-ea"/>
                <a:cs typeface="+mn-cs"/>
              </a:defRPr>
            </a:lvl3pPr>
            <a:lvl4pPr marL="864000" indent="-216000" algn="l" defTabSz="914400" rtl="0" eaLnBrk="1" latinLnBrk="0" hangingPunct="1">
              <a:lnSpc>
                <a:spcPct val="112000"/>
              </a:lnSpc>
              <a:spcBef>
                <a:spcPts val="0"/>
              </a:spcBef>
              <a:buFont typeface="Arial" panose="020B0604020202020204" pitchFamily="34" charset="0"/>
              <a:buChar char="–"/>
              <a:defRPr sz="1800" kern="1200">
                <a:solidFill>
                  <a:schemeClr val="tx1"/>
                </a:solidFill>
                <a:latin typeface="+mn-lt"/>
                <a:ea typeface="+mn-ea"/>
                <a:cs typeface="+mn-cs"/>
              </a:defRPr>
            </a:lvl4pPr>
            <a:lvl5pPr marL="1080000" indent="-216000" algn="l" defTabSz="914400" rtl="0" eaLnBrk="1" latinLnBrk="0" hangingPunct="1">
              <a:lnSpc>
                <a:spcPct val="112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Tx/>
              <a:buNone/>
            </a:pPr>
            <a:r>
              <a:rPr lang="en-US" sz="1200"/>
              <a:t>Harvey u. Light 2015</a:t>
            </a:r>
            <a:r>
              <a:rPr lang="de-DE" sz="1200"/>
              <a:t>; Baumberger &amp; </a:t>
            </a:r>
            <a:r>
              <a:rPr lang="de-DE" sz="1200" err="1"/>
              <a:t>Bislin</a:t>
            </a:r>
            <a:r>
              <a:rPr lang="de-DE" sz="1200"/>
              <a:t>, 2024, S. 26.</a:t>
            </a:r>
            <a:endParaRPr lang="de-DE" sz="1200">
              <a:latin typeface="Arial" charset="0"/>
              <a:ea typeface="ＭＳ Ｐゴシック" charset="0"/>
              <a:cs typeface="ＭＳ Ｐゴシック" charset="0"/>
            </a:endParaRPr>
          </a:p>
        </p:txBody>
      </p:sp>
    </p:spTree>
    <p:extLst>
      <p:ext uri="{BB962C8B-B14F-4D97-AF65-F5344CB8AC3E}">
        <p14:creationId xmlns:p14="http://schemas.microsoft.com/office/powerpoint/2010/main" val="1008208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dplatzhalter 6" descr="Ein Bild, das Kleidung, Schuhwerk, Person, Seil enthält.&#10;&#10;Beschreibung automatisch generiert.">
            <a:extLst>
              <a:ext uri="{FF2B5EF4-FFF2-40B4-BE49-F238E27FC236}">
                <a16:creationId xmlns:a16="http://schemas.microsoft.com/office/drawing/2014/main" id="{F4A19FBF-4110-B082-6DDE-6933E1C9A7F9}"/>
              </a:ext>
            </a:extLst>
          </p:cNvPr>
          <p:cNvPicPr>
            <a:picLocks noGrp="1" noChangeAspect="1"/>
          </p:cNvPicPr>
          <p:nvPr>
            <p:ph type="pic" sz="quarter" idx="13"/>
          </p:nvPr>
        </p:nvPicPr>
        <p:blipFill>
          <a:blip r:embed="rId3"/>
          <a:srcRect l="16721" r="16721"/>
          <a:stretch/>
        </p:blipFill>
        <p:spPr>
          <a:xfrm rot="10800000">
            <a:off x="0" y="0"/>
            <a:ext cx="6096000" cy="6869113"/>
          </a:xfrm>
        </p:spPr>
      </p:pic>
      <p:sp>
        <p:nvSpPr>
          <p:cNvPr id="2" name="Titel 1"/>
          <p:cNvSpPr>
            <a:spLocks noGrp="1"/>
          </p:cNvSpPr>
          <p:nvPr>
            <p:ph type="title"/>
          </p:nvPr>
        </p:nvSpPr>
        <p:spPr>
          <a:xfrm>
            <a:off x="6528048" y="549276"/>
            <a:ext cx="4140307" cy="1259543"/>
          </a:xfrm>
        </p:spPr>
        <p:txBody>
          <a:bodyPr>
            <a:normAutofit fontScale="90000"/>
          </a:bodyPr>
          <a:lstStyle/>
          <a:p>
            <a:r>
              <a:rPr lang="de-CH" dirty="0">
                <a:solidFill>
                  <a:schemeClr val="accent1"/>
                </a:solidFill>
              </a:rPr>
              <a:t>Entwicklungsprojekt in der Lehre</a:t>
            </a:r>
            <a:br>
              <a:rPr lang="de-CH" dirty="0">
                <a:cs typeface="Arial"/>
              </a:rPr>
            </a:br>
            <a:br>
              <a:rPr lang="de-CH" dirty="0">
                <a:cs typeface="Arial"/>
              </a:rPr>
            </a:br>
            <a:br>
              <a:rPr lang="de-CH" dirty="0">
                <a:cs typeface="Arial"/>
              </a:rPr>
            </a:br>
            <a:br>
              <a:rPr lang="de-CH" dirty="0">
                <a:cs typeface="Arial"/>
              </a:rPr>
            </a:br>
            <a:br>
              <a:rPr lang="de-CH" dirty="0">
                <a:cs typeface="Arial"/>
              </a:rPr>
            </a:br>
            <a:br>
              <a:rPr lang="de-CH" dirty="0">
                <a:cs typeface="Arial"/>
              </a:rPr>
            </a:br>
            <a:br>
              <a:rPr lang="de-CH" dirty="0">
                <a:cs typeface="Arial"/>
              </a:rPr>
            </a:br>
            <a:r>
              <a:rPr lang="de-CH" sz="2000" b="0" dirty="0">
                <a:cs typeface="Arial"/>
              </a:rPr>
              <a:t>Teaching Games </a:t>
            </a:r>
            <a:r>
              <a:rPr lang="de-CH" sz="2000" b="0" err="1">
                <a:cs typeface="Arial"/>
              </a:rPr>
              <a:t>for</a:t>
            </a:r>
            <a:r>
              <a:rPr lang="de-CH" sz="2000" b="0" dirty="0">
                <a:cs typeface="Arial"/>
              </a:rPr>
              <a:t> Understanding im Zyklus 1</a:t>
            </a:r>
            <a:endParaRPr lang="de-CH" dirty="0">
              <a:cs typeface="Arial"/>
            </a:endParaRPr>
          </a:p>
          <a:p>
            <a:endParaRPr lang="de-CH">
              <a:solidFill>
                <a:schemeClr val="accent1"/>
              </a:solidFill>
              <a:cs typeface="Arial"/>
            </a:endParaRPr>
          </a:p>
        </p:txBody>
      </p:sp>
      <p:sp>
        <p:nvSpPr>
          <p:cNvPr id="3" name="Inhaltsplatzhalter 2"/>
          <p:cNvSpPr>
            <a:spLocks noGrp="1"/>
          </p:cNvSpPr>
          <p:nvPr>
            <p:ph sz="half" idx="2"/>
          </p:nvPr>
        </p:nvSpPr>
        <p:spPr/>
        <p:txBody>
          <a:bodyPr/>
          <a:lstStyle/>
          <a:p>
            <a:endParaRPr lang="de-CH" b="1"/>
          </a:p>
          <a:p>
            <a:endParaRPr lang="de-CH"/>
          </a:p>
          <a:p>
            <a:endParaRPr lang="de-CH"/>
          </a:p>
          <a:p>
            <a:pPr algn="l"/>
            <a:endParaRPr lang="de-CH"/>
          </a:p>
          <a:p>
            <a:pPr algn="l"/>
            <a:endParaRPr lang="de-CH"/>
          </a:p>
          <a:p>
            <a:endParaRPr lang="de-CH"/>
          </a:p>
          <a:p>
            <a:pPr marL="0" indent="0">
              <a:buNone/>
            </a:pPr>
            <a:endParaRPr lang="de-CH">
              <a:sym typeface="Wingdings" panose="05000000000000000000" pitchFamily="2" charset="2"/>
            </a:endParaRPr>
          </a:p>
          <a:p>
            <a:endParaRPr lang="de-CH" sz="2800"/>
          </a:p>
        </p:txBody>
      </p:sp>
      <p:sp>
        <p:nvSpPr>
          <p:cNvPr id="5" name="Foliennummernplatzhalter 4"/>
          <p:cNvSpPr>
            <a:spLocks noGrp="1"/>
          </p:cNvSpPr>
          <p:nvPr>
            <p:ph type="sldNum" sz="quarter" idx="12"/>
          </p:nvPr>
        </p:nvSpPr>
        <p:spPr/>
        <p:txBody>
          <a:bodyPr/>
          <a:lstStyle/>
          <a:p>
            <a:fld id="{3794BAB9-C8B1-4192-A7D5-61F4677BDAA9}" type="slidenum">
              <a:rPr lang="de-DE" smtClean="0"/>
              <a:t>3</a:t>
            </a:fld>
            <a:endParaRPr lang="de-DE"/>
          </a:p>
        </p:txBody>
      </p:sp>
      <p:sp>
        <p:nvSpPr>
          <p:cNvPr id="4" name="Fußzeilenplatzhalter 3">
            <a:extLst>
              <a:ext uri="{FF2B5EF4-FFF2-40B4-BE49-F238E27FC236}">
                <a16:creationId xmlns:a16="http://schemas.microsoft.com/office/drawing/2014/main" id="{65C23DF5-AD26-D87B-CDB5-EA408AC22C5F}"/>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spTree>
    <p:extLst>
      <p:ext uri="{BB962C8B-B14F-4D97-AF65-F5344CB8AC3E}">
        <p14:creationId xmlns:p14="http://schemas.microsoft.com/office/powerpoint/2010/main" val="3069002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a:xfrm>
            <a:off x="264567" y="365125"/>
            <a:ext cx="11722646" cy="1325563"/>
          </a:xfrm>
        </p:spPr>
        <p:txBody>
          <a:bodyPr/>
          <a:lstStyle/>
          <a:p>
            <a:r>
              <a:rPr lang="de-CH" dirty="0">
                <a:solidFill>
                  <a:srgbClr val="00B050"/>
                </a:solidFill>
              </a:rPr>
              <a:t>Teaching Games </a:t>
            </a:r>
            <a:r>
              <a:rPr lang="de-CH" dirty="0" err="1">
                <a:solidFill>
                  <a:srgbClr val="00B050"/>
                </a:solidFill>
              </a:rPr>
              <a:t>for</a:t>
            </a:r>
            <a:r>
              <a:rPr lang="de-CH" dirty="0">
                <a:solidFill>
                  <a:srgbClr val="00B050"/>
                </a:solidFill>
              </a:rPr>
              <a:t> Understanding im Zyklus 1 - Grundlagen</a:t>
            </a:r>
          </a:p>
        </p:txBody>
      </p:sp>
      <p:sp>
        <p:nvSpPr>
          <p:cNvPr id="3" name="Inhaltsplatzhalter 2"/>
          <p:cNvSpPr>
            <a:spLocks noGrp="1"/>
          </p:cNvSpPr>
          <p:nvPr>
            <p:ph idx="1"/>
          </p:nvPr>
        </p:nvSpPr>
        <p:spPr>
          <a:xfrm>
            <a:off x="551383" y="1794011"/>
            <a:ext cx="11089233" cy="4927464"/>
          </a:xfrm>
        </p:spPr>
        <p:txBody>
          <a:bodyPr vert="horz" lIns="0" tIns="0" rIns="0" bIns="0" rtlCol="0" anchor="t">
            <a:noAutofit/>
          </a:bodyPr>
          <a:lstStyle/>
          <a:p>
            <a:pPr algn="l"/>
            <a:r>
              <a:rPr lang="de-CH" sz="2000" dirty="0"/>
              <a:t>Hoher Anspruch an die angehenden Lehrpersonen</a:t>
            </a:r>
          </a:p>
          <a:p>
            <a:pPr algn="l"/>
            <a:r>
              <a:rPr lang="de-CH" sz="2000" dirty="0"/>
              <a:t>Synergien die genutzt werden sollten</a:t>
            </a:r>
            <a:endParaRPr lang="de-CH" sz="2000" dirty="0">
              <a:cs typeface="Arial"/>
            </a:endParaRPr>
          </a:p>
          <a:p>
            <a:pPr algn="l"/>
            <a:r>
              <a:rPr lang="de-CH" sz="2000" dirty="0"/>
              <a:t>	Ähnlichkeiten zur Freispielbegleitung im Kindergarten</a:t>
            </a:r>
            <a:endParaRPr lang="de-CH" sz="2000" dirty="0">
              <a:cs typeface="Arial"/>
            </a:endParaRPr>
          </a:p>
          <a:p>
            <a:pPr algn="l"/>
            <a:r>
              <a:rPr lang="de-CH" sz="2000" dirty="0"/>
              <a:t>	Parallel laufende Spielorte</a:t>
            </a:r>
            <a:endParaRPr lang="de-CH" sz="2000" dirty="0">
              <a:cs typeface="Arial"/>
            </a:endParaRPr>
          </a:p>
          <a:p>
            <a:pPr algn="l"/>
            <a:r>
              <a:rPr lang="de-CH" sz="2000" dirty="0"/>
              <a:t>(Sport-) Spielbegleitung</a:t>
            </a:r>
            <a:endParaRPr lang="de-CH" sz="2000" dirty="0">
              <a:cs typeface="Arial"/>
            </a:endParaRPr>
          </a:p>
          <a:p>
            <a:pPr algn="l"/>
            <a:r>
              <a:rPr lang="de-CH" sz="2000" dirty="0"/>
              <a:t>	Kontinuum zwischen Zurücknehmen und Einbringen</a:t>
            </a:r>
            <a:endParaRPr lang="de-CH" sz="2000" dirty="0">
              <a:cs typeface="Arial"/>
            </a:endParaRPr>
          </a:p>
          <a:p>
            <a:r>
              <a:rPr lang="de-CH" sz="2000" dirty="0"/>
              <a:t>	Dreischritt (z.B. </a:t>
            </a:r>
            <a:r>
              <a:rPr lang="de-CH" sz="2000" dirty="0">
                <a:effectLst/>
                <a:latin typeface="ArialMT"/>
              </a:rPr>
              <a:t>Messmer, 2013; Lienert et al., 2010; Walter-</a:t>
            </a:r>
            <a:r>
              <a:rPr lang="de-CH" sz="2000" dirty="0" err="1">
                <a:effectLst/>
                <a:latin typeface="ArialMT"/>
              </a:rPr>
              <a:t>Laager</a:t>
            </a:r>
            <a:r>
              <a:rPr lang="de-CH" sz="2000" dirty="0">
                <a:effectLst/>
                <a:latin typeface="ArialMT"/>
              </a:rPr>
              <a:t> et al., 2018)</a:t>
            </a:r>
          </a:p>
          <a:p>
            <a:r>
              <a:rPr lang="de-CH" sz="2000" dirty="0">
                <a:latin typeface="ArialMT"/>
              </a:rPr>
              <a:t>	Beobachten, Beurteilen, </a:t>
            </a:r>
            <a:r>
              <a:rPr lang="de-CH" sz="2000" b="1" dirty="0">
                <a:latin typeface="ArialMT"/>
              </a:rPr>
              <a:t>Beraten</a:t>
            </a:r>
          </a:p>
          <a:p>
            <a:r>
              <a:rPr lang="de-CH" sz="2000" dirty="0">
                <a:latin typeface="ArialMT"/>
              </a:rPr>
              <a:t>Interaktionsqualität</a:t>
            </a:r>
          </a:p>
          <a:p>
            <a:r>
              <a:rPr lang="de-CH" sz="1800" dirty="0">
                <a:effectLst/>
                <a:latin typeface="ArialMT"/>
              </a:rPr>
              <a:t>Die Begleitung des Lernprozesses ist anspruchsvoll, dabei werden die Synergien aus der Kindergartendidaktik und der </a:t>
            </a:r>
            <a:r>
              <a:rPr lang="de-CH" sz="1800" dirty="0" err="1">
                <a:effectLst/>
                <a:latin typeface="ArialMT"/>
              </a:rPr>
              <a:t>frühkindlichen</a:t>
            </a:r>
            <a:r>
              <a:rPr lang="de-CH" sz="1800" dirty="0">
                <a:effectLst/>
                <a:latin typeface="ArialMT"/>
              </a:rPr>
              <a:t> Bildung, Betreuung und Erziehung (FBBE) noch wenig genutzt. Eine </a:t>
            </a:r>
            <a:r>
              <a:rPr lang="de-CH" sz="1800" dirty="0" err="1">
                <a:effectLst/>
                <a:latin typeface="ArialMT"/>
              </a:rPr>
              <a:t>Verknüpfung</a:t>
            </a:r>
            <a:r>
              <a:rPr lang="de-CH" sz="1800" dirty="0">
                <a:effectLst/>
                <a:latin typeface="ArialMT"/>
              </a:rPr>
              <a:t> dieser beiden Fachgebiete </a:t>
            </a:r>
            <a:r>
              <a:rPr lang="de-CH" sz="1800" dirty="0" err="1">
                <a:effectLst/>
                <a:latin typeface="ArialMT"/>
              </a:rPr>
              <a:t>könnte</a:t>
            </a:r>
            <a:r>
              <a:rPr lang="de-CH" sz="1800" dirty="0">
                <a:effectLst/>
                <a:latin typeface="ArialMT"/>
              </a:rPr>
              <a:t> Entlastung in der Ausbildung von Lehrpersonen mit sich bringen und die </a:t>
            </a:r>
            <a:r>
              <a:rPr lang="de-CH" sz="1800" dirty="0" err="1">
                <a:effectLst/>
                <a:latin typeface="ArialMT"/>
              </a:rPr>
              <a:t>Unterrichtsqualität</a:t>
            </a:r>
            <a:r>
              <a:rPr lang="de-CH" sz="1800" dirty="0">
                <a:effectLst/>
                <a:latin typeface="ArialMT"/>
              </a:rPr>
              <a:t> im Rahmen einer </a:t>
            </a:r>
            <a:r>
              <a:rPr lang="de-CH" sz="1800" dirty="0" err="1">
                <a:effectLst/>
                <a:latin typeface="ArialMT"/>
              </a:rPr>
              <a:t>höheren</a:t>
            </a:r>
            <a:r>
              <a:rPr lang="de-CH" sz="1800" dirty="0">
                <a:effectLst/>
                <a:latin typeface="ArialMT"/>
              </a:rPr>
              <a:t> </a:t>
            </a:r>
            <a:r>
              <a:rPr lang="de-CH" sz="1800" dirty="0" err="1">
                <a:effectLst/>
                <a:latin typeface="ArialMT"/>
              </a:rPr>
              <a:t>Interaktionsqualität</a:t>
            </a:r>
            <a:r>
              <a:rPr lang="de-CH" sz="1800" dirty="0">
                <a:effectLst/>
                <a:latin typeface="ArialMT"/>
              </a:rPr>
              <a:t> </a:t>
            </a:r>
            <a:r>
              <a:rPr lang="de-CH" sz="1800" dirty="0" err="1">
                <a:effectLst/>
                <a:latin typeface="ArialMT"/>
              </a:rPr>
              <a:t>verändern</a:t>
            </a:r>
            <a:r>
              <a:rPr lang="de-CH" sz="1800" dirty="0">
                <a:effectLst/>
                <a:latin typeface="ArialMT"/>
              </a:rPr>
              <a:t>. </a:t>
            </a:r>
            <a:endParaRPr lang="de-CH" dirty="0"/>
          </a:p>
          <a:p>
            <a:endParaRPr lang="de-CH" b="1" dirty="0"/>
          </a:p>
          <a:p>
            <a:endParaRPr lang="de-CH" dirty="0"/>
          </a:p>
          <a:p>
            <a:endParaRPr lang="de-CH" dirty="0"/>
          </a:p>
          <a:p>
            <a:pPr algn="l"/>
            <a:endParaRPr lang="de-CH" dirty="0"/>
          </a:p>
          <a:p>
            <a:pPr algn="l"/>
            <a:endParaRPr lang="de-CH" dirty="0"/>
          </a:p>
          <a:p>
            <a:endParaRPr lang="de-CH" dirty="0"/>
          </a:p>
          <a:p>
            <a:pPr marL="0" indent="0">
              <a:buNone/>
            </a:pPr>
            <a:endParaRPr lang="de-CH" dirty="0">
              <a:sym typeface="Wingdings" panose="05000000000000000000" pitchFamily="2" charset="2"/>
            </a:endParaRPr>
          </a:p>
          <a:p>
            <a:endParaRPr lang="de-CH" sz="2800" dirty="0"/>
          </a:p>
        </p:txBody>
      </p:sp>
      <p:sp>
        <p:nvSpPr>
          <p:cNvPr id="5" name="Foliennummernplatzhalter 4"/>
          <p:cNvSpPr>
            <a:spLocks noGrp="1"/>
          </p:cNvSpPr>
          <p:nvPr>
            <p:ph type="sldNum" sz="quarter" idx="12"/>
          </p:nvPr>
        </p:nvSpPr>
        <p:spPr/>
        <p:txBody>
          <a:bodyPr/>
          <a:lstStyle/>
          <a:p>
            <a:fld id="{3794BAB9-C8B1-4192-A7D5-61F4677BDAA9}" type="slidenum">
              <a:rPr lang="de-DE" smtClean="0"/>
              <a:t>4</a:t>
            </a:fld>
            <a:endParaRPr lang="de-DE"/>
          </a:p>
        </p:txBody>
      </p:sp>
      <p:sp>
        <p:nvSpPr>
          <p:cNvPr id="4" name="Fußzeilenplatzhalter 3">
            <a:extLst>
              <a:ext uri="{FF2B5EF4-FFF2-40B4-BE49-F238E27FC236}">
                <a16:creationId xmlns:a16="http://schemas.microsoft.com/office/drawing/2014/main" id="{65C23DF5-AD26-D87B-CDB5-EA408AC22C5F}"/>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spTree>
    <p:extLst>
      <p:ext uri="{BB962C8B-B14F-4D97-AF65-F5344CB8AC3E}">
        <p14:creationId xmlns:p14="http://schemas.microsoft.com/office/powerpoint/2010/main" val="3130283258"/>
      </p:ext>
    </p:extLst>
  </p:cSld>
  <p:clrMapOvr>
    <a:masterClrMapping/>
  </p:clrMapOvr>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25093F-B6A8-B751-6B50-AF3E19F963F2}"/>
              </a:ext>
            </a:extLst>
          </p:cNvPr>
          <p:cNvSpPr>
            <a:spLocks noGrp="1"/>
          </p:cNvSpPr>
          <p:nvPr>
            <p:ph type="body" sz="quarter" idx="15"/>
          </p:nvPr>
        </p:nvSpPr>
        <p:spPr/>
        <p:txBody>
          <a:bodyPr/>
          <a:lstStyle/>
          <a:p>
            <a:r>
              <a:rPr lang="de-DE"/>
              <a:t>Sportspiele im Kindergarten am Beispiel Basketball </a:t>
            </a:r>
          </a:p>
        </p:txBody>
      </p:sp>
      <p:sp>
        <p:nvSpPr>
          <p:cNvPr id="3" name="Textplatzhalter 2">
            <a:extLst>
              <a:ext uri="{FF2B5EF4-FFF2-40B4-BE49-F238E27FC236}">
                <a16:creationId xmlns:a16="http://schemas.microsoft.com/office/drawing/2014/main" id="{1978FE17-0C65-7CE7-BCD1-B89AB9B3B904}"/>
              </a:ext>
            </a:extLst>
          </p:cNvPr>
          <p:cNvSpPr>
            <a:spLocks noGrp="1"/>
          </p:cNvSpPr>
          <p:nvPr>
            <p:ph type="body" sz="quarter" idx="20"/>
          </p:nvPr>
        </p:nvSpPr>
        <p:spPr/>
        <p:txBody>
          <a:bodyPr/>
          <a:lstStyle/>
          <a:p>
            <a:endParaRPr lang="de-DE"/>
          </a:p>
        </p:txBody>
      </p:sp>
      <p:sp>
        <p:nvSpPr>
          <p:cNvPr id="4" name="Inhaltsplatzhalter 3">
            <a:extLst>
              <a:ext uri="{FF2B5EF4-FFF2-40B4-BE49-F238E27FC236}">
                <a16:creationId xmlns:a16="http://schemas.microsoft.com/office/drawing/2014/main" id="{06A340C4-F0BA-0A99-EA34-877D60A08136}"/>
              </a:ext>
            </a:extLst>
          </p:cNvPr>
          <p:cNvSpPr>
            <a:spLocks noGrp="1"/>
          </p:cNvSpPr>
          <p:nvPr>
            <p:ph sz="quarter" idx="26"/>
          </p:nvPr>
        </p:nvSpPr>
        <p:spPr/>
        <p:txBody>
          <a:bodyPr/>
          <a:lstStyle/>
          <a:p>
            <a:endParaRPr lang="de-DE"/>
          </a:p>
        </p:txBody>
      </p:sp>
      <p:sp>
        <p:nvSpPr>
          <p:cNvPr id="5" name="Foliennummernplatzhalter 4">
            <a:extLst>
              <a:ext uri="{FF2B5EF4-FFF2-40B4-BE49-F238E27FC236}">
                <a16:creationId xmlns:a16="http://schemas.microsoft.com/office/drawing/2014/main" id="{7A59CCAF-E6CF-8709-3A97-8B6854E5E361}"/>
              </a:ext>
            </a:extLst>
          </p:cNvPr>
          <p:cNvSpPr>
            <a:spLocks noGrp="1"/>
          </p:cNvSpPr>
          <p:nvPr>
            <p:ph type="sldNum" sz="quarter" idx="4"/>
          </p:nvPr>
        </p:nvSpPr>
        <p:spPr/>
        <p:txBody>
          <a:bodyPr/>
          <a:lstStyle/>
          <a:p>
            <a:r>
              <a:rPr lang="de-CH">
                <a:solidFill>
                  <a:prstClr val="black"/>
                </a:solidFill>
              </a:rPr>
              <a:t> Seite </a:t>
            </a:r>
            <a:fld id="{9DB74905-0D87-4A5B-AFC4-06030E9E71B6}" type="slidenum">
              <a:rPr lang="de-CH" smtClean="0">
                <a:solidFill>
                  <a:prstClr val="black"/>
                </a:solidFill>
              </a:rPr>
              <a:pPr/>
              <a:t>5</a:t>
            </a:fld>
            <a:endParaRPr lang="de-CH">
              <a:solidFill>
                <a:prstClr val="black"/>
              </a:solidFill>
            </a:endParaRPr>
          </a:p>
        </p:txBody>
      </p:sp>
      <p:sp>
        <p:nvSpPr>
          <p:cNvPr id="6" name="Bildplatzhalter 5">
            <a:extLst>
              <a:ext uri="{FF2B5EF4-FFF2-40B4-BE49-F238E27FC236}">
                <a16:creationId xmlns:a16="http://schemas.microsoft.com/office/drawing/2014/main" id="{4FC91145-07AC-9103-0F13-4A7E52586343}"/>
              </a:ext>
            </a:extLst>
          </p:cNvPr>
          <p:cNvSpPr>
            <a:spLocks noGrp="1"/>
          </p:cNvSpPr>
          <p:nvPr>
            <p:ph type="pic" sz="quarter" idx="27"/>
          </p:nvPr>
        </p:nvSpPr>
        <p:spPr/>
        <p:txBody>
          <a:bodyPr/>
          <a:lstStyle/>
          <a:p>
            <a:endParaRPr lang="de-DE"/>
          </a:p>
        </p:txBody>
      </p:sp>
      <p:sp>
        <p:nvSpPr>
          <p:cNvPr id="7" name="Bildplatzhalter 6">
            <a:extLst>
              <a:ext uri="{FF2B5EF4-FFF2-40B4-BE49-F238E27FC236}">
                <a16:creationId xmlns:a16="http://schemas.microsoft.com/office/drawing/2014/main" id="{5333E991-F83E-4118-FCD4-9F230517F53C}"/>
              </a:ext>
            </a:extLst>
          </p:cNvPr>
          <p:cNvSpPr>
            <a:spLocks noGrp="1"/>
          </p:cNvSpPr>
          <p:nvPr>
            <p:ph type="pic" sz="quarter" idx="28"/>
          </p:nvPr>
        </p:nvSpPr>
        <p:spPr/>
        <p:txBody>
          <a:bodyPr/>
          <a:lstStyle/>
          <a:p>
            <a:endParaRPr lang="de-DE"/>
          </a:p>
        </p:txBody>
      </p:sp>
      <p:grpSp>
        <p:nvGrpSpPr>
          <p:cNvPr id="11" name="Gruppieren 10">
            <a:extLst>
              <a:ext uri="{FF2B5EF4-FFF2-40B4-BE49-F238E27FC236}">
                <a16:creationId xmlns:a16="http://schemas.microsoft.com/office/drawing/2014/main" id="{E9C82C39-2612-E6BE-7F91-6A3ECD160B1D}"/>
              </a:ext>
            </a:extLst>
          </p:cNvPr>
          <p:cNvGrpSpPr/>
          <p:nvPr/>
        </p:nvGrpSpPr>
        <p:grpSpPr>
          <a:xfrm>
            <a:off x="1199180" y="1166817"/>
            <a:ext cx="9609291" cy="5235854"/>
            <a:chOff x="-1485072" y="332656"/>
            <a:chExt cx="12876143" cy="7438224"/>
          </a:xfrm>
        </p:grpSpPr>
        <p:pic>
          <p:nvPicPr>
            <p:cNvPr id="12" name="Bild 2">
              <a:extLst>
                <a:ext uri="{FF2B5EF4-FFF2-40B4-BE49-F238E27FC236}">
                  <a16:creationId xmlns:a16="http://schemas.microsoft.com/office/drawing/2014/main" id="{9CA7600E-CC09-A913-2BD8-CB3902BD1C2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85072" y="332656"/>
              <a:ext cx="12876143" cy="7438224"/>
            </a:xfrm>
            <a:prstGeom prst="rect">
              <a:avLst/>
            </a:prstGeom>
          </p:spPr>
        </p:pic>
        <p:pic>
          <p:nvPicPr>
            <p:cNvPr id="13" name="Bild 59">
              <a:extLst>
                <a:ext uri="{FF2B5EF4-FFF2-40B4-BE49-F238E27FC236}">
                  <a16:creationId xmlns:a16="http://schemas.microsoft.com/office/drawing/2014/main" id="{C24A16B8-472D-21CE-F58E-FBA777E95C1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682174" y="3356992"/>
              <a:ext cx="318516" cy="1170432"/>
            </a:xfrm>
            <a:prstGeom prst="rect">
              <a:avLst/>
            </a:prstGeom>
          </p:spPr>
        </p:pic>
        <p:pic>
          <p:nvPicPr>
            <p:cNvPr id="14" name="Bild 59">
              <a:extLst>
                <a:ext uri="{FF2B5EF4-FFF2-40B4-BE49-F238E27FC236}">
                  <a16:creationId xmlns:a16="http://schemas.microsoft.com/office/drawing/2014/main" id="{AA5ADAB5-CF76-C391-4B65-80C9B8AD214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529064" y="5229200"/>
              <a:ext cx="318516" cy="1170432"/>
            </a:xfrm>
            <a:prstGeom prst="rect">
              <a:avLst/>
            </a:prstGeom>
          </p:spPr>
        </p:pic>
        <p:pic>
          <p:nvPicPr>
            <p:cNvPr id="16" name="Grafik 15">
              <a:extLst>
                <a:ext uri="{FF2B5EF4-FFF2-40B4-BE49-F238E27FC236}">
                  <a16:creationId xmlns:a16="http://schemas.microsoft.com/office/drawing/2014/main" id="{A685BE91-31DA-AEDC-3EF5-A04A5610F7EE}"/>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073253" y="4359497"/>
              <a:ext cx="270530" cy="652801"/>
            </a:xfrm>
            <a:prstGeom prst="rect">
              <a:avLst/>
            </a:prstGeom>
          </p:spPr>
        </p:pic>
        <p:pic>
          <p:nvPicPr>
            <p:cNvPr id="17" name="Grafik 16">
              <a:extLst>
                <a:ext uri="{FF2B5EF4-FFF2-40B4-BE49-F238E27FC236}">
                  <a16:creationId xmlns:a16="http://schemas.microsoft.com/office/drawing/2014/main" id="{58631C6C-02B3-757C-3E3F-207188B7FA4A}"/>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321152" y="5373216"/>
              <a:ext cx="437894" cy="656840"/>
            </a:xfrm>
            <a:prstGeom prst="rect">
              <a:avLst/>
            </a:prstGeom>
          </p:spPr>
        </p:pic>
        <p:pic>
          <p:nvPicPr>
            <p:cNvPr id="18" name="Grafik 17">
              <a:extLst>
                <a:ext uri="{FF2B5EF4-FFF2-40B4-BE49-F238E27FC236}">
                  <a16:creationId xmlns:a16="http://schemas.microsoft.com/office/drawing/2014/main" id="{CACF9948-288D-EE90-5DE6-8D5FD61DE22F}"/>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988081" y="3818148"/>
              <a:ext cx="385625" cy="709276"/>
            </a:xfrm>
            <a:prstGeom prst="rect">
              <a:avLst/>
            </a:prstGeom>
          </p:spPr>
        </p:pic>
        <p:pic>
          <p:nvPicPr>
            <p:cNvPr id="19" name="Grafik 18">
              <a:extLst>
                <a:ext uri="{FF2B5EF4-FFF2-40B4-BE49-F238E27FC236}">
                  <a16:creationId xmlns:a16="http://schemas.microsoft.com/office/drawing/2014/main" id="{BA50823D-0F91-D732-9170-89B5DA2BCB9B}"/>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6241909" y="5407184"/>
              <a:ext cx="151251" cy="151251"/>
            </a:xfrm>
            <a:prstGeom prst="rect">
              <a:avLst/>
            </a:prstGeom>
          </p:spPr>
        </p:pic>
        <p:pic>
          <p:nvPicPr>
            <p:cNvPr id="20" name="Grafik 19">
              <a:extLst>
                <a:ext uri="{FF2B5EF4-FFF2-40B4-BE49-F238E27FC236}">
                  <a16:creationId xmlns:a16="http://schemas.microsoft.com/office/drawing/2014/main" id="{986456FA-2F5E-CD29-781C-AE7387B09F6C}"/>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6941306" y="4999804"/>
              <a:ext cx="381578" cy="701832"/>
            </a:xfrm>
            <a:prstGeom prst="rect">
              <a:avLst/>
            </a:prstGeom>
          </p:spPr>
        </p:pic>
        <p:pic>
          <p:nvPicPr>
            <p:cNvPr id="21" name="Grafik 20">
              <a:extLst>
                <a:ext uri="{FF2B5EF4-FFF2-40B4-BE49-F238E27FC236}">
                  <a16:creationId xmlns:a16="http://schemas.microsoft.com/office/drawing/2014/main" id="{5EEEAAC6-F01A-2095-6A0E-04BB3F395ABB}"/>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6692084" y="4395534"/>
              <a:ext cx="333881" cy="701832"/>
            </a:xfrm>
            <a:prstGeom prst="rect">
              <a:avLst/>
            </a:prstGeom>
          </p:spPr>
        </p:pic>
        <p:pic>
          <p:nvPicPr>
            <p:cNvPr id="22" name="Grafik 21">
              <a:extLst>
                <a:ext uri="{FF2B5EF4-FFF2-40B4-BE49-F238E27FC236}">
                  <a16:creationId xmlns:a16="http://schemas.microsoft.com/office/drawing/2014/main" id="{B39C20DE-A4F4-5177-31B2-34C66A7B7E07}"/>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7994853" y="4784153"/>
              <a:ext cx="432400" cy="626425"/>
            </a:xfrm>
            <a:prstGeom prst="rect">
              <a:avLst/>
            </a:prstGeom>
          </p:spPr>
        </p:pic>
        <p:pic>
          <p:nvPicPr>
            <p:cNvPr id="23" name="Bild 5">
              <a:extLst>
                <a:ext uri="{FF2B5EF4-FFF2-40B4-BE49-F238E27FC236}">
                  <a16:creationId xmlns:a16="http://schemas.microsoft.com/office/drawing/2014/main" id="{70EB7AD0-F01E-635B-D1F0-B608331F9D17}"/>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3368824" y="2816352"/>
              <a:ext cx="510540" cy="612648"/>
            </a:xfrm>
            <a:prstGeom prst="rect">
              <a:avLst/>
            </a:prstGeom>
          </p:spPr>
        </p:pic>
        <p:pic>
          <p:nvPicPr>
            <p:cNvPr id="24" name="Bild 41">
              <a:extLst>
                <a:ext uri="{FF2B5EF4-FFF2-40B4-BE49-F238E27FC236}">
                  <a16:creationId xmlns:a16="http://schemas.microsoft.com/office/drawing/2014/main" id="{5FFA48D8-2767-BD27-024B-2F915FE07F53}"/>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5776906" y="3047050"/>
              <a:ext cx="141348" cy="185651"/>
            </a:xfrm>
            <a:prstGeom prst="rect">
              <a:avLst/>
            </a:prstGeom>
          </p:spPr>
        </p:pic>
        <p:pic>
          <p:nvPicPr>
            <p:cNvPr id="25" name="Grafik 24" descr="Ein Bild, das Toilettenartikel enthält.&#10;&#10;&#10;&#10;Automatisch generierte Beschreibung">
              <a:extLst>
                <a:ext uri="{FF2B5EF4-FFF2-40B4-BE49-F238E27FC236}">
                  <a16:creationId xmlns:a16="http://schemas.microsoft.com/office/drawing/2014/main" id="{AC096A22-DE91-7B89-4A25-063DE5F32101}"/>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3525879" y="2827220"/>
              <a:ext cx="196430" cy="196430"/>
            </a:xfrm>
            <a:prstGeom prst="rect">
              <a:avLst/>
            </a:prstGeom>
          </p:spPr>
        </p:pic>
        <p:pic>
          <p:nvPicPr>
            <p:cNvPr id="26" name="Grafik 25" descr="Ein Bild, das ClipArt enthält.&#10;&#10;&#10;&#10;Automatisch generierte Beschreibung">
              <a:extLst>
                <a:ext uri="{FF2B5EF4-FFF2-40B4-BE49-F238E27FC236}">
                  <a16:creationId xmlns:a16="http://schemas.microsoft.com/office/drawing/2014/main" id="{F7BA81BA-810C-7F4F-0CA3-59FECA69FA99}"/>
                </a:ext>
              </a:extLst>
            </p:cNvPr>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3702577" y="3049537"/>
              <a:ext cx="176787" cy="176787"/>
            </a:xfrm>
            <a:prstGeom prst="rect">
              <a:avLst/>
            </a:prstGeom>
          </p:spPr>
        </p:pic>
        <p:pic>
          <p:nvPicPr>
            <p:cNvPr id="27" name="Grafik 26">
              <a:extLst>
                <a:ext uri="{FF2B5EF4-FFF2-40B4-BE49-F238E27FC236}">
                  <a16:creationId xmlns:a16="http://schemas.microsoft.com/office/drawing/2014/main" id="{C7AEFD3B-CBC3-BE31-6C57-8339774FE704}"/>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3499128" y="3047050"/>
              <a:ext cx="151251" cy="151251"/>
            </a:xfrm>
            <a:prstGeom prst="rect">
              <a:avLst/>
            </a:prstGeom>
          </p:spPr>
        </p:pic>
        <p:pic>
          <p:nvPicPr>
            <p:cNvPr id="28" name="Bild 41">
              <a:extLst>
                <a:ext uri="{FF2B5EF4-FFF2-40B4-BE49-F238E27FC236}">
                  <a16:creationId xmlns:a16="http://schemas.microsoft.com/office/drawing/2014/main" id="{F5CE654F-F2B2-05CB-294B-92E94CF8DF17}"/>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5200842" y="3508206"/>
              <a:ext cx="141348" cy="185651"/>
            </a:xfrm>
            <a:prstGeom prst="rect">
              <a:avLst/>
            </a:prstGeom>
          </p:spPr>
        </p:pic>
        <p:pic>
          <p:nvPicPr>
            <p:cNvPr id="29" name="Bild 41">
              <a:extLst>
                <a:ext uri="{FF2B5EF4-FFF2-40B4-BE49-F238E27FC236}">
                  <a16:creationId xmlns:a16="http://schemas.microsoft.com/office/drawing/2014/main" id="{E14D8FFD-66AF-8DF7-3D33-9D0272DB8660}"/>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4626181" y="3846361"/>
              <a:ext cx="141348" cy="185651"/>
            </a:xfrm>
            <a:prstGeom prst="rect">
              <a:avLst/>
            </a:prstGeom>
          </p:spPr>
        </p:pic>
        <p:pic>
          <p:nvPicPr>
            <p:cNvPr id="30" name="Bild 41">
              <a:extLst>
                <a:ext uri="{FF2B5EF4-FFF2-40B4-BE49-F238E27FC236}">
                  <a16:creationId xmlns:a16="http://schemas.microsoft.com/office/drawing/2014/main" id="{82F87953-6AC7-0E1D-04FF-EACE0B2DB177}"/>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4088904" y="4150572"/>
              <a:ext cx="141348" cy="185651"/>
            </a:xfrm>
            <a:prstGeom prst="rect">
              <a:avLst/>
            </a:prstGeom>
          </p:spPr>
        </p:pic>
        <p:pic>
          <p:nvPicPr>
            <p:cNvPr id="31" name="Bild 16">
              <a:extLst>
                <a:ext uri="{FF2B5EF4-FFF2-40B4-BE49-F238E27FC236}">
                  <a16:creationId xmlns:a16="http://schemas.microsoft.com/office/drawing/2014/main" id="{4C08F6A7-478C-6E52-3169-2E678F9D5B2A}"/>
                </a:ext>
              </a:extLst>
            </p:cNvPr>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flipH="1">
              <a:off x="5389824" y="813929"/>
              <a:ext cx="696288" cy="1628796"/>
            </a:xfrm>
            <a:prstGeom prst="rect">
              <a:avLst/>
            </a:prstGeom>
          </p:spPr>
        </p:pic>
        <p:pic>
          <p:nvPicPr>
            <p:cNvPr id="32" name="Grafik 31" descr="Ein Bild, das Toilettenartikel enthält.&#10;&#10;&#10;&#10;Automatisch generierte Beschreibung">
              <a:extLst>
                <a:ext uri="{FF2B5EF4-FFF2-40B4-BE49-F238E27FC236}">
                  <a16:creationId xmlns:a16="http://schemas.microsoft.com/office/drawing/2014/main" id="{2585DBAF-F3E0-05A0-1811-D177713DF3A1}"/>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848544" y="2276872"/>
              <a:ext cx="196430" cy="196430"/>
            </a:xfrm>
            <a:prstGeom prst="rect">
              <a:avLst/>
            </a:prstGeom>
          </p:spPr>
        </p:pic>
        <p:pic>
          <p:nvPicPr>
            <p:cNvPr id="33" name="Grafik 32" descr="Ein Bild, das ClipArt enthält.&#10;&#10;&#10;&#10;Automatisch generierte Beschreibung">
              <a:extLst>
                <a:ext uri="{FF2B5EF4-FFF2-40B4-BE49-F238E27FC236}">
                  <a16:creationId xmlns:a16="http://schemas.microsoft.com/office/drawing/2014/main" id="{5508C583-A2D4-932A-C39B-479C8C99AC39}"/>
                </a:ext>
              </a:extLst>
            </p:cNvPr>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2072680" y="1596356"/>
              <a:ext cx="176787" cy="176787"/>
            </a:xfrm>
            <a:prstGeom prst="rect">
              <a:avLst/>
            </a:prstGeom>
          </p:spPr>
        </p:pic>
        <p:pic>
          <p:nvPicPr>
            <p:cNvPr id="34" name="Grafik 33">
              <a:extLst>
                <a:ext uri="{FF2B5EF4-FFF2-40B4-BE49-F238E27FC236}">
                  <a16:creationId xmlns:a16="http://schemas.microsoft.com/office/drawing/2014/main" id="{62B4A44C-A8FA-E2CB-A68C-AA2D72196BAB}"/>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3562413" y="1684749"/>
              <a:ext cx="280328" cy="676443"/>
            </a:xfrm>
            <a:prstGeom prst="rect">
              <a:avLst/>
            </a:prstGeom>
          </p:spPr>
        </p:pic>
        <p:pic>
          <p:nvPicPr>
            <p:cNvPr id="35" name="Grafik 34">
              <a:extLst>
                <a:ext uri="{FF2B5EF4-FFF2-40B4-BE49-F238E27FC236}">
                  <a16:creationId xmlns:a16="http://schemas.microsoft.com/office/drawing/2014/main" id="{4A52EADF-32D2-9828-AF0F-2E9FFCA6F3AA}"/>
                </a:ext>
              </a:extLst>
            </p:cNvPr>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a:xfrm>
              <a:off x="2478224" y="2213838"/>
              <a:ext cx="476905" cy="715358"/>
            </a:xfrm>
            <a:prstGeom prst="rect">
              <a:avLst/>
            </a:prstGeom>
          </p:spPr>
        </p:pic>
        <p:pic>
          <p:nvPicPr>
            <p:cNvPr id="36" name="Grafik 35">
              <a:extLst>
                <a:ext uri="{FF2B5EF4-FFF2-40B4-BE49-F238E27FC236}">
                  <a16:creationId xmlns:a16="http://schemas.microsoft.com/office/drawing/2014/main" id="{8AC05D56-3579-0D65-2709-47763C753C7E}"/>
                </a:ext>
              </a:extLst>
            </p:cNvPr>
            <p:cNvPicPr>
              <a:picLocks noChangeAspect="1"/>
            </p:cNvPicPr>
            <p:nvPr/>
          </p:nvPicPr>
          <p:blipFill>
            <a:blip r:embed="rId19" cstate="print">
              <a:extLst>
                <a:ext uri="{28A0092B-C50C-407E-A947-70E740481C1C}">
                  <a14:useLocalDpi xmlns:a14="http://schemas.microsoft.com/office/drawing/2010/main"/>
                </a:ext>
              </a:extLst>
            </a:blip>
            <a:stretch>
              <a:fillRect/>
            </a:stretch>
          </p:blipFill>
          <p:spPr>
            <a:xfrm>
              <a:off x="5567776" y="2149814"/>
              <a:ext cx="435823" cy="697316"/>
            </a:xfrm>
            <a:prstGeom prst="rect">
              <a:avLst/>
            </a:prstGeom>
          </p:spPr>
        </p:pic>
        <p:pic>
          <p:nvPicPr>
            <p:cNvPr id="37" name="Grafik 36">
              <a:extLst>
                <a:ext uri="{FF2B5EF4-FFF2-40B4-BE49-F238E27FC236}">
                  <a16:creationId xmlns:a16="http://schemas.microsoft.com/office/drawing/2014/main" id="{A5E844DD-BA44-0308-EE1C-8E21A7839D66}"/>
                </a:ext>
              </a:extLst>
            </p:cNvPr>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flipH="1">
              <a:off x="4696855" y="1325144"/>
              <a:ext cx="457816" cy="807912"/>
            </a:xfrm>
            <a:prstGeom prst="rect">
              <a:avLst/>
            </a:prstGeom>
          </p:spPr>
        </p:pic>
        <p:pic>
          <p:nvPicPr>
            <p:cNvPr id="38" name="Grafik 37">
              <a:extLst>
                <a:ext uri="{FF2B5EF4-FFF2-40B4-BE49-F238E27FC236}">
                  <a16:creationId xmlns:a16="http://schemas.microsoft.com/office/drawing/2014/main" id="{B7274D38-A89C-43F1-62D2-579F68DD188A}"/>
                </a:ext>
              </a:extLst>
            </p:cNvPr>
            <p:cNvPicPr>
              <a:picLocks noChangeAspect="1"/>
            </p:cNvPicPr>
            <p:nvPr/>
          </p:nvPicPr>
          <p:blipFill>
            <a:blip r:embed="rId21" cstate="print">
              <a:extLst>
                <a:ext uri="{28A0092B-C50C-407E-A947-70E740481C1C}">
                  <a14:useLocalDpi xmlns:a14="http://schemas.microsoft.com/office/drawing/2010/main"/>
                </a:ext>
              </a:extLst>
            </a:blip>
            <a:stretch>
              <a:fillRect/>
            </a:stretch>
          </p:blipFill>
          <p:spPr>
            <a:xfrm rot="651473">
              <a:off x="5670412" y="2993220"/>
              <a:ext cx="558750" cy="607337"/>
            </a:xfrm>
            <a:prstGeom prst="rect">
              <a:avLst/>
            </a:prstGeom>
          </p:spPr>
        </p:pic>
        <p:pic>
          <p:nvPicPr>
            <p:cNvPr id="39" name="Grafik 38" descr="Ein Bild, das Toilettenartikel enthält.&#10;&#10;&#10;&#10;Automatisch generierte Beschreibung">
              <a:extLst>
                <a:ext uri="{FF2B5EF4-FFF2-40B4-BE49-F238E27FC236}">
                  <a16:creationId xmlns:a16="http://schemas.microsoft.com/office/drawing/2014/main" id="{85E3804B-4D61-3DCB-013A-EB380E1BE506}"/>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6003599" y="2473302"/>
              <a:ext cx="196430" cy="196430"/>
            </a:xfrm>
            <a:prstGeom prst="rect">
              <a:avLst/>
            </a:prstGeom>
          </p:spPr>
        </p:pic>
        <p:pic>
          <p:nvPicPr>
            <p:cNvPr id="40" name="Grafik 39" descr="Ein Bild, das Toilettenartikel enthält.&#10;&#10;&#10;&#10;Automatisch generierte Beschreibung">
              <a:extLst>
                <a:ext uri="{FF2B5EF4-FFF2-40B4-BE49-F238E27FC236}">
                  <a16:creationId xmlns:a16="http://schemas.microsoft.com/office/drawing/2014/main" id="{91B9BC87-16AE-5FC0-741B-FCB97026A80F}"/>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2345130" y="2103312"/>
              <a:ext cx="196430" cy="196430"/>
            </a:xfrm>
            <a:prstGeom prst="rect">
              <a:avLst/>
            </a:prstGeom>
          </p:spPr>
        </p:pic>
      </p:grpSp>
    </p:spTree>
    <p:extLst>
      <p:ext uri="{BB962C8B-B14F-4D97-AF65-F5344CB8AC3E}">
        <p14:creationId xmlns:p14="http://schemas.microsoft.com/office/powerpoint/2010/main" val="1224717602"/>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CH" b="1" dirty="0">
                <a:solidFill>
                  <a:srgbClr val="00B050"/>
                </a:solidFill>
              </a:rPr>
              <a:t>Teaching Games </a:t>
            </a:r>
            <a:r>
              <a:rPr lang="de-CH" b="1" dirty="0" err="1">
                <a:solidFill>
                  <a:srgbClr val="00B050"/>
                </a:solidFill>
              </a:rPr>
              <a:t>for</a:t>
            </a:r>
            <a:r>
              <a:rPr lang="de-CH" b="1" dirty="0">
                <a:solidFill>
                  <a:srgbClr val="00B050"/>
                </a:solidFill>
              </a:rPr>
              <a:t> Understanding im Zyklus 1 - Lehrsetting</a:t>
            </a:r>
          </a:p>
        </p:txBody>
      </p:sp>
      <p:sp>
        <p:nvSpPr>
          <p:cNvPr id="3" name="Inhaltsplatzhalter 2"/>
          <p:cNvSpPr>
            <a:spLocks noGrp="1"/>
          </p:cNvSpPr>
          <p:nvPr>
            <p:ph idx="1"/>
          </p:nvPr>
        </p:nvSpPr>
        <p:spPr>
          <a:xfrm>
            <a:off x="551384" y="1453864"/>
            <a:ext cx="11089233" cy="4927464"/>
          </a:xfrm>
        </p:spPr>
        <p:txBody>
          <a:bodyPr vert="horz" lIns="0" tIns="0" rIns="0" bIns="0" rtlCol="0" anchor="t">
            <a:noAutofit/>
          </a:bodyPr>
          <a:lstStyle/>
          <a:p>
            <a:endParaRPr lang="de-CH" b="1">
              <a:cs typeface="Arial"/>
            </a:endParaRPr>
          </a:p>
          <a:p>
            <a:endParaRPr lang="de-CH" b="1"/>
          </a:p>
          <a:p>
            <a:endParaRPr lang="de-CH" b="1"/>
          </a:p>
          <a:p>
            <a:endParaRPr lang="de-CH" b="1">
              <a:cs typeface="Arial" panose="020B0604020202020204"/>
            </a:endParaRPr>
          </a:p>
          <a:p>
            <a:endParaRPr lang="de-CH"/>
          </a:p>
          <a:p>
            <a:pPr algn="l"/>
            <a:endParaRPr lang="de-CH"/>
          </a:p>
          <a:p>
            <a:pPr algn="l"/>
            <a:endParaRPr lang="de-CH" sz="2800">
              <a:cs typeface="Arial" panose="020B0604020202020204"/>
            </a:endParaRPr>
          </a:p>
          <a:p>
            <a:endParaRPr lang="de-CH" b="1"/>
          </a:p>
        </p:txBody>
      </p:sp>
      <p:sp>
        <p:nvSpPr>
          <p:cNvPr id="5" name="Foliennummernplatzhalter 4"/>
          <p:cNvSpPr>
            <a:spLocks noGrp="1"/>
          </p:cNvSpPr>
          <p:nvPr>
            <p:ph type="sldNum" sz="quarter" idx="12"/>
          </p:nvPr>
        </p:nvSpPr>
        <p:spPr/>
        <p:txBody>
          <a:bodyPr/>
          <a:lstStyle/>
          <a:p>
            <a:fld id="{3794BAB9-C8B1-4192-A7D5-61F4677BDAA9}" type="slidenum">
              <a:rPr lang="de-DE" smtClean="0"/>
              <a:t>6</a:t>
            </a:fld>
            <a:endParaRPr lang="de-DE"/>
          </a:p>
        </p:txBody>
      </p:sp>
      <p:sp>
        <p:nvSpPr>
          <p:cNvPr id="4" name="Fußzeilenplatzhalter 3">
            <a:extLst>
              <a:ext uri="{FF2B5EF4-FFF2-40B4-BE49-F238E27FC236}">
                <a16:creationId xmlns:a16="http://schemas.microsoft.com/office/drawing/2014/main" id="{65C23DF5-AD26-D87B-CDB5-EA408AC22C5F}"/>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sp>
        <p:nvSpPr>
          <p:cNvPr id="9" name="Abgerundetes Rechteck 8">
            <a:extLst>
              <a:ext uri="{FF2B5EF4-FFF2-40B4-BE49-F238E27FC236}">
                <a16:creationId xmlns:a16="http://schemas.microsoft.com/office/drawing/2014/main" id="{A18509B9-C0CB-9AF8-05D7-493BB54AA249}"/>
              </a:ext>
            </a:extLst>
          </p:cNvPr>
          <p:cNvSpPr/>
          <p:nvPr/>
        </p:nvSpPr>
        <p:spPr>
          <a:xfrm>
            <a:off x="514932" y="3341532"/>
            <a:ext cx="2736306" cy="1407756"/>
          </a:xfrm>
          <a:prstGeom prst="roundRect">
            <a:avLst/>
          </a:prstGeom>
          <a:solidFill>
            <a:srgbClr val="70AD47">
              <a:lumMod val="40000"/>
              <a:lumOff val="60000"/>
            </a:srgbClr>
          </a:solidFill>
          <a:ln w="12700" cap="flat" cmpd="sng" algn="ctr">
            <a:noFill/>
            <a:prstDash val="solid"/>
            <a:miter lim="800000"/>
          </a:ln>
          <a:effectLst/>
        </p:spPr>
        <p:txBody>
          <a:bodyPr rtlCol="0" anchor="ctr"/>
          <a:lstStyle/>
          <a:p>
            <a:pPr marL="0" marR="0" lvl="0" indent="0" algn="ctr" defTabSz="979688" eaLnBrk="1" fontAlgn="auto" latinLnBrk="0" hangingPunct="1">
              <a:lnSpc>
                <a:spcPct val="100000"/>
              </a:lnSpc>
              <a:spcBef>
                <a:spcPts val="0"/>
              </a:spcBef>
              <a:spcAft>
                <a:spcPts val="0"/>
              </a:spcAft>
              <a:buClrTx/>
              <a:buSzTx/>
              <a:buFontTx/>
              <a:buNone/>
              <a:tabLst/>
              <a:defRPr/>
            </a:pPr>
            <a:r>
              <a:rPr kumimoji="0" lang="de-CH" sz="1929" b="0" i="0" u="none" strike="noStrike" kern="0" cap="none" spc="0" normalizeH="0" baseline="0" noProof="0">
                <a:ln>
                  <a:noFill/>
                </a:ln>
                <a:solidFill>
                  <a:sysClr val="windowText" lastClr="000000"/>
                </a:solidFill>
                <a:effectLst/>
                <a:uLnTx/>
                <a:uFillTx/>
                <a:latin typeface="Calibri" panose="020F0502020204030204"/>
                <a:ea typeface="+mn-ea"/>
                <a:cs typeface="+mn-cs"/>
              </a:rPr>
              <a:t>4 x Besuch Kinder</a:t>
            </a:r>
            <a:endParaRPr kumimoji="0" lang="de-CH" sz="1929" b="0" i="1"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10" name="Abgerundetes Rechteck 9">
            <a:extLst>
              <a:ext uri="{FF2B5EF4-FFF2-40B4-BE49-F238E27FC236}">
                <a16:creationId xmlns:a16="http://schemas.microsoft.com/office/drawing/2014/main" id="{350EEE20-959A-FED2-DBEC-ED543EE926CB}"/>
              </a:ext>
            </a:extLst>
          </p:cNvPr>
          <p:cNvSpPr/>
          <p:nvPr/>
        </p:nvSpPr>
        <p:spPr>
          <a:xfrm>
            <a:off x="6132451" y="2638942"/>
            <a:ext cx="2736303" cy="1407756"/>
          </a:xfrm>
          <a:prstGeom prst="roundRect">
            <a:avLst/>
          </a:prstGeom>
          <a:solidFill>
            <a:srgbClr val="70AD47">
              <a:lumMod val="40000"/>
              <a:lumOff val="60000"/>
            </a:srgbClr>
          </a:solidFill>
          <a:ln w="12700" cap="flat" cmpd="sng" algn="ctr">
            <a:noFill/>
            <a:prstDash val="solid"/>
            <a:miter lim="800000"/>
          </a:ln>
          <a:effectLst/>
        </p:spPr>
        <p:txBody>
          <a:bodyPr rtlCol="0" anchor="ctr"/>
          <a:lstStyle/>
          <a:p>
            <a:pPr marL="0" marR="0" lvl="0" indent="0" algn="ctr" defTabSz="979688" eaLnBrk="1" fontAlgn="auto" latinLnBrk="0" hangingPunct="1">
              <a:lnSpc>
                <a:spcPct val="100000"/>
              </a:lnSpc>
              <a:spcBef>
                <a:spcPts val="0"/>
              </a:spcBef>
              <a:spcAft>
                <a:spcPts val="0"/>
              </a:spcAft>
              <a:buClrTx/>
              <a:buSzTx/>
              <a:buFontTx/>
              <a:buNone/>
              <a:tabLst/>
              <a:defRPr/>
            </a:pPr>
            <a:r>
              <a:rPr kumimoji="0" lang="de-CH" sz="1929" b="0" i="0" u="none" strike="noStrike" kern="0" cap="none" spc="0" normalizeH="0" baseline="0" noProof="0">
                <a:ln>
                  <a:noFill/>
                </a:ln>
                <a:solidFill>
                  <a:sysClr val="windowText" lastClr="000000"/>
                </a:solidFill>
                <a:effectLst/>
                <a:uLnTx/>
                <a:uFillTx/>
                <a:latin typeface="Calibri" panose="020F0502020204030204"/>
                <a:ea typeface="+mn-ea"/>
                <a:cs typeface="+mn-cs"/>
              </a:rPr>
              <a:t>Leistungsnachweis</a:t>
            </a:r>
            <a:br>
              <a:rPr kumimoji="0" lang="de-CH" sz="1929" b="0" i="0" u="none" strike="noStrike" kern="0" cap="none" spc="0" normalizeH="0" baseline="0" noProof="0">
                <a:ln>
                  <a:noFill/>
                </a:ln>
                <a:solidFill>
                  <a:sysClr val="windowText" lastClr="000000"/>
                </a:solidFill>
                <a:effectLst/>
                <a:uLnTx/>
                <a:uFillTx/>
                <a:latin typeface="Calibri" panose="020F0502020204030204"/>
                <a:ea typeface="+mn-ea"/>
                <a:cs typeface="+mn-cs"/>
              </a:rPr>
            </a:br>
            <a:r>
              <a:rPr kumimoji="0" lang="de-CH" sz="1929" b="0" i="0" u="none" strike="noStrike" kern="0" cap="none" spc="0" normalizeH="0" baseline="0" noProof="0">
                <a:ln>
                  <a:noFill/>
                </a:ln>
                <a:solidFill>
                  <a:sysClr val="windowText" lastClr="000000"/>
                </a:solidFill>
                <a:effectLst/>
                <a:uLnTx/>
                <a:uFillTx/>
                <a:latin typeface="Calibri" panose="020F0502020204030204"/>
                <a:ea typeface="+mn-ea"/>
                <a:cs typeface="+mn-cs"/>
              </a:rPr>
              <a:t>Factsheet + Fachdiskussion</a:t>
            </a:r>
            <a:endParaRPr kumimoji="0" lang="de-CH" sz="1929" b="0" i="1"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11" name="Abgerundetes Rechteck 10">
            <a:extLst>
              <a:ext uri="{FF2B5EF4-FFF2-40B4-BE49-F238E27FC236}">
                <a16:creationId xmlns:a16="http://schemas.microsoft.com/office/drawing/2014/main" id="{221FAD00-D39E-BA79-3DAF-3E61EF6C49CF}"/>
              </a:ext>
            </a:extLst>
          </p:cNvPr>
          <p:cNvSpPr/>
          <p:nvPr/>
        </p:nvSpPr>
        <p:spPr>
          <a:xfrm>
            <a:off x="8940763" y="2348880"/>
            <a:ext cx="2736304" cy="1407756"/>
          </a:xfrm>
          <a:prstGeom prst="roundRect">
            <a:avLst/>
          </a:prstGeom>
          <a:solidFill>
            <a:srgbClr val="70AD47">
              <a:lumMod val="40000"/>
              <a:lumOff val="60000"/>
            </a:srgbClr>
          </a:solidFill>
          <a:ln w="12700" cap="flat" cmpd="sng" algn="ctr">
            <a:noFill/>
            <a:prstDash val="solid"/>
            <a:miter lim="800000"/>
          </a:ln>
          <a:effectLst/>
        </p:spPr>
        <p:txBody>
          <a:bodyPr rtlCol="0" anchor="ctr"/>
          <a:lstStyle/>
          <a:p>
            <a:pPr marL="0" marR="0" lvl="0" indent="0" algn="ctr" defTabSz="979688" eaLnBrk="1" fontAlgn="auto" latinLnBrk="0" hangingPunct="1">
              <a:lnSpc>
                <a:spcPct val="100000"/>
              </a:lnSpc>
              <a:spcBef>
                <a:spcPts val="0"/>
              </a:spcBef>
              <a:spcAft>
                <a:spcPts val="0"/>
              </a:spcAft>
              <a:buClrTx/>
              <a:buSzTx/>
              <a:buFontTx/>
              <a:buNone/>
              <a:tabLst/>
              <a:defRPr/>
            </a:pPr>
            <a:r>
              <a:rPr lang="de-CH" sz="1929" kern="0">
                <a:solidFill>
                  <a:sysClr val="windowText" lastClr="000000"/>
                </a:solidFill>
                <a:latin typeface="Calibri" panose="020F0502020204030204"/>
              </a:rPr>
              <a:t>Auftrag Unterstufenpraktikum </a:t>
            </a:r>
            <a:br>
              <a:rPr lang="de-CH" sz="1929" kern="0">
                <a:solidFill>
                  <a:sysClr val="windowText" lastClr="000000"/>
                </a:solidFill>
                <a:latin typeface="Calibri" panose="020F0502020204030204"/>
              </a:rPr>
            </a:br>
            <a:r>
              <a:rPr lang="de-CH" sz="1200" kern="0">
                <a:solidFill>
                  <a:sysClr val="windowText" lastClr="000000"/>
                </a:solidFill>
                <a:latin typeface="Calibri" panose="020F0502020204030204"/>
              </a:rPr>
              <a:t>(inkl. Auswertung der Interaktionsqualität)</a:t>
            </a:r>
            <a:endParaRPr kumimoji="0" lang="de-CH" sz="1200" b="0" i="1" u="none" strike="noStrike" kern="0" cap="none" spc="0" normalizeH="0" baseline="0" noProof="0">
              <a:ln>
                <a:noFill/>
              </a:ln>
              <a:solidFill>
                <a:sysClr val="windowText" lastClr="000000"/>
              </a:solidFill>
              <a:effectLst/>
              <a:uLnTx/>
              <a:uFillTx/>
              <a:latin typeface="Calibri" panose="020F0502020204030204"/>
            </a:endParaRPr>
          </a:p>
        </p:txBody>
      </p:sp>
      <p:sp>
        <p:nvSpPr>
          <p:cNvPr id="12" name="Abgerundetes Rechteck 11">
            <a:extLst>
              <a:ext uri="{FF2B5EF4-FFF2-40B4-BE49-F238E27FC236}">
                <a16:creationId xmlns:a16="http://schemas.microsoft.com/office/drawing/2014/main" id="{4436FB42-4E5B-3308-676B-99872F6B5C0E}"/>
              </a:ext>
            </a:extLst>
          </p:cNvPr>
          <p:cNvSpPr/>
          <p:nvPr/>
        </p:nvSpPr>
        <p:spPr>
          <a:xfrm>
            <a:off x="3324135" y="2990879"/>
            <a:ext cx="2736306" cy="1407756"/>
          </a:xfrm>
          <a:prstGeom prst="roundRect">
            <a:avLst/>
          </a:prstGeom>
          <a:solidFill>
            <a:srgbClr val="70AD47">
              <a:lumMod val="40000"/>
              <a:lumOff val="60000"/>
            </a:srgbClr>
          </a:solidFill>
          <a:ln w="12700" cap="flat" cmpd="sng" algn="ctr">
            <a:noFill/>
            <a:prstDash val="solid"/>
            <a:miter lim="800000"/>
          </a:ln>
          <a:effectLst/>
        </p:spPr>
        <p:txBody>
          <a:bodyPr lIns="91440" tIns="45720" rIns="91440" bIns="45720" rtlCol="0" anchor="ctr"/>
          <a:lstStyle/>
          <a:p>
            <a:pPr marL="0" marR="0" lvl="0" indent="0" algn="ctr" defTabSz="979688" eaLnBrk="1" fontAlgn="auto" latinLnBrk="0" hangingPunct="1">
              <a:lnSpc>
                <a:spcPct val="100000"/>
              </a:lnSpc>
              <a:spcBef>
                <a:spcPts val="0"/>
              </a:spcBef>
              <a:spcAft>
                <a:spcPts val="0"/>
              </a:spcAft>
              <a:buClrTx/>
              <a:buSzTx/>
              <a:buFontTx/>
              <a:buNone/>
              <a:tabLst/>
              <a:defRPr/>
            </a:pPr>
            <a:r>
              <a:rPr kumimoji="0" lang="de-CH" sz="1900" b="0" i="0" u="none" strike="noStrike" kern="0" cap="none" spc="0" normalizeH="0" baseline="0" noProof="0" dirty="0">
                <a:ln>
                  <a:noFill/>
                </a:ln>
                <a:solidFill>
                  <a:sysClr val="windowText" lastClr="000000"/>
                </a:solidFill>
                <a:effectLst/>
                <a:uLnTx/>
                <a:uFillTx/>
                <a:latin typeface="Calibri" panose="020F0502020204030204"/>
                <a:ea typeface="+mn-ea"/>
                <a:cs typeface="+mn-cs"/>
              </a:rPr>
              <a:t>Shadowing</a:t>
            </a:r>
          </a:p>
          <a:p>
            <a:pPr algn="ctr" defTabSz="979688">
              <a:defRPr/>
            </a:pPr>
            <a:r>
              <a:rPr lang="de-CH" sz="1200" kern="0" dirty="0">
                <a:solidFill>
                  <a:sysClr val="windowText" lastClr="000000"/>
                </a:solidFill>
                <a:latin typeface="Calibri" panose="020F0502020204030204"/>
              </a:rPr>
              <a:t>(Kreis, 2019)</a:t>
            </a:r>
            <a:endParaRPr lang="de-CH" sz="1200" b="0" u="none" strike="noStrike" kern="0" cap="none" spc="0" normalizeH="0" baseline="0" noProof="0" dirty="0">
              <a:ln>
                <a:noFill/>
              </a:ln>
              <a:solidFill>
                <a:sysClr val="windowText" lastClr="000000"/>
              </a:solidFill>
              <a:effectLst/>
              <a:uLnTx/>
              <a:uFillTx/>
              <a:latin typeface="Calibri" panose="020F0502020204030204"/>
              <a:ea typeface="Calibri"/>
              <a:cs typeface="Calibri"/>
            </a:endParaRPr>
          </a:p>
        </p:txBody>
      </p:sp>
    </p:spTree>
    <p:extLst>
      <p:ext uri="{BB962C8B-B14F-4D97-AF65-F5344CB8AC3E}">
        <p14:creationId xmlns:p14="http://schemas.microsoft.com/office/powerpoint/2010/main" val="781582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551383" y="1052736"/>
            <a:ext cx="11089233" cy="4392488"/>
          </a:xfrm>
        </p:spPr>
        <p:txBody>
          <a:bodyPr vert="horz" lIns="0" tIns="0" rIns="0" bIns="0" rtlCol="0" anchor="t">
            <a:noAutofit/>
          </a:bodyPr>
          <a:lstStyle/>
          <a:p>
            <a:pPr>
              <a:spcBef>
                <a:spcPts val="1200"/>
              </a:spcBef>
              <a:buClr>
                <a:schemeClr val="accent1"/>
              </a:buClr>
              <a:buSzPts val="1000"/>
              <a:tabLst>
                <a:tab pos="457200" algn="l"/>
              </a:tabLst>
            </a:pPr>
            <a:endParaRPr lang="de-CH" sz="1800" dirty="0">
              <a:solidFill>
                <a:srgbClr val="000000"/>
              </a:solidFill>
              <a:ea typeface="+mn-lt"/>
              <a:cs typeface="+mn-lt"/>
            </a:endParaRPr>
          </a:p>
          <a:p>
            <a:pPr>
              <a:spcBef>
                <a:spcPts val="1200"/>
              </a:spcBef>
              <a:buSzPts val="1000"/>
              <a:tabLst>
                <a:tab pos="457200" algn="l"/>
              </a:tabLst>
            </a:pPr>
            <a:endParaRPr lang="de-CH" sz="1800" dirty="0">
              <a:solidFill>
                <a:srgbClr val="000000"/>
              </a:solidFill>
              <a:ea typeface="Times New Roman" panose="02020603050405020304" pitchFamily="18" charset="0"/>
              <a:cs typeface="Arial"/>
            </a:endParaRPr>
          </a:p>
          <a:p>
            <a:pPr>
              <a:spcBef>
                <a:spcPts val="1200"/>
              </a:spcBef>
              <a:buSzPts val="1000"/>
              <a:tabLst>
                <a:tab pos="457200" algn="l"/>
              </a:tabLst>
            </a:pPr>
            <a:endParaRPr lang="de-CH" sz="1800" dirty="0">
              <a:solidFill>
                <a:srgbClr val="000000"/>
              </a:solidFill>
              <a:ea typeface="Times New Roman" panose="02020603050405020304" pitchFamily="18" charset="0"/>
              <a:cs typeface="Arial"/>
            </a:endParaRPr>
          </a:p>
          <a:p>
            <a:pPr>
              <a:spcBef>
                <a:spcPts val="1200"/>
              </a:spcBef>
              <a:buClr>
                <a:schemeClr val="accent1"/>
              </a:buClr>
              <a:buSzPts val="1000"/>
              <a:tabLst>
                <a:tab pos="457200" algn="l"/>
              </a:tabLst>
            </a:pPr>
            <a:r>
              <a:rPr lang="de-CH" sz="1800" b="1" dirty="0">
                <a:solidFill>
                  <a:srgbClr val="000000"/>
                </a:solidFill>
                <a:ea typeface="Times New Roman" panose="02020603050405020304" pitchFamily="18" charset="0"/>
                <a:cs typeface="Arial"/>
              </a:rPr>
              <a:t>These 1: </a:t>
            </a:r>
            <a:br>
              <a:rPr lang="de-CH" sz="1800" dirty="0">
                <a:ea typeface="Times New Roman" panose="02020603050405020304" pitchFamily="18" charset="0"/>
                <a:cs typeface="Arial"/>
              </a:rPr>
            </a:br>
            <a:r>
              <a:rPr lang="de-CH" sz="1800" dirty="0">
                <a:solidFill>
                  <a:srgbClr val="000000"/>
                </a:solidFill>
                <a:ea typeface="Times New Roman" panose="02020603050405020304" pitchFamily="18" charset="0"/>
                <a:cs typeface="Arial"/>
              </a:rPr>
              <a:t>Eine effektive Ausbildung erfordert eine abgestimmte Lernumgebu</a:t>
            </a:r>
            <a:r>
              <a:rPr lang="de-CH" sz="1800" dirty="0">
                <a:solidFill>
                  <a:srgbClr val="000000"/>
                </a:solidFill>
                <a:cs typeface="Arial"/>
              </a:rPr>
              <a:t>ng (Leistungsnachweis, kompetenzorientierte Lernaufgaben, Unterrichtsbesuche, Auftrag für das Praktikum), da rein</a:t>
            </a:r>
            <a:r>
              <a:rPr lang="de-CH" sz="1800" dirty="0">
                <a:solidFill>
                  <a:srgbClr val="000000"/>
                </a:solidFill>
                <a:ea typeface="Times New Roman" panose="02020603050405020304" pitchFamily="18" charset="0"/>
                <a:cs typeface="Arial"/>
              </a:rPr>
              <a:t>e Vorträge die Performanz nicht fördern.</a:t>
            </a:r>
          </a:p>
          <a:p>
            <a:pPr marL="342900" indent="-342900">
              <a:spcBef>
                <a:spcPts val="1200"/>
              </a:spcBef>
              <a:buClr>
                <a:schemeClr val="accent1"/>
              </a:buClr>
              <a:buSzPts val="1000"/>
              <a:buFont typeface="Symbol" panose="05050102010706020507" pitchFamily="18" charset="2"/>
              <a:buChar char=""/>
              <a:tabLst>
                <a:tab pos="457200" algn="l"/>
              </a:tabLst>
            </a:pPr>
            <a:endParaRPr lang="de-CH" sz="1800" dirty="0">
              <a:solidFill>
                <a:srgbClr val="000000"/>
              </a:solidFill>
              <a:ea typeface="Times New Roman" panose="02020603050405020304" pitchFamily="18" charset="0"/>
              <a:cs typeface="Arial"/>
            </a:endParaRPr>
          </a:p>
          <a:p>
            <a:pPr marL="342900" lvl="0" indent="-342900">
              <a:spcBef>
                <a:spcPts val="1200"/>
              </a:spcBef>
              <a:buClr>
                <a:schemeClr val="accent1"/>
              </a:buClr>
              <a:buSzPts val="1000"/>
              <a:buFont typeface="Symbol" panose="05050102010706020507" pitchFamily="18" charset="2"/>
              <a:buChar char=""/>
              <a:tabLst>
                <a:tab pos="457200" algn="l"/>
              </a:tabLst>
            </a:pPr>
            <a:endParaRPr lang="de-CH" sz="1800" dirty="0">
              <a:solidFill>
                <a:srgbClr val="000000"/>
              </a:solidFill>
              <a:effectLst/>
              <a:ea typeface="Calibri" panose="020F0502020204030204" pitchFamily="34" charset="0"/>
              <a:cs typeface="Arial"/>
            </a:endParaRPr>
          </a:p>
          <a:p>
            <a:pPr marL="285750" indent="-285750">
              <a:buClr>
                <a:schemeClr val="accent1"/>
              </a:buClr>
              <a:buFont typeface="Arial" panose="020B0604020202020204" pitchFamily="34" charset="0"/>
              <a:buChar char="•"/>
            </a:pPr>
            <a:endParaRPr lang="de-CH" sz="1800" dirty="0">
              <a:latin typeface="Times New Roman" panose="02020603050405020304" pitchFamily="18" charset="0"/>
              <a:cs typeface="Times New Roman" panose="02020603050405020304" pitchFamily="18" charset="0"/>
            </a:endParaRPr>
          </a:p>
        </p:txBody>
      </p:sp>
      <p:sp>
        <p:nvSpPr>
          <p:cNvPr id="5" name="Foliennummernplatzhalter 4"/>
          <p:cNvSpPr>
            <a:spLocks noGrp="1"/>
          </p:cNvSpPr>
          <p:nvPr>
            <p:ph type="sldNum" sz="quarter" idx="12"/>
          </p:nvPr>
        </p:nvSpPr>
        <p:spPr/>
        <p:txBody>
          <a:bodyPr/>
          <a:lstStyle/>
          <a:p>
            <a:fld id="{3794BAB9-C8B1-4192-A7D5-61F4677BDAA9}" type="slidenum">
              <a:rPr lang="de-DE" smtClean="0"/>
              <a:t>7</a:t>
            </a:fld>
            <a:endParaRPr lang="de-DE"/>
          </a:p>
        </p:txBody>
      </p:sp>
      <p:sp>
        <p:nvSpPr>
          <p:cNvPr id="7" name="Titel 1">
            <a:extLst>
              <a:ext uri="{FF2B5EF4-FFF2-40B4-BE49-F238E27FC236}">
                <a16:creationId xmlns:a16="http://schemas.microsoft.com/office/drawing/2014/main" id="{19625C4A-AE10-FA79-6AC1-B385FA307363}"/>
              </a:ext>
            </a:extLst>
          </p:cNvPr>
          <p:cNvSpPr txBox="1">
            <a:spLocks/>
          </p:cNvSpPr>
          <p:nvPr/>
        </p:nvSpPr>
        <p:spPr>
          <a:xfrm>
            <a:off x="550863" y="549275"/>
            <a:ext cx="9866312" cy="514625"/>
          </a:xfrm>
          <a:prstGeom prst="rect">
            <a:avLst/>
          </a:prstGeom>
        </p:spPr>
        <p:txBody>
          <a:bodyPr vert="horz" lIns="0" tIns="0" rIns="0" bIns="0" rtlCol="0" anchor="t">
            <a:noAutofit/>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r>
              <a:rPr lang="de-CH" dirty="0">
                <a:solidFill>
                  <a:srgbClr val="00B050"/>
                </a:solidFill>
              </a:rPr>
              <a:t>Eine ausgewählte resultierende These aus dem Projekt</a:t>
            </a:r>
          </a:p>
        </p:txBody>
      </p:sp>
      <p:sp>
        <p:nvSpPr>
          <p:cNvPr id="4" name="Fußzeilenplatzhalter 3">
            <a:extLst>
              <a:ext uri="{FF2B5EF4-FFF2-40B4-BE49-F238E27FC236}">
                <a16:creationId xmlns:a16="http://schemas.microsoft.com/office/drawing/2014/main" id="{99411767-47E1-E874-3286-77988EF65C76}"/>
              </a:ext>
            </a:extLst>
          </p:cNvPr>
          <p:cNvSpPr txBox="1">
            <a:spLocks/>
          </p:cNvSpPr>
          <p:nvPr/>
        </p:nvSpPr>
        <p:spPr>
          <a:xfrm>
            <a:off x="478481" y="6461404"/>
            <a:ext cx="7872875" cy="31515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400"/>
              <a:t>NFBS-Tagung 2024 PHSG</a:t>
            </a:r>
          </a:p>
        </p:txBody>
      </p:sp>
    </p:spTree>
    <p:extLst>
      <p:ext uri="{BB962C8B-B14F-4D97-AF65-F5344CB8AC3E}">
        <p14:creationId xmlns:p14="http://schemas.microsoft.com/office/powerpoint/2010/main" val="164014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AF0963-3A09-F9A7-E714-C3971E7854BB}"/>
              </a:ext>
            </a:extLst>
          </p:cNvPr>
          <p:cNvSpPr>
            <a:spLocks noGrp="1"/>
          </p:cNvSpPr>
          <p:nvPr>
            <p:ph type="title"/>
          </p:nvPr>
        </p:nvSpPr>
        <p:spPr>
          <a:xfrm>
            <a:off x="1523583" y="509993"/>
            <a:ext cx="7711400" cy="1361588"/>
          </a:xfrm>
        </p:spPr>
        <p:txBody>
          <a:bodyPr/>
          <a:lstStyle/>
          <a:p>
            <a:r>
              <a:rPr lang="fr-CH" sz="2800" b="1" dirty="0" err="1">
                <a:solidFill>
                  <a:srgbClr val="00B050"/>
                </a:solidFill>
                <a:cs typeface="Arial"/>
              </a:rPr>
              <a:t>Fernsupervision</a:t>
            </a:r>
            <a:r>
              <a:rPr lang="fr-CH" sz="2800" b="1" dirty="0">
                <a:solidFill>
                  <a:srgbClr val="00B050"/>
                </a:solidFill>
                <a:cs typeface="Arial"/>
              </a:rPr>
              <a:t> von </a:t>
            </a:r>
            <a:r>
              <a:rPr lang="fr-CH" sz="2800" b="1" dirty="0" err="1">
                <a:solidFill>
                  <a:srgbClr val="00B050"/>
                </a:solidFill>
                <a:cs typeface="Arial"/>
              </a:rPr>
              <a:t>Praktikanten</a:t>
            </a:r>
            <a:r>
              <a:rPr lang="fr-CH" sz="2800" b="1" dirty="0">
                <a:solidFill>
                  <a:srgbClr val="00B050"/>
                </a:solidFill>
                <a:cs typeface="Arial"/>
              </a:rPr>
              <a:t> </a:t>
            </a:r>
            <a:r>
              <a:rPr lang="fr-CH" sz="2800" b="1" dirty="0" err="1">
                <a:solidFill>
                  <a:srgbClr val="00B050"/>
                </a:solidFill>
                <a:cs typeface="Arial"/>
              </a:rPr>
              <a:t>im</a:t>
            </a:r>
            <a:r>
              <a:rPr lang="fr-CH" sz="2800" b="1" dirty="0">
                <a:solidFill>
                  <a:srgbClr val="00B050"/>
                </a:solidFill>
                <a:cs typeface="Arial"/>
              </a:rPr>
              <a:t> </a:t>
            </a:r>
            <a:r>
              <a:rPr lang="fr-CH" sz="2800" b="1" dirty="0" err="1">
                <a:solidFill>
                  <a:srgbClr val="00B050"/>
                </a:solidFill>
                <a:cs typeface="Arial"/>
              </a:rPr>
              <a:t>Sportunterricht</a:t>
            </a:r>
            <a:r>
              <a:rPr lang="fr-CH" sz="2800" b="1" dirty="0">
                <a:solidFill>
                  <a:srgbClr val="00B050"/>
                </a:solidFill>
                <a:cs typeface="Arial"/>
              </a:rPr>
              <a:t>: </a:t>
            </a:r>
            <a:r>
              <a:rPr lang="fr-CH" sz="2800" b="1" dirty="0" err="1">
                <a:solidFill>
                  <a:srgbClr val="00B050"/>
                </a:solidFill>
                <a:cs typeface="Arial"/>
              </a:rPr>
              <a:t>möglichst</a:t>
            </a:r>
            <a:r>
              <a:rPr lang="fr-CH" sz="2800" b="1" dirty="0">
                <a:solidFill>
                  <a:srgbClr val="00B050"/>
                </a:solidFill>
                <a:cs typeface="Arial"/>
              </a:rPr>
              <a:t> </a:t>
            </a:r>
            <a:r>
              <a:rPr lang="fr-CH" sz="2800" b="1" dirty="0" err="1">
                <a:solidFill>
                  <a:srgbClr val="00B050"/>
                </a:solidFill>
                <a:cs typeface="Arial"/>
              </a:rPr>
              <a:t>effektive</a:t>
            </a:r>
            <a:r>
              <a:rPr lang="fr-CH" sz="2800" b="1" dirty="0">
                <a:solidFill>
                  <a:srgbClr val="00B050"/>
                </a:solidFill>
                <a:cs typeface="Arial"/>
              </a:rPr>
              <a:t> </a:t>
            </a:r>
            <a:r>
              <a:rPr lang="fr-CH" sz="2800" b="1" dirty="0" err="1">
                <a:solidFill>
                  <a:srgbClr val="00B050"/>
                </a:solidFill>
                <a:cs typeface="Arial"/>
              </a:rPr>
              <a:t>hochschulische</a:t>
            </a:r>
            <a:r>
              <a:rPr lang="fr-CH" sz="2800" b="1" dirty="0">
                <a:solidFill>
                  <a:srgbClr val="00B050"/>
                </a:solidFill>
                <a:cs typeface="Arial"/>
              </a:rPr>
              <a:t> </a:t>
            </a:r>
            <a:r>
              <a:rPr lang="fr-CH" sz="2800" b="1" dirty="0" err="1">
                <a:solidFill>
                  <a:srgbClr val="00B050"/>
                </a:solidFill>
                <a:cs typeface="Arial"/>
              </a:rPr>
              <a:t>Lehre</a:t>
            </a:r>
            <a:r>
              <a:rPr lang="fr-CH" sz="2800" b="1" dirty="0">
                <a:solidFill>
                  <a:srgbClr val="00B050"/>
                </a:solidFill>
                <a:cs typeface="Arial"/>
              </a:rPr>
              <a:t> </a:t>
            </a:r>
            <a:r>
              <a:rPr lang="fr-CH" sz="2800" b="1" dirty="0" err="1">
                <a:solidFill>
                  <a:srgbClr val="00B050"/>
                </a:solidFill>
                <a:cs typeface="Arial"/>
              </a:rPr>
              <a:t>im</a:t>
            </a:r>
            <a:r>
              <a:rPr lang="fr-CH" sz="2800" b="1" dirty="0">
                <a:solidFill>
                  <a:srgbClr val="00B050"/>
                </a:solidFill>
                <a:cs typeface="Arial"/>
              </a:rPr>
              <a:t> </a:t>
            </a:r>
            <a:r>
              <a:rPr lang="fr-CH" sz="2800" b="1" dirty="0" err="1">
                <a:solidFill>
                  <a:srgbClr val="00B050"/>
                </a:solidFill>
                <a:cs typeface="Arial"/>
              </a:rPr>
              <a:t>Sportunterricht</a:t>
            </a:r>
            <a:r>
              <a:rPr lang="fr-CH" sz="2800" b="1" dirty="0">
                <a:solidFill>
                  <a:srgbClr val="00B050"/>
                </a:solidFill>
                <a:cs typeface="Arial"/>
              </a:rPr>
              <a:t> </a:t>
            </a:r>
            <a:endParaRPr lang="de-DE" dirty="0">
              <a:solidFill>
                <a:srgbClr val="00B050"/>
              </a:solidFill>
            </a:endParaRPr>
          </a:p>
        </p:txBody>
      </p:sp>
      <p:sp>
        <p:nvSpPr>
          <p:cNvPr id="4" name="Foliennummernplatzhalter 3">
            <a:extLst>
              <a:ext uri="{FF2B5EF4-FFF2-40B4-BE49-F238E27FC236}">
                <a16:creationId xmlns:a16="http://schemas.microsoft.com/office/drawing/2014/main" id="{5D9A156C-13E8-4EA5-B54A-288B59676DE8}"/>
              </a:ext>
            </a:extLst>
          </p:cNvPr>
          <p:cNvSpPr>
            <a:spLocks noGrp="1"/>
          </p:cNvSpPr>
          <p:nvPr>
            <p:ph type="sldNum" sz="quarter" idx="16"/>
          </p:nvPr>
        </p:nvSpPr>
        <p:spPr/>
        <p:txBody>
          <a:bodyPr/>
          <a:lstStyle/>
          <a:p>
            <a:fld id="{442AD375-037F-43D0-B059-5172DA06796A}" type="slidenum">
              <a:rPr lang="de-CH" smtClean="0"/>
              <a:pPr/>
              <a:t>8</a:t>
            </a:fld>
            <a:endParaRPr lang="de-CH"/>
          </a:p>
        </p:txBody>
      </p:sp>
      <p:sp>
        <p:nvSpPr>
          <p:cNvPr id="6" name="Textplatzhalter 5">
            <a:extLst>
              <a:ext uri="{FF2B5EF4-FFF2-40B4-BE49-F238E27FC236}">
                <a16:creationId xmlns:a16="http://schemas.microsoft.com/office/drawing/2014/main" id="{66B85549-32BE-C8A5-2B00-E952B9EF7FBB}"/>
              </a:ext>
            </a:extLst>
          </p:cNvPr>
          <p:cNvSpPr>
            <a:spLocks noGrp="1"/>
          </p:cNvSpPr>
          <p:nvPr>
            <p:ph type="body" sz="quarter" idx="18"/>
          </p:nvPr>
        </p:nvSpPr>
        <p:spPr/>
        <p:txBody>
          <a:bodyPr vert="horz" lIns="0" tIns="0" rIns="0" bIns="0" rtlCol="0" anchor="t">
            <a:noAutofit/>
          </a:bodyPr>
          <a:lstStyle/>
          <a:p>
            <a:pPr algn="ctr">
              <a:spcAft>
                <a:spcPts val="600"/>
              </a:spcAft>
            </a:pPr>
            <a:r>
              <a:rPr lang="fr-FR" sz="2400" dirty="0">
                <a:cs typeface="Arial"/>
              </a:rPr>
              <a:t>Magali </a:t>
            </a:r>
            <a:r>
              <a:rPr lang="fr-FR" sz="2400" err="1">
                <a:cs typeface="Arial"/>
              </a:rPr>
              <a:t>Descoeudres</a:t>
            </a:r>
            <a:endParaRPr lang="fr-FR" sz="2400">
              <a:cs typeface="Arial"/>
            </a:endParaRPr>
          </a:p>
          <a:p>
            <a:pPr algn="ctr">
              <a:spcAft>
                <a:spcPts val="600"/>
              </a:spcAft>
            </a:pPr>
            <a:r>
              <a:rPr lang="fr-FR" sz="2400" dirty="0">
                <a:cs typeface="Arial"/>
                <a:hlinkClick r:id="rId2">
                  <a:extLst>
                    <a:ext uri="{A12FA001-AC4F-418D-AE19-62706E023703}">
                      <ahyp:hlinkClr xmlns:ahyp="http://schemas.microsoft.com/office/drawing/2018/hyperlinkcolor" val="tx"/>
                    </a:ext>
                  </a:extLst>
                </a:hlinkClick>
              </a:rPr>
              <a:t>magali.descoeudres@hepl.ch</a:t>
            </a:r>
            <a:endParaRPr lang="fr-FR" sz="2400">
              <a:cs typeface="Arial"/>
            </a:endParaRPr>
          </a:p>
          <a:p>
            <a:endParaRPr lang="de-DE" dirty="0">
              <a:cs typeface="Arial"/>
            </a:endParaRPr>
          </a:p>
        </p:txBody>
      </p:sp>
      <p:pic>
        <p:nvPicPr>
          <p:cNvPr id="8" name="Picture 2" descr="Capture d’écran 2018-06-19 à 13.57.06.png">
            <a:extLst>
              <a:ext uri="{FF2B5EF4-FFF2-40B4-BE49-F238E27FC236}">
                <a16:creationId xmlns:a16="http://schemas.microsoft.com/office/drawing/2014/main" id="{3A01BD02-29E3-3DC9-6788-792D64008B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6632" y="2568197"/>
            <a:ext cx="1664444" cy="1721606"/>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 7" descr="Ein Bild, das Im Haus, Mobiliar, Person, Kleidung enthält.&#10;&#10;Beschreibung automatisch generiert.">
            <a:extLst>
              <a:ext uri="{FF2B5EF4-FFF2-40B4-BE49-F238E27FC236}">
                <a16:creationId xmlns:a16="http://schemas.microsoft.com/office/drawing/2014/main" id="{4248B7AF-80B1-0CD8-8F0E-9ECE478FA036}"/>
              </a:ext>
            </a:extLst>
          </p:cNvPr>
          <p:cNvPicPr>
            <a:picLocks noChangeAspect="1"/>
          </p:cNvPicPr>
          <p:nvPr/>
        </p:nvPicPr>
        <p:blipFill>
          <a:blip r:embed="rId4"/>
          <a:stretch>
            <a:fillRect/>
          </a:stretch>
        </p:blipFill>
        <p:spPr>
          <a:xfrm>
            <a:off x="3624232" y="2212867"/>
            <a:ext cx="2129916" cy="2100812"/>
          </a:xfrm>
          <a:prstGeom prst="rect">
            <a:avLst/>
          </a:prstGeom>
        </p:spPr>
      </p:pic>
      <p:pic>
        <p:nvPicPr>
          <p:cNvPr id="12" name="Image 5" descr="Ein Bild, das Kleidung, Person, Im Haus, Mobiliar enthält.&#10;&#10;Beschreibung automatisch generiert.">
            <a:extLst>
              <a:ext uri="{FF2B5EF4-FFF2-40B4-BE49-F238E27FC236}">
                <a16:creationId xmlns:a16="http://schemas.microsoft.com/office/drawing/2014/main" id="{08748987-08F1-99EF-B429-121F4D3B20EB}"/>
              </a:ext>
            </a:extLst>
          </p:cNvPr>
          <p:cNvPicPr>
            <a:picLocks noChangeAspect="1"/>
          </p:cNvPicPr>
          <p:nvPr/>
        </p:nvPicPr>
        <p:blipFill>
          <a:blip r:embed="rId5"/>
          <a:stretch>
            <a:fillRect/>
          </a:stretch>
        </p:blipFill>
        <p:spPr>
          <a:xfrm>
            <a:off x="6302350" y="2209781"/>
            <a:ext cx="1368152" cy="2276872"/>
          </a:xfrm>
          <a:prstGeom prst="rect">
            <a:avLst/>
          </a:prstGeom>
        </p:spPr>
      </p:pic>
      <p:pic>
        <p:nvPicPr>
          <p:cNvPr id="14" name="Grafik 13" descr="Ein Bild, das Text, Schrift, Logo, Grafiken enthält.&#10;&#10;Beschreibung automatisch generiert.">
            <a:extLst>
              <a:ext uri="{FF2B5EF4-FFF2-40B4-BE49-F238E27FC236}">
                <a16:creationId xmlns:a16="http://schemas.microsoft.com/office/drawing/2014/main" id="{9AC64A92-E66D-571F-F800-B6D5F38E3A11}"/>
              </a:ext>
            </a:extLst>
          </p:cNvPr>
          <p:cNvPicPr>
            <a:picLocks noChangeAspect="1"/>
          </p:cNvPicPr>
          <p:nvPr/>
        </p:nvPicPr>
        <p:blipFill>
          <a:blip r:embed="rId6"/>
          <a:stretch>
            <a:fillRect/>
          </a:stretch>
        </p:blipFill>
        <p:spPr>
          <a:xfrm>
            <a:off x="6350" y="6079172"/>
            <a:ext cx="2146300" cy="776606"/>
          </a:xfrm>
          <a:prstGeom prst="rect">
            <a:avLst/>
          </a:prstGeom>
        </p:spPr>
      </p:pic>
    </p:spTree>
    <p:extLst>
      <p:ext uri="{BB962C8B-B14F-4D97-AF65-F5344CB8AC3E}">
        <p14:creationId xmlns:p14="http://schemas.microsoft.com/office/powerpoint/2010/main" val="24566554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7" name="Google Shape;127;p16"/>
          <p:cNvSpPr txBox="1">
            <a:spLocks noGrp="1"/>
          </p:cNvSpPr>
          <p:nvPr>
            <p:ph type="title"/>
          </p:nvPr>
        </p:nvSpPr>
        <p:spPr>
          <a:xfrm>
            <a:off x="501390" y="165766"/>
            <a:ext cx="10293870" cy="1943119"/>
          </a:xfrm>
          <a:prstGeom prst="rect">
            <a:avLst/>
          </a:prstGeom>
          <a:noFill/>
          <a:ln>
            <a:noFill/>
          </a:ln>
        </p:spPr>
        <p:txBody>
          <a:bodyPr spcFirstLastPara="1" vert="horz" wrap="square" lIns="68569" tIns="34275" rIns="68569" bIns="34275" numCol="1" rtlCol="0" anchor="ctr" anchorCtr="0" compatLnSpc="1">
            <a:prstTxWarp prst="textNoShape">
              <a:avLst/>
            </a:prstTxWarp>
            <a:noAutofit/>
          </a:bodyPr>
          <a:lstStyle/>
          <a:p>
            <a:pPr algn="ctr">
              <a:lnSpc>
                <a:spcPct val="90000"/>
              </a:lnSpc>
              <a:spcBef>
                <a:spcPts val="0"/>
              </a:spcBef>
              <a:buClr>
                <a:schemeClr val="dk1"/>
              </a:buClr>
              <a:buSzPts val="3700"/>
            </a:pPr>
            <a:r>
              <a:rPr lang="de-DE" sz="2800" b="1" dirty="0">
                <a:solidFill>
                  <a:srgbClr val="00B050"/>
                </a:solidFill>
                <a:latin typeface="Arial"/>
                <a:cs typeface="Arial"/>
              </a:rPr>
              <a:t>Über COVID-19 hinaus: WARUM Praktika aus der Ferne mithilfe digitaler Mittel überwachen?</a:t>
            </a:r>
            <a:br>
              <a:rPr lang="de-DE" sz="2800" b="1" dirty="0">
                <a:solidFill>
                  <a:srgbClr val="00B050"/>
                </a:solidFill>
                <a:latin typeface="Arial" panose="020B0604020202020204" pitchFamily="34" charset="0"/>
                <a:cs typeface="Arial" panose="020B0604020202020204" pitchFamily="34" charset="0"/>
              </a:rPr>
            </a:br>
            <a:r>
              <a:rPr lang="de-DE" sz="2000" b="1" dirty="0">
                <a:solidFill>
                  <a:srgbClr val="00B050"/>
                </a:solidFill>
                <a:latin typeface="+mn-lt"/>
                <a:hlinkClick r:id="rId3">
                  <a:extLst>
                    <a:ext uri="{A12FA001-AC4F-418D-AE19-62706E023703}">
                      <ahyp:hlinkClr xmlns:ahyp="http://schemas.microsoft.com/office/drawing/2018/hyperlinkcolor" val="tx"/>
                    </a:ext>
                  </a:extLst>
                </a:hlinkClick>
              </a:rPr>
              <a:t>(Petit, et al., 2019)</a:t>
            </a:r>
            <a:endParaRPr lang="de-DE" sz="2000" b="1" dirty="0">
              <a:solidFill>
                <a:srgbClr val="00B050"/>
              </a:solidFill>
              <a:latin typeface="+mn-lt"/>
              <a:cs typeface="Arial" panose="020B0604020202020204"/>
            </a:endParaRPr>
          </a:p>
        </p:txBody>
      </p:sp>
      <p:sp>
        <p:nvSpPr>
          <p:cNvPr id="131" name="Google Shape;131;p16"/>
          <p:cNvSpPr/>
          <p:nvPr/>
        </p:nvSpPr>
        <p:spPr>
          <a:xfrm>
            <a:off x="1080984" y="1984428"/>
            <a:ext cx="585549" cy="649262"/>
          </a:xfrm>
          <a:prstGeom prst="rect">
            <a:avLst/>
          </a:prstGeom>
          <a:blipFill rotWithShape="1">
            <a:blip r:embed="rId4">
              <a:alphaModFix/>
            </a:blip>
            <a:stretch>
              <a:fillRect/>
            </a:stretch>
          </a:blipFill>
          <a:ln>
            <a:noFill/>
          </a:ln>
        </p:spPr>
        <p:txBody>
          <a:bodyPr spcFirstLastPara="1" wrap="square" lIns="68569" tIns="68569" rIns="68569" bIns="68569" anchor="ctr" anchorCtr="0">
            <a:noAutofit/>
          </a:bodyPr>
          <a:lstStyle/>
          <a:p>
            <a:endParaRPr>
              <a:solidFill>
                <a:srgbClr val="5FAC22"/>
              </a:solidFill>
            </a:endParaRPr>
          </a:p>
        </p:txBody>
      </p:sp>
      <p:sp>
        <p:nvSpPr>
          <p:cNvPr id="132" name="Google Shape;132;p16"/>
          <p:cNvSpPr/>
          <p:nvPr/>
        </p:nvSpPr>
        <p:spPr>
          <a:xfrm>
            <a:off x="2387522" y="3664339"/>
            <a:ext cx="1301220" cy="2646752"/>
          </a:xfrm>
          <a:prstGeom prst="rect">
            <a:avLst/>
          </a:prstGeom>
          <a:noFill/>
          <a:ln>
            <a:noFill/>
          </a:ln>
        </p:spPr>
        <p:txBody>
          <a:bodyPr spcFirstLastPara="1" wrap="square" lIns="68569" tIns="68569" rIns="68569" bIns="68569" anchor="ctr" anchorCtr="0">
            <a:noAutofit/>
          </a:bodyPr>
          <a:lstStyle/>
          <a:p>
            <a:endParaRPr/>
          </a:p>
        </p:txBody>
      </p:sp>
      <p:sp>
        <p:nvSpPr>
          <p:cNvPr id="133" name="Google Shape;133;p16"/>
          <p:cNvSpPr txBox="1"/>
          <p:nvPr/>
        </p:nvSpPr>
        <p:spPr>
          <a:xfrm>
            <a:off x="498170" y="2833697"/>
            <a:ext cx="1891770" cy="3259675"/>
          </a:xfrm>
          <a:prstGeom prst="rect">
            <a:avLst/>
          </a:prstGeom>
          <a:noFill/>
          <a:ln>
            <a:noFill/>
          </a:ln>
        </p:spPr>
        <p:txBody>
          <a:bodyPr spcFirstLastPara="1" wrap="square" lIns="0" tIns="0" rIns="0" bIns="0" anchor="t" anchorCtr="0">
            <a:noAutofit/>
          </a:bodyPr>
          <a:lstStyle/>
          <a:p>
            <a:pPr algn="ctr">
              <a:lnSpc>
                <a:spcPct val="90000"/>
              </a:lnSpc>
              <a:buClr>
                <a:schemeClr val="dk1"/>
              </a:buClr>
              <a:buSzPts val="1600"/>
            </a:pPr>
            <a:r>
              <a:rPr lang="de-DE" sz="2000" dirty="0"/>
              <a:t>Qualitativ hochwertige Betreuung für Praktikanten bieten, die in einem weit entfernten Praktikum von der HEP platziert sind </a:t>
            </a:r>
            <a:r>
              <a:rPr lang="de-DE" sz="2000" dirty="0">
                <a:ea typeface="Calibri"/>
                <a:cs typeface="Arial"/>
                <a:sym typeface="Calibri"/>
              </a:rPr>
              <a:t>(</a:t>
            </a:r>
            <a:r>
              <a:rPr lang="de-DE" sz="2000" err="1">
                <a:ea typeface="Calibri"/>
                <a:cs typeface="Arial"/>
                <a:sym typeface="Calibri"/>
              </a:rPr>
              <a:t>Gronn</a:t>
            </a:r>
            <a:r>
              <a:rPr lang="de-DE" sz="2000" dirty="0">
                <a:ea typeface="Calibri"/>
                <a:cs typeface="Arial"/>
                <a:sym typeface="Calibri"/>
              </a:rPr>
              <a:t> et al., 2013)</a:t>
            </a:r>
            <a:endParaRPr lang="de-DE" sz="2000" dirty="0">
              <a:ea typeface="Calibri"/>
              <a:cs typeface="Arial"/>
            </a:endParaRPr>
          </a:p>
        </p:txBody>
      </p:sp>
      <p:sp>
        <p:nvSpPr>
          <p:cNvPr id="134" name="Google Shape;134;p16"/>
          <p:cNvSpPr/>
          <p:nvPr/>
        </p:nvSpPr>
        <p:spPr>
          <a:xfrm>
            <a:off x="3622705" y="1984901"/>
            <a:ext cx="585549" cy="649262"/>
          </a:xfrm>
          <a:prstGeom prst="rect">
            <a:avLst/>
          </a:prstGeom>
          <a:blipFill rotWithShape="1">
            <a:blip r:embed="rId5">
              <a:alphaModFix/>
            </a:blip>
            <a:stretch>
              <a:fillRect/>
            </a:stretch>
          </a:blipFill>
          <a:ln>
            <a:noFill/>
          </a:ln>
        </p:spPr>
        <p:txBody>
          <a:bodyPr spcFirstLastPara="1" wrap="square" lIns="68569" tIns="68569" rIns="68569" bIns="68569" anchor="ctr" anchorCtr="0">
            <a:noAutofit/>
          </a:bodyPr>
          <a:lstStyle/>
          <a:p>
            <a:endParaRPr>
              <a:solidFill>
                <a:srgbClr val="5FAC22"/>
              </a:solidFill>
            </a:endParaRPr>
          </a:p>
        </p:txBody>
      </p:sp>
      <p:sp>
        <p:nvSpPr>
          <p:cNvPr id="135" name="Google Shape;135;p16"/>
          <p:cNvSpPr/>
          <p:nvPr/>
        </p:nvSpPr>
        <p:spPr>
          <a:xfrm>
            <a:off x="3916456" y="3664339"/>
            <a:ext cx="1301220" cy="2646752"/>
          </a:xfrm>
          <a:prstGeom prst="rect">
            <a:avLst/>
          </a:prstGeom>
          <a:noFill/>
          <a:ln>
            <a:noFill/>
          </a:ln>
        </p:spPr>
        <p:txBody>
          <a:bodyPr spcFirstLastPara="1" wrap="square" lIns="68569" tIns="68569" rIns="68569" bIns="68569" anchor="ctr" anchorCtr="0">
            <a:noAutofit/>
          </a:bodyPr>
          <a:lstStyle/>
          <a:p>
            <a:endParaRPr/>
          </a:p>
        </p:txBody>
      </p:sp>
      <p:sp>
        <p:nvSpPr>
          <p:cNvPr id="136" name="Google Shape;136;p16"/>
          <p:cNvSpPr txBox="1"/>
          <p:nvPr/>
        </p:nvSpPr>
        <p:spPr>
          <a:xfrm>
            <a:off x="2743761" y="2823744"/>
            <a:ext cx="2049978" cy="2994591"/>
          </a:xfrm>
          <a:prstGeom prst="rect">
            <a:avLst/>
          </a:prstGeom>
          <a:noFill/>
          <a:ln>
            <a:noFill/>
          </a:ln>
        </p:spPr>
        <p:txBody>
          <a:bodyPr spcFirstLastPara="1" wrap="square" lIns="0" tIns="0" rIns="0" bIns="0" anchor="t" anchorCtr="0">
            <a:noAutofit/>
          </a:bodyPr>
          <a:lstStyle/>
          <a:p>
            <a:pPr algn="ctr">
              <a:lnSpc>
                <a:spcPct val="90000"/>
              </a:lnSpc>
              <a:buClr>
                <a:schemeClr val="dk1"/>
              </a:buClr>
              <a:buSzPts val="1600"/>
            </a:pPr>
            <a:r>
              <a:rPr lang="de-DE" sz="2000" dirty="0"/>
              <a:t>Von einer wachsenden Vielfalt digitaler Werkzeuge profitieren, </a:t>
            </a:r>
            <a:r>
              <a:rPr lang="de-DE" sz="2000" b="1" dirty="0"/>
              <a:t>um die Praktikanten zu begleiten und ihre Entwicklung zu fördern</a:t>
            </a:r>
            <a:r>
              <a:rPr lang="de-DE" sz="2000" dirty="0"/>
              <a:t> </a:t>
            </a:r>
            <a:r>
              <a:rPr lang="de-DE" sz="2000" dirty="0">
                <a:cs typeface="Arial"/>
              </a:rPr>
              <a:t>(</a:t>
            </a:r>
            <a:r>
              <a:rPr lang="de-DE" sz="2000" dirty="0" err="1">
                <a:cs typeface="Arial"/>
              </a:rPr>
              <a:t>Descoeudres</a:t>
            </a:r>
            <a:r>
              <a:rPr lang="de-DE" sz="2000" dirty="0">
                <a:cs typeface="Arial"/>
              </a:rPr>
              <a:t> &amp; Jourdan, 2021)</a:t>
            </a:r>
          </a:p>
          <a:p>
            <a:pPr algn="ctr">
              <a:lnSpc>
                <a:spcPct val="90000"/>
              </a:lnSpc>
              <a:buClr>
                <a:schemeClr val="dk1"/>
              </a:buClr>
              <a:buSzPts val="1600"/>
            </a:pPr>
            <a:endParaRPr lang="de-DE" sz="1200" dirty="0">
              <a:ea typeface="Calibri"/>
              <a:cs typeface="Arial" panose="020B0604020202020204" pitchFamily="34" charset="0"/>
            </a:endParaRPr>
          </a:p>
        </p:txBody>
      </p:sp>
      <p:sp>
        <p:nvSpPr>
          <p:cNvPr id="137" name="Google Shape;137;p16"/>
          <p:cNvSpPr/>
          <p:nvPr/>
        </p:nvSpPr>
        <p:spPr>
          <a:xfrm>
            <a:off x="5511126" y="1988234"/>
            <a:ext cx="585549" cy="649262"/>
          </a:xfrm>
          <a:prstGeom prst="rect">
            <a:avLst/>
          </a:prstGeom>
          <a:blipFill rotWithShape="1">
            <a:blip r:embed="rId6">
              <a:alphaModFix/>
            </a:blip>
            <a:stretch>
              <a:fillRect/>
            </a:stretch>
          </a:blipFill>
          <a:ln>
            <a:noFill/>
          </a:ln>
        </p:spPr>
        <p:txBody>
          <a:bodyPr spcFirstLastPara="1" wrap="square" lIns="68569" tIns="68569" rIns="68569" bIns="68569" anchor="ctr" anchorCtr="0">
            <a:noAutofit/>
          </a:bodyPr>
          <a:lstStyle/>
          <a:p>
            <a:endParaRPr>
              <a:solidFill>
                <a:srgbClr val="5FAC22"/>
              </a:solidFill>
            </a:endParaRPr>
          </a:p>
        </p:txBody>
      </p:sp>
      <p:sp>
        <p:nvSpPr>
          <p:cNvPr id="138" name="Google Shape;138;p16"/>
          <p:cNvSpPr/>
          <p:nvPr/>
        </p:nvSpPr>
        <p:spPr>
          <a:xfrm>
            <a:off x="5445390" y="3664339"/>
            <a:ext cx="1301220" cy="2646752"/>
          </a:xfrm>
          <a:prstGeom prst="rect">
            <a:avLst/>
          </a:prstGeom>
          <a:noFill/>
          <a:ln>
            <a:noFill/>
          </a:ln>
        </p:spPr>
        <p:txBody>
          <a:bodyPr spcFirstLastPara="1" wrap="square" lIns="68569" tIns="68569" rIns="68569" bIns="68569" anchor="ctr" anchorCtr="0">
            <a:noAutofit/>
          </a:bodyPr>
          <a:lstStyle/>
          <a:p>
            <a:endParaRPr/>
          </a:p>
        </p:txBody>
      </p:sp>
      <p:sp>
        <p:nvSpPr>
          <p:cNvPr id="139" name="Google Shape;139;p16"/>
          <p:cNvSpPr txBox="1"/>
          <p:nvPr/>
        </p:nvSpPr>
        <p:spPr>
          <a:xfrm>
            <a:off x="4960261" y="2987993"/>
            <a:ext cx="1784904" cy="2976952"/>
          </a:xfrm>
          <a:prstGeom prst="rect">
            <a:avLst/>
          </a:prstGeom>
          <a:noFill/>
          <a:ln>
            <a:noFill/>
          </a:ln>
        </p:spPr>
        <p:txBody>
          <a:bodyPr spcFirstLastPara="1" wrap="square" lIns="0" tIns="0" rIns="0" bIns="0" anchor="t" anchorCtr="0">
            <a:noAutofit/>
          </a:bodyPr>
          <a:lstStyle/>
          <a:p>
            <a:pPr algn="ctr">
              <a:lnSpc>
                <a:spcPct val="90000"/>
              </a:lnSpc>
              <a:buClr>
                <a:schemeClr val="dk1"/>
              </a:buClr>
              <a:buSzPts val="1600"/>
            </a:pPr>
            <a:r>
              <a:rPr lang="de-DE" sz="2000" dirty="0"/>
              <a:t>Interaktionen durch digitale Medien erleichtern (Hamel, 2012) sowie </a:t>
            </a:r>
            <a:r>
              <a:rPr lang="de-DE" sz="2000" b="1" dirty="0"/>
              <a:t>reflexive Praktiken fördern</a:t>
            </a:r>
            <a:r>
              <a:rPr lang="de-DE" sz="2000" dirty="0">
                <a:cs typeface="Arial"/>
              </a:rPr>
              <a:t>(</a:t>
            </a:r>
            <a:r>
              <a:rPr lang="de-DE" sz="2000" err="1"/>
              <a:t>Miville</a:t>
            </a:r>
            <a:r>
              <a:rPr lang="de-DE" sz="2000" dirty="0"/>
              <a:t> &amp; Dion-</a:t>
            </a:r>
            <a:r>
              <a:rPr lang="de-DE" sz="2000" err="1"/>
              <a:t>Routhier</a:t>
            </a:r>
            <a:r>
              <a:rPr lang="de-DE" sz="2000" dirty="0"/>
              <a:t>, 2021</a:t>
            </a:r>
            <a:r>
              <a:rPr lang="de-DE" sz="2000" dirty="0">
                <a:cs typeface="Arial"/>
              </a:rPr>
              <a:t>)</a:t>
            </a:r>
          </a:p>
          <a:p>
            <a:pPr algn="ctr">
              <a:lnSpc>
                <a:spcPct val="90000"/>
              </a:lnSpc>
              <a:buClr>
                <a:schemeClr val="dk1"/>
              </a:buClr>
              <a:buSzPts val="1600"/>
            </a:pPr>
            <a:endParaRPr lang="de-DE" sz="1200">
              <a:solidFill>
                <a:srgbClr val="5FAC22"/>
              </a:solidFill>
              <a:ea typeface="Calibri"/>
              <a:cs typeface="Arial" panose="020B0604020202020204" pitchFamily="34" charset="0"/>
              <a:sym typeface="Calibri"/>
            </a:endParaRPr>
          </a:p>
        </p:txBody>
      </p:sp>
      <p:sp>
        <p:nvSpPr>
          <p:cNvPr id="140" name="Google Shape;140;p16"/>
          <p:cNvSpPr/>
          <p:nvPr/>
        </p:nvSpPr>
        <p:spPr>
          <a:xfrm>
            <a:off x="7550234" y="1985814"/>
            <a:ext cx="585549" cy="649262"/>
          </a:xfrm>
          <a:prstGeom prst="rect">
            <a:avLst/>
          </a:prstGeom>
          <a:blipFill rotWithShape="1">
            <a:blip r:embed="rId7">
              <a:alphaModFix/>
            </a:blip>
            <a:stretch>
              <a:fillRect/>
            </a:stretch>
          </a:blipFill>
          <a:ln>
            <a:noFill/>
          </a:ln>
        </p:spPr>
        <p:txBody>
          <a:bodyPr spcFirstLastPara="1" wrap="square" lIns="68569" tIns="68569" rIns="68569" bIns="68569" anchor="ctr" anchorCtr="0">
            <a:noAutofit/>
          </a:bodyPr>
          <a:lstStyle/>
          <a:p>
            <a:endParaRPr>
              <a:solidFill>
                <a:srgbClr val="5FAC22"/>
              </a:solidFill>
            </a:endParaRPr>
          </a:p>
        </p:txBody>
      </p:sp>
      <p:sp>
        <p:nvSpPr>
          <p:cNvPr id="141" name="Google Shape;141;p16"/>
          <p:cNvSpPr/>
          <p:nvPr/>
        </p:nvSpPr>
        <p:spPr>
          <a:xfrm>
            <a:off x="6974325" y="3664339"/>
            <a:ext cx="1301220" cy="2646752"/>
          </a:xfrm>
          <a:prstGeom prst="rect">
            <a:avLst/>
          </a:prstGeom>
          <a:noFill/>
          <a:ln>
            <a:noFill/>
          </a:ln>
        </p:spPr>
        <p:txBody>
          <a:bodyPr spcFirstLastPara="1" wrap="square" lIns="68569" tIns="68569" rIns="68569" bIns="68569" anchor="ctr" anchorCtr="0">
            <a:noAutofit/>
          </a:bodyPr>
          <a:lstStyle/>
          <a:p>
            <a:endParaRPr/>
          </a:p>
        </p:txBody>
      </p:sp>
      <p:sp>
        <p:nvSpPr>
          <p:cNvPr id="142" name="Google Shape;142;p16"/>
          <p:cNvSpPr txBox="1"/>
          <p:nvPr/>
        </p:nvSpPr>
        <p:spPr>
          <a:xfrm>
            <a:off x="6972135" y="2822331"/>
            <a:ext cx="2046766" cy="3463309"/>
          </a:xfrm>
          <a:prstGeom prst="rect">
            <a:avLst/>
          </a:prstGeom>
          <a:noFill/>
          <a:ln>
            <a:noFill/>
          </a:ln>
        </p:spPr>
        <p:txBody>
          <a:bodyPr spcFirstLastPara="1" wrap="square" lIns="0" tIns="0" rIns="0" bIns="0" anchor="t" anchorCtr="0">
            <a:noAutofit/>
          </a:bodyPr>
          <a:lstStyle/>
          <a:p>
            <a:pPr algn="ctr">
              <a:lnSpc>
                <a:spcPct val="90000"/>
              </a:lnSpc>
              <a:buClr>
                <a:schemeClr val="dk1"/>
              </a:buClr>
              <a:buSzPts val="1600"/>
            </a:pPr>
            <a:r>
              <a:rPr lang="de-DE" sz="2000" dirty="0"/>
              <a:t>Zeit und Geld sparen (</a:t>
            </a:r>
            <a:r>
              <a:rPr lang="de-DE" sz="2000" err="1"/>
              <a:t>Berkey</a:t>
            </a:r>
            <a:r>
              <a:rPr lang="de-DE" sz="2000" dirty="0"/>
              <a:t> &amp; Conklin, 2016) und gleichzeitig den CO₂-Fußabdruck reduzieren, auch wenn digitale Technologien ebenfalls Umwelt-belastungen verursachen</a:t>
            </a:r>
            <a:endParaRPr lang="de-DE" sz="2000">
              <a:ea typeface="Calibri"/>
              <a:cs typeface="Arial" panose="020B0604020202020204" pitchFamily="34" charset="0"/>
            </a:endParaRPr>
          </a:p>
        </p:txBody>
      </p:sp>
      <p:sp>
        <p:nvSpPr>
          <p:cNvPr id="143" name="Google Shape;143;p16"/>
          <p:cNvSpPr/>
          <p:nvPr/>
        </p:nvSpPr>
        <p:spPr>
          <a:xfrm>
            <a:off x="9697209" y="1991290"/>
            <a:ext cx="585549" cy="649262"/>
          </a:xfrm>
          <a:prstGeom prst="rect">
            <a:avLst/>
          </a:prstGeom>
          <a:blipFill rotWithShape="1">
            <a:blip r:embed="rId8">
              <a:alphaModFix/>
            </a:blip>
            <a:stretch>
              <a:fillRect/>
            </a:stretch>
          </a:blipFill>
          <a:ln>
            <a:noFill/>
          </a:ln>
        </p:spPr>
        <p:txBody>
          <a:bodyPr spcFirstLastPara="1" wrap="square" lIns="68569" tIns="68569" rIns="68569" bIns="68569" anchor="ctr" anchorCtr="0">
            <a:noAutofit/>
          </a:bodyPr>
          <a:lstStyle/>
          <a:p>
            <a:endParaRPr>
              <a:solidFill>
                <a:srgbClr val="5FAC22"/>
              </a:solidFill>
            </a:endParaRPr>
          </a:p>
        </p:txBody>
      </p:sp>
      <p:sp>
        <p:nvSpPr>
          <p:cNvPr id="144" name="Google Shape;144;p16"/>
          <p:cNvSpPr/>
          <p:nvPr/>
        </p:nvSpPr>
        <p:spPr>
          <a:xfrm>
            <a:off x="8503259" y="3664339"/>
            <a:ext cx="1301220" cy="2646752"/>
          </a:xfrm>
          <a:prstGeom prst="rect">
            <a:avLst/>
          </a:prstGeom>
          <a:noFill/>
          <a:ln>
            <a:noFill/>
          </a:ln>
        </p:spPr>
        <p:txBody>
          <a:bodyPr spcFirstLastPara="1" wrap="square" lIns="68569" tIns="68569" rIns="68569" bIns="68569" anchor="ctr" anchorCtr="0">
            <a:noAutofit/>
          </a:bodyPr>
          <a:lstStyle/>
          <a:p>
            <a:endParaRPr/>
          </a:p>
        </p:txBody>
      </p:sp>
      <p:sp>
        <p:nvSpPr>
          <p:cNvPr id="145" name="Google Shape;145;p16"/>
          <p:cNvSpPr txBox="1"/>
          <p:nvPr/>
        </p:nvSpPr>
        <p:spPr>
          <a:xfrm>
            <a:off x="9138336" y="2828181"/>
            <a:ext cx="1901444" cy="2989652"/>
          </a:xfrm>
          <a:prstGeom prst="rect">
            <a:avLst/>
          </a:prstGeom>
          <a:noFill/>
          <a:ln>
            <a:noFill/>
          </a:ln>
        </p:spPr>
        <p:txBody>
          <a:bodyPr spcFirstLastPara="1" wrap="square" lIns="0" tIns="0" rIns="0" bIns="0" anchor="t" anchorCtr="0">
            <a:noAutofit/>
          </a:bodyPr>
          <a:lstStyle/>
          <a:p>
            <a:pPr algn="ctr">
              <a:lnSpc>
                <a:spcPct val="90000"/>
              </a:lnSpc>
              <a:buClr>
                <a:schemeClr val="dk1"/>
              </a:buClr>
              <a:buSzPts val="1600"/>
            </a:pPr>
            <a:r>
              <a:rPr lang="de-DE" sz="2000" b="1" dirty="0"/>
              <a:t>Die Authentizität des Besuchs erhöhen und den durch einen Besuch verursachten Stress verringern </a:t>
            </a:r>
            <a:r>
              <a:rPr lang="de-DE" sz="2000" b="1" dirty="0">
                <a:ea typeface="Calibri"/>
                <a:cs typeface="Arial"/>
                <a:sym typeface="Calibri"/>
              </a:rPr>
              <a:t>(</a:t>
            </a:r>
            <a:r>
              <a:rPr lang="de-DE" sz="2000" b="1" err="1">
                <a:ea typeface="Calibri"/>
                <a:cs typeface="Arial"/>
                <a:sym typeface="Calibri"/>
              </a:rPr>
              <a:t>Hartshorne</a:t>
            </a:r>
            <a:r>
              <a:rPr lang="de-DE" sz="2000" b="1" dirty="0">
                <a:ea typeface="Calibri"/>
                <a:cs typeface="Arial"/>
                <a:sym typeface="Calibri"/>
              </a:rPr>
              <a:t> et al., 2011)</a:t>
            </a:r>
            <a:endParaRPr lang="de-DE" sz="2000" b="1" dirty="0">
              <a:ea typeface="Calibri"/>
              <a:cs typeface="Arial"/>
            </a:endParaRPr>
          </a:p>
        </p:txBody>
      </p:sp>
      <p:pic>
        <p:nvPicPr>
          <p:cNvPr id="3" name="Grafik 2" descr="Ein Bild, das Text, Schrift, Logo, Grafiken enthält.&#10;&#10;Beschreibung automatisch generiert.">
            <a:extLst>
              <a:ext uri="{FF2B5EF4-FFF2-40B4-BE49-F238E27FC236}">
                <a16:creationId xmlns:a16="http://schemas.microsoft.com/office/drawing/2014/main" id="{AC4B9783-32BD-7D5A-641C-FF3DFD86EC9E}"/>
              </a:ext>
            </a:extLst>
          </p:cNvPr>
          <p:cNvPicPr>
            <a:picLocks noChangeAspect="1"/>
          </p:cNvPicPr>
          <p:nvPr/>
        </p:nvPicPr>
        <p:blipFill>
          <a:blip r:embed="rId9"/>
          <a:stretch>
            <a:fillRect/>
          </a:stretch>
        </p:blipFill>
        <p:spPr>
          <a:xfrm>
            <a:off x="6350" y="6079172"/>
            <a:ext cx="2146300" cy="776606"/>
          </a:xfrm>
          <a:prstGeom prst="rect">
            <a:avLst/>
          </a:prstGeom>
        </p:spPr>
      </p:pic>
    </p:spTree>
    <p:extLst>
      <p:ext uri="{BB962C8B-B14F-4D97-AF65-F5344CB8AC3E}">
        <p14:creationId xmlns:p14="http://schemas.microsoft.com/office/powerpoint/2010/main" val="514816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0"/>
      <p:bldP spid="136" grpId="0"/>
      <p:bldP spid="139" grpId="0"/>
      <p:bldP spid="142" grpId="0"/>
      <p:bldP spid="145"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TotalTime>
  <Words>3490</Words>
  <Application>Microsoft Macintosh PowerPoint</Application>
  <PresentationFormat>Grand écran</PresentationFormat>
  <Paragraphs>437</Paragraphs>
  <Slides>29</Slides>
  <Notes>25</Notes>
  <HiddenSlides>2</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29</vt:i4>
      </vt:variant>
    </vt:vector>
  </HeadingPairs>
  <TitlesOfParts>
    <vt:vector size="40" baseType="lpstr">
      <vt:lpstr>Aptos</vt:lpstr>
      <vt:lpstr>Aptos Display</vt:lpstr>
      <vt:lpstr>Arial</vt:lpstr>
      <vt:lpstr>ArialMT</vt:lpstr>
      <vt:lpstr>Calibri</vt:lpstr>
      <vt:lpstr>Helvetica Neue</vt:lpstr>
      <vt:lpstr>Roboto</vt:lpstr>
      <vt:lpstr>Symbol</vt:lpstr>
      <vt:lpstr>Times New Roman</vt:lpstr>
      <vt:lpstr>Wingdings</vt:lpstr>
      <vt:lpstr>Thème Office</vt:lpstr>
      <vt:lpstr>(Effektive) Hochschulische Lehre im Fachbereich Bewegung und Sport</vt:lpstr>
      <vt:lpstr>Inhalte des Austauschforums</vt:lpstr>
      <vt:lpstr>Entwicklungsprojekt in der Lehre       Teaching Games for Understanding im Zyklus 1 </vt:lpstr>
      <vt:lpstr>Teaching Games for Understanding im Zyklus 1 - Grundlagen</vt:lpstr>
      <vt:lpstr>Présentation PowerPoint</vt:lpstr>
      <vt:lpstr>Teaching Games for Understanding im Zyklus 1 - Lehrsetting</vt:lpstr>
      <vt:lpstr>Présentation PowerPoint</vt:lpstr>
      <vt:lpstr>Fernsupervision von Praktikanten im Sportunterricht: möglichst effektive hochschulische Lehre im Sportunterricht </vt:lpstr>
      <vt:lpstr>Über COVID-19 hinaus: WARUM Praktika aus der Ferne mithilfe digitaler Mittel überwachen? (Petit, et al., 2019)</vt:lpstr>
      <vt:lpstr>WELCHE Ziele für Sportunterricht Praktikan:innen im Rahmen der Fernsupervision?</vt:lpstr>
      <vt:lpstr>Wie?</vt:lpstr>
      <vt:lpstr>WAS? Ergebnisse Selbstkonfrontationsgesprächs</vt:lpstr>
      <vt:lpstr>Présentation PowerPoint</vt:lpstr>
      <vt:lpstr> Wirksamer hochschulischer Unterricht: Wie können  wir die Kernpraktik der Klassenführung bei  angehenden (Sport unterrichtenden) Lehrpersonen effektiv verbessern?</vt:lpstr>
      <vt:lpstr>Présentation PowerPoint</vt:lpstr>
      <vt:lpstr>Hochschulische Lehre: Vier Interventionen</vt:lpstr>
      <vt:lpstr>Ergebnisse</vt:lpstr>
      <vt:lpstr>Présentation PowerPoint</vt:lpstr>
      <vt:lpstr>Zusammenführung und Erläuterung der Thesen (Jürg)</vt:lpstr>
      <vt:lpstr>Transferproblem</vt:lpstr>
      <vt:lpstr>Lernverständnis: Instruktion (Transmission) vs. Konstruktion (Aneignung)</vt:lpstr>
      <vt:lpstr>Technikmodel vs. Teaching Games for Understanding</vt:lpstr>
      <vt:lpstr>Diskussion (Matthias)</vt:lpstr>
      <vt:lpstr>Zusammenführung und Erläuterung der Thesen (Jürg)</vt:lpstr>
      <vt:lpstr> Lieben Dank für die Diskussion – die hoffentlich erbaulich war</vt:lpstr>
      <vt:lpstr>Referenzen</vt:lpstr>
      <vt:lpstr>Reflexion des Lernprozesses im Dialog</vt:lpstr>
      <vt:lpstr>Sprechanteil von Lehrpersonen</vt:lpstr>
      <vt:lpstr>Kognitiv aktivierende Fragen stellen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Anonymous</dc:creator>
  <cp:lastModifiedBy>Anonymous</cp:lastModifiedBy>
  <cp:revision>1</cp:revision>
  <dcterms:created xsi:type="dcterms:W3CDTF">2024-08-21T15:17:54Z</dcterms:created>
  <dcterms:modified xsi:type="dcterms:W3CDTF">2024-08-21T15:29:19Z</dcterms:modified>
</cp:coreProperties>
</file>