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6" r:id="rId2"/>
    <p:sldId id="257" r:id="rId3"/>
    <p:sldId id="287" r:id="rId4"/>
    <p:sldId id="263" r:id="rId5"/>
    <p:sldId id="264" r:id="rId6"/>
    <p:sldId id="265" r:id="rId7"/>
    <p:sldId id="275" r:id="rId8"/>
    <p:sldId id="267" r:id="rId9"/>
    <p:sldId id="276" r:id="rId10"/>
    <p:sldId id="272" r:id="rId11"/>
    <p:sldId id="273" r:id="rId12"/>
    <p:sldId id="279" r:id="rId13"/>
    <p:sldId id="277" r:id="rId14"/>
    <p:sldId id="278" r:id="rId15"/>
    <p:sldId id="289" r:id="rId16"/>
    <p:sldId id="290" r:id="rId17"/>
    <p:sldId id="270" r:id="rId18"/>
    <p:sldId id="286" r:id="rId19"/>
    <p:sldId id="288"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31" autoAdjust="0"/>
    <p:restoredTop sz="77348" autoAdjust="0"/>
  </p:normalViewPr>
  <p:slideViewPr>
    <p:cSldViewPr snapToGrid="0" snapToObjects="1">
      <p:cViewPr>
        <p:scale>
          <a:sx n="95" d="100"/>
          <a:sy n="95" d="100"/>
        </p:scale>
        <p:origin x="2272"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8C5F5CE-D7F6-CD4D-BF57-E1E894581110}" type="datetimeFigureOut">
              <a:rPr lang="fr-FR" smtClean="0"/>
              <a:t>09/05/2017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5174B9-4761-FA42-B296-BC6AAABDF670}" type="slidenum">
              <a:rPr lang="fr-FR" smtClean="0"/>
              <a:t>‹#›</a:t>
            </a:fld>
            <a:endParaRPr lang="fr-FR"/>
          </a:p>
        </p:txBody>
      </p:sp>
    </p:spTree>
    <p:extLst>
      <p:ext uri="{BB962C8B-B14F-4D97-AF65-F5344CB8AC3E}">
        <p14:creationId xmlns:p14="http://schemas.microsoft.com/office/powerpoint/2010/main" val="138493043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a:t>
            </a:fld>
            <a:endParaRPr lang="fr-FR"/>
          </a:p>
        </p:txBody>
      </p:sp>
    </p:spTree>
    <p:extLst>
      <p:ext uri="{BB962C8B-B14F-4D97-AF65-F5344CB8AC3E}">
        <p14:creationId xmlns:p14="http://schemas.microsoft.com/office/powerpoint/2010/main" val="21788729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Chaque fois que les EN me sollicitent pour un entretien d’ACS, il y a un moment marquant pour eux qui s’est déroulé. Chaque participant a son chantier: les transitions, la gestion d’un élève turbulent, la gestion de l’aide à l’enseignante qui gère un élève particulier, l’engagement des élèves etc. Parfois,</a:t>
            </a:r>
            <a:r>
              <a:rPr lang="fr-FR" baseline="0" dirty="0" smtClean="0"/>
              <a:t> à un chantier en succède un autre, parfois un chantier se termine, se </a:t>
            </a:r>
            <a:r>
              <a:rPr lang="fr-FR" baseline="0" dirty="0" err="1" smtClean="0"/>
              <a:t>résoud</a:t>
            </a:r>
            <a:r>
              <a:rPr lang="fr-FR" baseline="0" dirty="0" smtClean="0"/>
              <a:t>, parfois un chantier est en pause et un autre a pris le dessus</a:t>
            </a:r>
            <a:r>
              <a:rPr lang="is-IS" baseline="0" dirty="0" smtClean="0"/>
              <a:t>…</a:t>
            </a:r>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10</a:t>
            </a:fld>
            <a:endParaRPr lang="fr-FR"/>
          </a:p>
        </p:txBody>
      </p:sp>
    </p:spTree>
    <p:extLst>
      <p:ext uri="{BB962C8B-B14F-4D97-AF65-F5344CB8AC3E}">
        <p14:creationId xmlns:p14="http://schemas.microsoft.com/office/powerpoint/2010/main" val="36510235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Marques du développement: premier tri, </a:t>
            </a:r>
            <a:r>
              <a:rPr lang="fr-FR" dirty="0" err="1" smtClean="0"/>
              <a:t>degrossissage</a:t>
            </a:r>
            <a:r>
              <a:rPr lang="fr-FR" dirty="0" smtClean="0"/>
              <a:t>, 1</a:t>
            </a:r>
            <a:r>
              <a:rPr lang="fr-FR" baseline="30000" dirty="0" smtClean="0"/>
              <a:t>er</a:t>
            </a:r>
            <a:r>
              <a:rPr lang="fr-FR" dirty="0" smtClean="0"/>
              <a:t> temps, c’est ce qui permet de défricher, de sélectionner les extraits pour aller</a:t>
            </a:r>
            <a:r>
              <a:rPr lang="fr-FR" baseline="0" dirty="0" smtClean="0"/>
              <a:t> </a:t>
            </a:r>
            <a:r>
              <a:rPr lang="fr-FR" dirty="0" smtClean="0"/>
              <a:t>plus loin</a:t>
            </a:r>
          </a:p>
          <a:p>
            <a:r>
              <a:rPr lang="fr-FR" dirty="0" smtClean="0"/>
              <a:t>Dans le matériau langagier (v</a:t>
            </a:r>
            <a:r>
              <a:rPr lang="fr-FR" i="1" dirty="0" smtClean="0"/>
              <a:t>erbatim</a:t>
            </a:r>
            <a:r>
              <a:rPr lang="fr-FR" dirty="0" smtClean="0"/>
              <a:t>), je repère tous ces moments</a:t>
            </a:r>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11</a:t>
            </a:fld>
            <a:endParaRPr lang="fr-FR"/>
          </a:p>
        </p:txBody>
      </p:sp>
    </p:spTree>
    <p:extLst>
      <p:ext uri="{BB962C8B-B14F-4D97-AF65-F5344CB8AC3E}">
        <p14:creationId xmlns:p14="http://schemas.microsoft.com/office/powerpoint/2010/main" val="41536718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Cindy regardant</a:t>
            </a:r>
            <a:r>
              <a:rPr lang="fr-FR" baseline="0" dirty="0" smtClean="0"/>
              <a:t> un extrait lorsqu’elle sanctionne de manière brutale un groupe de garçons de </a:t>
            </a:r>
            <a:r>
              <a:rPr lang="fr-FR" baseline="0" dirty="0" smtClean="0"/>
              <a:t>8P qui transgresse volontairement les règles qu’elles a posées de </a:t>
            </a:r>
            <a:r>
              <a:rPr lang="fr-FR" baseline="0" dirty="0" smtClean="0"/>
              <a:t>la leçon avec des 8P.</a:t>
            </a:r>
          </a:p>
          <a:p>
            <a:endParaRPr lang="fr-FR" baseline="0" dirty="0" smtClean="0"/>
          </a:p>
          <a:p>
            <a:endParaRPr lang="fr-FR"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baseline="0" dirty="0" smtClean="0"/>
              <a:t>Expression des émotions: </a:t>
            </a:r>
            <a:r>
              <a:rPr lang="fr-FR" b="1" dirty="0" smtClean="0">
                <a:solidFill>
                  <a:srgbClr val="660066"/>
                </a:solidFill>
              </a:rPr>
              <a:t>Signe de conflit entre le réel et le réalisé, entre ce que l’acteur aurait souhaité faire et ce qu’il a pu faire</a:t>
            </a:r>
          </a:p>
          <a:p>
            <a:pPr marL="0" marR="0" indent="0" algn="l" defTabSz="457200" rtl="0" eaLnBrk="1" fontAlgn="auto" latinLnBrk="0" hangingPunct="1">
              <a:lnSpc>
                <a:spcPct val="100000"/>
              </a:lnSpc>
              <a:spcBef>
                <a:spcPts val="0"/>
              </a:spcBef>
              <a:spcAft>
                <a:spcPts val="0"/>
              </a:spcAft>
              <a:buClrTx/>
              <a:buSzTx/>
              <a:buFontTx/>
              <a:buNone/>
              <a:tabLst/>
              <a:defRPr/>
            </a:pPr>
            <a:endParaRPr lang="fr-FR"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baseline="0" dirty="0" smtClean="0"/>
              <a:t>Répétitions et hésitations: </a:t>
            </a:r>
            <a:r>
              <a:rPr lang="fr-FR" b="1" dirty="0" smtClean="0">
                <a:solidFill>
                  <a:srgbClr val="660066"/>
                </a:solidFill>
              </a:rPr>
              <a:t>L’acteur cherche ses mots ou au contraire les répète pour restituer un questionnement professionnel. Ceci peut être interprété comme un conflit à propos de normes (</a:t>
            </a:r>
            <a:r>
              <a:rPr lang="fr-FR" b="1" dirty="0" err="1" smtClean="0">
                <a:solidFill>
                  <a:srgbClr val="660066"/>
                </a:solidFill>
              </a:rPr>
              <a:t>Saujat</a:t>
            </a:r>
            <a:r>
              <a:rPr lang="fr-FR" b="1" dirty="0" smtClean="0">
                <a:solidFill>
                  <a:srgbClr val="660066"/>
                </a:solidFill>
              </a:rPr>
              <a:t>, 2004) et constituer l’expression d’un conflit intrapsychique</a:t>
            </a:r>
          </a:p>
          <a:p>
            <a:endParaRPr lang="fr-FR"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baseline="0" dirty="0" smtClean="0"/>
              <a:t>Langage non verbal: </a:t>
            </a:r>
            <a:r>
              <a:rPr lang="fr-FR" b="1" dirty="0" smtClean="0">
                <a:solidFill>
                  <a:srgbClr val="660066"/>
                </a:solidFill>
              </a:rPr>
              <a:t>Difficulté à exprimer ce que l’acteur souhaite, « difficulté à mettre en mots »</a:t>
            </a:r>
          </a:p>
          <a:p>
            <a:endParaRPr lang="fr-FR" baseline="0" dirty="0" smtClean="0"/>
          </a:p>
          <a:p>
            <a:r>
              <a:rPr lang="fr-FR" baseline="0" dirty="0" smtClean="0"/>
              <a:t>Une illustration issue du matériau langagier et dans lequel on peut trouver tant des expressions des émotions (rires, honte, énervement) que des répétitions ou des hésitations (ça m’énerve, j’en ai marre) ou du langage non verbal</a:t>
            </a:r>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12</a:t>
            </a:fld>
            <a:endParaRPr lang="fr-FR"/>
          </a:p>
        </p:txBody>
      </p:sp>
    </p:spTree>
    <p:extLst>
      <p:ext uri="{BB962C8B-B14F-4D97-AF65-F5344CB8AC3E}">
        <p14:creationId xmlns:p14="http://schemas.microsoft.com/office/powerpoint/2010/main" val="15855516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Autorisations du comité de direction de la HEP</a:t>
            </a:r>
          </a:p>
          <a:p>
            <a:r>
              <a:rPr lang="fr-FR" dirty="0" smtClean="0"/>
              <a:t>Autorisation de chacun des directeurs concernés (établissements bien représentés au niveau géographique)</a:t>
            </a:r>
          </a:p>
          <a:p>
            <a:r>
              <a:rPr lang="fr-FR" dirty="0" smtClean="0"/>
              <a:t>Autorisations de tous les parents d’élèves pour filmer les</a:t>
            </a:r>
            <a:r>
              <a:rPr lang="fr-FR" baseline="0" dirty="0" smtClean="0"/>
              <a:t> élèves (1 refus, donc la classe a été modifiée)</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13</a:t>
            </a:fld>
            <a:endParaRPr lang="fr-FR"/>
          </a:p>
        </p:txBody>
      </p:sp>
    </p:spTree>
    <p:extLst>
      <p:ext uri="{BB962C8B-B14F-4D97-AF65-F5344CB8AC3E}">
        <p14:creationId xmlns:p14="http://schemas.microsoft.com/office/powerpoint/2010/main" val="41656815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Méthode directe: </a:t>
            </a:r>
            <a:r>
              <a:rPr lang="fr-FR" baseline="0" dirty="0" smtClean="0"/>
              <a:t>observation</a:t>
            </a:r>
          </a:p>
          <a:p>
            <a:endParaRPr lang="fr-FR" dirty="0" smtClean="0"/>
          </a:p>
          <a:p>
            <a:r>
              <a:rPr lang="fr-FR" dirty="0" smtClean="0"/>
              <a:t>Méthode indirecte: ACS, ACC -&gt; on ne cherche pas la réalité des faits, mais on cherche à faire revivre une expérience, une situation à</a:t>
            </a:r>
            <a:r>
              <a:rPr lang="fr-FR" baseline="0" dirty="0" smtClean="0"/>
              <a:t> une personne, à faire vivre une expérience au carré pour pouvoir en dire quelque chose pour envisager des remédiations, produire des CIP, pour forcer le développement</a:t>
            </a:r>
          </a:p>
          <a:p>
            <a:endParaRPr lang="fr-FR" baseline="0" dirty="0" smtClean="0"/>
          </a:p>
          <a:p>
            <a:endParaRPr lang="fr-FR" baseline="0" dirty="0" smtClean="0"/>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14</a:t>
            </a:fld>
            <a:endParaRPr lang="fr-FR"/>
          </a:p>
        </p:txBody>
      </p:sp>
    </p:spTree>
    <p:extLst>
      <p:ext uri="{BB962C8B-B14F-4D97-AF65-F5344CB8AC3E}">
        <p14:creationId xmlns:p14="http://schemas.microsoft.com/office/powerpoint/2010/main" val="12155575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15</a:t>
            </a:fld>
            <a:endParaRPr lang="fr-FR"/>
          </a:p>
        </p:txBody>
      </p:sp>
    </p:spTree>
    <p:extLst>
      <p:ext uri="{BB962C8B-B14F-4D97-AF65-F5344CB8AC3E}">
        <p14:creationId xmlns:p14="http://schemas.microsoft.com/office/powerpoint/2010/main" val="104204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16</a:t>
            </a:fld>
            <a:endParaRPr lang="fr-FR"/>
          </a:p>
        </p:txBody>
      </p:sp>
    </p:spTree>
    <p:extLst>
      <p:ext uri="{BB962C8B-B14F-4D97-AF65-F5344CB8AC3E}">
        <p14:creationId xmlns:p14="http://schemas.microsoft.com/office/powerpoint/2010/main" val="4706583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17</a:t>
            </a:fld>
            <a:endParaRPr lang="fr-FR"/>
          </a:p>
        </p:txBody>
      </p:sp>
    </p:spTree>
    <p:extLst>
      <p:ext uri="{BB962C8B-B14F-4D97-AF65-F5344CB8AC3E}">
        <p14:creationId xmlns:p14="http://schemas.microsoft.com/office/powerpoint/2010/main" val="17037868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2. Ces extraits peuvent soir être des séquences vidéo d’enseignants débutants (voir la plateforme </a:t>
            </a:r>
            <a:r>
              <a:rPr lang="fr-FR" dirty="0" err="1" smtClean="0"/>
              <a:t>NEOpass</a:t>
            </a:r>
            <a:r>
              <a:rPr lang="fr-FR" dirty="0" smtClean="0"/>
              <a:t> action), soit être faite sous forme d’analyses de situations professionnelles (</a:t>
            </a:r>
            <a:r>
              <a:rPr lang="fr-FR" dirty="0" err="1" smtClean="0"/>
              <a:t>cf</a:t>
            </a:r>
            <a:r>
              <a:rPr lang="fr-FR" dirty="0" smtClean="0"/>
              <a:t> projet Weber &amp; </a:t>
            </a:r>
            <a:r>
              <a:rPr lang="fr-FR" dirty="0" err="1" smtClean="0"/>
              <a:t>Méard</a:t>
            </a:r>
            <a:r>
              <a:rPr lang="fr-FR" dirty="0" smtClean="0"/>
              <a:t> chez les MS1)</a:t>
            </a:r>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Comme évoqué en début de présentation, les</a:t>
            </a:r>
            <a:r>
              <a:rPr lang="fr-FR" baseline="0" dirty="0" smtClean="0"/>
              <a:t> étudiants vivent plutôt des moments d’ennui en cours et des moments intenses émotionnellement durant leurs stages.</a:t>
            </a:r>
          </a:p>
          <a:p>
            <a:pPr marL="0" marR="0" indent="0" algn="l" defTabSz="457200" rtl="0" eaLnBrk="1" fontAlgn="auto" latinLnBrk="0" hangingPunct="1">
              <a:lnSpc>
                <a:spcPct val="100000"/>
              </a:lnSpc>
              <a:spcBef>
                <a:spcPts val="0"/>
              </a:spcBef>
              <a:spcAft>
                <a:spcPts val="0"/>
              </a:spcAft>
              <a:buClrTx/>
              <a:buSzTx/>
              <a:buFontTx/>
              <a:buNone/>
              <a:tabLst/>
              <a:defRPr/>
            </a:pPr>
            <a:endParaRPr lang="fr-FR"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baseline="0" dirty="0" smtClean="0"/>
              <a:t>Pour rendre l’alternance plus fonctionnelle dans nos modules didactiques de l’EPS, nous avons </a:t>
            </a:r>
            <a:r>
              <a:rPr lang="fr-FR" baseline="0" dirty="0" err="1" smtClean="0"/>
              <a:t>intérgré</a:t>
            </a:r>
            <a:r>
              <a:rPr lang="fr-FR" baseline="0"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fr-FR" baseline="0" dirty="0" smtClean="0"/>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fr-FR" baseline="0" dirty="0" smtClean="0"/>
              <a:t>Des analyses de situations professionnelles qui partent d’un moment émotionnellement marquant vécu par un étudiant en stage</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fr-FR" baseline="0" dirty="0" smtClean="0"/>
              <a:t>Des analyses de séquences d’enseignement d’enseignants débutants</a:t>
            </a:r>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endParaRPr lang="fr-FR" baseline="0" dirty="0" smtClean="0"/>
          </a:p>
          <a:p>
            <a:pPr marL="228600" marR="0" indent="-228600" algn="l" defTabSz="457200" rtl="0" eaLnBrk="1" fontAlgn="auto" latinLnBrk="0" hangingPunct="1">
              <a:lnSpc>
                <a:spcPct val="100000"/>
              </a:lnSpc>
              <a:spcBef>
                <a:spcPts val="0"/>
              </a:spcBef>
              <a:spcAft>
                <a:spcPts val="0"/>
              </a:spcAft>
              <a:buClrTx/>
              <a:buSzTx/>
              <a:buFontTx/>
              <a:buAutoNum type="arabicPeriod"/>
              <a:tabLst/>
              <a:defRPr/>
            </a:pPr>
            <a:r>
              <a:rPr lang="fr-FR" baseline="0" dirty="0" smtClean="0"/>
              <a:t>D’après les retours anonymes, ceci satisfait et est utile à la très grande majorité des étudiants</a:t>
            </a:r>
          </a:p>
          <a:p>
            <a:pPr marL="0" marR="0" indent="0" algn="l" defTabSz="457200" rtl="0" eaLnBrk="1" fontAlgn="auto" latinLnBrk="0" hangingPunct="1">
              <a:lnSpc>
                <a:spcPct val="100000"/>
              </a:lnSpc>
              <a:spcBef>
                <a:spcPts val="0"/>
              </a:spcBef>
              <a:spcAft>
                <a:spcPts val="0"/>
              </a:spcAft>
              <a:buClrTx/>
              <a:buSzTx/>
              <a:buFontTx/>
              <a:buNone/>
              <a:tabLst/>
              <a:defRPr/>
            </a:pPr>
            <a:endParaRPr lang="fr-FR"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18</a:t>
            </a:fld>
            <a:endParaRPr lang="fr-FR"/>
          </a:p>
        </p:txBody>
      </p:sp>
    </p:spTree>
    <p:extLst>
      <p:ext uri="{BB962C8B-B14F-4D97-AF65-F5344CB8AC3E}">
        <p14:creationId xmlns:p14="http://schemas.microsoft.com/office/powerpoint/2010/main" val="13032123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19</a:t>
            </a:fld>
            <a:endParaRPr lang="fr-FR"/>
          </a:p>
        </p:txBody>
      </p:sp>
    </p:spTree>
    <p:extLst>
      <p:ext uri="{BB962C8B-B14F-4D97-AF65-F5344CB8AC3E}">
        <p14:creationId xmlns:p14="http://schemas.microsoft.com/office/powerpoint/2010/main" val="1172868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L’accent va être mis sur la méthode et non pas sur la problématique.</a:t>
            </a:r>
            <a:r>
              <a:rPr lang="fr-FR" baseline="0" dirty="0" smtClean="0"/>
              <a:t> La revue de littérature a occupé ma première année de doctorat, alors que cette deuxième année a été consacrée au recueil de données</a:t>
            </a:r>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2</a:t>
            </a:fld>
            <a:endParaRPr lang="fr-FR"/>
          </a:p>
        </p:txBody>
      </p:sp>
    </p:spTree>
    <p:extLst>
      <p:ext uri="{BB962C8B-B14F-4D97-AF65-F5344CB8AC3E}">
        <p14:creationId xmlns:p14="http://schemas.microsoft.com/office/powerpoint/2010/main" val="10570016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b="1" dirty="0" smtClean="0"/>
              <a:t>EN: ce sigle regroupent</a:t>
            </a:r>
            <a:r>
              <a:rPr lang="fr-FR" b="1" baseline="0" dirty="0" smtClean="0"/>
              <a:t> tant les enseignants débutants que les enseignants stagiaires encore en formation</a:t>
            </a:r>
          </a:p>
          <a:p>
            <a:endParaRPr lang="fr-FR" b="1" baseline="0" dirty="0" smtClean="0"/>
          </a:p>
          <a:p>
            <a:r>
              <a:rPr lang="fr-FR" b="1" dirty="0" smtClean="0"/>
              <a:t> Revue de littérature durant le 1</a:t>
            </a:r>
            <a:r>
              <a:rPr lang="fr-FR" b="1" baseline="30000" dirty="0" smtClean="0"/>
              <a:t>ère</a:t>
            </a:r>
            <a:r>
              <a:rPr lang="fr-FR" b="1" dirty="0" smtClean="0"/>
              <a:t> année</a:t>
            </a:r>
          </a:p>
          <a:p>
            <a:endParaRPr lang="fr-FR" b="1" dirty="0" smtClean="0"/>
          </a:p>
          <a:p>
            <a:r>
              <a:rPr lang="fr-FR" b="1" dirty="0" smtClean="0"/>
              <a:t>Dilemmes</a:t>
            </a:r>
            <a:r>
              <a:rPr lang="fr-FR" dirty="0" smtClean="0"/>
              <a:t> entre gérer les élèves, éviter les débordements, faire apprendre, différencier: préoccupations contradictoires</a:t>
            </a:r>
          </a:p>
          <a:p>
            <a:r>
              <a:rPr lang="fr-FR" dirty="0" smtClean="0"/>
              <a:t>Jean (2008) montre dans sa recherche que 80% du temps serait consacré à gérer </a:t>
            </a:r>
            <a:r>
              <a:rPr lang="fr-FR" b="1" dirty="0" smtClean="0"/>
              <a:t>l’imprévu</a:t>
            </a:r>
          </a:p>
          <a:p>
            <a:r>
              <a:rPr lang="fr-FR" b="1" dirty="0" smtClean="0"/>
              <a:t>Choc de la réalité</a:t>
            </a:r>
            <a:r>
              <a:rPr lang="fr-FR" dirty="0" smtClean="0"/>
              <a:t>: décalage produit entre autre par les préoccupations multiples et contradictoires auxquelles</a:t>
            </a:r>
            <a:r>
              <a:rPr lang="fr-FR" baseline="0" dirty="0" smtClean="0"/>
              <a:t> les EN doivent faire face</a:t>
            </a:r>
          </a:p>
          <a:p>
            <a:endParaRPr lang="fr-FR" dirty="0" smtClean="0">
              <a:effectLst/>
            </a:endParaRPr>
          </a:p>
          <a:p>
            <a:r>
              <a:rPr lang="fr-FR" dirty="0" smtClean="0">
                <a:effectLst/>
              </a:rPr>
              <a:t>Par gain de temps, je décide de ne pas mentionner tous les auteurs internationaux ayant traité de l’aspect émotionnel</a:t>
            </a:r>
            <a:endParaRPr lang="fr-FR" baseline="0" dirty="0" smtClean="0"/>
          </a:p>
          <a:p>
            <a:endParaRPr lang="fr-FR"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fr-FR" dirty="0" smtClean="0"/>
              <a:t>Problématique: </a:t>
            </a:r>
            <a:r>
              <a:rPr lang="fr-FR" sz="1050" dirty="0" smtClean="0"/>
              <a:t> 1. </a:t>
            </a:r>
            <a:r>
              <a:rPr lang="fr-FR" b="1" dirty="0" smtClean="0">
                <a:solidFill>
                  <a:srgbClr val="FF0000"/>
                </a:solidFill>
              </a:rPr>
              <a:t>Comment le novice  régule-t-il ses émotions (feindre, masquer, accentuer etc.)? </a:t>
            </a:r>
          </a:p>
          <a:p>
            <a:pPr marL="0" marR="0" indent="0" algn="l" defTabSz="457200" rtl="0" eaLnBrk="1" fontAlgn="auto" latinLnBrk="0" hangingPunct="1">
              <a:lnSpc>
                <a:spcPct val="100000"/>
              </a:lnSpc>
              <a:spcBef>
                <a:spcPts val="0"/>
              </a:spcBef>
              <a:spcAft>
                <a:spcPts val="0"/>
              </a:spcAft>
              <a:buClrTx/>
              <a:buSzTx/>
              <a:buFontTx/>
              <a:buNone/>
              <a:tabLst/>
              <a:defRPr/>
            </a:pPr>
            <a:r>
              <a:rPr lang="fr-FR" b="1" dirty="0" smtClean="0">
                <a:solidFill>
                  <a:srgbClr val="FF0000"/>
                </a:solidFill>
              </a:rPr>
              <a:t>2. Comment gère-</a:t>
            </a:r>
            <a:r>
              <a:rPr lang="fr-FR" b="1" dirty="0" err="1" smtClean="0">
                <a:solidFill>
                  <a:srgbClr val="FF0000"/>
                </a:solidFill>
              </a:rPr>
              <a:t>t’il</a:t>
            </a:r>
            <a:r>
              <a:rPr lang="fr-FR" b="1" dirty="0" smtClean="0">
                <a:solidFill>
                  <a:srgbClr val="FF0000"/>
                </a:solidFill>
              </a:rPr>
              <a:t> les émotions produites par l’imprévisibilité, notamment lors de moments émotionnellement marquants vécus</a:t>
            </a:r>
            <a:r>
              <a:rPr lang="fr-FR" b="1" baseline="0" dirty="0" smtClean="0">
                <a:solidFill>
                  <a:srgbClr val="FF0000"/>
                </a:solidFill>
              </a:rPr>
              <a:t> en classe</a:t>
            </a:r>
            <a:r>
              <a:rPr lang="fr-FR" b="1" dirty="0" smtClean="0">
                <a:solidFill>
                  <a:srgbClr val="FF0000"/>
                </a:solidFill>
              </a:rPr>
              <a:t>?</a:t>
            </a:r>
          </a:p>
          <a:p>
            <a:pPr marL="0" marR="0" indent="0" algn="l" defTabSz="457200" rtl="0" eaLnBrk="1" fontAlgn="auto" latinLnBrk="0" hangingPunct="1">
              <a:lnSpc>
                <a:spcPct val="100000"/>
              </a:lnSpc>
              <a:spcBef>
                <a:spcPts val="0"/>
              </a:spcBef>
              <a:spcAft>
                <a:spcPts val="0"/>
              </a:spcAft>
              <a:buClrTx/>
              <a:buSzTx/>
              <a:buFontTx/>
              <a:buNone/>
              <a:tabLst/>
              <a:defRPr/>
            </a:pPr>
            <a:r>
              <a:rPr lang="fr-FR" b="1" dirty="0" smtClean="0">
                <a:solidFill>
                  <a:srgbClr val="FF0000"/>
                </a:solidFill>
              </a:rPr>
              <a:t> 3. Comment juxtapose-t-il l’ennui en institut et les moments émotionnellement saillants auprès des élèves?</a:t>
            </a:r>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3</a:t>
            </a:fld>
            <a:endParaRPr lang="fr-FR"/>
          </a:p>
        </p:txBody>
      </p:sp>
    </p:spTree>
    <p:extLst>
      <p:ext uri="{BB962C8B-B14F-4D97-AF65-F5344CB8AC3E}">
        <p14:creationId xmlns:p14="http://schemas.microsoft.com/office/powerpoint/2010/main" val="179414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4</a:t>
            </a:fld>
            <a:endParaRPr lang="fr-FR"/>
          </a:p>
        </p:txBody>
      </p:sp>
    </p:spTree>
    <p:extLst>
      <p:ext uri="{BB962C8B-B14F-4D97-AF65-F5344CB8AC3E}">
        <p14:creationId xmlns:p14="http://schemas.microsoft.com/office/powerpoint/2010/main" val="1932988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CH" sz="1200" kern="1200" dirty="0" smtClean="0">
                <a:solidFill>
                  <a:schemeClr val="tx1"/>
                </a:solidFill>
                <a:effectLst/>
                <a:latin typeface="+mn-lt"/>
                <a:ea typeface="+mn-ea"/>
                <a:cs typeface="+mn-cs"/>
              </a:rPr>
              <a:t>Cette branche de la psychologie du travail emprunte ses concepts à la psychologie historico-culturaliste et à l’ergonomie</a:t>
            </a:r>
            <a:r>
              <a:rPr lang="fr-FR" sz="1200" kern="1200" dirty="0" smtClean="0">
                <a:solidFill>
                  <a:schemeClr val="tx1"/>
                </a:solidFill>
                <a:effectLst/>
                <a:latin typeface="+mn-lt"/>
                <a:ea typeface="+mn-ea"/>
                <a:cs typeface="+mn-cs"/>
              </a:rPr>
              <a:t>.</a:t>
            </a:r>
          </a:p>
          <a:p>
            <a:endParaRPr lang="fr-FR" sz="1200" kern="1200" dirty="0" smtClean="0">
              <a:solidFill>
                <a:schemeClr val="tx1"/>
              </a:solidFill>
              <a:effectLst/>
              <a:latin typeface="+mn-lt"/>
              <a:ea typeface="+mn-ea"/>
              <a:cs typeface="+mn-cs"/>
            </a:endParaRPr>
          </a:p>
          <a:p>
            <a:pPr marL="0" indent="0">
              <a:buNone/>
            </a:pPr>
            <a:r>
              <a:rPr lang="fr-CH" dirty="0" smtClean="0"/>
              <a:t>Le CHAT</a:t>
            </a:r>
          </a:p>
          <a:p>
            <a:r>
              <a:rPr lang="fr-CH" dirty="0" smtClean="0"/>
              <a:t> définit le </a:t>
            </a:r>
            <a:r>
              <a:rPr lang="fr-CH" i="1" u="sng" dirty="0" smtClean="0"/>
              <a:t>développement</a:t>
            </a:r>
            <a:r>
              <a:rPr lang="fr-CH" dirty="0" smtClean="0"/>
              <a:t> professionnel (intériorisation de </a:t>
            </a:r>
            <a:r>
              <a:rPr lang="fr-CH" i="1" u="sng" dirty="0" smtClean="0"/>
              <a:t>signes culturels</a:t>
            </a:r>
            <a:r>
              <a:rPr lang="fr-CH" dirty="0" smtClean="0"/>
              <a:t>, ici des règles de métier ou des savoirs professionnels)</a:t>
            </a:r>
          </a:p>
          <a:p>
            <a:r>
              <a:rPr lang="fr-CH" dirty="0" smtClean="0"/>
              <a:t>pose que ce développement est lié au pouvoir d’être affecté (moments </a:t>
            </a:r>
            <a:r>
              <a:rPr lang="fr-CH" i="1" u="sng" dirty="0" smtClean="0"/>
              <a:t>d’auto-affectation</a:t>
            </a:r>
            <a:r>
              <a:rPr lang="fr-CH" dirty="0" smtClean="0"/>
              <a:t>) lors de </a:t>
            </a:r>
            <a:r>
              <a:rPr lang="fr-CH" i="1" u="sng" dirty="0" err="1" smtClean="0"/>
              <a:t>perezhivanie</a:t>
            </a:r>
            <a:endParaRPr lang="fr-CH" i="1" u="sng" dirty="0" smtClean="0"/>
          </a:p>
          <a:p>
            <a:r>
              <a:rPr lang="fr-CH" dirty="0" smtClean="0"/>
              <a:t>Les dilemmes liés à des préoccupations simultanées sont traduits par : les </a:t>
            </a:r>
            <a:r>
              <a:rPr lang="fr-CH" i="1" u="sng" dirty="0" smtClean="0"/>
              <a:t>conflits </a:t>
            </a:r>
            <a:r>
              <a:rPr lang="fr-CH" i="1" u="sng" dirty="0" err="1" smtClean="0"/>
              <a:t>intra-psychiques</a:t>
            </a:r>
            <a:r>
              <a:rPr lang="fr-CH" i="1" u="sng" dirty="0" smtClean="0"/>
              <a:t> </a:t>
            </a:r>
            <a:r>
              <a:rPr lang="fr-CH" dirty="0" smtClean="0"/>
              <a:t>sont liés à des </a:t>
            </a:r>
            <a:r>
              <a:rPr lang="fr-CH" i="1" u="sng" dirty="0" smtClean="0"/>
              <a:t>motifs d’agir </a:t>
            </a:r>
            <a:r>
              <a:rPr lang="fr-CH" dirty="0" smtClean="0"/>
              <a:t>concurrents et au décalage entre </a:t>
            </a:r>
            <a:r>
              <a:rPr lang="fr-CH" i="1" u="sng" dirty="0" smtClean="0"/>
              <a:t>activité réelle </a:t>
            </a:r>
            <a:r>
              <a:rPr lang="fr-CH" dirty="0" smtClean="0"/>
              <a:t>et </a:t>
            </a:r>
            <a:r>
              <a:rPr lang="fr-CH" i="1" u="sng" dirty="0" smtClean="0"/>
              <a:t>activité réalisée.</a:t>
            </a:r>
          </a:p>
          <a:p>
            <a:r>
              <a:rPr lang="fr-CH" dirty="0" smtClean="0"/>
              <a:t>L’imprévisibilité des situations de classe implique des connaissances professionnelles (traduites par </a:t>
            </a:r>
            <a:r>
              <a:rPr lang="fr-CH" i="1" u="sng" dirty="0" smtClean="0"/>
              <a:t>outils opérations</a:t>
            </a:r>
            <a:r>
              <a:rPr lang="fr-CH" dirty="0" smtClean="0"/>
              <a:t>)</a:t>
            </a:r>
          </a:p>
          <a:p>
            <a:pPr marL="0" marR="0" indent="0" algn="l" defTabSz="457200" rtl="0" eaLnBrk="1" fontAlgn="auto" latinLnBrk="0" hangingPunct="1">
              <a:lnSpc>
                <a:spcPct val="100000"/>
              </a:lnSpc>
              <a:spcBef>
                <a:spcPts val="0"/>
              </a:spcBef>
              <a:spcAft>
                <a:spcPts val="0"/>
              </a:spcAft>
              <a:buClrTx/>
              <a:buSzTx/>
              <a:buFontTx/>
              <a:buNone/>
              <a:tabLst/>
              <a:defRPr/>
            </a:pPr>
            <a:endParaRPr lang="fr-CH" sz="1200" kern="1200" dirty="0" smtClean="0">
              <a:solidFill>
                <a:schemeClr val="tx1"/>
              </a:solidFill>
              <a:effectLst/>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fr-CH" sz="1200" kern="1200" dirty="0" smtClean="0">
                <a:solidFill>
                  <a:schemeClr val="tx1"/>
                </a:solidFill>
                <a:effectLst/>
                <a:latin typeface="+mn-lt"/>
                <a:ea typeface="+mn-ea"/>
                <a:cs typeface="+mn-cs"/>
              </a:rPr>
              <a:t>ERGONOMIE: </a:t>
            </a:r>
            <a:r>
              <a:rPr lang="fr-FR" sz="1200" kern="1200" dirty="0" smtClean="0">
                <a:solidFill>
                  <a:schemeClr val="tx1"/>
                </a:solidFill>
                <a:effectLst/>
                <a:latin typeface="+mn-lt"/>
                <a:ea typeface="+mn-ea"/>
                <a:cs typeface="+mn-cs"/>
              </a:rPr>
              <a:t>De l’ergonomie, trois champs paraissent indispensables à notre recherche : celui des prescriptions, celui qui identifie la différence entre le travail réel et le travail réalisé et celui de la </a:t>
            </a:r>
            <a:r>
              <a:rPr lang="fr-FR" sz="1200" kern="1200" dirty="0" err="1" smtClean="0">
                <a:solidFill>
                  <a:schemeClr val="tx1"/>
                </a:solidFill>
                <a:effectLst/>
                <a:latin typeface="+mn-lt"/>
                <a:ea typeface="+mn-ea"/>
                <a:cs typeface="+mn-cs"/>
              </a:rPr>
              <a:t>renormalisation</a:t>
            </a:r>
            <a:r>
              <a:rPr lang="fr-FR" sz="1200" kern="1200" dirty="0" smtClean="0">
                <a:solidFill>
                  <a:schemeClr val="tx1"/>
                </a:solidFill>
                <a:effectLst/>
                <a:latin typeface="+mn-lt"/>
                <a:ea typeface="+mn-ea"/>
                <a:cs typeface="+mn-cs"/>
              </a:rPr>
              <a:t>.</a:t>
            </a:r>
            <a:r>
              <a:rPr lang="fr-FR" dirty="0" smtClean="0">
                <a:effectLst/>
              </a:rPr>
              <a:t> </a:t>
            </a:r>
            <a:r>
              <a:rPr lang="fr-FR" sz="1200" kern="1200" dirty="0" smtClean="0">
                <a:solidFill>
                  <a:schemeClr val="tx1"/>
                </a:solidFill>
                <a:effectLst/>
                <a:latin typeface="+mn-lt"/>
                <a:ea typeface="+mn-ea"/>
                <a:cs typeface="+mn-cs"/>
              </a:rPr>
              <a:t>L’ergonomie met en évidence que le travailleur ne fait jamais exactement ce qui lui est </a:t>
            </a:r>
            <a:r>
              <a:rPr lang="fr-FR" sz="1200" kern="1200" dirty="0" err="1" smtClean="0">
                <a:solidFill>
                  <a:schemeClr val="tx1"/>
                </a:solidFill>
                <a:effectLst/>
                <a:latin typeface="+mn-lt"/>
                <a:ea typeface="+mn-ea"/>
                <a:cs typeface="+mn-cs"/>
              </a:rPr>
              <a:t>d§emandé</a:t>
            </a:r>
            <a:r>
              <a:rPr lang="fr-FR" sz="1200" kern="1200" dirty="0" smtClean="0">
                <a:solidFill>
                  <a:schemeClr val="tx1"/>
                </a:solidFill>
                <a:effectLst/>
                <a:latin typeface="+mn-lt"/>
                <a:ea typeface="+mn-ea"/>
                <a:cs typeface="+mn-cs"/>
              </a:rPr>
              <a:t>. Pour garder sa santé, il adapte la prescription à lui, à son contexte et ses contraintes, il </a:t>
            </a:r>
            <a:r>
              <a:rPr lang="fr-FR" sz="1200" kern="1200" dirty="0" err="1" smtClean="0">
                <a:solidFill>
                  <a:schemeClr val="tx1"/>
                </a:solidFill>
                <a:effectLst/>
                <a:latin typeface="+mn-lt"/>
                <a:ea typeface="+mn-ea"/>
                <a:cs typeface="+mn-cs"/>
              </a:rPr>
              <a:t>renormalise</a:t>
            </a:r>
            <a:r>
              <a:rPr lang="fr-FR" sz="1200" kern="1200" dirty="0" smtClean="0">
                <a:solidFill>
                  <a:schemeClr val="tx1"/>
                </a:solidFill>
                <a:effectLst/>
                <a:latin typeface="+mn-lt"/>
                <a:ea typeface="+mn-ea"/>
                <a:cs typeface="+mn-cs"/>
              </a:rPr>
              <a:t> cette prescription.</a:t>
            </a:r>
            <a:r>
              <a:rPr lang="fr-FR" dirty="0" smtClean="0">
                <a:effectLst/>
              </a:rPr>
              <a:t> </a:t>
            </a:r>
          </a:p>
          <a:p>
            <a:endParaRPr lang="fr-CH" dirty="0" smtClean="0"/>
          </a:p>
          <a:p>
            <a:r>
              <a:rPr lang="fr-CH" dirty="0" smtClean="0"/>
              <a:t>4 instances de l’activité de travail selon Clot:</a:t>
            </a:r>
          </a:p>
          <a:p>
            <a:pPr marL="228600" indent="-228600">
              <a:buAutoNum type="arabicPeriod"/>
            </a:pPr>
            <a:r>
              <a:rPr lang="fr-CH" dirty="0" smtClean="0"/>
              <a:t>Instance impersonnelle, c’est-à-dire celle qui est du côté de la prescription, qui dit quoi faire au travailleur, mais pas forcément comment faire d’ailleurs. Comme par exemple les évaluations cantonales obligatoires. Les enseignants doivent en</a:t>
            </a:r>
            <a:r>
              <a:rPr lang="fr-CH" baseline="0" dirty="0" smtClean="0"/>
              <a:t> faire au moins deux par semestre (mais on ne leur dit pas comment les faire, à quel moment etc.).</a:t>
            </a:r>
            <a:endParaRPr lang="fr-CH" dirty="0" smtClean="0"/>
          </a:p>
          <a:p>
            <a:pPr marL="228600" indent="-228600">
              <a:buAutoNum type="arabicPeriod"/>
            </a:pPr>
            <a:r>
              <a:rPr lang="fr-CH" dirty="0" smtClean="0"/>
              <a:t>Instance transpersonnelle:</a:t>
            </a:r>
            <a:r>
              <a:rPr lang="fr-CH" baseline="0" dirty="0" smtClean="0"/>
              <a:t> c’est l’histoire du métier, c’est en quelque sorte une prescription issue du collectif de travail (p.ex., dans le canton de Vaud, les élèves qui n’ont pas leurs affaires de sport font l’EPS pieds nus et pas en chaussettes: c’est écrit nulle part, mais c’est comme ça que les enseignants expérimentés font et qu’ils transemttent aux plus jeunes).</a:t>
            </a:r>
          </a:p>
          <a:p>
            <a:pPr marL="228600" indent="-228600">
              <a:buAutoNum type="arabicPeriod"/>
            </a:pPr>
            <a:r>
              <a:rPr lang="fr-CH" baseline="0" dirty="0" smtClean="0"/>
              <a:t>Instance interpersonnelle caractérise les relations entre les travailleurs qui ont la même activité ou le même intérêt dans l’objet de travail. Ces relations peuvent être entre pairs, mais aussi hiérarchiques. C’est le dialogue avec autrui sur le même objet de travail.</a:t>
            </a:r>
          </a:p>
          <a:p>
            <a:pPr marL="228600" indent="-228600">
              <a:buAutoNum type="arabicPeriod"/>
            </a:pPr>
            <a:r>
              <a:rPr lang="fr-CH" baseline="0" dirty="0" smtClean="0"/>
              <a:t>Instance personnelle: c’est ce qui caractérise l’histoire individuelle et professionnelle propre à chacun et qui est représentée par le dialogue que le travailleur entretient lui-même avec sa propre activité.</a:t>
            </a:r>
          </a:p>
          <a:p>
            <a:r>
              <a:rPr lang="fr-FR" sz="1200" kern="1200" dirty="0" smtClean="0">
                <a:solidFill>
                  <a:schemeClr val="tx1"/>
                </a:solidFill>
                <a:latin typeface="+mn-lt"/>
                <a:ea typeface="+mn-ea"/>
                <a:cs typeface="+mn-cs"/>
              </a:rPr>
              <a:t>Et c’est le passage d’une instance à l’autre qui définit que le sujet est en train de se développer (si j’ai bien compris). Ce que je peux remarquer dans les entretiens que j’ai retranscrit, c’est que les sujets passent au cours d’un même moment du « je » au « nous » et au « on », voire même au « il »!</a:t>
            </a:r>
          </a:p>
          <a:p>
            <a:r>
              <a:rPr lang="fr-FR" sz="1200" kern="1200" dirty="0" smtClean="0">
                <a:solidFill>
                  <a:schemeClr val="tx1"/>
                </a:solidFill>
                <a:latin typeface="+mn-lt"/>
                <a:ea typeface="+mn-ea"/>
                <a:cs typeface="+mn-cs"/>
              </a:rPr>
              <a:t>Si j’essaie d’attribuer un pronom personnel à chaque instance, l’instance personnelle serait évidemment illustrée par le « je », l’interpersonnelle par le « nous », l’impersonnelle le « on » et la </a:t>
            </a:r>
            <a:r>
              <a:rPr lang="fr-FR" sz="1200" kern="1200" dirty="0" err="1" smtClean="0">
                <a:solidFill>
                  <a:schemeClr val="tx1"/>
                </a:solidFill>
                <a:latin typeface="+mn-lt"/>
                <a:ea typeface="+mn-ea"/>
                <a:cs typeface="+mn-cs"/>
              </a:rPr>
              <a:t>transpersonnelle</a:t>
            </a:r>
            <a:r>
              <a:rPr lang="fr-FR" sz="1200" kern="1200" dirty="0" smtClean="0">
                <a:solidFill>
                  <a:schemeClr val="tx1"/>
                </a:solidFill>
                <a:latin typeface="+mn-lt"/>
                <a:ea typeface="+mn-ea"/>
                <a:cs typeface="+mn-cs"/>
              </a:rPr>
              <a:t> le « il ». Mais je ne sais pas si tu en as la même compréhension? A toi de me dire, merci.</a:t>
            </a:r>
            <a:endParaRPr lang="fr-CH"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fr-FR" sz="1200" kern="1200" dirty="0" smtClean="0">
              <a:solidFill>
                <a:schemeClr val="tx1"/>
              </a:solidFill>
              <a:effectLst/>
              <a:latin typeface="+mn-lt"/>
              <a:ea typeface="+mn-ea"/>
              <a:cs typeface="+mn-cs"/>
            </a:endParaRPr>
          </a:p>
          <a:p>
            <a:endParaRPr lang="fr-FR" b="1"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5</a:t>
            </a:fld>
            <a:endParaRPr lang="fr-FR"/>
          </a:p>
        </p:txBody>
      </p:sp>
    </p:spTree>
    <p:extLst>
      <p:ext uri="{BB962C8B-B14F-4D97-AF65-F5344CB8AC3E}">
        <p14:creationId xmlns:p14="http://schemas.microsoft.com/office/powerpoint/2010/main" val="24000048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6</a:t>
            </a:fld>
            <a:endParaRPr lang="fr-FR"/>
          </a:p>
        </p:txBody>
      </p:sp>
    </p:spTree>
    <p:extLst>
      <p:ext uri="{BB962C8B-B14F-4D97-AF65-F5344CB8AC3E}">
        <p14:creationId xmlns:p14="http://schemas.microsoft.com/office/powerpoint/2010/main" val="2493029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Autorisations du comité de direction de la HEP</a:t>
            </a:r>
          </a:p>
          <a:p>
            <a:r>
              <a:rPr lang="fr-FR" dirty="0" smtClean="0"/>
              <a:t>Autorisation de chacun des directeurs concernés (établissements bien représentés au niveau géographique)</a:t>
            </a:r>
          </a:p>
          <a:p>
            <a:r>
              <a:rPr lang="fr-FR" dirty="0" smtClean="0"/>
              <a:t>Autorisations de tous les parents d’élèves pour filmer les</a:t>
            </a:r>
            <a:r>
              <a:rPr lang="fr-FR" baseline="0" dirty="0" smtClean="0"/>
              <a:t> élèves (1 refus, donc la classe a été modifiée)</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7</a:t>
            </a:fld>
            <a:endParaRPr lang="fr-FR"/>
          </a:p>
        </p:txBody>
      </p:sp>
    </p:spTree>
    <p:extLst>
      <p:ext uri="{BB962C8B-B14F-4D97-AF65-F5344CB8AC3E}">
        <p14:creationId xmlns:p14="http://schemas.microsoft.com/office/powerpoint/2010/main" val="4165681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ACS</a:t>
            </a:r>
            <a:r>
              <a:rPr lang="fr-FR" baseline="0" dirty="0" smtClean="0"/>
              <a:t> + ACS: le développement naît de la confrontation à l’autre. Ca permet de transformer une difficulté personnelle en règle de métier. Besoin de savoir si cette difficulté est personnelle ou de métier. Il n’y a du développement professionnel que si ça peut être transféré en règle de métier.</a:t>
            </a:r>
            <a:endParaRPr lang="fr-FR" dirty="0"/>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8</a:t>
            </a:fld>
            <a:endParaRPr lang="fr-FR"/>
          </a:p>
        </p:txBody>
      </p:sp>
    </p:spTree>
    <p:extLst>
      <p:ext uri="{BB962C8B-B14F-4D97-AF65-F5344CB8AC3E}">
        <p14:creationId xmlns:p14="http://schemas.microsoft.com/office/powerpoint/2010/main" val="12050096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35174B9-4761-FA42-B296-BC6AAABDF670}" type="slidenum">
              <a:rPr lang="fr-FR" smtClean="0"/>
              <a:t>9</a:t>
            </a:fld>
            <a:endParaRPr lang="fr-FR"/>
          </a:p>
        </p:txBody>
      </p:sp>
    </p:spTree>
    <p:extLst>
      <p:ext uri="{BB962C8B-B14F-4D97-AF65-F5344CB8AC3E}">
        <p14:creationId xmlns:p14="http://schemas.microsoft.com/office/powerpoint/2010/main" val="12416819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 Id="rId3"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B7C3F878-F5E8-489B-AC8A-64F2A7E22C28}" type="datetimeFigureOut">
              <a:rPr lang="en-US" smtClean="0"/>
              <a:pPr/>
              <a:t>5/9/17</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dirty="0"/>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651FC063-5EA9-49AF-AFAF-D68C9E82B23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5/9/17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5/9/17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7C3F878-F5E8-489B-AC8A-64F2A7E22C28}" type="datetimeFigureOut">
              <a:rPr lang="en-US" smtClean="0"/>
              <a:pPr/>
              <a:t>5/9/17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C3F878-F5E8-489B-AC8A-64F2A7E22C28}" type="datetimeFigureOut">
              <a:rPr lang="en-US" smtClean="0"/>
              <a:pPr/>
              <a:t>5/9/17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7C3F878-F5E8-489B-AC8A-64F2A7E22C28}" type="datetimeFigureOut">
              <a:rPr lang="en-US" smtClean="0"/>
              <a:pPr/>
              <a:t>5/9/17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B7C3F878-F5E8-489B-AC8A-64F2A7E22C28}" type="datetimeFigureOut">
              <a:rPr lang="en-US" smtClean="0"/>
              <a:pPr/>
              <a:t>5/9/17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C3F878-F5E8-489B-AC8A-64F2A7E22C28}" type="datetimeFigureOut">
              <a:rPr lang="en-US" smtClean="0"/>
              <a:pPr/>
              <a:t>5/9/17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C3F878-F5E8-489B-AC8A-64F2A7E22C28}" type="datetimeFigureOut">
              <a:rPr lang="en-US" smtClean="0"/>
              <a:pPr/>
              <a:t>5/9/17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B7C3F878-F5E8-489B-AC8A-64F2A7E22C28}" type="datetimeFigureOut">
              <a:rPr lang="en-US" smtClean="0"/>
              <a:pPr/>
              <a:t>5/9/17</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dirty="0"/>
          </a:p>
        </p:txBody>
      </p:sp>
      <p:sp>
        <p:nvSpPr>
          <p:cNvPr id="7" name="Slide Number Placeholder 6"/>
          <p:cNvSpPr>
            <a:spLocks noGrp="1"/>
          </p:cNvSpPr>
          <p:nvPr>
            <p:ph type="sldNum" sz="quarter" idx="12"/>
          </p:nvPr>
        </p:nvSpPr>
        <p:spPr>
          <a:xfrm rot="60000">
            <a:off x="7557313" y="5896961"/>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B7C3F878-F5E8-489B-AC8A-64F2A7E22C28}" type="datetimeFigureOut">
              <a:rPr lang="en-US" smtClean="0"/>
              <a:pPr/>
              <a:t>5/9/17</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dirty="0"/>
          </a:p>
        </p:txBody>
      </p:sp>
      <p:sp>
        <p:nvSpPr>
          <p:cNvPr id="7" name="Slide Number Placeholder 6"/>
          <p:cNvSpPr>
            <a:spLocks noGrp="1"/>
          </p:cNvSpPr>
          <p:nvPr>
            <p:ph type="sldNum" sz="quarter" idx="12"/>
          </p:nvPr>
        </p:nvSpPr>
        <p:spPr>
          <a:xfrm rot="60000">
            <a:off x="7562089" y="5900026"/>
            <a:ext cx="554023" cy="365125"/>
          </a:xfrm>
        </p:spPr>
        <p:txBody>
          <a:body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3.jpeg"/><Relationship Id="rId14"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B7C3F878-F5E8-489B-AC8A-64F2A7E22C28}" type="datetimeFigureOut">
              <a:rPr lang="en-US" smtClean="0"/>
              <a:pPr/>
              <a:t>5/9/17</a:t>
            </a:fld>
            <a:endParaRPr lang="en-US" dirty="0"/>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dirty="0"/>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651FC063-5EA9-49AF-AFAF-D68C9E82B23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39761" y="1179282"/>
            <a:ext cx="6887051" cy="2735957"/>
          </a:xfrm>
        </p:spPr>
        <p:txBody>
          <a:bodyPr>
            <a:normAutofit/>
          </a:bodyPr>
          <a:lstStyle/>
          <a:p>
            <a:r>
              <a:rPr lang="fr-FR" sz="4000" dirty="0" smtClean="0"/>
              <a:t>Analyse du développement des enseignants novices d’EPS à partir de moments d’auto-affectation</a:t>
            </a:r>
            <a:endParaRPr lang="fr-FR" sz="4000" b="1" dirty="0"/>
          </a:p>
        </p:txBody>
      </p:sp>
      <p:sp>
        <p:nvSpPr>
          <p:cNvPr id="3" name="Sous-titre 2"/>
          <p:cNvSpPr>
            <a:spLocks noGrp="1"/>
          </p:cNvSpPr>
          <p:nvPr>
            <p:ph type="subTitle" idx="1"/>
          </p:nvPr>
        </p:nvSpPr>
        <p:spPr>
          <a:xfrm>
            <a:off x="1139762" y="3909150"/>
            <a:ext cx="6887050" cy="2025824"/>
          </a:xfrm>
        </p:spPr>
        <p:txBody>
          <a:bodyPr>
            <a:noAutofit/>
          </a:bodyPr>
          <a:lstStyle/>
          <a:p>
            <a:r>
              <a:rPr lang="fr-FR" sz="2800" dirty="0" smtClean="0">
                <a:solidFill>
                  <a:srgbClr val="7030A0"/>
                </a:solidFill>
              </a:rPr>
              <a:t>Point de situation après 20 mois de recherche doctorale</a:t>
            </a:r>
          </a:p>
          <a:p>
            <a:r>
              <a:rPr lang="fr-FR" sz="2800" b="1" dirty="0" smtClean="0">
                <a:solidFill>
                  <a:srgbClr val="7030A0"/>
                </a:solidFill>
              </a:rPr>
              <a:t>Magali </a:t>
            </a:r>
            <a:r>
              <a:rPr lang="fr-FR" sz="2800" b="1" dirty="0" err="1" smtClean="0">
                <a:solidFill>
                  <a:srgbClr val="7030A0"/>
                </a:solidFill>
              </a:rPr>
              <a:t>Descoeudres</a:t>
            </a:r>
            <a:endParaRPr lang="fr-FR" sz="2800" b="1" dirty="0" smtClean="0">
              <a:solidFill>
                <a:srgbClr val="7030A0"/>
              </a:solidFill>
            </a:endParaRPr>
          </a:p>
          <a:p>
            <a:r>
              <a:rPr lang="fr-FR" sz="2800" dirty="0" smtClean="0">
                <a:solidFill>
                  <a:srgbClr val="7030A0"/>
                </a:solidFill>
              </a:rPr>
              <a:t>11 mai 2017</a:t>
            </a:r>
            <a:endParaRPr lang="fr-FR" sz="2800" dirty="0">
              <a:solidFill>
                <a:srgbClr val="7030A0"/>
              </a:solidFill>
            </a:endParaRPr>
          </a:p>
        </p:txBody>
      </p:sp>
      <p:sp>
        <p:nvSpPr>
          <p:cNvPr id="4" name="ZoneTexte 3"/>
          <p:cNvSpPr txBox="1"/>
          <p:nvPr/>
        </p:nvSpPr>
        <p:spPr>
          <a:xfrm>
            <a:off x="11286" y="0"/>
            <a:ext cx="9143999" cy="707886"/>
          </a:xfrm>
          <a:prstGeom prst="rect">
            <a:avLst/>
          </a:prstGeom>
          <a:noFill/>
        </p:spPr>
        <p:txBody>
          <a:bodyPr wrap="square" rtlCol="0">
            <a:spAutoFit/>
          </a:bodyPr>
          <a:lstStyle/>
          <a:p>
            <a:r>
              <a:rPr lang="fr-FR" sz="4000" b="1" dirty="0"/>
              <a:t>Journée de la recherche de </a:t>
            </a:r>
            <a:r>
              <a:rPr lang="fr-FR" sz="4000" b="1" dirty="0" smtClean="0"/>
              <a:t>l’Observatoire</a:t>
            </a:r>
            <a:endParaRPr lang="fr-FR" sz="4000" dirty="0"/>
          </a:p>
        </p:txBody>
      </p:sp>
      <p:sp>
        <p:nvSpPr>
          <p:cNvPr id="5" name="ZoneTexte 4"/>
          <p:cNvSpPr txBox="1"/>
          <p:nvPr/>
        </p:nvSpPr>
        <p:spPr>
          <a:xfrm>
            <a:off x="1139761" y="471396"/>
            <a:ext cx="7539486" cy="707886"/>
          </a:xfrm>
          <a:prstGeom prst="rect">
            <a:avLst/>
          </a:prstGeom>
          <a:noFill/>
        </p:spPr>
        <p:txBody>
          <a:bodyPr wrap="square" rtlCol="0">
            <a:spAutoFit/>
          </a:bodyPr>
          <a:lstStyle/>
          <a:p>
            <a:r>
              <a:rPr lang="fr-FR" sz="4000" b="1" dirty="0"/>
              <a:t>de la formation et de l’éducation</a:t>
            </a:r>
            <a:endParaRPr lang="fr-FR" sz="4000" dirty="0"/>
          </a:p>
        </p:txBody>
      </p:sp>
    </p:spTree>
    <p:extLst>
      <p:ext uri="{BB962C8B-B14F-4D97-AF65-F5344CB8AC3E}">
        <p14:creationId xmlns:p14="http://schemas.microsoft.com/office/powerpoint/2010/main" val="23023171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Traitement des données méthode 1</a:t>
            </a:r>
            <a:endParaRPr lang="fr-FR" dirty="0"/>
          </a:p>
        </p:txBody>
      </p:sp>
      <p:sp>
        <p:nvSpPr>
          <p:cNvPr id="3" name="Espace réservé du contenu 2"/>
          <p:cNvSpPr>
            <a:spLocks noGrp="1"/>
          </p:cNvSpPr>
          <p:nvPr>
            <p:ph idx="1"/>
          </p:nvPr>
        </p:nvSpPr>
        <p:spPr>
          <a:xfrm>
            <a:off x="866588" y="2119257"/>
            <a:ext cx="7395883" cy="3603812"/>
          </a:xfrm>
        </p:spPr>
        <p:txBody>
          <a:bodyPr/>
          <a:lstStyle/>
          <a:p>
            <a:r>
              <a:rPr lang="fr-FR" dirty="0" smtClean="0"/>
              <a:t> Retranscription de tous les </a:t>
            </a:r>
            <a:r>
              <a:rPr lang="fr-FR" dirty="0" smtClean="0"/>
              <a:t>entretiens </a:t>
            </a:r>
            <a:r>
              <a:rPr lang="fr-FR" i="1" dirty="0" smtClean="0"/>
              <a:t>verbatim</a:t>
            </a:r>
            <a:endParaRPr lang="fr-FR" i="1" dirty="0" smtClean="0"/>
          </a:p>
          <a:p>
            <a:r>
              <a:rPr lang="fr-FR" dirty="0"/>
              <a:t> </a:t>
            </a:r>
            <a:r>
              <a:rPr lang="fr-FR" dirty="0" smtClean="0"/>
              <a:t>Identification d’objets servant de support d’analyse aux moments d’auto-affectation </a:t>
            </a:r>
          </a:p>
          <a:p>
            <a:r>
              <a:rPr lang="fr-FR" dirty="0" smtClean="0"/>
              <a:t>Analyse de l’évolution de ces objets de discussion chez chaque participant et entre les participants </a:t>
            </a:r>
            <a:endParaRPr lang="fr-FR" dirty="0" smtClean="0">
              <a:solidFill>
                <a:srgbClr val="FF6600"/>
              </a:solidFill>
            </a:endParaRPr>
          </a:p>
          <a:p>
            <a:r>
              <a:rPr lang="fr-FR" dirty="0"/>
              <a:t> </a:t>
            </a:r>
            <a:r>
              <a:rPr lang="fr-FR" dirty="0" smtClean="0"/>
              <a:t>Identification </a:t>
            </a:r>
            <a:r>
              <a:rPr lang="fr-FR" dirty="0"/>
              <a:t>d</a:t>
            </a:r>
            <a:r>
              <a:rPr lang="fr-FR" dirty="0" smtClean="0"/>
              <a:t>es marques / indicateurs du développement dans le matériau langagier (voir méthode Bruno, 2015)</a:t>
            </a:r>
            <a:endParaRPr lang="fr-FR" dirty="0"/>
          </a:p>
        </p:txBody>
      </p:sp>
    </p:spTree>
    <p:extLst>
      <p:ext uri="{BB962C8B-B14F-4D97-AF65-F5344CB8AC3E}">
        <p14:creationId xmlns:p14="http://schemas.microsoft.com/office/powerpoint/2010/main" val="20477132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Marques dans le discours</a:t>
            </a:r>
            <a:endParaRPr lang="fr-FR" dirty="0"/>
          </a:p>
        </p:txBody>
      </p:sp>
      <p:sp>
        <p:nvSpPr>
          <p:cNvPr id="3" name="Espace réservé du contenu 2"/>
          <p:cNvSpPr>
            <a:spLocks noGrp="1"/>
          </p:cNvSpPr>
          <p:nvPr>
            <p:ph idx="1"/>
          </p:nvPr>
        </p:nvSpPr>
        <p:spPr>
          <a:xfrm>
            <a:off x="724619" y="2119256"/>
            <a:ext cx="7597615" cy="4247037"/>
          </a:xfrm>
        </p:spPr>
        <p:txBody>
          <a:bodyPr>
            <a:normAutofit lnSpcReduction="10000"/>
          </a:bodyPr>
          <a:lstStyle/>
          <a:p>
            <a:r>
              <a:rPr lang="fr-FR" dirty="0" smtClean="0"/>
              <a:t> Expression des émotions</a:t>
            </a:r>
          </a:p>
          <a:p>
            <a:r>
              <a:rPr lang="fr-FR" dirty="0"/>
              <a:t> </a:t>
            </a:r>
            <a:r>
              <a:rPr lang="fr-FR" dirty="0" smtClean="0"/>
              <a:t>Enoncés enchâssés</a:t>
            </a:r>
          </a:p>
          <a:p>
            <a:r>
              <a:rPr lang="fr-FR" dirty="0"/>
              <a:t> </a:t>
            </a:r>
            <a:r>
              <a:rPr lang="fr-FR" dirty="0" smtClean="0"/>
              <a:t>Tensions entre les composantes du métier</a:t>
            </a:r>
          </a:p>
          <a:p>
            <a:r>
              <a:rPr lang="fr-FR" dirty="0"/>
              <a:t> </a:t>
            </a:r>
            <a:r>
              <a:rPr lang="fr-FR" dirty="0" smtClean="0"/>
              <a:t>Répétitions et hésitations</a:t>
            </a:r>
          </a:p>
          <a:p>
            <a:r>
              <a:rPr lang="fr-FR" dirty="0"/>
              <a:t> </a:t>
            </a:r>
            <a:r>
              <a:rPr lang="fr-FR" dirty="0" smtClean="0"/>
              <a:t>Emploi de connecteurs</a:t>
            </a:r>
          </a:p>
          <a:p>
            <a:r>
              <a:rPr lang="fr-FR" dirty="0"/>
              <a:t> </a:t>
            </a:r>
            <a:r>
              <a:rPr lang="fr-FR" dirty="0" smtClean="0"/>
              <a:t>Langage non verbal et figures de styles</a:t>
            </a:r>
          </a:p>
          <a:p>
            <a:endParaRPr lang="fr-FR" dirty="0"/>
          </a:p>
          <a:p>
            <a:r>
              <a:rPr lang="fr-FR" dirty="0" smtClean="0"/>
              <a:t>Marques qui permettront de fouiller plus finement le matériau langagier et de repérer les indicateurs de développement (Bruno, 2015)</a:t>
            </a:r>
            <a:endParaRPr lang="fr-FR" dirty="0"/>
          </a:p>
        </p:txBody>
      </p:sp>
    </p:spTree>
    <p:extLst>
      <p:ext uri="{BB962C8B-B14F-4D97-AF65-F5344CB8AC3E}">
        <p14:creationId xmlns:p14="http://schemas.microsoft.com/office/powerpoint/2010/main" val="7523433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07367" y="690114"/>
            <a:ext cx="7694762" cy="1329954"/>
          </a:xfrm>
        </p:spPr>
        <p:txBody>
          <a:bodyPr>
            <a:noAutofit/>
          </a:bodyPr>
          <a:lstStyle/>
          <a:p>
            <a:r>
              <a:rPr lang="fr-FR" sz="3200" dirty="0" smtClean="0"/>
              <a:t>Une illustration: </a:t>
            </a:r>
            <a:br>
              <a:rPr lang="fr-FR" sz="3200" dirty="0" smtClean="0"/>
            </a:br>
            <a:r>
              <a:rPr lang="fr-FR" sz="3200" dirty="0" smtClean="0"/>
              <a:t>Expression des émotions / répétitions et langage non verbal</a:t>
            </a:r>
            <a:endParaRPr lang="fr-FR" sz="3200" dirty="0"/>
          </a:p>
        </p:txBody>
      </p:sp>
      <p:sp>
        <p:nvSpPr>
          <p:cNvPr id="3" name="Espace réservé du contenu 2"/>
          <p:cNvSpPr>
            <a:spLocks noGrp="1"/>
          </p:cNvSpPr>
          <p:nvPr>
            <p:ph idx="1"/>
          </p:nvPr>
        </p:nvSpPr>
        <p:spPr>
          <a:xfrm>
            <a:off x="707367" y="2119256"/>
            <a:ext cx="7694762" cy="4143823"/>
          </a:xfrm>
        </p:spPr>
        <p:txBody>
          <a:bodyPr>
            <a:normAutofit lnSpcReduction="10000"/>
          </a:bodyPr>
          <a:lstStyle/>
          <a:p>
            <a:r>
              <a:rPr lang="fr-FR" dirty="0" smtClean="0"/>
              <a:t> Cindy lors d’un ACS:</a:t>
            </a:r>
          </a:p>
          <a:p>
            <a:pPr marL="0" indent="0">
              <a:buNone/>
            </a:pPr>
            <a:r>
              <a:rPr lang="fr-FR" b="1" i="1" dirty="0"/>
              <a:t>Oui, là </a:t>
            </a:r>
            <a:r>
              <a:rPr lang="fr-FR" b="1" i="1" dirty="0">
                <a:solidFill>
                  <a:srgbClr val="0070C0"/>
                </a:solidFill>
              </a:rPr>
              <a:t>ça m’énerve</a:t>
            </a:r>
            <a:r>
              <a:rPr lang="fr-FR" b="1" i="1" dirty="0"/>
              <a:t>, je sens que ça monte, </a:t>
            </a:r>
            <a:r>
              <a:rPr lang="fr-FR" b="1" i="1" dirty="0">
                <a:solidFill>
                  <a:srgbClr val="0070C0"/>
                </a:solidFill>
              </a:rPr>
              <a:t>j’en ai marre</a:t>
            </a:r>
            <a:r>
              <a:rPr lang="fr-FR" b="1" i="1" dirty="0"/>
              <a:t>, il ne reste plus beaucoup de temps, </a:t>
            </a:r>
            <a:r>
              <a:rPr lang="fr-FR" b="1" i="1" dirty="0">
                <a:solidFill>
                  <a:srgbClr val="0070C0"/>
                </a:solidFill>
              </a:rPr>
              <a:t>j’en ai marre</a:t>
            </a:r>
            <a:r>
              <a:rPr lang="fr-FR" b="1" i="1" dirty="0"/>
              <a:t>, puis ils ne sont pas attentifs du tout, ils n’écoutent pas ! (</a:t>
            </a:r>
            <a:r>
              <a:rPr lang="fr-FR" b="1" i="1" u="sng" dirty="0"/>
              <a:t>rires</a:t>
            </a:r>
            <a:r>
              <a:rPr lang="fr-FR" b="1" i="1" dirty="0"/>
              <a:t>). </a:t>
            </a:r>
            <a:r>
              <a:rPr lang="fr-FR" b="1" i="1" dirty="0">
                <a:solidFill>
                  <a:srgbClr val="0070C0"/>
                </a:solidFill>
              </a:rPr>
              <a:t>J’en ai marre </a:t>
            </a:r>
            <a:r>
              <a:rPr lang="fr-FR" b="1" i="1" dirty="0"/>
              <a:t>de les reprendre. Voilà, puis là </a:t>
            </a:r>
            <a:r>
              <a:rPr lang="fr-FR" b="1" i="1" dirty="0">
                <a:solidFill>
                  <a:srgbClr val="0070C0"/>
                </a:solidFill>
              </a:rPr>
              <a:t>je m’énerve </a:t>
            </a:r>
            <a:r>
              <a:rPr lang="fr-FR" b="1" i="1" dirty="0"/>
              <a:t>(</a:t>
            </a:r>
            <a:r>
              <a:rPr lang="fr-FR" b="1" i="1" u="sng" dirty="0"/>
              <a:t>éclats de rires</a:t>
            </a:r>
            <a:r>
              <a:rPr lang="fr-FR" b="1" i="1" dirty="0"/>
              <a:t>). Je me dis, je vais monter au front, les mettre au travail (</a:t>
            </a:r>
            <a:r>
              <a:rPr lang="fr-FR" b="1" i="1" dirty="0">
                <a:solidFill>
                  <a:srgbClr val="00B050"/>
                </a:solidFill>
              </a:rPr>
              <a:t>se tient la tête dans les mains</a:t>
            </a:r>
            <a:r>
              <a:rPr lang="fr-FR" b="1" i="1" dirty="0"/>
              <a:t>, </a:t>
            </a:r>
            <a:r>
              <a:rPr lang="fr-FR" b="1" i="1" u="sng" dirty="0"/>
              <a:t>rit</a:t>
            </a:r>
            <a:r>
              <a:rPr lang="fr-FR" b="1" i="1" dirty="0"/>
              <a:t>, </a:t>
            </a:r>
            <a:r>
              <a:rPr lang="fr-FR" b="1" i="1" dirty="0">
                <a:solidFill>
                  <a:srgbClr val="00B050"/>
                </a:solidFill>
              </a:rPr>
              <a:t>secoue la tête en se la tenant dans les mains</a:t>
            </a:r>
            <a:r>
              <a:rPr lang="fr-FR" b="1" i="1" dirty="0"/>
              <a:t>). Au fait, j’ai </a:t>
            </a:r>
            <a:r>
              <a:rPr lang="fr-FR" b="1" i="1" u="sng" dirty="0"/>
              <a:t>honte</a:t>
            </a:r>
            <a:r>
              <a:rPr lang="fr-FR" b="1" i="1" dirty="0"/>
              <a:t> (</a:t>
            </a:r>
            <a:r>
              <a:rPr lang="fr-FR" b="1" i="1" u="sng" dirty="0"/>
              <a:t>rires</a:t>
            </a:r>
            <a:r>
              <a:rPr lang="fr-FR" b="1" i="1" dirty="0"/>
              <a:t>). Cette perte totale de patience… Quand même… (</a:t>
            </a:r>
            <a:r>
              <a:rPr lang="fr-FR" b="1" i="1" dirty="0">
                <a:solidFill>
                  <a:srgbClr val="00B050"/>
                </a:solidFill>
              </a:rPr>
              <a:t>se frotte les yeux</a:t>
            </a:r>
            <a:r>
              <a:rPr lang="fr-FR" b="1" i="1" dirty="0"/>
              <a:t>, </a:t>
            </a:r>
            <a:r>
              <a:rPr lang="fr-FR" b="1" i="1" u="sng" dirty="0"/>
              <a:t>rigole</a:t>
            </a:r>
            <a:r>
              <a:rPr lang="fr-FR" b="1" i="1" dirty="0"/>
              <a:t>). Voilà. Pourquoi est-ce que j’ai fait ça ? Et puis là, j’en ai choppé trois et c’est tombé sur eux, quoi. Je me suis juste </a:t>
            </a:r>
            <a:r>
              <a:rPr lang="fr-FR" b="1" i="1" dirty="0">
                <a:solidFill>
                  <a:srgbClr val="0070C0"/>
                </a:solidFill>
              </a:rPr>
              <a:t>énervée </a:t>
            </a:r>
            <a:r>
              <a:rPr lang="fr-FR" b="1" i="1" dirty="0"/>
              <a:t>! </a:t>
            </a:r>
          </a:p>
        </p:txBody>
      </p:sp>
    </p:spTree>
    <p:extLst>
      <p:ext uri="{BB962C8B-B14F-4D97-AF65-F5344CB8AC3E}">
        <p14:creationId xmlns:p14="http://schemas.microsoft.com/office/powerpoint/2010/main" val="27333407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59112" y="1810308"/>
            <a:ext cx="7605706" cy="4438173"/>
          </a:xfrm>
        </p:spPr>
        <p:txBody>
          <a:bodyPr>
            <a:normAutofit/>
          </a:bodyPr>
          <a:lstStyle/>
          <a:p>
            <a:r>
              <a:rPr lang="fr-FR" dirty="0" smtClean="0"/>
              <a:t> Participants:</a:t>
            </a:r>
            <a:r>
              <a:rPr lang="fr-FR" dirty="0"/>
              <a:t> </a:t>
            </a:r>
            <a:endParaRPr lang="fr-FR" dirty="0" smtClean="0"/>
          </a:p>
          <a:p>
            <a:pPr lvl="1"/>
            <a:r>
              <a:rPr lang="fr-FR" dirty="0"/>
              <a:t> </a:t>
            </a:r>
            <a:r>
              <a:rPr lang="fr-FR" dirty="0" smtClean="0"/>
              <a:t>Environ 140 </a:t>
            </a:r>
            <a:r>
              <a:rPr lang="fr-FR" b="1" dirty="0" smtClean="0"/>
              <a:t>EN</a:t>
            </a:r>
            <a:r>
              <a:rPr lang="fr-FR" dirty="0" smtClean="0"/>
              <a:t> en </a:t>
            </a:r>
            <a:r>
              <a:rPr lang="fr-FR" dirty="0" smtClean="0"/>
              <a:t>EPS, étudiants </a:t>
            </a:r>
            <a:r>
              <a:rPr lang="fr-FR" dirty="0"/>
              <a:t>de la </a:t>
            </a:r>
            <a:r>
              <a:rPr lang="fr-FR" dirty="0" smtClean="0"/>
              <a:t>HEP</a:t>
            </a:r>
          </a:p>
          <a:p>
            <a:pPr lvl="1"/>
            <a:r>
              <a:rPr lang="fr-FR" dirty="0"/>
              <a:t> </a:t>
            </a:r>
            <a:r>
              <a:rPr lang="fr-FR" dirty="0" smtClean="0"/>
              <a:t>3 « volées » d’étudiants spécialistes en EPS (2015-2016-2017)</a:t>
            </a:r>
          </a:p>
          <a:p>
            <a:pPr marL="365760" lvl="1" indent="0">
              <a:buNone/>
            </a:pPr>
            <a:endParaRPr lang="fr-FR" dirty="0" smtClean="0"/>
          </a:p>
          <a:p>
            <a:r>
              <a:rPr lang="fr-FR" dirty="0"/>
              <a:t> </a:t>
            </a:r>
            <a:r>
              <a:rPr lang="fr-FR" dirty="0" smtClean="0"/>
              <a:t>Questionnaire (30 minutes):</a:t>
            </a:r>
          </a:p>
          <a:p>
            <a:pPr lvl="1"/>
            <a:r>
              <a:rPr lang="fr-FR" dirty="0" smtClean="0"/>
              <a:t> relater </a:t>
            </a:r>
            <a:r>
              <a:rPr lang="fr-FR" dirty="0"/>
              <a:t>2 moments marquants survenus en cours d’EPS (projection -&gt; </a:t>
            </a:r>
            <a:r>
              <a:rPr lang="fr-FR" dirty="0" smtClean="0"/>
              <a:t>280 </a:t>
            </a:r>
            <a:r>
              <a:rPr lang="fr-FR" dirty="0"/>
              <a:t>moments marquants</a:t>
            </a:r>
            <a:r>
              <a:rPr lang="fr-FR" dirty="0" smtClean="0"/>
              <a:t>)</a:t>
            </a:r>
          </a:p>
          <a:p>
            <a:pPr lvl="1"/>
            <a:r>
              <a:rPr lang="fr-FR" dirty="0" smtClean="0"/>
              <a:t> cocher </a:t>
            </a:r>
            <a:r>
              <a:rPr lang="fr-FR" dirty="0"/>
              <a:t>l’émotion ainsi que l’intensité </a:t>
            </a:r>
            <a:r>
              <a:rPr lang="fr-FR" dirty="0" smtClean="0"/>
              <a:t>ressenties</a:t>
            </a:r>
          </a:p>
          <a:p>
            <a:pPr lvl="1"/>
            <a:r>
              <a:rPr lang="fr-FR" dirty="0" smtClean="0"/>
              <a:t> dire </a:t>
            </a:r>
            <a:r>
              <a:rPr lang="fr-FR" dirty="0"/>
              <a:t>si ce moment a été partagé avec autrui (qui?</a:t>
            </a:r>
            <a:r>
              <a:rPr lang="fr-FR" dirty="0" smtClean="0"/>
              <a:t>)</a:t>
            </a:r>
          </a:p>
          <a:p>
            <a:pPr lvl="1"/>
            <a:r>
              <a:rPr lang="fr-FR" dirty="0"/>
              <a:t> </a:t>
            </a:r>
            <a:r>
              <a:rPr lang="fr-FR" dirty="0" smtClean="0"/>
              <a:t>dire </a:t>
            </a:r>
            <a:r>
              <a:rPr lang="fr-FR" dirty="0"/>
              <a:t>si ce moment a eu un effet sur son enseignement</a:t>
            </a:r>
          </a:p>
          <a:p>
            <a:pPr lvl="1"/>
            <a:endParaRPr lang="fr-FR" dirty="0"/>
          </a:p>
          <a:p>
            <a:pPr lvl="1"/>
            <a:endParaRPr lang="fr-FR" dirty="0" smtClean="0"/>
          </a:p>
          <a:p>
            <a:pPr lvl="1"/>
            <a:endParaRPr lang="fr-FR" dirty="0"/>
          </a:p>
          <a:p>
            <a:pPr lvl="1"/>
            <a:endParaRPr lang="fr-FR" dirty="0"/>
          </a:p>
        </p:txBody>
      </p:sp>
      <p:sp>
        <p:nvSpPr>
          <p:cNvPr id="4" name="Titre 1"/>
          <p:cNvSpPr>
            <a:spLocks noGrp="1"/>
          </p:cNvSpPr>
          <p:nvPr>
            <p:ph type="title"/>
          </p:nvPr>
        </p:nvSpPr>
        <p:spPr>
          <a:xfrm>
            <a:off x="759112" y="817583"/>
            <a:ext cx="7605705" cy="992726"/>
          </a:xfrm>
        </p:spPr>
        <p:txBody>
          <a:bodyPr>
            <a:normAutofit fontScale="90000"/>
          </a:bodyPr>
          <a:lstStyle/>
          <a:p>
            <a:r>
              <a:rPr lang="fr-FR" dirty="0" smtClean="0"/>
              <a:t>Méthode 2 (partie quantitative)</a:t>
            </a:r>
            <a:endParaRPr lang="fr-FR" dirty="0"/>
          </a:p>
        </p:txBody>
      </p:sp>
    </p:spTree>
    <p:extLst>
      <p:ext uri="{BB962C8B-B14F-4D97-AF65-F5344CB8AC3E}">
        <p14:creationId xmlns:p14="http://schemas.microsoft.com/office/powerpoint/2010/main" val="27307565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Traitement des données méthode 2</a:t>
            </a:r>
            <a:endParaRPr lang="fr-FR" dirty="0"/>
          </a:p>
        </p:txBody>
      </p:sp>
      <p:sp>
        <p:nvSpPr>
          <p:cNvPr id="3" name="Espace réservé du contenu 2"/>
          <p:cNvSpPr>
            <a:spLocks noGrp="1"/>
          </p:cNvSpPr>
          <p:nvPr>
            <p:ph idx="1"/>
          </p:nvPr>
        </p:nvSpPr>
        <p:spPr>
          <a:xfrm>
            <a:off x="866588" y="2119256"/>
            <a:ext cx="7395883" cy="4160773"/>
          </a:xfrm>
        </p:spPr>
        <p:txBody>
          <a:bodyPr/>
          <a:lstStyle/>
          <a:p>
            <a:r>
              <a:rPr lang="fr-FR" dirty="0" smtClean="0"/>
              <a:t> Catégorisation des moments marquants </a:t>
            </a:r>
            <a:r>
              <a:rPr lang="fr-FR" dirty="0" smtClean="0"/>
              <a:t>(</a:t>
            </a:r>
            <a:r>
              <a:rPr lang="fr-FR" i="1" dirty="0" err="1" smtClean="0"/>
              <a:t>Grounded</a:t>
            </a:r>
            <a:r>
              <a:rPr lang="fr-FR" i="1" dirty="0" smtClean="0"/>
              <a:t> Theory</a:t>
            </a:r>
            <a:r>
              <a:rPr lang="fr-FR" dirty="0" smtClean="0"/>
              <a:t>, </a:t>
            </a:r>
            <a:r>
              <a:rPr lang="fr-FR" dirty="0" smtClean="0"/>
              <a:t>Strauss &amp; Corbin, 1990): codage in vivo -&gt; codage axial -&gt; codage sélectif</a:t>
            </a:r>
          </a:p>
          <a:p>
            <a:r>
              <a:rPr lang="fr-FR" dirty="0"/>
              <a:t> </a:t>
            </a:r>
            <a:r>
              <a:rPr lang="fr-FR" dirty="0" smtClean="0"/>
              <a:t>Liens entre émotion et intensité ressenties et type de moments marquants (traitement statistiques)?</a:t>
            </a:r>
          </a:p>
          <a:p>
            <a:r>
              <a:rPr lang="fr-FR" dirty="0"/>
              <a:t> </a:t>
            </a:r>
            <a:r>
              <a:rPr lang="fr-FR" dirty="0" smtClean="0"/>
              <a:t>Effets d’un moment marquant sur la suite?</a:t>
            </a:r>
          </a:p>
          <a:p>
            <a:pPr marL="0" indent="0">
              <a:buNone/>
            </a:pPr>
            <a:r>
              <a:rPr lang="fr-FR" dirty="0" smtClean="0">
                <a:sym typeface="Wingdings"/>
              </a:rPr>
              <a:t> </a:t>
            </a:r>
            <a:r>
              <a:rPr lang="fr-FR" dirty="0" smtClean="0"/>
              <a:t>Cette partie permet, à grande échelle, de connaître les types de moments émotionnellement marquants que vivent les </a:t>
            </a:r>
            <a:r>
              <a:rPr lang="fr-FR" b="1" dirty="0" smtClean="0"/>
              <a:t>EN </a:t>
            </a:r>
            <a:r>
              <a:rPr lang="fr-FR" dirty="0" smtClean="0"/>
              <a:t>en EPS et les émotions qui y sont associées. </a:t>
            </a:r>
            <a:endParaRPr lang="fr-FR" dirty="0"/>
          </a:p>
        </p:txBody>
      </p:sp>
    </p:spTree>
    <p:extLst>
      <p:ext uri="{BB962C8B-B14F-4D97-AF65-F5344CB8AC3E}">
        <p14:creationId xmlns:p14="http://schemas.microsoft.com/office/powerpoint/2010/main" val="124636385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95023" y="457200"/>
            <a:ext cx="6965245" cy="1202485"/>
          </a:xfrm>
        </p:spPr>
        <p:txBody>
          <a:bodyPr/>
          <a:lstStyle/>
          <a:p>
            <a:r>
              <a:rPr lang="fr-FR" dirty="0" smtClean="0"/>
              <a:t>Ebauche de résultats</a:t>
            </a:r>
            <a:endParaRPr lang="fr-FR" dirty="0"/>
          </a:p>
        </p:txBody>
      </p:sp>
      <p:sp>
        <p:nvSpPr>
          <p:cNvPr id="5" name="Rectangle 1"/>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8"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graphicFrame>
        <p:nvGraphicFramePr>
          <p:cNvPr id="4" name="Espace réservé du contenu 3"/>
          <p:cNvGraphicFramePr>
            <a:graphicFrameLocks noGrp="1"/>
          </p:cNvGraphicFramePr>
          <p:nvPr>
            <p:ph idx="1"/>
            <p:extLst>
              <p:ext uri="{D42A27DB-BD31-4B8C-83A1-F6EECF244321}">
                <p14:modId xmlns:p14="http://schemas.microsoft.com/office/powerpoint/2010/main" val="1676222418"/>
              </p:ext>
            </p:extLst>
          </p:nvPr>
        </p:nvGraphicFramePr>
        <p:xfrm>
          <a:off x="954739" y="1659685"/>
          <a:ext cx="7395884" cy="4055316"/>
        </p:xfrm>
        <a:graphic>
          <a:graphicData uri="http://schemas.openxmlformats.org/drawingml/2006/table">
            <a:tbl>
              <a:tblPr firstRow="1" firstCol="1" bandRow="1">
                <a:tableStyleId>{5C22544A-7EE6-4342-B048-85BDC9FD1C3A}</a:tableStyleId>
              </a:tblPr>
              <a:tblGrid>
                <a:gridCol w="3509685"/>
                <a:gridCol w="2084294"/>
                <a:gridCol w="1801905"/>
              </a:tblGrid>
              <a:tr h="808537">
                <a:tc>
                  <a:txBody>
                    <a:bodyPr/>
                    <a:lstStyle/>
                    <a:p>
                      <a:pPr>
                        <a:spcAft>
                          <a:spcPts val="0"/>
                        </a:spcAft>
                      </a:pPr>
                      <a:r>
                        <a:rPr lang="fr-CH" sz="2000">
                          <a:effectLst/>
                        </a:rPr>
                        <a:t>Moment marquant positif</a:t>
                      </a:r>
                      <a:endParaRPr lang="fr-FR" sz="2000">
                        <a:effectLst/>
                        <a:latin typeface="Calibri" charset="0"/>
                        <a:ea typeface="Times New Roman" charset="0"/>
                        <a:cs typeface="Times New Roman" charset="0"/>
                      </a:endParaRPr>
                    </a:p>
                  </a:txBody>
                  <a:tcPr marL="47811" marR="47811" marT="0" marB="0"/>
                </a:tc>
                <a:tc>
                  <a:txBody>
                    <a:bodyPr/>
                    <a:lstStyle/>
                    <a:p>
                      <a:pPr>
                        <a:spcAft>
                          <a:spcPts val="0"/>
                        </a:spcAft>
                      </a:pPr>
                      <a:r>
                        <a:rPr lang="fr-CH" sz="2000" b="0" dirty="0">
                          <a:solidFill>
                            <a:schemeClr val="bg1"/>
                          </a:solidFill>
                          <a:effectLst/>
                        </a:rPr>
                        <a:t>54</a:t>
                      </a:r>
                      <a:endParaRPr lang="fr-FR" sz="2000" b="0" dirty="0">
                        <a:solidFill>
                          <a:schemeClr val="bg1"/>
                        </a:solidFill>
                        <a:effectLst/>
                      </a:endParaRPr>
                    </a:p>
                    <a:p>
                      <a:pPr>
                        <a:spcAft>
                          <a:spcPts val="0"/>
                        </a:spcAft>
                      </a:pPr>
                      <a:r>
                        <a:rPr lang="fr-CH" sz="2000" b="0" dirty="0">
                          <a:solidFill>
                            <a:schemeClr val="bg1"/>
                          </a:solidFill>
                          <a:effectLst/>
                        </a:rPr>
                        <a:t> </a:t>
                      </a:r>
                      <a:endParaRPr lang="fr-FR" sz="2000" b="0" dirty="0">
                        <a:solidFill>
                          <a:schemeClr val="bg1"/>
                        </a:solidFill>
                        <a:effectLst/>
                        <a:latin typeface="Calibri" charset="0"/>
                        <a:ea typeface="Times New Roman" charset="0"/>
                        <a:cs typeface="Times New Roman" charset="0"/>
                      </a:endParaRPr>
                    </a:p>
                  </a:txBody>
                  <a:tcPr marL="47811" marR="47811" marT="0" marB="0"/>
                </a:tc>
                <a:tc>
                  <a:txBody>
                    <a:bodyPr/>
                    <a:lstStyle/>
                    <a:p>
                      <a:pPr>
                        <a:spcAft>
                          <a:spcPts val="0"/>
                        </a:spcAft>
                      </a:pPr>
                      <a:r>
                        <a:rPr lang="fr-CH" sz="2000" b="0" dirty="0">
                          <a:solidFill>
                            <a:schemeClr val="bg1"/>
                          </a:solidFill>
                          <a:effectLst/>
                        </a:rPr>
                        <a:t>27.83%</a:t>
                      </a:r>
                      <a:endParaRPr lang="fr-FR" sz="2000" b="0" dirty="0">
                        <a:solidFill>
                          <a:schemeClr val="bg1"/>
                        </a:solidFill>
                        <a:effectLst/>
                        <a:latin typeface="Calibri" charset="0"/>
                        <a:ea typeface="Times New Roman" charset="0"/>
                        <a:cs typeface="Times New Roman" charset="0"/>
                      </a:endParaRPr>
                    </a:p>
                  </a:txBody>
                  <a:tcPr marL="47811" marR="47811" marT="0" marB="0"/>
                </a:tc>
              </a:tr>
              <a:tr h="808537">
                <a:tc>
                  <a:txBody>
                    <a:bodyPr/>
                    <a:lstStyle/>
                    <a:p>
                      <a:pPr>
                        <a:spcAft>
                          <a:spcPts val="0"/>
                        </a:spcAft>
                      </a:pPr>
                      <a:r>
                        <a:rPr lang="fr-CH" sz="2000">
                          <a:effectLst/>
                        </a:rPr>
                        <a:t>Moment marquant négatif</a:t>
                      </a:r>
                      <a:endParaRPr lang="fr-FR" sz="2000">
                        <a:effectLst/>
                        <a:latin typeface="Calibri" charset="0"/>
                        <a:ea typeface="Times New Roman" charset="0"/>
                        <a:cs typeface="Times New Roman" charset="0"/>
                      </a:endParaRPr>
                    </a:p>
                  </a:txBody>
                  <a:tcPr marL="47811" marR="47811" marT="0" marB="0"/>
                </a:tc>
                <a:tc>
                  <a:txBody>
                    <a:bodyPr/>
                    <a:lstStyle/>
                    <a:p>
                      <a:pPr>
                        <a:spcAft>
                          <a:spcPts val="0"/>
                        </a:spcAft>
                      </a:pPr>
                      <a:r>
                        <a:rPr lang="fr-CH" sz="2000" b="1" dirty="0">
                          <a:solidFill>
                            <a:srgbClr val="FF0000"/>
                          </a:solidFill>
                          <a:effectLst/>
                        </a:rPr>
                        <a:t>130</a:t>
                      </a:r>
                      <a:endParaRPr lang="fr-FR" sz="2000" b="1" dirty="0">
                        <a:solidFill>
                          <a:srgbClr val="FF0000"/>
                        </a:solidFill>
                        <a:effectLst/>
                      </a:endParaRPr>
                    </a:p>
                    <a:p>
                      <a:pPr>
                        <a:spcAft>
                          <a:spcPts val="0"/>
                        </a:spcAft>
                      </a:pPr>
                      <a:r>
                        <a:rPr lang="fr-CH" sz="2000" dirty="0">
                          <a:solidFill>
                            <a:srgbClr val="FF0000"/>
                          </a:solidFill>
                          <a:effectLst/>
                        </a:rPr>
                        <a:t> </a:t>
                      </a:r>
                      <a:endParaRPr lang="fr-FR" sz="2000" dirty="0">
                        <a:solidFill>
                          <a:srgbClr val="FF0000"/>
                        </a:solidFill>
                        <a:effectLst/>
                        <a:latin typeface="Calibri" charset="0"/>
                        <a:ea typeface="Times New Roman" charset="0"/>
                        <a:cs typeface="Times New Roman" charset="0"/>
                      </a:endParaRPr>
                    </a:p>
                  </a:txBody>
                  <a:tcPr marL="47811" marR="47811" marT="0" marB="0"/>
                </a:tc>
                <a:tc>
                  <a:txBody>
                    <a:bodyPr/>
                    <a:lstStyle/>
                    <a:p>
                      <a:pPr>
                        <a:spcAft>
                          <a:spcPts val="0"/>
                        </a:spcAft>
                      </a:pPr>
                      <a:r>
                        <a:rPr lang="fr-CH" sz="2000" b="1" dirty="0">
                          <a:solidFill>
                            <a:srgbClr val="FF0000"/>
                          </a:solidFill>
                          <a:effectLst/>
                        </a:rPr>
                        <a:t>67.01%</a:t>
                      </a:r>
                      <a:endParaRPr lang="fr-FR" sz="2000" b="1" dirty="0">
                        <a:solidFill>
                          <a:srgbClr val="FF0000"/>
                        </a:solidFill>
                        <a:effectLst/>
                        <a:latin typeface="Calibri" charset="0"/>
                        <a:ea typeface="Times New Roman" charset="0"/>
                        <a:cs typeface="Times New Roman" charset="0"/>
                      </a:endParaRPr>
                    </a:p>
                  </a:txBody>
                  <a:tcPr marL="47811" marR="47811" marT="0" marB="0"/>
                </a:tc>
              </a:tr>
              <a:tr h="808537">
                <a:tc>
                  <a:txBody>
                    <a:bodyPr/>
                    <a:lstStyle/>
                    <a:p>
                      <a:pPr>
                        <a:spcAft>
                          <a:spcPts val="0"/>
                        </a:spcAft>
                      </a:pPr>
                      <a:r>
                        <a:rPr lang="fr-CH" sz="2000">
                          <a:effectLst/>
                        </a:rPr>
                        <a:t>Moment marquant neutre</a:t>
                      </a:r>
                      <a:endParaRPr lang="fr-FR" sz="2000">
                        <a:effectLst/>
                        <a:latin typeface="Calibri" charset="0"/>
                        <a:ea typeface="Times New Roman" charset="0"/>
                        <a:cs typeface="Times New Roman" charset="0"/>
                      </a:endParaRPr>
                    </a:p>
                  </a:txBody>
                  <a:tcPr marL="47811" marR="47811" marT="0" marB="0"/>
                </a:tc>
                <a:tc>
                  <a:txBody>
                    <a:bodyPr/>
                    <a:lstStyle/>
                    <a:p>
                      <a:pPr>
                        <a:spcAft>
                          <a:spcPts val="0"/>
                        </a:spcAft>
                      </a:pPr>
                      <a:r>
                        <a:rPr lang="fr-CH" sz="2000">
                          <a:effectLst/>
                        </a:rPr>
                        <a:t>1</a:t>
                      </a:r>
                      <a:endParaRPr lang="fr-FR" sz="2000">
                        <a:effectLst/>
                      </a:endParaRPr>
                    </a:p>
                    <a:p>
                      <a:pPr>
                        <a:spcAft>
                          <a:spcPts val="0"/>
                        </a:spcAft>
                      </a:pPr>
                      <a:r>
                        <a:rPr lang="fr-CH" sz="2000">
                          <a:effectLst/>
                        </a:rPr>
                        <a:t> </a:t>
                      </a:r>
                      <a:endParaRPr lang="fr-FR" sz="2000">
                        <a:effectLst/>
                        <a:latin typeface="Calibri" charset="0"/>
                        <a:ea typeface="Times New Roman" charset="0"/>
                        <a:cs typeface="Times New Roman" charset="0"/>
                      </a:endParaRPr>
                    </a:p>
                  </a:txBody>
                  <a:tcPr marL="47811" marR="47811" marT="0" marB="0"/>
                </a:tc>
                <a:tc>
                  <a:txBody>
                    <a:bodyPr/>
                    <a:lstStyle/>
                    <a:p>
                      <a:pPr>
                        <a:spcAft>
                          <a:spcPts val="0"/>
                        </a:spcAft>
                      </a:pPr>
                      <a:r>
                        <a:rPr lang="fr-CH" sz="2000" dirty="0">
                          <a:effectLst/>
                        </a:rPr>
                        <a:t>0.51%</a:t>
                      </a:r>
                      <a:endParaRPr lang="fr-FR" sz="2000" dirty="0">
                        <a:effectLst/>
                        <a:latin typeface="Calibri" charset="0"/>
                        <a:ea typeface="Times New Roman" charset="0"/>
                        <a:cs typeface="Times New Roman" charset="0"/>
                      </a:endParaRPr>
                    </a:p>
                  </a:txBody>
                  <a:tcPr marL="47811" marR="47811" marT="0" marB="0"/>
                </a:tc>
              </a:tr>
              <a:tr h="808537">
                <a:tc>
                  <a:txBody>
                    <a:bodyPr/>
                    <a:lstStyle/>
                    <a:p>
                      <a:pPr>
                        <a:spcAft>
                          <a:spcPts val="0"/>
                        </a:spcAft>
                      </a:pPr>
                      <a:r>
                        <a:rPr lang="fr-CH" sz="2000">
                          <a:effectLst/>
                        </a:rPr>
                        <a:t>Moment marquant d’abord négatif puis positif</a:t>
                      </a:r>
                      <a:endParaRPr lang="fr-FR" sz="2000">
                        <a:effectLst/>
                        <a:latin typeface="Calibri" charset="0"/>
                        <a:ea typeface="Times New Roman" charset="0"/>
                        <a:cs typeface="Times New Roman" charset="0"/>
                      </a:endParaRPr>
                    </a:p>
                  </a:txBody>
                  <a:tcPr marL="47811" marR="47811" marT="0" marB="0"/>
                </a:tc>
                <a:tc>
                  <a:txBody>
                    <a:bodyPr/>
                    <a:lstStyle/>
                    <a:p>
                      <a:pPr>
                        <a:spcAft>
                          <a:spcPts val="0"/>
                        </a:spcAft>
                      </a:pPr>
                      <a:r>
                        <a:rPr lang="fr-CH" sz="2000">
                          <a:effectLst/>
                        </a:rPr>
                        <a:t>9</a:t>
                      </a:r>
                      <a:endParaRPr lang="fr-FR" sz="2000">
                        <a:effectLst/>
                      </a:endParaRPr>
                    </a:p>
                    <a:p>
                      <a:pPr>
                        <a:spcAft>
                          <a:spcPts val="0"/>
                        </a:spcAft>
                      </a:pPr>
                      <a:r>
                        <a:rPr lang="fr-CH" sz="2000">
                          <a:effectLst/>
                        </a:rPr>
                        <a:t> </a:t>
                      </a:r>
                      <a:endParaRPr lang="fr-FR" sz="2000">
                        <a:effectLst/>
                        <a:latin typeface="Calibri" charset="0"/>
                        <a:ea typeface="Times New Roman" charset="0"/>
                        <a:cs typeface="Times New Roman" charset="0"/>
                      </a:endParaRPr>
                    </a:p>
                  </a:txBody>
                  <a:tcPr marL="47811" marR="47811" marT="0" marB="0"/>
                </a:tc>
                <a:tc>
                  <a:txBody>
                    <a:bodyPr/>
                    <a:lstStyle/>
                    <a:p>
                      <a:pPr>
                        <a:spcAft>
                          <a:spcPts val="0"/>
                        </a:spcAft>
                      </a:pPr>
                      <a:r>
                        <a:rPr lang="fr-CH" sz="2000" dirty="0">
                          <a:effectLst/>
                        </a:rPr>
                        <a:t>4.63%</a:t>
                      </a:r>
                      <a:endParaRPr lang="fr-FR" sz="2000" dirty="0">
                        <a:effectLst/>
                        <a:latin typeface="Calibri" charset="0"/>
                        <a:ea typeface="Times New Roman" charset="0"/>
                        <a:cs typeface="Times New Roman" charset="0"/>
                      </a:endParaRPr>
                    </a:p>
                  </a:txBody>
                  <a:tcPr marL="47811" marR="47811" marT="0" marB="0"/>
                </a:tc>
              </a:tr>
              <a:tr h="821168">
                <a:tc>
                  <a:txBody>
                    <a:bodyPr/>
                    <a:lstStyle/>
                    <a:p>
                      <a:pPr>
                        <a:spcAft>
                          <a:spcPts val="0"/>
                        </a:spcAft>
                      </a:pPr>
                      <a:r>
                        <a:rPr lang="fr-CH" sz="2000">
                          <a:effectLst/>
                        </a:rPr>
                        <a:t>Total</a:t>
                      </a:r>
                      <a:endParaRPr lang="fr-FR" sz="2000">
                        <a:effectLst/>
                        <a:latin typeface="Calibri" charset="0"/>
                        <a:ea typeface="Times New Roman" charset="0"/>
                        <a:cs typeface="Times New Roman" charset="0"/>
                      </a:endParaRPr>
                    </a:p>
                  </a:txBody>
                  <a:tcPr marL="47811" marR="47811" marT="0" marB="0"/>
                </a:tc>
                <a:tc>
                  <a:txBody>
                    <a:bodyPr/>
                    <a:lstStyle/>
                    <a:p>
                      <a:pPr>
                        <a:spcAft>
                          <a:spcPts val="0"/>
                        </a:spcAft>
                      </a:pPr>
                      <a:r>
                        <a:rPr lang="fr-CH" sz="2000" b="1">
                          <a:effectLst/>
                        </a:rPr>
                        <a:t> </a:t>
                      </a:r>
                      <a:endParaRPr lang="fr-FR" sz="2000" b="1">
                        <a:effectLst/>
                      </a:endParaRPr>
                    </a:p>
                    <a:p>
                      <a:pPr>
                        <a:spcAft>
                          <a:spcPts val="0"/>
                        </a:spcAft>
                      </a:pPr>
                      <a:r>
                        <a:rPr lang="fr-CH" sz="2000" b="1">
                          <a:effectLst/>
                        </a:rPr>
                        <a:t>194</a:t>
                      </a:r>
                      <a:endParaRPr lang="fr-FR" sz="2000" b="1">
                        <a:effectLst/>
                        <a:latin typeface="Calibri" charset="0"/>
                        <a:ea typeface="Times New Roman" charset="0"/>
                        <a:cs typeface="Times New Roman" charset="0"/>
                      </a:endParaRPr>
                    </a:p>
                  </a:txBody>
                  <a:tcPr marL="47811" marR="47811" marT="0" marB="0"/>
                </a:tc>
                <a:tc>
                  <a:txBody>
                    <a:bodyPr/>
                    <a:lstStyle/>
                    <a:p>
                      <a:pPr>
                        <a:spcAft>
                          <a:spcPts val="0"/>
                        </a:spcAft>
                      </a:pPr>
                      <a:r>
                        <a:rPr lang="fr-CH" sz="2000" b="1" dirty="0">
                          <a:effectLst/>
                        </a:rPr>
                        <a:t> </a:t>
                      </a:r>
                      <a:endParaRPr lang="fr-FR" sz="2000" b="1" dirty="0">
                        <a:effectLst/>
                      </a:endParaRPr>
                    </a:p>
                    <a:p>
                      <a:pPr>
                        <a:spcAft>
                          <a:spcPts val="0"/>
                        </a:spcAft>
                      </a:pPr>
                      <a:r>
                        <a:rPr lang="fr-CH" sz="2000" b="1" dirty="0">
                          <a:effectLst/>
                        </a:rPr>
                        <a:t>100%</a:t>
                      </a:r>
                      <a:endParaRPr lang="fr-FR" sz="2000" b="1" dirty="0">
                        <a:effectLst/>
                        <a:latin typeface="Calibri" charset="0"/>
                        <a:ea typeface="Times New Roman" charset="0"/>
                        <a:cs typeface="Times New Roman" charset="0"/>
                      </a:endParaRPr>
                    </a:p>
                  </a:txBody>
                  <a:tcPr marL="47811" marR="47811" marT="0" marB="0"/>
                </a:tc>
              </a:tr>
            </a:tbl>
          </a:graphicData>
        </a:graphic>
      </p:graphicFrame>
    </p:spTree>
    <p:extLst>
      <p:ext uri="{BB962C8B-B14F-4D97-AF65-F5344CB8AC3E}">
        <p14:creationId xmlns:p14="http://schemas.microsoft.com/office/powerpoint/2010/main" val="17502233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p:cNvSpPr txBox="1"/>
          <p:nvPr/>
        </p:nvSpPr>
        <p:spPr>
          <a:xfrm>
            <a:off x="1021416" y="41562"/>
            <a:ext cx="7261972" cy="523220"/>
          </a:xfrm>
          <a:prstGeom prst="rect">
            <a:avLst/>
          </a:prstGeom>
          <a:noFill/>
        </p:spPr>
        <p:txBody>
          <a:bodyPr wrap="square" rtlCol="0">
            <a:spAutoFit/>
          </a:bodyPr>
          <a:lstStyle/>
          <a:p>
            <a:r>
              <a:rPr lang="fr-FR" sz="2800" dirty="0" smtClean="0"/>
              <a:t>Nombre d’occurrences suite au codage axial</a:t>
            </a:r>
            <a:endParaRPr lang="fr-FR" sz="2800" dirty="0">
              <a:solidFill>
                <a:srgbClr val="FF6600"/>
              </a:solidFill>
            </a:endParaRPr>
          </a:p>
        </p:txBody>
      </p:sp>
      <p:graphicFrame>
        <p:nvGraphicFramePr>
          <p:cNvPr id="7" name="Espace réservé du contenu 6"/>
          <p:cNvGraphicFramePr>
            <a:graphicFrameLocks noGrp="1"/>
          </p:cNvGraphicFramePr>
          <p:nvPr>
            <p:ph idx="1"/>
            <p:extLst>
              <p:ext uri="{D42A27DB-BD31-4B8C-83A1-F6EECF244321}">
                <p14:modId xmlns:p14="http://schemas.microsoft.com/office/powerpoint/2010/main" val="564145355"/>
              </p:ext>
            </p:extLst>
          </p:nvPr>
        </p:nvGraphicFramePr>
        <p:xfrm>
          <a:off x="0" y="41577"/>
          <a:ext cx="9144000" cy="6900742"/>
        </p:xfrm>
        <a:graphic>
          <a:graphicData uri="http://schemas.openxmlformats.org/drawingml/2006/table">
            <a:tbl>
              <a:tblPr firstRow="1" firstCol="1" bandRow="1">
                <a:tableStyleId>{5C22544A-7EE6-4342-B048-85BDC9FD1C3A}</a:tableStyleId>
              </a:tblPr>
              <a:tblGrid>
                <a:gridCol w="9144000"/>
              </a:tblGrid>
              <a:tr h="323889">
                <a:tc>
                  <a:txBody>
                    <a:bodyPr/>
                    <a:lstStyle/>
                    <a:p>
                      <a:pPr>
                        <a:lnSpc>
                          <a:spcPct val="115000"/>
                        </a:lnSpc>
                        <a:spcAft>
                          <a:spcPts val="0"/>
                        </a:spcAft>
                      </a:pPr>
                      <a:r>
                        <a:rPr lang="fr-FR" sz="2000">
                          <a:effectLst/>
                        </a:rPr>
                        <a:t>39 : Transgression de règle par un ou plusieurs élèves</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27 : Conflit entre élèves  </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21 : Accident</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20: Motivation des élèves </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19: Hétérogénéité des élèves à gérer</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17 : Réussite d’un ou plusieurs élèves</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9 : Manque de motivation des élèves</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6 : Conflit entre élève(s) et enseignant </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5 : Marque d’affection entre l’enseignant et ses élèves</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4:  Action d’entraide et bonne entente entre les élèves</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4 : Imprévu qui impose de tout changer</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3 : Action autonome des élèves</a:t>
                      </a:r>
                      <a:endParaRPr lang="fr-FR" sz="2000">
                        <a:effectLst/>
                        <a:latin typeface="Calibri" charset="0"/>
                        <a:ea typeface="Times New Roman" charset="0"/>
                        <a:cs typeface="Times New Roman" charset="0"/>
                      </a:endParaRPr>
                    </a:p>
                  </a:txBody>
                  <a:tcPr marL="47859" marR="47859" marT="0" marB="0"/>
                </a:tc>
              </a:tr>
              <a:tr h="338642">
                <a:tc>
                  <a:txBody>
                    <a:bodyPr/>
                    <a:lstStyle/>
                    <a:p>
                      <a:pPr>
                        <a:lnSpc>
                          <a:spcPct val="115000"/>
                        </a:lnSpc>
                        <a:spcAft>
                          <a:spcPts val="0"/>
                        </a:spcAft>
                      </a:pPr>
                      <a:r>
                        <a:rPr lang="fr-FR" sz="2000">
                          <a:effectLst/>
                        </a:rPr>
                        <a:t>3 : Perte d’élèves en activités extérieures</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3 : Dyade tuteur-étudiant</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2 : Visite d’un didacticien</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2 : Leçon qui se déroule selon le plan prévu</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2 : Statut de l’enseignante féminine </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2 : Erreur de l’enseignant</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1 : Collaboration efficace entre enseignants</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a:effectLst/>
                        </a:rPr>
                        <a:t>1 : Manque de reconnaissance du statut d’enseignant d’EPS</a:t>
                      </a:r>
                      <a:endParaRPr lang="fr-FR" sz="2000">
                        <a:effectLst/>
                        <a:latin typeface="Calibri" charset="0"/>
                        <a:ea typeface="Times New Roman" charset="0"/>
                        <a:cs typeface="Times New Roman" charset="0"/>
                      </a:endParaRPr>
                    </a:p>
                  </a:txBody>
                  <a:tcPr marL="47859" marR="47859" marT="0" marB="0"/>
                </a:tc>
              </a:tr>
              <a:tr h="323889">
                <a:tc>
                  <a:txBody>
                    <a:bodyPr/>
                    <a:lstStyle/>
                    <a:p>
                      <a:pPr>
                        <a:lnSpc>
                          <a:spcPct val="115000"/>
                        </a:lnSpc>
                        <a:spcAft>
                          <a:spcPts val="0"/>
                        </a:spcAft>
                      </a:pPr>
                      <a:r>
                        <a:rPr lang="fr-FR" sz="2000" dirty="0">
                          <a:effectLst/>
                        </a:rPr>
                        <a:t>3 moments marquants sans catégories dans le codage axial pour le moment</a:t>
                      </a:r>
                      <a:endParaRPr lang="fr-FR" sz="2000" dirty="0">
                        <a:effectLst/>
                        <a:latin typeface="Calibri" charset="0"/>
                        <a:ea typeface="Times New Roman" charset="0"/>
                        <a:cs typeface="Times New Roman" charset="0"/>
                      </a:endParaRPr>
                    </a:p>
                  </a:txBody>
                  <a:tcPr marL="47859" marR="47859" marT="0" marB="0"/>
                </a:tc>
              </a:tr>
            </a:tbl>
          </a:graphicData>
        </a:graphic>
      </p:graphicFrame>
    </p:spTree>
    <p:extLst>
      <p:ext uri="{BB962C8B-B14F-4D97-AF65-F5344CB8AC3E}">
        <p14:creationId xmlns:p14="http://schemas.microsoft.com/office/powerpoint/2010/main" val="14682515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911412" y="732118"/>
            <a:ext cx="7380941" cy="5545562"/>
          </a:xfrm>
        </p:spPr>
        <p:txBody>
          <a:bodyPr>
            <a:normAutofit lnSpcReduction="10000"/>
          </a:bodyPr>
          <a:lstStyle/>
          <a:p>
            <a:pPr marL="0" indent="0">
              <a:buNone/>
            </a:pPr>
            <a:r>
              <a:rPr lang="fr-FR" dirty="0" smtClean="0"/>
              <a:t> </a:t>
            </a:r>
            <a:r>
              <a:rPr lang="fr-FR" b="1" dirty="0"/>
              <a:t>METHODE 1</a:t>
            </a:r>
          </a:p>
          <a:p>
            <a:pPr lvl="0"/>
            <a:r>
              <a:rPr lang="fr-FR" dirty="0">
                <a:sym typeface="Wingdings"/>
              </a:rPr>
              <a:t> </a:t>
            </a:r>
            <a:r>
              <a:rPr lang="fr-FR" dirty="0">
                <a:solidFill>
                  <a:srgbClr val="0000FF"/>
                </a:solidFill>
                <a:sym typeface="Wingdings"/>
              </a:rPr>
              <a:t>QR n° 1 </a:t>
            </a:r>
            <a:r>
              <a:rPr lang="fr-FR" dirty="0"/>
              <a:t>Quels types de moments d’auto-affectation vécus en classe favorisent ou freinent le développement du pouvoir d’agir de </a:t>
            </a:r>
            <a:r>
              <a:rPr lang="fr-FR" dirty="0" smtClean="0"/>
              <a:t>l’</a:t>
            </a:r>
            <a:r>
              <a:rPr lang="fr-FR" b="1" dirty="0" smtClean="0"/>
              <a:t>EN</a:t>
            </a:r>
            <a:r>
              <a:rPr lang="fr-FR" dirty="0"/>
              <a:t> en EPS ?</a:t>
            </a:r>
          </a:p>
          <a:p>
            <a:pPr lvl="0"/>
            <a:r>
              <a:rPr lang="fr-FR" dirty="0" smtClean="0">
                <a:sym typeface="Wingdings"/>
              </a:rPr>
              <a:t> </a:t>
            </a:r>
            <a:r>
              <a:rPr lang="fr-FR" dirty="0">
                <a:solidFill>
                  <a:srgbClr val="008000"/>
                </a:solidFill>
                <a:sym typeface="Wingdings"/>
              </a:rPr>
              <a:t>QR n° 3 </a:t>
            </a:r>
            <a:r>
              <a:rPr lang="fr-FR" dirty="0"/>
              <a:t>Dans quelles circonstances </a:t>
            </a:r>
            <a:r>
              <a:rPr lang="fr-FR" dirty="0" smtClean="0"/>
              <a:t>l’</a:t>
            </a:r>
            <a:r>
              <a:rPr lang="fr-FR" b="1" dirty="0" smtClean="0"/>
              <a:t>EN </a:t>
            </a:r>
            <a:r>
              <a:rPr lang="fr-FR" dirty="0"/>
              <a:t>d’EPS déplace-t-il ou priorise-t-il ses motifs d’agir et s’approprie les opérations pour faire face à ces moments d’auto-affectation ?</a:t>
            </a:r>
          </a:p>
          <a:p>
            <a:pPr marL="0" indent="0">
              <a:buNone/>
            </a:pPr>
            <a:r>
              <a:rPr lang="fr-FR" b="1" dirty="0" smtClean="0"/>
              <a:t>METHODE </a:t>
            </a:r>
            <a:r>
              <a:rPr lang="fr-FR" b="1" dirty="0"/>
              <a:t>2</a:t>
            </a:r>
          </a:p>
          <a:p>
            <a:pPr lvl="0"/>
            <a:r>
              <a:rPr lang="fr-FR" dirty="0">
                <a:sym typeface="Wingdings"/>
              </a:rPr>
              <a:t> </a:t>
            </a:r>
            <a:r>
              <a:rPr lang="fr-FR" dirty="0">
                <a:solidFill>
                  <a:srgbClr val="0000FF"/>
                </a:solidFill>
                <a:sym typeface="Wingdings"/>
              </a:rPr>
              <a:t>QR n° 1 </a:t>
            </a:r>
            <a:r>
              <a:rPr lang="fr-FR" dirty="0"/>
              <a:t>Quels types de moments d’auto-affectation vécus en classe favorisent ou freinent le développement du pouvoir d’agir de </a:t>
            </a:r>
            <a:r>
              <a:rPr lang="fr-FR" dirty="0" smtClean="0"/>
              <a:t>l’</a:t>
            </a:r>
            <a:r>
              <a:rPr lang="fr-FR" b="1" dirty="0" smtClean="0"/>
              <a:t>EN</a:t>
            </a:r>
            <a:r>
              <a:rPr lang="fr-FR" dirty="0"/>
              <a:t> en EPS ?</a:t>
            </a:r>
          </a:p>
          <a:p>
            <a:pPr lvl="0"/>
            <a:r>
              <a:rPr lang="fr-FR" dirty="0" smtClean="0">
                <a:sym typeface="Wingdings"/>
              </a:rPr>
              <a:t> </a:t>
            </a:r>
            <a:r>
              <a:rPr lang="fr-FR" dirty="0">
                <a:solidFill>
                  <a:srgbClr val="FF6600"/>
                </a:solidFill>
                <a:sym typeface="Wingdings"/>
              </a:rPr>
              <a:t>QR n° 2 </a:t>
            </a:r>
            <a:r>
              <a:rPr lang="fr-FR" dirty="0"/>
              <a:t> Quelles corrélations </a:t>
            </a:r>
            <a:r>
              <a:rPr lang="fr-FR" dirty="0" smtClean="0"/>
              <a:t>existe-t-il </a:t>
            </a:r>
            <a:r>
              <a:rPr lang="fr-FR" dirty="0"/>
              <a:t>entre des types de moments marquants et des types </a:t>
            </a:r>
            <a:r>
              <a:rPr lang="fr-FR" dirty="0" smtClean="0"/>
              <a:t>d'émotions </a:t>
            </a:r>
            <a:r>
              <a:rPr lang="fr-FR" dirty="0"/>
              <a:t>et des intensités?	</a:t>
            </a:r>
          </a:p>
          <a:p>
            <a:endParaRPr lang="fr-FR" dirty="0"/>
          </a:p>
        </p:txBody>
      </p:sp>
    </p:spTree>
    <p:extLst>
      <p:ext uri="{BB962C8B-B14F-4D97-AF65-F5344CB8AC3E}">
        <p14:creationId xmlns:p14="http://schemas.microsoft.com/office/powerpoint/2010/main" val="3890879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81149" y="698270"/>
            <a:ext cx="7381701" cy="1321798"/>
          </a:xfrm>
        </p:spPr>
        <p:txBody>
          <a:bodyPr>
            <a:normAutofit/>
          </a:bodyPr>
          <a:lstStyle/>
          <a:p>
            <a:r>
              <a:rPr lang="fr-FR" dirty="0" smtClean="0"/>
              <a:t>Travail en cours</a:t>
            </a:r>
            <a:endParaRPr lang="fr-FR" dirty="0"/>
          </a:p>
        </p:txBody>
      </p:sp>
      <p:sp>
        <p:nvSpPr>
          <p:cNvPr id="3" name="Espace réservé du contenu 2"/>
          <p:cNvSpPr>
            <a:spLocks noGrp="1"/>
          </p:cNvSpPr>
          <p:nvPr>
            <p:ph idx="1"/>
          </p:nvPr>
        </p:nvSpPr>
        <p:spPr>
          <a:xfrm>
            <a:off x="739832" y="1720809"/>
            <a:ext cx="7664334" cy="4663365"/>
          </a:xfrm>
        </p:spPr>
        <p:txBody>
          <a:bodyPr>
            <a:normAutofit fontScale="92500"/>
          </a:bodyPr>
          <a:lstStyle/>
          <a:p>
            <a:r>
              <a:rPr lang="fr-CH" dirty="0"/>
              <a:t>Suite et fin du recueil de données (environ 3 ACS et 4 ACC à effectuer et à retranscrire)</a:t>
            </a:r>
          </a:p>
          <a:p>
            <a:r>
              <a:rPr lang="fr-CH" dirty="0" smtClean="0"/>
              <a:t>2 ACS </a:t>
            </a:r>
            <a:r>
              <a:rPr lang="fr-CH" dirty="0"/>
              <a:t>et 2 ACC à retranscrire</a:t>
            </a:r>
          </a:p>
          <a:p>
            <a:r>
              <a:rPr lang="fr-CH" dirty="0"/>
              <a:t>Triangulation du codage axial pour la typologie des moments émotionnellement marquants, puis codage </a:t>
            </a:r>
            <a:r>
              <a:rPr lang="fr-CH" dirty="0" smtClean="0"/>
              <a:t>sélectif</a:t>
            </a:r>
            <a:endParaRPr lang="fr-CH" dirty="0" smtClean="0">
              <a:solidFill>
                <a:srgbClr val="FF6600"/>
              </a:solidFill>
            </a:endParaRPr>
          </a:p>
          <a:p>
            <a:r>
              <a:rPr lang="fr-CH" dirty="0" smtClean="0"/>
              <a:t>Traitement statistique de la typologie des moments marquants en lien avec les émotions et leur intensité ressenties</a:t>
            </a:r>
          </a:p>
          <a:p>
            <a:r>
              <a:rPr lang="fr-CH" dirty="0" smtClean="0"/>
              <a:t>Rédaction de la première partie de la thèse: introduction, problématique, méthode</a:t>
            </a:r>
          </a:p>
          <a:p>
            <a:r>
              <a:rPr lang="fr-CH" dirty="0" smtClean="0"/>
              <a:t>Articles en cours sur la typologie des moments émotionnelle-ment marquants chez les </a:t>
            </a:r>
            <a:r>
              <a:rPr lang="fr-CH" b="1" dirty="0" smtClean="0"/>
              <a:t>EN</a:t>
            </a:r>
            <a:r>
              <a:rPr lang="fr-CH" dirty="0" smtClean="0"/>
              <a:t>, en français et en anglais</a:t>
            </a:r>
            <a:endParaRPr lang="fr-CH" dirty="0">
              <a:solidFill>
                <a:srgbClr val="FF6600"/>
              </a:solidFill>
            </a:endParaRPr>
          </a:p>
        </p:txBody>
      </p:sp>
    </p:spTree>
    <p:extLst>
      <p:ext uri="{BB962C8B-B14F-4D97-AF65-F5344CB8AC3E}">
        <p14:creationId xmlns:p14="http://schemas.microsoft.com/office/powerpoint/2010/main" val="67210599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Bibliographie</a:t>
            </a:r>
            <a:endParaRPr lang="fr-FR" dirty="0"/>
          </a:p>
        </p:txBody>
      </p:sp>
      <p:sp>
        <p:nvSpPr>
          <p:cNvPr id="3" name="Espace réservé du contenu 2"/>
          <p:cNvSpPr>
            <a:spLocks noGrp="1"/>
          </p:cNvSpPr>
          <p:nvPr>
            <p:ph idx="1"/>
          </p:nvPr>
        </p:nvSpPr>
        <p:spPr>
          <a:xfrm>
            <a:off x="707366" y="1707777"/>
            <a:ext cx="7677509" cy="4558552"/>
          </a:xfrm>
        </p:spPr>
        <p:txBody>
          <a:bodyPr>
            <a:normAutofit fontScale="25000" lnSpcReduction="20000"/>
          </a:bodyPr>
          <a:lstStyle/>
          <a:p>
            <a:r>
              <a:rPr lang="fr-FR" sz="4000" dirty="0" err="1"/>
              <a:t>Adé</a:t>
            </a:r>
            <a:r>
              <a:rPr lang="fr-FR" sz="4000" dirty="0"/>
              <a:t>, D., Sève, C. &amp; Ria, L. (2006). Le rôle des objets dans le développement professionnel des enseignants stagiaires d'Éducation physique, </a:t>
            </a:r>
            <a:r>
              <a:rPr lang="fr-FR" sz="4000" i="1" dirty="0"/>
              <a:t>Savoirs 1(10)</a:t>
            </a:r>
            <a:r>
              <a:rPr lang="fr-FR" sz="4000" dirty="0"/>
              <a:t>, 77-93.</a:t>
            </a:r>
          </a:p>
          <a:p>
            <a:r>
              <a:rPr lang="en-GB" sz="4000" dirty="0" err="1"/>
              <a:t>Azéma</a:t>
            </a:r>
            <a:r>
              <a:rPr lang="en-GB" sz="4000" dirty="0"/>
              <a:t>, G. &amp; Leblanc, S. (2014). A propos de </a:t>
            </a:r>
            <a:r>
              <a:rPr lang="en-GB" sz="4000" dirty="0" err="1"/>
              <a:t>l’intérêt</a:t>
            </a:r>
            <a:r>
              <a:rPr lang="en-GB" sz="4000" dirty="0"/>
              <a:t> de </a:t>
            </a:r>
            <a:r>
              <a:rPr lang="en-GB" sz="4000" dirty="0" err="1"/>
              <a:t>questionner</a:t>
            </a:r>
            <a:r>
              <a:rPr lang="en-GB" sz="4000" dirty="0"/>
              <a:t> </a:t>
            </a:r>
            <a:r>
              <a:rPr lang="en-GB" sz="4000" dirty="0" err="1"/>
              <a:t>l’activité</a:t>
            </a:r>
            <a:r>
              <a:rPr lang="en-GB" sz="4000" dirty="0"/>
              <a:t> </a:t>
            </a:r>
            <a:r>
              <a:rPr lang="en-GB" sz="4000" dirty="0" err="1"/>
              <a:t>professionnelle</a:t>
            </a:r>
            <a:r>
              <a:rPr lang="en-GB" sz="4000" dirty="0"/>
              <a:t> des </a:t>
            </a:r>
            <a:r>
              <a:rPr lang="en-GB" sz="4000" dirty="0" err="1"/>
              <a:t>jeunes</a:t>
            </a:r>
            <a:r>
              <a:rPr lang="en-GB" sz="4000" dirty="0"/>
              <a:t> </a:t>
            </a:r>
            <a:r>
              <a:rPr lang="en-GB" sz="4000" dirty="0" err="1"/>
              <a:t>enseignants</a:t>
            </a:r>
            <a:r>
              <a:rPr lang="en-GB" sz="4000" dirty="0"/>
              <a:t>. </a:t>
            </a:r>
            <a:r>
              <a:rPr lang="en-GB" sz="4000" i="1" dirty="0" err="1"/>
              <a:t>Recherches</a:t>
            </a:r>
            <a:r>
              <a:rPr lang="en-GB" sz="4000" i="1" dirty="0"/>
              <a:t> </a:t>
            </a:r>
            <a:r>
              <a:rPr lang="en-GB" sz="4000" i="1" dirty="0" err="1"/>
              <a:t>en</a:t>
            </a:r>
            <a:r>
              <a:rPr lang="en-GB" sz="4000" i="1" dirty="0"/>
              <a:t> Education, 19,</a:t>
            </a:r>
            <a:r>
              <a:rPr lang="en-GB" sz="4000" dirty="0"/>
              <a:t> 134-146.</a:t>
            </a:r>
          </a:p>
          <a:p>
            <a:r>
              <a:rPr lang="fr-FR" sz="4000" dirty="0" err="1"/>
              <a:t>Amathieu</a:t>
            </a:r>
            <a:r>
              <a:rPr lang="fr-FR" sz="4000" dirty="0"/>
              <a:t>, J. (2015). Etude de circonstances de formation permettant à des enseignants novices d’éprouver de la satisfaction lors de situations de travail en classe. Une étude de cas en Education Physique et Sportive. Université Jean Jaurès. </a:t>
            </a:r>
            <a:r>
              <a:rPr lang="en-GB" sz="4000" dirty="0"/>
              <a:t>Toulouse, non </a:t>
            </a:r>
            <a:r>
              <a:rPr lang="en-GB" sz="4000" dirty="0" err="1"/>
              <a:t>publiée</a:t>
            </a:r>
            <a:r>
              <a:rPr lang="en-GB" sz="4000" dirty="0"/>
              <a:t>.</a:t>
            </a:r>
          </a:p>
          <a:p>
            <a:r>
              <a:rPr lang="fr-FR" sz="4000" dirty="0" smtClean="0"/>
              <a:t>Bruno</a:t>
            </a:r>
            <a:r>
              <a:rPr lang="fr-FR" sz="4000" dirty="0"/>
              <a:t>, F. (2015). Analyse du développement du pouvoir d’agir d’enseignants confrontés au risque de décrochage scolaire: étude de cas en classe de sixième de collège. Thèse de doctorat, Université Aix-Marseille, non publiée.</a:t>
            </a:r>
          </a:p>
          <a:p>
            <a:r>
              <a:rPr lang="fr-FR" sz="4000" dirty="0"/>
              <a:t>Bruno, F. &amp; </a:t>
            </a:r>
            <a:r>
              <a:rPr lang="fr-FR" sz="4000" dirty="0" err="1"/>
              <a:t>Méard</a:t>
            </a:r>
            <a:r>
              <a:rPr lang="fr-FR" sz="4000" dirty="0"/>
              <a:t>, J. (sous presse). Le traitement des données en clinique de l’activité : questions méthodologiques. </a:t>
            </a:r>
            <a:r>
              <a:rPr lang="fr-FR" sz="4000" i="1" dirty="0"/>
              <a:t>Le travail humain.</a:t>
            </a:r>
            <a:endParaRPr lang="fr-FR" sz="4000" dirty="0"/>
          </a:p>
          <a:p>
            <a:r>
              <a:rPr lang="fr-FR" sz="4000" dirty="0" smtClean="0"/>
              <a:t>Clot</a:t>
            </a:r>
            <a:r>
              <a:rPr lang="fr-FR" sz="4000" dirty="0"/>
              <a:t>, Y. (2000). La formation par l’analyse du travail: pour une troisième voie. </a:t>
            </a:r>
            <a:r>
              <a:rPr lang="fr-FR" sz="4000" i="1" dirty="0"/>
              <a:t>Manières de penser, manières d’agir en éducation et en formation</a:t>
            </a:r>
            <a:r>
              <a:rPr lang="fr-FR" sz="4000" dirty="0"/>
              <a:t>, 133-156. </a:t>
            </a:r>
          </a:p>
          <a:p>
            <a:r>
              <a:rPr lang="fr-FR" sz="4000" dirty="0"/>
              <a:t>Clot, Y. (2008). </a:t>
            </a:r>
            <a:r>
              <a:rPr lang="fr-FR" sz="4000" i="1" dirty="0"/>
              <a:t>Travail et pouvoir d'agir. </a:t>
            </a:r>
            <a:r>
              <a:rPr lang="fr-FR" sz="4000" dirty="0"/>
              <a:t>Paris: PUF. </a:t>
            </a:r>
          </a:p>
          <a:p>
            <a:r>
              <a:rPr lang="fr-FR" sz="4000" dirty="0"/>
              <a:t>Clot, Y. &amp; </a:t>
            </a:r>
            <a:r>
              <a:rPr lang="fr-FR" sz="4000" dirty="0" err="1"/>
              <a:t>Faïta</a:t>
            </a:r>
            <a:r>
              <a:rPr lang="fr-FR" sz="4000" dirty="0"/>
              <a:t>, D. (2000). Genres et styles en analyse du travail. Concepts et méthodes. </a:t>
            </a:r>
            <a:r>
              <a:rPr lang="is-IS" sz="4000" i="1" dirty="0"/>
              <a:t>Travailler, 4, </a:t>
            </a:r>
            <a:r>
              <a:rPr lang="is-IS" sz="4000" dirty="0"/>
              <a:t>7-42.</a:t>
            </a:r>
            <a:endParaRPr lang="fr-FR" sz="4000" dirty="0"/>
          </a:p>
          <a:p>
            <a:r>
              <a:rPr lang="fr-FR" sz="4000" dirty="0"/>
              <a:t>Ferrière, S. (2007). Représentations de l’ennui chez les professeurs des écoles. Actualité de la Recherche en Education et en Formation, Strasbourg, 2007.</a:t>
            </a:r>
          </a:p>
          <a:p>
            <a:r>
              <a:rPr lang="fr-FR" sz="4000" dirty="0"/>
              <a:t>Jean, A. (2008). Le traitement des imprévus par les professeurs stagiaires de technologie en formation initiale à l’IUFM. Quels gestes d’ajustement en situation de classe ? Quelle utilisation pour leur développement professionnel ? Thèse de doctorat en sciences de l’éducation. Université Paul Valéry. Montpellier III, non publiée.</a:t>
            </a:r>
          </a:p>
          <a:p>
            <a:r>
              <a:rPr lang="fr-FR" sz="4000" dirty="0" smtClean="0"/>
              <a:t>Ria</a:t>
            </a:r>
            <a:r>
              <a:rPr lang="fr-FR" sz="4000" dirty="0"/>
              <a:t>, L. &amp; Durand, M. (2013). Les préoccupations et la tonalité émotionnelle des enseignants débutants lors de leurs premières expériences en classe. </a:t>
            </a:r>
            <a:r>
              <a:rPr lang="fr-FR" sz="4000" i="1" dirty="0"/>
              <a:t>Les Dossiers des Sciences de l’Education, 5,</a:t>
            </a:r>
            <a:r>
              <a:rPr lang="fr-FR" sz="4000" dirty="0"/>
              <a:t>11-123. </a:t>
            </a:r>
            <a:endParaRPr lang="fr-FR" sz="4000" dirty="0" smtClean="0"/>
          </a:p>
          <a:p>
            <a:r>
              <a:rPr lang="de-DE" sz="4000" dirty="0" err="1"/>
              <a:t>Strauss</a:t>
            </a:r>
            <a:r>
              <a:rPr lang="de-DE" sz="4000" dirty="0"/>
              <a:t>, A.L., Corbin, J. (1990).</a:t>
            </a:r>
            <a:r>
              <a:rPr lang="de-DE" sz="4000" i="1" dirty="0"/>
              <a:t> </a:t>
            </a:r>
            <a:r>
              <a:rPr lang="en-GB" sz="4000" i="1" dirty="0"/>
              <a:t>Basics of Qualitative Research: Grounded theory Procedures and Techniques. </a:t>
            </a:r>
            <a:r>
              <a:rPr lang="fr-FR" sz="4000" dirty="0"/>
              <a:t>Newbury  Park: Sage</a:t>
            </a:r>
            <a:r>
              <a:rPr lang="fr-FR" sz="4000" dirty="0" smtClean="0"/>
              <a:t>.</a:t>
            </a:r>
            <a:endParaRPr lang="fr-FR" sz="4000" dirty="0"/>
          </a:p>
          <a:p>
            <a:r>
              <a:rPr lang="fr-FR" sz="4000" dirty="0" err="1"/>
              <a:t>Vygotski</a:t>
            </a:r>
            <a:r>
              <a:rPr lang="fr-FR" sz="4000" dirty="0"/>
              <a:t>, L.- S. (1930-31/1960). </a:t>
            </a:r>
            <a:r>
              <a:rPr lang="fr-FR" sz="4000" i="1" dirty="0"/>
              <a:t>Histoire du développement des fonctions psychiques supérieures</a:t>
            </a:r>
            <a:r>
              <a:rPr lang="fr-FR" sz="4000" dirty="0"/>
              <a:t>. Moscou. </a:t>
            </a:r>
          </a:p>
          <a:p>
            <a:endParaRPr lang="fr-FR" dirty="0"/>
          </a:p>
          <a:p>
            <a:endParaRPr lang="fr-FR" dirty="0"/>
          </a:p>
        </p:txBody>
      </p:sp>
    </p:spTree>
    <p:extLst>
      <p:ext uri="{BB962C8B-B14F-4D97-AF65-F5344CB8AC3E}">
        <p14:creationId xmlns:p14="http://schemas.microsoft.com/office/powerpoint/2010/main" val="1660301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Plan de présentation</a:t>
            </a:r>
            <a:endParaRPr lang="fr-FR" dirty="0"/>
          </a:p>
        </p:txBody>
      </p:sp>
      <p:sp>
        <p:nvSpPr>
          <p:cNvPr id="3" name="Espace réservé du contenu 2"/>
          <p:cNvSpPr>
            <a:spLocks noGrp="1"/>
          </p:cNvSpPr>
          <p:nvPr>
            <p:ph idx="1"/>
          </p:nvPr>
        </p:nvSpPr>
        <p:spPr/>
        <p:txBody>
          <a:bodyPr>
            <a:normAutofit/>
          </a:bodyPr>
          <a:lstStyle/>
          <a:p>
            <a:r>
              <a:rPr lang="fr-FR" dirty="0"/>
              <a:t> </a:t>
            </a:r>
            <a:r>
              <a:rPr lang="fr-FR" dirty="0" smtClean="0"/>
              <a:t>Problématique</a:t>
            </a:r>
          </a:p>
          <a:p>
            <a:r>
              <a:rPr lang="fr-FR" dirty="0"/>
              <a:t> </a:t>
            </a:r>
            <a:r>
              <a:rPr lang="fr-FR" dirty="0" smtClean="0"/>
              <a:t>Questions de recherche V1</a:t>
            </a:r>
          </a:p>
          <a:p>
            <a:r>
              <a:rPr lang="fr-FR" dirty="0"/>
              <a:t> </a:t>
            </a:r>
            <a:r>
              <a:rPr lang="fr-FR" dirty="0" smtClean="0"/>
              <a:t>Cadre théorique</a:t>
            </a:r>
          </a:p>
          <a:p>
            <a:r>
              <a:rPr lang="fr-FR" dirty="0"/>
              <a:t> </a:t>
            </a:r>
            <a:r>
              <a:rPr lang="fr-FR" dirty="0" smtClean="0"/>
              <a:t>Questions de recherche V2</a:t>
            </a:r>
          </a:p>
          <a:p>
            <a:r>
              <a:rPr lang="fr-FR" dirty="0"/>
              <a:t> </a:t>
            </a:r>
            <a:r>
              <a:rPr lang="fr-FR" dirty="0" smtClean="0"/>
              <a:t>Méthodologie</a:t>
            </a:r>
          </a:p>
          <a:p>
            <a:r>
              <a:rPr lang="fr-FR" dirty="0" smtClean="0"/>
              <a:t> Traitement des données</a:t>
            </a:r>
          </a:p>
        </p:txBody>
      </p:sp>
    </p:spTree>
    <p:extLst>
      <p:ext uri="{BB962C8B-B14F-4D97-AF65-F5344CB8AC3E}">
        <p14:creationId xmlns:p14="http://schemas.microsoft.com/office/powerpoint/2010/main" val="19649926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Problématique des EN</a:t>
            </a:r>
            <a:endParaRPr lang="fr-FR" dirty="0"/>
          </a:p>
        </p:txBody>
      </p:sp>
      <p:sp>
        <p:nvSpPr>
          <p:cNvPr id="3" name="Espace réservé du contenu 2"/>
          <p:cNvSpPr>
            <a:spLocks noGrp="1"/>
          </p:cNvSpPr>
          <p:nvPr>
            <p:ph idx="1"/>
          </p:nvPr>
        </p:nvSpPr>
        <p:spPr>
          <a:xfrm>
            <a:off x="759125" y="2119257"/>
            <a:ext cx="7573991" cy="4143520"/>
          </a:xfrm>
        </p:spPr>
        <p:txBody>
          <a:bodyPr>
            <a:normAutofit lnSpcReduction="10000"/>
          </a:bodyPr>
          <a:lstStyle/>
          <a:p>
            <a:r>
              <a:rPr lang="fr-FR" dirty="0"/>
              <a:t>L’activité des </a:t>
            </a:r>
            <a:r>
              <a:rPr lang="fr-FR" b="1" dirty="0"/>
              <a:t>enseignants novices (EN) </a:t>
            </a:r>
            <a:r>
              <a:rPr lang="fr-FR" dirty="0"/>
              <a:t>est ponctuée de moments émotionnellement marquants en classe VS de moments d’ennui en cours (Ferrière, 2007)</a:t>
            </a:r>
          </a:p>
          <a:p>
            <a:r>
              <a:rPr lang="fr-FR" dirty="0"/>
              <a:t>Plusieurs auteurs soulignent que les </a:t>
            </a:r>
            <a:r>
              <a:rPr lang="fr-FR" b="1" dirty="0" smtClean="0"/>
              <a:t>EN</a:t>
            </a:r>
            <a:r>
              <a:rPr lang="fr-FR" dirty="0" smtClean="0"/>
              <a:t> </a:t>
            </a:r>
            <a:r>
              <a:rPr lang="fr-FR" dirty="0"/>
              <a:t>agissent en fonction de leur tonalité émotionnelle liée à leurs expériences en classe (Ria &amp; Durand, 2013) </a:t>
            </a:r>
          </a:p>
          <a:p>
            <a:r>
              <a:rPr lang="fr-FR" dirty="0"/>
              <a:t>L’activité des</a:t>
            </a:r>
            <a:r>
              <a:rPr lang="fr-FR" b="1" dirty="0"/>
              <a:t> </a:t>
            </a:r>
            <a:r>
              <a:rPr lang="fr-FR" b="1" dirty="0" smtClean="0"/>
              <a:t>EN </a:t>
            </a:r>
            <a:r>
              <a:rPr lang="fr-FR" dirty="0"/>
              <a:t>est traversée par des </a:t>
            </a:r>
            <a:r>
              <a:rPr lang="fr-FR" b="1" dirty="0" smtClean="0">
                <a:solidFill>
                  <a:srgbClr val="7030A0"/>
                </a:solidFill>
              </a:rPr>
              <a:t>émotions </a:t>
            </a:r>
            <a:r>
              <a:rPr lang="fr-FR" b="1" dirty="0">
                <a:solidFill>
                  <a:srgbClr val="7030A0"/>
                </a:solidFill>
              </a:rPr>
              <a:t>intenses</a:t>
            </a:r>
            <a:r>
              <a:rPr lang="fr-FR" dirty="0"/>
              <a:t> (Ria &amp; Durand, 2013), notamment liées aux </a:t>
            </a:r>
            <a:r>
              <a:rPr lang="fr-FR" b="1" dirty="0">
                <a:solidFill>
                  <a:srgbClr val="7030A0"/>
                </a:solidFill>
              </a:rPr>
              <a:t>dilemmes</a:t>
            </a:r>
            <a:r>
              <a:rPr lang="fr-FR" dirty="0"/>
              <a:t>  (</a:t>
            </a:r>
            <a:r>
              <a:rPr lang="fr-FR" dirty="0" err="1"/>
              <a:t>Adé</a:t>
            </a:r>
            <a:r>
              <a:rPr lang="fr-FR" dirty="0"/>
              <a:t>, Sève, Ria, 2006), à l’</a:t>
            </a:r>
            <a:r>
              <a:rPr lang="fr-FR" b="1" dirty="0">
                <a:solidFill>
                  <a:srgbClr val="7030A0"/>
                </a:solidFill>
              </a:rPr>
              <a:t>imprévisibilité</a:t>
            </a:r>
            <a:r>
              <a:rPr lang="fr-FR" dirty="0"/>
              <a:t> (Jean, 2008; Azéma &amp; Leblanc, 2014), au </a:t>
            </a:r>
            <a:r>
              <a:rPr lang="fr-FR" b="1" dirty="0">
                <a:solidFill>
                  <a:srgbClr val="7030A0"/>
                </a:solidFill>
              </a:rPr>
              <a:t>choc de la réalité</a:t>
            </a:r>
            <a:r>
              <a:rPr lang="fr-FR" b="1" dirty="0"/>
              <a:t> </a:t>
            </a:r>
            <a:r>
              <a:rPr lang="fr-FR" dirty="0"/>
              <a:t>(</a:t>
            </a:r>
            <a:r>
              <a:rPr lang="fr-FR" dirty="0" err="1"/>
              <a:t>Amathieu</a:t>
            </a:r>
            <a:r>
              <a:rPr lang="fr-FR" dirty="0"/>
              <a:t>, 2015).</a:t>
            </a:r>
          </a:p>
          <a:p>
            <a:endParaRPr lang="fr-FR" dirty="0"/>
          </a:p>
        </p:txBody>
      </p:sp>
    </p:spTree>
    <p:extLst>
      <p:ext uri="{BB962C8B-B14F-4D97-AF65-F5344CB8AC3E}">
        <p14:creationId xmlns:p14="http://schemas.microsoft.com/office/powerpoint/2010/main" val="5448258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Questions de recherche - V1</a:t>
            </a:r>
            <a:endParaRPr lang="fr-FR" dirty="0"/>
          </a:p>
        </p:txBody>
      </p:sp>
      <p:sp>
        <p:nvSpPr>
          <p:cNvPr id="3" name="Espace réservé du contenu 2"/>
          <p:cNvSpPr>
            <a:spLocks noGrp="1"/>
          </p:cNvSpPr>
          <p:nvPr>
            <p:ph idx="1"/>
          </p:nvPr>
        </p:nvSpPr>
        <p:spPr>
          <a:xfrm>
            <a:off x="665018" y="2119257"/>
            <a:ext cx="7647709" cy="4082038"/>
          </a:xfrm>
        </p:spPr>
        <p:txBody>
          <a:bodyPr/>
          <a:lstStyle/>
          <a:p>
            <a:pPr lvl="0"/>
            <a:r>
              <a:rPr lang="fr-FR" dirty="0" smtClean="0"/>
              <a:t> Quels types de moments émotionnellement marquants favorisent </a:t>
            </a:r>
            <a:r>
              <a:rPr lang="fr-FR" dirty="0"/>
              <a:t>ou </a:t>
            </a:r>
            <a:r>
              <a:rPr lang="fr-FR" dirty="0" smtClean="0"/>
              <a:t>empêchent </a:t>
            </a:r>
            <a:r>
              <a:rPr lang="fr-FR" dirty="0"/>
              <a:t>le développement de </a:t>
            </a:r>
            <a:r>
              <a:rPr lang="fr-FR" dirty="0" smtClean="0"/>
              <a:t>l’</a:t>
            </a:r>
            <a:r>
              <a:rPr lang="fr-FR" b="1" dirty="0" smtClean="0"/>
              <a:t>EN</a:t>
            </a:r>
            <a:r>
              <a:rPr lang="fr-FR" dirty="0" smtClean="0"/>
              <a:t> d’EPS</a:t>
            </a:r>
            <a:r>
              <a:rPr lang="fr-FR" dirty="0"/>
              <a:t> ?</a:t>
            </a:r>
          </a:p>
          <a:p>
            <a:pPr lvl="0"/>
            <a:r>
              <a:rPr lang="fr-FR" dirty="0" smtClean="0"/>
              <a:t> Comment </a:t>
            </a:r>
            <a:r>
              <a:rPr lang="fr-FR" dirty="0"/>
              <a:t>les variations émotionnelles se manifestent-elles au cours de ces moments marquants en cours d’EPS?</a:t>
            </a:r>
          </a:p>
          <a:p>
            <a:pPr lvl="0"/>
            <a:r>
              <a:rPr lang="fr-FR" dirty="0" smtClean="0"/>
              <a:t> Comment l’</a:t>
            </a:r>
            <a:r>
              <a:rPr lang="fr-FR" b="1" dirty="0" smtClean="0"/>
              <a:t>EN</a:t>
            </a:r>
            <a:r>
              <a:rPr lang="fr-FR" dirty="0" smtClean="0"/>
              <a:t> </a:t>
            </a:r>
            <a:r>
              <a:rPr lang="fr-FR" dirty="0"/>
              <a:t>exploite-t-il ces moments </a:t>
            </a:r>
            <a:r>
              <a:rPr lang="fr-FR" dirty="0" smtClean="0"/>
              <a:t>émotionnellement marquants </a:t>
            </a:r>
            <a:r>
              <a:rPr lang="fr-FR" dirty="0"/>
              <a:t>pour son développement professionnel </a:t>
            </a:r>
            <a:r>
              <a:rPr lang="fr-FR" dirty="0" smtClean="0"/>
              <a:t>? </a:t>
            </a:r>
            <a:endParaRPr lang="fr-FR" dirty="0"/>
          </a:p>
        </p:txBody>
      </p:sp>
    </p:spTree>
    <p:extLst>
      <p:ext uri="{BB962C8B-B14F-4D97-AF65-F5344CB8AC3E}">
        <p14:creationId xmlns:p14="http://schemas.microsoft.com/office/powerpoint/2010/main" val="37952595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Cadre théorique</a:t>
            </a:r>
            <a:endParaRPr lang="fr-FR" dirty="0"/>
          </a:p>
        </p:txBody>
      </p:sp>
      <p:sp>
        <p:nvSpPr>
          <p:cNvPr id="3" name="Espace réservé du contenu 2"/>
          <p:cNvSpPr>
            <a:spLocks noGrp="1"/>
          </p:cNvSpPr>
          <p:nvPr>
            <p:ph idx="1"/>
          </p:nvPr>
        </p:nvSpPr>
        <p:spPr>
          <a:xfrm>
            <a:off x="731520" y="1862051"/>
            <a:ext cx="7680960" cy="4505498"/>
          </a:xfrm>
        </p:spPr>
        <p:txBody>
          <a:bodyPr>
            <a:normAutofit lnSpcReduction="10000"/>
          </a:bodyPr>
          <a:lstStyle/>
          <a:p>
            <a:r>
              <a:rPr lang="fr-FR" dirty="0"/>
              <a:t> </a:t>
            </a:r>
            <a:r>
              <a:rPr lang="fr-FR" dirty="0" smtClean="0"/>
              <a:t>Clinique de l’activité</a:t>
            </a:r>
          </a:p>
          <a:p>
            <a:pPr lvl="1"/>
            <a:r>
              <a:rPr lang="fr-FR" dirty="0" smtClean="0"/>
              <a:t> psychologie historico-culturaliste (</a:t>
            </a:r>
            <a:r>
              <a:rPr lang="fr-FR" dirty="0" err="1" smtClean="0"/>
              <a:t>Vygotski</a:t>
            </a:r>
            <a:r>
              <a:rPr lang="fr-FR" dirty="0" smtClean="0"/>
              <a:t>, 1960) : on apprend puis on se développe avec d’autres, l’augmentation du pouvoir d’agir est liée au pouvoir d’être « affecté »</a:t>
            </a:r>
          </a:p>
          <a:p>
            <a:pPr lvl="2"/>
            <a:r>
              <a:rPr lang="fr-CH" dirty="0" smtClean="0"/>
              <a:t>les </a:t>
            </a:r>
            <a:r>
              <a:rPr lang="fr-CH" i="1" dirty="0"/>
              <a:t>conflits </a:t>
            </a:r>
            <a:r>
              <a:rPr lang="fr-CH" i="1" dirty="0" err="1" smtClean="0"/>
              <a:t>intra-psychiques</a:t>
            </a:r>
            <a:r>
              <a:rPr lang="fr-CH" i="1" dirty="0" smtClean="0"/>
              <a:t>, </a:t>
            </a:r>
            <a:r>
              <a:rPr lang="fr-CH" dirty="0" smtClean="0"/>
              <a:t>liés </a:t>
            </a:r>
            <a:r>
              <a:rPr lang="fr-CH" dirty="0"/>
              <a:t>à des </a:t>
            </a:r>
            <a:r>
              <a:rPr lang="fr-CH" i="1" dirty="0"/>
              <a:t>motifs d’agir </a:t>
            </a:r>
            <a:r>
              <a:rPr lang="fr-CH" dirty="0"/>
              <a:t>concurrents et au décalage entre </a:t>
            </a:r>
            <a:r>
              <a:rPr lang="fr-CH" i="1" dirty="0"/>
              <a:t>activité réelle </a:t>
            </a:r>
            <a:r>
              <a:rPr lang="fr-CH" dirty="0"/>
              <a:t>et </a:t>
            </a:r>
            <a:r>
              <a:rPr lang="fr-CH" i="1" dirty="0"/>
              <a:t>activité </a:t>
            </a:r>
            <a:r>
              <a:rPr lang="fr-CH" i="1" dirty="0" smtClean="0"/>
              <a:t>réalisée constituent un élément-clé du développement</a:t>
            </a:r>
            <a:endParaRPr lang="fr-FR" dirty="0" smtClean="0"/>
          </a:p>
          <a:p>
            <a:pPr lvl="1"/>
            <a:r>
              <a:rPr lang="fr-FR" dirty="0" smtClean="0"/>
              <a:t>ergonomie française (prescriptions, travail réel VS travail réalisé, </a:t>
            </a:r>
            <a:r>
              <a:rPr lang="fr-FR" dirty="0" err="1" smtClean="0"/>
              <a:t>renormalisation</a:t>
            </a:r>
            <a:r>
              <a:rPr lang="fr-FR" dirty="0" smtClean="0"/>
              <a:t> de la prescription)</a:t>
            </a:r>
          </a:p>
          <a:p>
            <a:pPr lvl="1"/>
            <a:r>
              <a:rPr lang="fr-FR" dirty="0"/>
              <a:t> </a:t>
            </a:r>
            <a:r>
              <a:rPr lang="fr-FR" dirty="0" smtClean="0"/>
              <a:t>Clot (1999): 4 organisateurs de l’activité de travail (instances personnelle, interpersonnelle, </a:t>
            </a:r>
            <a:r>
              <a:rPr lang="fr-FR" dirty="0" err="1" smtClean="0"/>
              <a:t>transpersonnelle</a:t>
            </a:r>
            <a:r>
              <a:rPr lang="fr-FR" dirty="0" smtClean="0"/>
              <a:t>, impersonnelle)</a:t>
            </a:r>
          </a:p>
          <a:p>
            <a:pPr lvl="1"/>
            <a:endParaRPr lang="fr-FR" dirty="0" smtClean="0"/>
          </a:p>
          <a:p>
            <a:endParaRPr lang="fr-FR" dirty="0"/>
          </a:p>
          <a:p>
            <a:endParaRPr lang="fr-FR" dirty="0" smtClean="0"/>
          </a:p>
          <a:p>
            <a:endParaRPr lang="fr-FR" dirty="0"/>
          </a:p>
          <a:p>
            <a:endParaRPr lang="fr-FR" dirty="0" smtClean="0"/>
          </a:p>
        </p:txBody>
      </p:sp>
    </p:spTree>
    <p:extLst>
      <p:ext uri="{BB962C8B-B14F-4D97-AF65-F5344CB8AC3E}">
        <p14:creationId xmlns:p14="http://schemas.microsoft.com/office/powerpoint/2010/main" val="2344243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Questions recherche - V 2</a:t>
            </a:r>
            <a:endParaRPr lang="fr-FR" dirty="0"/>
          </a:p>
        </p:txBody>
      </p:sp>
      <p:sp>
        <p:nvSpPr>
          <p:cNvPr id="3" name="Espace réservé du contenu 2"/>
          <p:cNvSpPr>
            <a:spLocks noGrp="1"/>
          </p:cNvSpPr>
          <p:nvPr>
            <p:ph idx="1"/>
          </p:nvPr>
        </p:nvSpPr>
        <p:spPr>
          <a:xfrm>
            <a:off x="747059" y="1837765"/>
            <a:ext cx="7664823" cy="4347882"/>
          </a:xfrm>
        </p:spPr>
        <p:txBody>
          <a:bodyPr/>
          <a:lstStyle/>
          <a:p>
            <a:pPr lvl="0"/>
            <a:r>
              <a:rPr lang="fr-FR" dirty="0" smtClean="0"/>
              <a:t> </a:t>
            </a:r>
            <a:r>
              <a:rPr lang="fr-FR" dirty="0"/>
              <a:t>Quels </a:t>
            </a:r>
            <a:r>
              <a:rPr lang="fr-FR" dirty="0" smtClean="0"/>
              <a:t>types de moments </a:t>
            </a:r>
            <a:r>
              <a:rPr lang="fr-FR" dirty="0"/>
              <a:t>d’auto-affectation vécus en classe favorisent ou freinent le développement du pouvoir d’agir de </a:t>
            </a:r>
            <a:r>
              <a:rPr lang="fr-FR" dirty="0" smtClean="0"/>
              <a:t>l’</a:t>
            </a:r>
            <a:r>
              <a:rPr lang="fr-FR" b="1" dirty="0" smtClean="0"/>
              <a:t>EN</a:t>
            </a:r>
            <a:r>
              <a:rPr lang="fr-FR" dirty="0"/>
              <a:t> en EPS ?</a:t>
            </a:r>
          </a:p>
          <a:p>
            <a:pPr lvl="0"/>
            <a:r>
              <a:rPr lang="fr-FR" dirty="0" smtClean="0"/>
              <a:t> Quelles corrélations existe-t-il </a:t>
            </a:r>
            <a:r>
              <a:rPr lang="fr-FR" dirty="0"/>
              <a:t>entre des types de moments </a:t>
            </a:r>
            <a:r>
              <a:rPr lang="fr-FR" dirty="0" smtClean="0"/>
              <a:t>d’auto-affectation</a:t>
            </a:r>
            <a:r>
              <a:rPr lang="fr-FR" dirty="0"/>
              <a:t> et des types </a:t>
            </a:r>
            <a:r>
              <a:rPr lang="fr-FR" dirty="0" smtClean="0"/>
              <a:t>d'émotions </a:t>
            </a:r>
            <a:r>
              <a:rPr lang="fr-FR" dirty="0"/>
              <a:t>et </a:t>
            </a:r>
            <a:r>
              <a:rPr lang="fr-FR" dirty="0" smtClean="0"/>
              <a:t>d’intensités?</a:t>
            </a:r>
            <a:r>
              <a:rPr lang="fr-FR" dirty="0"/>
              <a:t>	</a:t>
            </a:r>
            <a:endParaRPr lang="fr-FR" dirty="0" smtClean="0"/>
          </a:p>
          <a:p>
            <a:pPr lvl="0"/>
            <a:r>
              <a:rPr lang="fr-FR" dirty="0" smtClean="0"/>
              <a:t> Dans </a:t>
            </a:r>
            <a:r>
              <a:rPr lang="fr-FR" dirty="0"/>
              <a:t>quelles circonstances </a:t>
            </a:r>
            <a:r>
              <a:rPr lang="fr-FR" dirty="0" smtClean="0"/>
              <a:t>l’</a:t>
            </a:r>
            <a:r>
              <a:rPr lang="fr-FR" b="1" dirty="0" smtClean="0"/>
              <a:t>EN</a:t>
            </a:r>
            <a:r>
              <a:rPr lang="fr-FR" dirty="0" smtClean="0"/>
              <a:t> d’EPS </a:t>
            </a:r>
            <a:r>
              <a:rPr lang="fr-FR" dirty="0"/>
              <a:t>déplace-t-il ou priorise-t-il ses motifs d’agir et </a:t>
            </a:r>
            <a:r>
              <a:rPr lang="fr-FR" dirty="0" smtClean="0"/>
              <a:t>s’approprie-t-il </a:t>
            </a:r>
            <a:r>
              <a:rPr lang="fr-FR" dirty="0"/>
              <a:t>les opérations pour faire face à ces moments d’auto-affectation ?</a:t>
            </a:r>
          </a:p>
          <a:p>
            <a:pPr marL="0" indent="0">
              <a:buNone/>
            </a:pPr>
            <a:endParaRPr lang="fr-FR" dirty="0"/>
          </a:p>
        </p:txBody>
      </p:sp>
    </p:spTree>
    <p:extLst>
      <p:ext uri="{BB962C8B-B14F-4D97-AF65-F5344CB8AC3E}">
        <p14:creationId xmlns:p14="http://schemas.microsoft.com/office/powerpoint/2010/main" val="27185853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759112" y="1810308"/>
            <a:ext cx="7605706" cy="4438173"/>
          </a:xfrm>
        </p:spPr>
        <p:txBody>
          <a:bodyPr>
            <a:normAutofit/>
          </a:bodyPr>
          <a:lstStyle/>
          <a:p>
            <a:r>
              <a:rPr lang="fr-FR" dirty="0" smtClean="0"/>
              <a:t> Participants:</a:t>
            </a:r>
            <a:r>
              <a:rPr lang="fr-FR" dirty="0"/>
              <a:t> </a:t>
            </a:r>
            <a:endParaRPr lang="fr-FR" dirty="0" smtClean="0"/>
          </a:p>
          <a:p>
            <a:pPr lvl="1"/>
            <a:r>
              <a:rPr lang="fr-FR" dirty="0"/>
              <a:t> </a:t>
            </a:r>
            <a:r>
              <a:rPr lang="fr-FR" dirty="0" smtClean="0"/>
              <a:t>5 </a:t>
            </a:r>
            <a:r>
              <a:rPr lang="fr-FR" b="1" dirty="0" smtClean="0"/>
              <a:t>EN</a:t>
            </a:r>
            <a:r>
              <a:rPr lang="fr-FR" dirty="0" smtClean="0"/>
              <a:t> en </a:t>
            </a:r>
            <a:r>
              <a:rPr lang="fr-FR" dirty="0" smtClean="0"/>
              <a:t>EPS, étudiants </a:t>
            </a:r>
            <a:r>
              <a:rPr lang="fr-FR" dirty="0"/>
              <a:t>de la HEP, mais ayant un CDD dans un établissement public de la </a:t>
            </a:r>
            <a:r>
              <a:rPr lang="fr-FR" dirty="0" smtClean="0"/>
              <a:t>DGEO, 3 </a:t>
            </a:r>
            <a:r>
              <a:rPr lang="fr-FR" dirty="0"/>
              <a:t>hommes et 2 </a:t>
            </a:r>
            <a:r>
              <a:rPr lang="fr-FR" dirty="0" smtClean="0"/>
              <a:t>femmes</a:t>
            </a:r>
          </a:p>
          <a:p>
            <a:pPr lvl="1"/>
            <a:r>
              <a:rPr lang="fr-FR" dirty="0"/>
              <a:t> </a:t>
            </a:r>
            <a:r>
              <a:rPr lang="fr-FR" dirty="0" smtClean="0"/>
              <a:t>Durée: 1 année scolaire (2016-2017)</a:t>
            </a:r>
          </a:p>
          <a:p>
            <a:pPr marL="365760" lvl="1" indent="0">
              <a:buNone/>
            </a:pPr>
            <a:endParaRPr lang="fr-FR" dirty="0" smtClean="0"/>
          </a:p>
          <a:p>
            <a:r>
              <a:rPr lang="fr-FR" dirty="0"/>
              <a:t> </a:t>
            </a:r>
            <a:r>
              <a:rPr lang="fr-FR" dirty="0" smtClean="0"/>
              <a:t>Contrat de recherche: </a:t>
            </a:r>
          </a:p>
          <a:p>
            <a:pPr lvl="1"/>
            <a:r>
              <a:rPr lang="fr-FR" dirty="0" smtClean="0"/>
              <a:t> Chacun </a:t>
            </a:r>
            <a:r>
              <a:rPr lang="fr-FR" dirty="0"/>
              <a:t>filme au moins 1 classe d’EPS </a:t>
            </a:r>
            <a:r>
              <a:rPr lang="fr-FR" dirty="0" smtClean="0"/>
              <a:t>hebdomadaire. Si </a:t>
            </a:r>
            <a:r>
              <a:rPr lang="fr-FR" dirty="0"/>
              <a:t>un moment </a:t>
            </a:r>
            <a:r>
              <a:rPr lang="fr-FR" dirty="0" smtClean="0"/>
              <a:t>auto-affectant </a:t>
            </a:r>
            <a:r>
              <a:rPr lang="fr-FR" dirty="0"/>
              <a:t>se produit -&gt; l’</a:t>
            </a:r>
            <a:r>
              <a:rPr lang="fr-FR" b="1" dirty="0"/>
              <a:t>EN</a:t>
            </a:r>
            <a:r>
              <a:rPr lang="fr-FR" dirty="0"/>
              <a:t> contacte le chercheur -&gt; </a:t>
            </a:r>
            <a:r>
              <a:rPr lang="fr-FR" dirty="0" smtClean="0"/>
              <a:t>ACS. </a:t>
            </a:r>
            <a:r>
              <a:rPr lang="fr-FR" dirty="0"/>
              <a:t>Si rien </a:t>
            </a:r>
            <a:r>
              <a:rPr lang="fr-FR" dirty="0" smtClean="0"/>
              <a:t>d’auto-affectant ne </a:t>
            </a:r>
            <a:r>
              <a:rPr lang="fr-FR" dirty="0"/>
              <a:t>se produit pour l’EN, la séquence est supprimée</a:t>
            </a:r>
          </a:p>
          <a:p>
            <a:pPr lvl="1"/>
            <a:endParaRPr lang="fr-FR" dirty="0" smtClean="0"/>
          </a:p>
          <a:p>
            <a:pPr lvl="1"/>
            <a:endParaRPr lang="fr-FR" dirty="0"/>
          </a:p>
          <a:p>
            <a:pPr lvl="1"/>
            <a:endParaRPr lang="fr-FR" dirty="0"/>
          </a:p>
        </p:txBody>
      </p:sp>
      <p:sp>
        <p:nvSpPr>
          <p:cNvPr id="4" name="Titre 1"/>
          <p:cNvSpPr>
            <a:spLocks noGrp="1"/>
          </p:cNvSpPr>
          <p:nvPr>
            <p:ph type="title"/>
          </p:nvPr>
        </p:nvSpPr>
        <p:spPr>
          <a:xfrm>
            <a:off x="1095023" y="817582"/>
            <a:ext cx="6965245" cy="1202485"/>
          </a:xfrm>
        </p:spPr>
        <p:txBody>
          <a:bodyPr>
            <a:normAutofit fontScale="90000"/>
          </a:bodyPr>
          <a:lstStyle/>
          <a:p>
            <a:r>
              <a:rPr lang="fr-FR" dirty="0" smtClean="0"/>
              <a:t>Méthode 1 (partie qualitative)</a:t>
            </a:r>
            <a:endParaRPr lang="fr-FR" dirty="0"/>
          </a:p>
        </p:txBody>
      </p:sp>
    </p:spTree>
    <p:extLst>
      <p:ext uri="{BB962C8B-B14F-4D97-AF65-F5344CB8AC3E}">
        <p14:creationId xmlns:p14="http://schemas.microsoft.com/office/powerpoint/2010/main" val="26096598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788307" y="817582"/>
            <a:ext cx="7489105" cy="1202485"/>
          </a:xfrm>
        </p:spPr>
        <p:txBody>
          <a:bodyPr>
            <a:normAutofit fontScale="90000"/>
          </a:bodyPr>
          <a:lstStyle/>
          <a:p>
            <a:r>
              <a:rPr lang="fr-FR" dirty="0" smtClean="0"/>
              <a:t>Qu’est-ce qu’un moment </a:t>
            </a:r>
            <a:r>
              <a:rPr lang="fr-FR" dirty="0" smtClean="0"/>
              <a:t/>
            </a:r>
            <a:br>
              <a:rPr lang="fr-FR" dirty="0" smtClean="0"/>
            </a:br>
            <a:r>
              <a:rPr lang="fr-FR" dirty="0" smtClean="0"/>
              <a:t>auto-affectant</a:t>
            </a:r>
            <a:r>
              <a:rPr lang="fr-FR" dirty="0" smtClean="0"/>
              <a:t>?</a:t>
            </a:r>
            <a:endParaRPr lang="fr-FR" dirty="0"/>
          </a:p>
        </p:txBody>
      </p:sp>
      <p:sp>
        <p:nvSpPr>
          <p:cNvPr id="3" name="Espace réservé du contenu 2"/>
          <p:cNvSpPr>
            <a:spLocks noGrp="1"/>
          </p:cNvSpPr>
          <p:nvPr>
            <p:ph idx="1"/>
          </p:nvPr>
        </p:nvSpPr>
        <p:spPr>
          <a:xfrm>
            <a:off x="788307" y="2119256"/>
            <a:ext cx="7606185" cy="4081331"/>
          </a:xfrm>
        </p:spPr>
        <p:txBody>
          <a:bodyPr>
            <a:normAutofit lnSpcReduction="10000"/>
          </a:bodyPr>
          <a:lstStyle/>
          <a:p>
            <a:r>
              <a:rPr lang="fr-FR" dirty="0" smtClean="0"/>
              <a:t> un moment qui a procuré une émotion positive ou négative</a:t>
            </a:r>
          </a:p>
          <a:p>
            <a:r>
              <a:rPr lang="fr-FR" dirty="0"/>
              <a:t> </a:t>
            </a:r>
            <a:r>
              <a:rPr lang="fr-FR" dirty="0" smtClean="0"/>
              <a:t>un moment auquel </a:t>
            </a:r>
            <a:r>
              <a:rPr lang="fr-FR" dirty="0" smtClean="0"/>
              <a:t>l’</a:t>
            </a:r>
            <a:r>
              <a:rPr lang="fr-FR" b="1" dirty="0" smtClean="0"/>
              <a:t>EN </a:t>
            </a:r>
            <a:r>
              <a:rPr lang="fr-FR" dirty="0" smtClean="0"/>
              <a:t>a repensé </a:t>
            </a:r>
            <a:r>
              <a:rPr lang="fr-FR" i="1" dirty="0" smtClean="0"/>
              <a:t>a posteriori</a:t>
            </a:r>
          </a:p>
          <a:p>
            <a:r>
              <a:rPr lang="fr-FR" dirty="0"/>
              <a:t> </a:t>
            </a:r>
            <a:r>
              <a:rPr lang="fr-FR" dirty="0" smtClean="0"/>
              <a:t>un moment partagé avec autrui (collègues, doyen, </a:t>
            </a:r>
            <a:r>
              <a:rPr lang="fr-FR" dirty="0" err="1" smtClean="0"/>
              <a:t>Prafo</a:t>
            </a:r>
            <a:r>
              <a:rPr lang="fr-FR" dirty="0" smtClean="0"/>
              <a:t>, conjoint etc.)</a:t>
            </a:r>
          </a:p>
          <a:p>
            <a:endParaRPr lang="fr-FR" dirty="0"/>
          </a:p>
          <a:p>
            <a:r>
              <a:rPr lang="fr-FR" dirty="0" smtClean="0"/>
              <a:t> Quand ceci se produit -&gt; grille d’auto-positionnement émotionnel -&gt; auto-confrontation simple (ACS), (</a:t>
            </a:r>
            <a:r>
              <a:rPr lang="fr-FR" dirty="0" err="1" smtClean="0"/>
              <a:t>Faïta</a:t>
            </a:r>
            <a:r>
              <a:rPr lang="fr-FR" dirty="0" smtClean="0"/>
              <a:t> &amp; Clot, 2000)</a:t>
            </a:r>
          </a:p>
          <a:p>
            <a:r>
              <a:rPr lang="fr-FR" dirty="0"/>
              <a:t> </a:t>
            </a:r>
            <a:r>
              <a:rPr lang="fr-FR" dirty="0" smtClean="0"/>
              <a:t>1 fois par semestre -&gt; auto-confrontation croisée (ACC)</a:t>
            </a:r>
          </a:p>
          <a:p>
            <a:endParaRPr lang="fr-FR" dirty="0"/>
          </a:p>
        </p:txBody>
      </p:sp>
    </p:spTree>
    <p:extLst>
      <p:ext uri="{BB962C8B-B14F-4D97-AF65-F5344CB8AC3E}">
        <p14:creationId xmlns:p14="http://schemas.microsoft.com/office/powerpoint/2010/main" val="35899317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Recueil de données</a:t>
            </a:r>
            <a:endParaRPr lang="fr-FR" dirty="0"/>
          </a:p>
        </p:txBody>
      </p:sp>
      <p:sp>
        <p:nvSpPr>
          <p:cNvPr id="3" name="Espace réservé du contenu 2"/>
          <p:cNvSpPr>
            <a:spLocks noGrp="1"/>
          </p:cNvSpPr>
          <p:nvPr>
            <p:ph idx="1"/>
          </p:nvPr>
        </p:nvSpPr>
        <p:spPr>
          <a:xfrm>
            <a:off x="832102" y="1883304"/>
            <a:ext cx="7488920" cy="4335979"/>
          </a:xfrm>
        </p:spPr>
        <p:txBody>
          <a:bodyPr>
            <a:normAutofit/>
          </a:bodyPr>
          <a:lstStyle/>
          <a:p>
            <a:r>
              <a:rPr lang="fr-FR" dirty="0" smtClean="0"/>
              <a:t> 1 entretien compréhensif par participant. Total de 5.</a:t>
            </a:r>
          </a:p>
          <a:p>
            <a:endParaRPr lang="fr-FR" dirty="0"/>
          </a:p>
          <a:p>
            <a:r>
              <a:rPr lang="fr-FR" dirty="0" smtClean="0"/>
              <a:t> 4 entretiens d’auto-confrontation simple (ACS) par participant. Total de 20 ACS</a:t>
            </a:r>
          </a:p>
          <a:p>
            <a:r>
              <a:rPr lang="fr-FR" dirty="0"/>
              <a:t> </a:t>
            </a:r>
            <a:r>
              <a:rPr lang="fr-FR" dirty="0" smtClean="0"/>
              <a:t>2 entretiens d’auto</a:t>
            </a:r>
            <a:r>
              <a:rPr lang="fr-FR" dirty="0"/>
              <a:t>-confrontation </a:t>
            </a:r>
            <a:r>
              <a:rPr lang="fr-FR" dirty="0" smtClean="0"/>
              <a:t>croisée (ACC) par participant. Total de 10 ACC</a:t>
            </a:r>
          </a:p>
          <a:p>
            <a:r>
              <a:rPr lang="fr-FR" dirty="0" smtClean="0"/>
              <a:t>Retour au collectif (1)</a:t>
            </a:r>
          </a:p>
          <a:p>
            <a:endParaRPr lang="fr-FR" dirty="0"/>
          </a:p>
          <a:p>
            <a:r>
              <a:rPr lang="fr-FR" dirty="0" smtClean="0"/>
              <a:t> Des entretiens sans traces de l’activité sont réalisés lorsque le film n’a pas fonctionné</a:t>
            </a:r>
          </a:p>
        </p:txBody>
      </p:sp>
    </p:spTree>
    <p:extLst>
      <p:ext uri="{BB962C8B-B14F-4D97-AF65-F5344CB8AC3E}">
        <p14:creationId xmlns:p14="http://schemas.microsoft.com/office/powerpoint/2010/main" val="198662925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Pushpin">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Punaise.thmx</Template>
  <TotalTime>7325</TotalTime>
  <Words>2028</Words>
  <Application>Microsoft Macintosh PowerPoint</Application>
  <PresentationFormat>Présentation à l'écran (4:3)</PresentationFormat>
  <Paragraphs>247</Paragraphs>
  <Slides>19</Slides>
  <Notes>19</Notes>
  <HiddenSlides>0</HiddenSlides>
  <MMClips>0</MMClips>
  <ScaleCrop>false</ScaleCrop>
  <HeadingPairs>
    <vt:vector size="6" baseType="variant">
      <vt:variant>
        <vt:lpstr>Polices utilisées</vt:lpstr>
      </vt:variant>
      <vt:variant>
        <vt:i4>7</vt:i4>
      </vt:variant>
      <vt:variant>
        <vt:lpstr>Thème</vt:lpstr>
      </vt:variant>
      <vt:variant>
        <vt:i4>1</vt:i4>
      </vt:variant>
      <vt:variant>
        <vt:lpstr>Titres des diapositives</vt:lpstr>
      </vt:variant>
      <vt:variant>
        <vt:i4>19</vt:i4>
      </vt:variant>
    </vt:vector>
  </HeadingPairs>
  <TitlesOfParts>
    <vt:vector size="27" baseType="lpstr">
      <vt:lpstr>Brush Script MT</vt:lpstr>
      <vt:lpstr>Calibri</vt:lpstr>
      <vt:lpstr>Constantia</vt:lpstr>
      <vt:lpstr>Franklin Gothic Book</vt:lpstr>
      <vt:lpstr>Rage Italic</vt:lpstr>
      <vt:lpstr>Times New Roman</vt:lpstr>
      <vt:lpstr>Wingdings</vt:lpstr>
      <vt:lpstr>Pushpin</vt:lpstr>
      <vt:lpstr>Analyse du développement des enseignants novices d’EPS à partir de moments d’auto-affectation</vt:lpstr>
      <vt:lpstr>Plan de présentation</vt:lpstr>
      <vt:lpstr>Problématique des EN</vt:lpstr>
      <vt:lpstr>Questions de recherche - V1</vt:lpstr>
      <vt:lpstr>Cadre théorique</vt:lpstr>
      <vt:lpstr>Questions recherche - V 2</vt:lpstr>
      <vt:lpstr>Méthode 1 (partie qualitative)</vt:lpstr>
      <vt:lpstr>Qu’est-ce qu’un moment  auto-affectant?</vt:lpstr>
      <vt:lpstr>Recueil de données</vt:lpstr>
      <vt:lpstr>Traitement des données méthode 1</vt:lpstr>
      <vt:lpstr>Marques dans le discours</vt:lpstr>
      <vt:lpstr>Une illustration:  Expression des émotions / répétitions et langage non verbal</vt:lpstr>
      <vt:lpstr>Méthode 2 (partie quantitative)</vt:lpstr>
      <vt:lpstr>Traitement des données méthode 2</vt:lpstr>
      <vt:lpstr>Ebauche de résultats</vt:lpstr>
      <vt:lpstr>Présentation PowerPoint</vt:lpstr>
      <vt:lpstr>Présentation PowerPoint</vt:lpstr>
      <vt:lpstr>Travail en cours</vt:lpstr>
      <vt:lpstr>Bibliographie</vt:lpstr>
    </vt:vector>
  </TitlesOfParts>
  <Company>HEP-VD</Company>
  <LinksUpToDate>false</LinksUpToDate>
  <SharedDoc>false</SharedDoc>
  <HyperlinksChanged>false</HyperlinksChanged>
  <AppVersion>15.0032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Analyse du développement des enseignants novices d’EPS à partir de moments émotionnellement marquants</dc:title>
  <dc:creator>HEP-VD</dc:creator>
  <cp:lastModifiedBy>Utilisateur de Microsoft Office</cp:lastModifiedBy>
  <cp:revision>96</cp:revision>
  <cp:lastPrinted>2017-05-10T07:11:27Z</cp:lastPrinted>
  <dcterms:created xsi:type="dcterms:W3CDTF">2017-01-09T19:01:31Z</dcterms:created>
  <dcterms:modified xsi:type="dcterms:W3CDTF">2017-05-11T07:50:04Z</dcterms:modified>
</cp:coreProperties>
</file>