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7" r:id="rId2"/>
    <p:sldId id="266" r:id="rId3"/>
    <p:sldId id="259" r:id="rId4"/>
    <p:sldId id="263" r:id="rId5"/>
    <p:sldId id="268" r:id="rId6"/>
    <p:sldId id="260" r:id="rId7"/>
    <p:sldId id="269" r:id="rId8"/>
    <p:sldId id="261" r:id="rId9"/>
    <p:sldId id="267" r:id="rId10"/>
    <p:sldId id="265" r:id="rId11"/>
  </p:sldIdLst>
  <p:sldSz cx="9144000" cy="6858000" type="screen4x3"/>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51"/>
    <p:restoredTop sz="73278"/>
  </p:normalViewPr>
  <p:slideViewPr>
    <p:cSldViewPr>
      <p:cViewPr varScale="1">
        <p:scale>
          <a:sx n="91" d="100"/>
          <a:sy n="91" d="100"/>
        </p:scale>
        <p:origin x="179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59DD8AD-B4EA-9044-C086-3335C46EE38A}"/>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4099" name="Rectangle 3">
            <a:extLst>
              <a:ext uri="{FF2B5EF4-FFF2-40B4-BE49-F238E27FC236}">
                <a16:creationId xmlns:a16="http://schemas.microsoft.com/office/drawing/2014/main" id="{B0A09AF8-2527-7D57-7CF5-49DE2FD2248D}"/>
              </a:ext>
            </a:extLst>
          </p:cNvPr>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ＭＳ Ｐゴシック" charset="0"/>
                <a:cs typeface="ＭＳ Ｐゴシック" charset="0"/>
              </a:defRPr>
            </a:lvl1pPr>
          </a:lstStyle>
          <a:p>
            <a:pPr>
              <a:defRPr/>
            </a:pPr>
            <a:endParaRPr lang="fr-FR"/>
          </a:p>
        </p:txBody>
      </p:sp>
      <p:sp>
        <p:nvSpPr>
          <p:cNvPr id="4100" name="Rectangle 4">
            <a:extLst>
              <a:ext uri="{FF2B5EF4-FFF2-40B4-BE49-F238E27FC236}">
                <a16:creationId xmlns:a16="http://schemas.microsoft.com/office/drawing/2014/main" id="{B914A1A9-CD20-286D-CE39-F4C18B0047B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a:extLst>
              <a:ext uri="{FF2B5EF4-FFF2-40B4-BE49-F238E27FC236}">
                <a16:creationId xmlns:a16="http://schemas.microsoft.com/office/drawing/2014/main" id="{0BE6DDB2-BCF3-A132-0AD4-886B43E70D41}"/>
              </a:ext>
            </a:extLst>
          </p:cNvPr>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102" name="Rectangle 6">
            <a:extLst>
              <a:ext uri="{FF2B5EF4-FFF2-40B4-BE49-F238E27FC236}">
                <a16:creationId xmlns:a16="http://schemas.microsoft.com/office/drawing/2014/main" id="{EC19A7FE-BB07-DCCC-04E1-C85448BDF1F1}"/>
              </a:ext>
            </a:extLst>
          </p:cNvPr>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4103" name="Rectangle 7">
            <a:extLst>
              <a:ext uri="{FF2B5EF4-FFF2-40B4-BE49-F238E27FC236}">
                <a16:creationId xmlns:a16="http://schemas.microsoft.com/office/drawing/2014/main" id="{378A7175-6AB4-D7E2-2F0C-44D2BADF9177}"/>
              </a:ext>
            </a:extLst>
          </p:cNvPr>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22C708F8-F223-7F42-9B7F-EEF09202BA83}"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Expliquer POURQUOI je me suis intéressée à la question </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a:t>
            </a:fld>
            <a:endParaRPr lang="fr-FR" altLang="fr-FR"/>
          </a:p>
        </p:txBody>
      </p:sp>
    </p:spTree>
    <p:extLst>
      <p:ext uri="{BB962C8B-B14F-4D97-AF65-F5344CB8AC3E}">
        <p14:creationId xmlns:p14="http://schemas.microsoft.com/office/powerpoint/2010/main" val="1414790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10</a:t>
            </a:fld>
            <a:endParaRPr lang="fr-FR" altLang="fr-FR"/>
          </a:p>
        </p:txBody>
      </p:sp>
    </p:spTree>
    <p:extLst>
      <p:ext uri="{BB962C8B-B14F-4D97-AF65-F5344CB8AC3E}">
        <p14:creationId xmlns:p14="http://schemas.microsoft.com/office/powerpoint/2010/main" val="3803532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A" sz="1800" dirty="0">
                <a:effectLst/>
                <a:latin typeface="Calibri" panose="020F0502020204030204" pitchFamily="34" charset="0"/>
                <a:ea typeface="Calibri" panose="020F0502020204030204" pitchFamily="34" charset="0"/>
                <a:cs typeface="Calibri" panose="020F0502020204030204" pitchFamily="34" charset="0"/>
              </a:rPr>
              <a:t>La présence enseignante est organisée selon t</a:t>
            </a:r>
            <a:r>
              <a:rPr lang="fr-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rois catégories</a:t>
            </a:r>
            <a:r>
              <a:rPr lang="fr-CA" sz="1800" dirty="0">
                <a:effectLst/>
                <a:latin typeface="Calibri" panose="020F0502020204030204" pitchFamily="34" charset="0"/>
                <a:ea typeface="Calibri" panose="020F0502020204030204" pitchFamily="34" charset="0"/>
                <a:cs typeface="Calibri" panose="020F0502020204030204" pitchFamily="34" charset="0"/>
              </a:rPr>
              <a:t> </a:t>
            </a:r>
            <a:r>
              <a:rPr lang="fr-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 </a:t>
            </a:r>
            <a:r>
              <a:rPr lang="fr-CA" sz="1800" dirty="0">
                <a:effectLst/>
                <a:latin typeface="Calibri" panose="020F0502020204030204" pitchFamily="34" charset="0"/>
                <a:ea typeface="Calibri" panose="020F0502020204030204" pitchFamily="34" charset="0"/>
                <a:cs typeface="Calibri" panose="020F0502020204030204" pitchFamily="34" charset="0"/>
              </a:rPr>
              <a:t>design et organisation, 2- facilitation des échanges et 3- enseignement direct. Lié au développement du modèle d’investigation pratique (ou « </a:t>
            </a:r>
            <a:r>
              <a:rPr lang="fr-CA" sz="1800" i="1" dirty="0" err="1">
                <a:effectLst/>
                <a:latin typeface="Calibri" panose="020F0502020204030204" pitchFamily="34" charset="0"/>
                <a:ea typeface="Calibri" panose="020F0502020204030204" pitchFamily="34" charset="0"/>
                <a:cs typeface="Calibri" panose="020F0502020204030204" pitchFamily="34" charset="0"/>
              </a:rPr>
              <a:t>practical</a:t>
            </a:r>
            <a:r>
              <a:rPr lang="fr-CA" sz="1800" i="1" dirty="0">
                <a:effectLst/>
                <a:latin typeface="Calibri" panose="020F0502020204030204" pitchFamily="34" charset="0"/>
                <a:ea typeface="Calibri" panose="020F0502020204030204" pitchFamily="34" charset="0"/>
                <a:cs typeface="Calibri" panose="020F0502020204030204" pitchFamily="34" charset="0"/>
              </a:rPr>
              <a:t> </a:t>
            </a:r>
            <a:r>
              <a:rPr lang="fr-CA" sz="1800" i="1" dirty="0" err="1">
                <a:effectLst/>
                <a:latin typeface="Calibri" panose="020F0502020204030204" pitchFamily="34" charset="0"/>
                <a:ea typeface="Calibri" panose="020F0502020204030204" pitchFamily="34" charset="0"/>
                <a:cs typeface="Calibri" panose="020F0502020204030204" pitchFamily="34" charset="0"/>
              </a:rPr>
              <a:t>inquiry</a:t>
            </a:r>
            <a:r>
              <a:rPr lang="fr-CA" sz="1800" dirty="0">
                <a:effectLst/>
                <a:latin typeface="Calibri" panose="020F0502020204030204" pitchFamily="34" charset="0"/>
                <a:ea typeface="Calibri" panose="020F0502020204030204" pitchFamily="34" charset="0"/>
                <a:cs typeface="Calibri" panose="020F0502020204030204" pitchFamily="34" charset="0"/>
              </a:rPr>
              <a:t> ») (Swan et al., 2008), la présence cognitive comprend les phases suivantes : 1- élément déclencheur, 2- exploration de solutions, 3- intégration et 4- résolution du problème. Quant à la présence sociale, elle compte trois catégories : 1- expression de l’affectivité, 2- communication ouverte et 3- cohésion du groupe.</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pPr>
              <a:buClr>
                <a:schemeClr val="accent5">
                  <a:lumMod val="75000"/>
                </a:schemeClr>
              </a:buClr>
            </a:pPr>
            <a:r>
              <a:rPr lang="fr-CH" sz="1200" b="0" dirty="0">
                <a:solidFill>
                  <a:schemeClr val="tx1"/>
                </a:solidFill>
                <a:latin typeface="+mn-lt"/>
              </a:rPr>
              <a:t>Ce cadre théorique est un </a:t>
            </a:r>
            <a:r>
              <a:rPr lang="fr-CH" sz="1200" dirty="0">
                <a:solidFill>
                  <a:schemeClr val="tx1"/>
                </a:solidFill>
                <a:latin typeface="+mn-lt"/>
              </a:rPr>
              <a:t>cadre développemental de l’activité humaine </a:t>
            </a:r>
            <a:r>
              <a:rPr lang="fr-CH" sz="1200" b="0" dirty="0">
                <a:solidFill>
                  <a:schemeClr val="tx1"/>
                </a:solidFill>
                <a:latin typeface="+mn-lt"/>
              </a:rPr>
              <a:t>qui emprunte ses concepts à la </a:t>
            </a:r>
            <a:r>
              <a:rPr lang="fr-CH" sz="1200" dirty="0">
                <a:solidFill>
                  <a:schemeClr val="tx1"/>
                </a:solidFill>
                <a:latin typeface="+mn-lt"/>
              </a:rPr>
              <a:t>psychologie historico-culturaliste</a:t>
            </a:r>
            <a:r>
              <a:rPr lang="fr-CH" sz="1200" b="0" dirty="0">
                <a:solidFill>
                  <a:schemeClr val="tx1"/>
                </a:solidFill>
                <a:latin typeface="+mn-lt"/>
              </a:rPr>
              <a:t> et à l’</a:t>
            </a:r>
            <a:r>
              <a:rPr lang="fr-CH" sz="1200" dirty="0">
                <a:solidFill>
                  <a:schemeClr val="tx1"/>
                </a:solidFill>
                <a:latin typeface="+mn-lt"/>
              </a:rPr>
              <a:t>ergonomie</a:t>
            </a:r>
            <a:r>
              <a:rPr lang="fr-CH" sz="1200" b="0" dirty="0">
                <a:solidFill>
                  <a:schemeClr val="tx1"/>
                </a:solidFill>
                <a:latin typeface="+mn-lt"/>
              </a:rPr>
              <a:t>.</a:t>
            </a:r>
          </a:p>
          <a:p>
            <a:pPr>
              <a:buClr>
                <a:schemeClr val="accent5">
                  <a:lumMod val="75000"/>
                </a:schemeClr>
              </a:buClr>
            </a:pPr>
            <a:endParaRPr lang="fr-CH" sz="1200" b="0" dirty="0">
              <a:solidFill>
                <a:schemeClr val="tx1"/>
              </a:solidFill>
              <a:latin typeface="+mn-lt"/>
            </a:endParaRPr>
          </a:p>
          <a:p>
            <a:pPr>
              <a:buClr>
                <a:schemeClr val="accent5">
                  <a:lumMod val="75000"/>
                </a:schemeClr>
              </a:buClr>
            </a:pPr>
            <a:r>
              <a:rPr lang="fr-CH" sz="1200" b="0" dirty="0">
                <a:solidFill>
                  <a:schemeClr val="tx1"/>
                </a:solidFill>
                <a:latin typeface="+mn-lt"/>
              </a:rPr>
              <a:t>1. </a:t>
            </a:r>
            <a:r>
              <a:rPr lang="fr-CH" sz="1200" b="0" dirty="0" err="1">
                <a:solidFill>
                  <a:schemeClr val="tx1"/>
                </a:solidFill>
                <a:latin typeface="+mn-lt"/>
              </a:rPr>
              <a:t>Vygostki</a:t>
            </a:r>
            <a:r>
              <a:rPr lang="fr-CH" sz="1200" b="0" dirty="0">
                <a:solidFill>
                  <a:schemeClr val="tx1"/>
                </a:solidFill>
                <a:latin typeface="+mn-lt"/>
              </a:rPr>
              <a:t> (1985) affirme que l’on apprend, puis qu’on se développe </a:t>
            </a:r>
            <a:r>
              <a:rPr lang="fr-CH" sz="1200" dirty="0">
                <a:solidFill>
                  <a:schemeClr val="tx1"/>
                </a:solidFill>
                <a:latin typeface="+mn-lt"/>
              </a:rPr>
              <a:t>avec d’autres</a:t>
            </a:r>
            <a:r>
              <a:rPr lang="fr-CH" sz="1200" b="0" dirty="0">
                <a:solidFill>
                  <a:schemeClr val="tx1"/>
                </a:solidFill>
                <a:latin typeface="+mn-lt"/>
              </a:rPr>
              <a:t>. Ce développement se fait par l’intériorisation de </a:t>
            </a:r>
            <a:r>
              <a:rPr lang="fr-CH" sz="1200" dirty="0">
                <a:solidFill>
                  <a:schemeClr val="tx1"/>
                </a:solidFill>
                <a:latin typeface="+mn-lt"/>
              </a:rPr>
              <a:t>signes culturels</a:t>
            </a:r>
            <a:r>
              <a:rPr lang="fr-CH" sz="1200" b="0" dirty="0">
                <a:solidFill>
                  <a:schemeClr val="tx1"/>
                </a:solidFill>
                <a:latin typeface="+mn-lt"/>
              </a:rPr>
              <a:t> (gestes professionnels, motifs).</a:t>
            </a:r>
          </a:p>
          <a:p>
            <a:pPr>
              <a:buClr>
                <a:schemeClr val="accent5">
                  <a:lumMod val="75000"/>
                </a:schemeClr>
              </a:buClr>
            </a:pPr>
            <a:r>
              <a:rPr lang="fr-CH" sz="1200" b="0" dirty="0">
                <a:solidFill>
                  <a:schemeClr val="tx1"/>
                </a:solidFill>
                <a:latin typeface="+mn-lt"/>
              </a:rPr>
              <a:t>2. Ce développement est lié à la </a:t>
            </a:r>
            <a:r>
              <a:rPr lang="fr-CH" sz="1200" dirty="0">
                <a:solidFill>
                  <a:schemeClr val="tx1"/>
                </a:solidFill>
                <a:latin typeface="+mn-lt"/>
              </a:rPr>
              <a:t>capacité d’être affecté</a:t>
            </a:r>
            <a:r>
              <a:rPr lang="fr-CH" sz="1200" b="0" dirty="0">
                <a:solidFill>
                  <a:schemeClr val="tx1"/>
                </a:solidFill>
                <a:latin typeface="+mn-lt"/>
              </a:rPr>
              <a:t> qui est à la source </a:t>
            </a:r>
          </a:p>
          <a:p>
            <a:pPr>
              <a:buClr>
                <a:schemeClr val="accent5">
                  <a:lumMod val="75000"/>
                </a:schemeClr>
              </a:buClr>
            </a:pPr>
            <a:r>
              <a:rPr lang="fr-CH" sz="1200" b="0" dirty="0">
                <a:solidFill>
                  <a:schemeClr val="tx1"/>
                </a:solidFill>
                <a:latin typeface="+mn-lt"/>
              </a:rPr>
              <a:t>  des </a:t>
            </a:r>
            <a:r>
              <a:rPr lang="fr-CH" sz="1200" dirty="0">
                <a:solidFill>
                  <a:schemeClr val="tx1"/>
                </a:solidFill>
                <a:latin typeface="+mn-lt"/>
              </a:rPr>
              <a:t>conflits intrapsychiques</a:t>
            </a:r>
            <a:r>
              <a:rPr lang="fr-CH" sz="1200" b="0" dirty="0">
                <a:solidFill>
                  <a:schemeClr val="tx1"/>
                </a:solidFill>
                <a:latin typeface="+mn-lt"/>
              </a:rPr>
              <a:t>. </a:t>
            </a:r>
          </a:p>
          <a:p>
            <a:pPr>
              <a:buClr>
                <a:schemeClr val="accent5">
                  <a:lumMod val="75000"/>
                </a:schemeClr>
              </a:buClr>
            </a:pPr>
            <a:r>
              <a:rPr lang="fr-CH" sz="1200" b="0" dirty="0">
                <a:solidFill>
                  <a:schemeClr val="tx1"/>
                </a:solidFill>
                <a:latin typeface="+mn-lt"/>
              </a:rPr>
              <a:t>3. Ces conflits intrapsychiques proviennent notamment: </a:t>
            </a:r>
          </a:p>
          <a:p>
            <a:pPr>
              <a:buClr>
                <a:schemeClr val="accent5">
                  <a:lumMod val="75000"/>
                </a:schemeClr>
              </a:buClr>
            </a:pPr>
            <a:r>
              <a:rPr lang="fr-CH" sz="1200" b="0" dirty="0">
                <a:solidFill>
                  <a:schemeClr val="tx1"/>
                </a:solidFill>
                <a:latin typeface="+mn-lt"/>
              </a:rPr>
              <a:t>     - de l’écart entre activité réelle et activité réalisée</a:t>
            </a:r>
          </a:p>
          <a:p>
            <a:pPr>
              <a:buClr>
                <a:schemeClr val="accent5">
                  <a:lumMod val="75000"/>
                </a:schemeClr>
              </a:buClr>
            </a:pPr>
            <a:r>
              <a:rPr lang="fr-CH" sz="1200" b="0" dirty="0">
                <a:solidFill>
                  <a:schemeClr val="tx1"/>
                </a:solidFill>
                <a:latin typeface="+mn-lt"/>
              </a:rPr>
              <a:t>     - de motifs concurrents</a:t>
            </a:r>
          </a:p>
          <a:p>
            <a:pPr>
              <a:buClr>
                <a:schemeClr val="accent5">
                  <a:lumMod val="75000"/>
                </a:schemeClr>
              </a:buClr>
            </a:pPr>
            <a:r>
              <a:rPr lang="fr-CH" sz="1200" b="0" dirty="0">
                <a:solidFill>
                  <a:schemeClr val="tx1"/>
                </a:solidFill>
                <a:latin typeface="+mn-lt"/>
              </a:rPr>
              <a:t>     - d’un manque d’opérations</a:t>
            </a:r>
          </a:p>
          <a:p>
            <a:pPr>
              <a:buClr>
                <a:schemeClr val="accent5">
                  <a:lumMod val="75000"/>
                </a:schemeClr>
              </a:buClr>
            </a:pPr>
            <a:r>
              <a:rPr lang="fr-CH" sz="1200" b="0" dirty="0">
                <a:solidFill>
                  <a:schemeClr val="tx1"/>
                </a:solidFill>
                <a:latin typeface="+mn-lt"/>
              </a:rPr>
              <a:t>4. De l’ergonomie (Clot, 2008), nous retenons les concepts suivants:</a:t>
            </a:r>
          </a:p>
          <a:p>
            <a:pPr>
              <a:buClr>
                <a:schemeClr val="accent5">
                  <a:lumMod val="75000"/>
                </a:schemeClr>
              </a:buClr>
            </a:pPr>
            <a:r>
              <a:rPr lang="fr-CH" sz="1200" b="0" dirty="0">
                <a:solidFill>
                  <a:schemeClr val="tx1"/>
                </a:solidFill>
                <a:latin typeface="+mn-lt"/>
              </a:rPr>
              <a:t>- la prescription et sa renormalisation</a:t>
            </a:r>
          </a:p>
          <a:p>
            <a:pPr>
              <a:buClr>
                <a:schemeClr val="accent5">
                  <a:lumMod val="75000"/>
                </a:schemeClr>
              </a:buClr>
            </a:pPr>
            <a:r>
              <a:rPr lang="fr-CH" sz="1200" b="0" dirty="0">
                <a:solidFill>
                  <a:schemeClr val="tx1"/>
                </a:solidFill>
                <a:latin typeface="+mn-lt"/>
              </a:rPr>
              <a:t>- le travail réel et le travail réalisé</a:t>
            </a:r>
          </a:p>
          <a:p>
            <a:pPr>
              <a:buClr>
                <a:schemeClr val="accent5">
                  <a:lumMod val="75000"/>
                </a:schemeClr>
              </a:buClr>
            </a:pPr>
            <a:r>
              <a:rPr lang="fr-CH" sz="1200" b="0" dirty="0">
                <a:solidFill>
                  <a:schemeClr val="tx1"/>
                </a:solidFill>
                <a:latin typeface="+mn-lt"/>
              </a:rPr>
              <a:t>- les quatre instances de l’activité de travail</a:t>
            </a:r>
          </a:p>
          <a:p>
            <a:endParaRPr lang="en-GB" dirty="0"/>
          </a:p>
          <a:p>
            <a:pPr marL="0" lvl="0" indent="0">
              <a:lnSpc>
                <a:spcPct val="150000"/>
              </a:lnSpc>
              <a:buFont typeface="Arial" panose="020B0604020202020204" pitchFamily="34" charset="0"/>
              <a:buNone/>
            </a:pPr>
            <a:r>
              <a:rPr lang="fr-FR" altLang="fr-FR" sz="1200" dirty="0">
                <a:solidFill>
                  <a:srgbClr val="000000"/>
                </a:solidFill>
              </a:rPr>
              <a:t>A noter que pour Leontiev, les « motifs » </a:t>
            </a:r>
            <a:r>
              <a:rPr lang="fr-FR" altLang="fr-FR" sz="1200" u="sng" dirty="0">
                <a:solidFill>
                  <a:srgbClr val="000000"/>
                </a:solidFill>
              </a:rPr>
              <a:t>du sujet </a:t>
            </a:r>
            <a:r>
              <a:rPr lang="fr-FR" altLang="fr-FR" sz="1200" dirty="0">
                <a:solidFill>
                  <a:srgbClr val="000000"/>
                </a:solidFill>
              </a:rPr>
              <a:t>sont toujours l’écho des motifs </a:t>
            </a:r>
            <a:r>
              <a:rPr lang="fr-FR" altLang="fr-FR" sz="1200" u="sng" dirty="0">
                <a:solidFill>
                  <a:srgbClr val="000000"/>
                </a:solidFill>
              </a:rPr>
              <a:t>des autres </a:t>
            </a:r>
            <a:r>
              <a:rPr lang="fr-FR" altLang="fr-FR" sz="1200" dirty="0">
                <a:solidFill>
                  <a:srgbClr val="000000"/>
                </a:solidFill>
              </a:rPr>
              <a:t>(j’ai envie de dire, dans la situation de travail, l’écho des motifs du collectif de travail)</a:t>
            </a:r>
          </a:p>
          <a:p>
            <a:pPr marL="0" lvl="0" indent="0">
              <a:lnSpc>
                <a:spcPct val="150000"/>
              </a:lnSpc>
              <a:buFont typeface="Arial" panose="020B0604020202020204" pitchFamily="34" charset="0"/>
              <a:buNone/>
            </a:pPr>
            <a:r>
              <a:rPr lang="fr-FR" altLang="fr-FR" sz="1200" b="1" dirty="0">
                <a:solidFill>
                  <a:srgbClr val="000000"/>
                </a:solidFill>
              </a:rPr>
              <a:t>L’outil présenté dans ce cours est inspiré de cette conception de Leontiev (psychologue) selon laquelle l’activité humaine met en lien des actions avec d’une part les motifs, d’autre part des opérations (c’est-à-dire des instruments, des outils). Le </a:t>
            </a:r>
            <a:r>
              <a:rPr lang="fr-FR" altLang="fr-FR" sz="1200" b="1" dirty="0" err="1">
                <a:solidFill>
                  <a:srgbClr val="000000"/>
                </a:solidFill>
              </a:rPr>
              <a:t>dévt</a:t>
            </a:r>
            <a:r>
              <a:rPr lang="fr-FR" altLang="fr-FR" sz="1200" b="1" dirty="0">
                <a:solidFill>
                  <a:srgbClr val="000000"/>
                </a:solidFill>
              </a:rPr>
              <a:t> de la personne est donc indexé au </a:t>
            </a:r>
            <a:r>
              <a:rPr lang="fr-FR" altLang="fr-FR" sz="1200" b="1" u="sng" dirty="0">
                <a:solidFill>
                  <a:srgbClr val="000000"/>
                </a:solidFill>
              </a:rPr>
              <a:t>sens</a:t>
            </a:r>
            <a:r>
              <a:rPr lang="fr-FR" altLang="fr-FR" sz="1200" b="1" dirty="0">
                <a:solidFill>
                  <a:srgbClr val="000000"/>
                </a:solidFill>
              </a:rPr>
              <a:t> qu’il donne à ses actions et à son </a:t>
            </a:r>
            <a:r>
              <a:rPr lang="fr-FR" altLang="fr-FR" sz="1200" b="1" u="sng" dirty="0">
                <a:solidFill>
                  <a:srgbClr val="000000"/>
                </a:solidFill>
              </a:rPr>
              <a:t>efficience </a:t>
            </a:r>
            <a:r>
              <a:rPr lang="fr-FR" altLang="fr-FR" sz="1200" b="1" dirty="0">
                <a:solidFill>
                  <a:srgbClr val="000000"/>
                </a:solidFill>
              </a:rPr>
              <a:t>(pouvoir d’action) </a:t>
            </a:r>
          </a:p>
          <a:p>
            <a:pPr marL="0" lvl="0" indent="0">
              <a:lnSpc>
                <a:spcPct val="150000"/>
              </a:lnSpc>
              <a:buFont typeface="Arial" panose="020B0604020202020204" pitchFamily="34" charset="0"/>
              <a:buNone/>
            </a:pPr>
            <a:endParaRPr lang="fr-FR" sz="1200" dirty="0">
              <a:solidFill>
                <a:srgbClr val="000000"/>
              </a:solidFill>
            </a:endParaRPr>
          </a:p>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3</a:t>
            </a:fld>
            <a:endParaRPr lang="fr-FR" altLang="fr-FR"/>
          </a:p>
        </p:txBody>
      </p:sp>
    </p:spTree>
    <p:extLst>
      <p:ext uri="{BB962C8B-B14F-4D97-AF65-F5344CB8AC3E}">
        <p14:creationId xmlns:p14="http://schemas.microsoft.com/office/powerpoint/2010/main" val="273334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just">
              <a:lnSpc>
                <a:spcPts val="1370"/>
              </a:lnSpc>
            </a:pPr>
            <a:r>
              <a:rPr lang="fr-CA" dirty="0"/>
              <a:t>Ajouter Stream</a:t>
            </a:r>
            <a:r>
              <a:rPr lang="fr-CH" sz="1800" b="1" dirty="0">
                <a:effectLst/>
                <a:latin typeface="Times New Roman" panose="02020603050405020304" pitchFamily="18" charset="0"/>
                <a:ea typeface="Times New Roman" panose="02020603050405020304" pitchFamily="18" charset="0"/>
              </a:rPr>
              <a:t>L’utilité questionnée des entretiens post-leçons</a:t>
            </a:r>
            <a:endParaRPr lang="fr-CH" sz="1800" dirty="0">
              <a:effectLst/>
              <a:latin typeface="Times New Roman" panose="02020603050405020304" pitchFamily="18" charset="0"/>
              <a:ea typeface="Times New Roman" panose="02020603050405020304" pitchFamily="18" charset="0"/>
            </a:endParaRPr>
          </a:p>
          <a:p>
            <a:pPr algn="just">
              <a:lnSpc>
                <a:spcPts val="1370"/>
              </a:lnSpc>
            </a:pPr>
            <a:r>
              <a:rPr lang="fr-CH" sz="1800" dirty="0">
                <a:effectLst/>
                <a:latin typeface="Times New Roman" panose="02020603050405020304" pitchFamily="18" charset="0"/>
                <a:ea typeface="Times New Roman" panose="02020603050405020304" pitchFamily="18" charset="0"/>
              </a:rPr>
              <a:t>Durant l’entretien post-leçon le FT interroge le stagiaire sur ses intentions, questionne son ressenti et sa perception de la leçon vécue. Par ses questions, il amène progressivement le stagiaire à porter un regard réflexif sur son activité d’enseignant (Argyris &amp; </a:t>
            </a:r>
            <a:r>
              <a:rPr lang="fr-CH" sz="1800" dirty="0" err="1">
                <a:effectLst/>
                <a:latin typeface="Times New Roman" panose="02020603050405020304" pitchFamily="18" charset="0"/>
                <a:ea typeface="Times New Roman" panose="02020603050405020304" pitchFamily="18" charset="0"/>
              </a:rPr>
              <a:t>Schön</a:t>
            </a:r>
            <a:r>
              <a:rPr lang="fr-CH" sz="1800" dirty="0">
                <a:effectLst/>
                <a:latin typeface="Times New Roman" panose="02020603050405020304" pitchFamily="18" charset="0"/>
                <a:ea typeface="Times New Roman" panose="02020603050405020304" pitchFamily="18" charset="0"/>
              </a:rPr>
              <a:t>, 1974) et à proposer des pistes d’amélioration. C’est aussi le lieu d’une auto-évaluation et l’occasion d’anticiper les enseignements futurs, d’organiser le stage, d’échanger sur le métier et ses difficultés (</a:t>
            </a:r>
            <a:r>
              <a:rPr lang="fr-CH" sz="1800" dirty="0" err="1">
                <a:effectLst/>
                <a:latin typeface="Times New Roman" panose="02020603050405020304" pitchFamily="18" charset="0"/>
                <a:ea typeface="Times New Roman" panose="02020603050405020304" pitchFamily="18" charset="0"/>
              </a:rPr>
              <a:t>Zinguinian</a:t>
            </a:r>
            <a:r>
              <a:rPr lang="fr-CH" sz="1800" dirty="0">
                <a:effectLst/>
                <a:latin typeface="Times New Roman" panose="02020603050405020304" pitchFamily="18" charset="0"/>
                <a:ea typeface="Times New Roman" panose="02020603050405020304" pitchFamily="18" charset="0"/>
              </a:rPr>
              <a:t>, Gilles, </a:t>
            </a:r>
            <a:r>
              <a:rPr lang="fr-CH" sz="1800" dirty="0" err="1">
                <a:effectLst/>
                <a:latin typeface="Times New Roman" panose="02020603050405020304" pitchFamily="18" charset="0"/>
                <a:ea typeface="Times New Roman" panose="02020603050405020304" pitchFamily="18" charset="0"/>
              </a:rPr>
              <a:t>Chajaï</a:t>
            </a:r>
            <a:r>
              <a:rPr lang="fr-CH" sz="1800" dirty="0">
                <a:effectLst/>
                <a:latin typeface="Times New Roman" panose="02020603050405020304" pitchFamily="18" charset="0"/>
                <a:ea typeface="Times New Roman" panose="02020603050405020304" pitchFamily="18" charset="0"/>
              </a:rPr>
              <a:t>, </a:t>
            </a:r>
            <a:r>
              <a:rPr lang="fr-CH" sz="1800" dirty="0" err="1">
                <a:effectLst/>
                <a:latin typeface="Times New Roman" panose="02020603050405020304" pitchFamily="18" charset="0"/>
                <a:ea typeface="Times New Roman" panose="02020603050405020304" pitchFamily="18" charset="0"/>
              </a:rPr>
              <a:t>Laflotte</a:t>
            </a:r>
            <a:r>
              <a:rPr lang="fr-CH" sz="1800" dirty="0">
                <a:effectLst/>
                <a:latin typeface="Times New Roman" panose="02020603050405020304" pitchFamily="18" charset="0"/>
                <a:ea typeface="Times New Roman" panose="02020603050405020304" pitchFamily="18" charset="0"/>
              </a:rPr>
              <a:t> &amp; </a:t>
            </a:r>
            <a:r>
              <a:rPr lang="fr-CH" sz="1800" dirty="0" err="1">
                <a:effectLst/>
                <a:latin typeface="Times New Roman" panose="02020603050405020304" pitchFamily="18" charset="0"/>
                <a:ea typeface="Times New Roman" panose="02020603050405020304" pitchFamily="18" charset="0"/>
              </a:rPr>
              <a:t>Zbaeren</a:t>
            </a:r>
            <a:r>
              <a:rPr lang="fr-CH" sz="1800" dirty="0">
                <a:effectLst/>
                <a:latin typeface="Times New Roman" panose="02020603050405020304" pitchFamily="18" charset="0"/>
                <a:ea typeface="Times New Roman" panose="02020603050405020304" pitchFamily="18" charset="0"/>
              </a:rPr>
              <a:t>, soumis). </a:t>
            </a:r>
          </a:p>
          <a:p>
            <a:pPr algn="just"/>
            <a:r>
              <a:rPr lang="fr-CH" sz="1800" dirty="0">
                <a:effectLst/>
                <a:latin typeface="Times New Roman" panose="02020603050405020304" pitchFamily="18" charset="0"/>
                <a:ea typeface="Times New Roman" panose="02020603050405020304" pitchFamily="18" charset="0"/>
              </a:rPr>
              <a:t>L’entretien post-leçon est déterminant dans le développement professionnel du stagiaire (</a:t>
            </a:r>
            <a:r>
              <a:rPr lang="fr-CH" sz="1800" dirty="0" err="1">
                <a:effectLst/>
                <a:latin typeface="Times New Roman" panose="02020603050405020304" pitchFamily="18" charset="0"/>
                <a:ea typeface="Times New Roman" panose="02020603050405020304" pitchFamily="18" charset="0"/>
              </a:rPr>
              <a:t>Daele</a:t>
            </a:r>
            <a:r>
              <a:rPr lang="fr-CH" sz="1800" dirty="0">
                <a:effectLst/>
                <a:latin typeface="Times New Roman" panose="02020603050405020304" pitchFamily="18" charset="0"/>
                <a:ea typeface="Times New Roman" panose="02020603050405020304" pitchFamily="18" charset="0"/>
              </a:rPr>
              <a:t> &amp; Carlier, 1998). La manière dont le FT structure, organise et régule les interactions agit sur l’activité du stagiaire dans la mesure où ce « guidage » lui permet de devenir progressivement un praticien réflexif, en mobilisant des connaissances théoriques acquises en institut de formation (Bey &amp; Holmes, 1992) pour construire son expérience (Fairbanks, </a:t>
            </a:r>
            <a:r>
              <a:rPr lang="fr-CH" sz="1800" dirty="0" err="1">
                <a:effectLst/>
                <a:latin typeface="Times New Roman" panose="02020603050405020304" pitchFamily="18" charset="0"/>
                <a:ea typeface="Times New Roman" panose="02020603050405020304" pitchFamily="18" charset="0"/>
              </a:rPr>
              <a:t>Freedman</a:t>
            </a:r>
            <a:r>
              <a:rPr lang="fr-CH" sz="1800" dirty="0">
                <a:effectLst/>
                <a:latin typeface="Times New Roman" panose="02020603050405020304" pitchFamily="18" charset="0"/>
                <a:ea typeface="Times New Roman" panose="02020603050405020304" pitchFamily="18" charset="0"/>
              </a:rPr>
              <a:t> &amp; Kahn, 2000) et son identité professionnelle (</a:t>
            </a:r>
            <a:r>
              <a:rPr lang="fr-CH" sz="1800" dirty="0" err="1">
                <a:effectLst/>
                <a:latin typeface="Times New Roman" panose="02020603050405020304" pitchFamily="18" charset="0"/>
                <a:ea typeface="Times New Roman" panose="02020603050405020304" pitchFamily="18" charset="0"/>
              </a:rPr>
              <a:t>Pajak</a:t>
            </a:r>
            <a:r>
              <a:rPr lang="fr-CH" sz="1800" dirty="0">
                <a:effectLst/>
                <a:latin typeface="Times New Roman" panose="02020603050405020304" pitchFamily="18" charset="0"/>
                <a:ea typeface="Times New Roman" panose="02020603050405020304" pitchFamily="18" charset="0"/>
              </a:rPr>
              <a:t>, 2001). </a:t>
            </a:r>
          </a:p>
          <a:p>
            <a:pPr algn="just"/>
            <a:r>
              <a:rPr lang="fr-CH" sz="1800" dirty="0">
                <a:effectLst/>
                <a:latin typeface="Times New Roman" panose="02020603050405020304" pitchFamily="18" charset="0"/>
                <a:ea typeface="Times New Roman" panose="02020603050405020304" pitchFamily="18" charset="0"/>
              </a:rPr>
              <a:t>Toutefois, l’activité du FT durant l’entretien post-leçon est en proie à des tensions et contradictions qui amènent à s’interroger quant à l’utilité de ce type d’entretien (Bertone, </a:t>
            </a:r>
            <a:r>
              <a:rPr lang="fr-CH" sz="1800" dirty="0" err="1">
                <a:effectLst/>
                <a:latin typeface="Times New Roman" panose="02020603050405020304" pitchFamily="18" charset="0"/>
                <a:ea typeface="Times New Roman" panose="02020603050405020304" pitchFamily="18" charset="0"/>
              </a:rPr>
              <a:t>Chaliès</a:t>
            </a:r>
            <a:r>
              <a:rPr lang="fr-CH" sz="1800" dirty="0">
                <a:effectLst/>
                <a:latin typeface="Times New Roman" panose="02020603050405020304" pitchFamily="18" charset="0"/>
                <a:ea typeface="Times New Roman" panose="02020603050405020304" pitchFamily="18" charset="0"/>
              </a:rPr>
              <a:t> &amp; Clot, 2009) et à ses possibles effets non désirés (De Simone, 2021). Lors de l’entretien, le FT endosse plusieurs rôles, dont celui d’accompagnateur, d’expert et d’évaluateur, ce qui peut lui faire vivre des tensions identitaires (</a:t>
            </a:r>
            <a:r>
              <a:rPr lang="fr-CH" sz="1800" dirty="0" err="1">
                <a:effectLst/>
                <a:latin typeface="Times New Roman" panose="02020603050405020304" pitchFamily="18" charset="0"/>
                <a:ea typeface="Times New Roman" panose="02020603050405020304" pitchFamily="18" charset="0"/>
              </a:rPr>
              <a:t>Dejaegher</a:t>
            </a:r>
            <a:r>
              <a:rPr lang="fr-CH" sz="1800" dirty="0">
                <a:effectLst/>
                <a:latin typeface="Times New Roman" panose="02020603050405020304" pitchFamily="18" charset="0"/>
                <a:ea typeface="Times New Roman" panose="02020603050405020304" pitchFamily="18" charset="0"/>
              </a:rPr>
              <a:t> &amp; al, 2019). Cette pluralité de fonctions peut aussi le confronter à certains dilemmes </a:t>
            </a: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r>
              <a:rPr lang="fr-CH" sz="1800" dirty="0">
                <a:effectLst/>
                <a:latin typeface="Times New Roman" panose="02020603050405020304" pitchFamily="18" charset="0"/>
                <a:ea typeface="Times New Roman" panose="02020603050405020304" pitchFamily="18" charset="0"/>
              </a:rPr>
              <a:t>: faut-il faire en sorte que les stagiaires repèrent par eux-mêmes leurs forces et lacunes ? Faut-il leur signifier des pistes d’amélioration ou, au contraire, les laisser les formuler seuls (</a:t>
            </a:r>
            <a:r>
              <a:rPr lang="fr-CH" sz="1800" dirty="0" err="1">
                <a:effectLst/>
                <a:latin typeface="Times New Roman" panose="02020603050405020304" pitchFamily="18" charset="0"/>
                <a:ea typeface="Times New Roman" panose="02020603050405020304" pitchFamily="18" charset="0"/>
              </a:rPr>
              <a:t>Mieusset</a:t>
            </a:r>
            <a:r>
              <a:rPr lang="fr-CH" sz="1800" dirty="0">
                <a:effectLst/>
                <a:latin typeface="Times New Roman" panose="02020603050405020304" pitchFamily="18" charset="0"/>
                <a:ea typeface="Times New Roman" panose="02020603050405020304" pitchFamily="18" charset="0"/>
              </a:rPr>
              <a:t>, 2017) ? Faut-il les « aider à enseigner » par une « immersion dans la pratique » ou les « aider à apprendre à enseigner » en privilégiant la réflexivité ? (</a:t>
            </a:r>
            <a:r>
              <a:rPr lang="fr-CH" sz="1800" dirty="0" err="1">
                <a:effectLst/>
                <a:latin typeface="Times New Roman" panose="02020603050405020304" pitchFamily="18" charset="0"/>
                <a:ea typeface="Times New Roman" panose="02020603050405020304" pitchFamily="18" charset="0"/>
              </a:rPr>
              <a:t>Chaliès</a:t>
            </a:r>
            <a:r>
              <a:rPr lang="fr-CH" sz="1800" dirty="0">
                <a:effectLst/>
                <a:latin typeface="Times New Roman" panose="02020603050405020304" pitchFamily="18" charset="0"/>
                <a:ea typeface="Times New Roman" panose="02020603050405020304" pitchFamily="18" charset="0"/>
              </a:rPr>
              <a:t> &amp; al. 2009, p. 61). Ces confrontations de normes peuvent induire des tensions et des contradictions entre ce qu’ils souhaitent faire et ce qu’ils réalisent réellement, comme l’expliquent </a:t>
            </a:r>
            <a:r>
              <a:rPr lang="fr-CH" sz="1800" dirty="0" err="1">
                <a:effectLst/>
                <a:latin typeface="Times New Roman" panose="02020603050405020304" pitchFamily="18" charset="0"/>
                <a:ea typeface="Times New Roman" panose="02020603050405020304" pitchFamily="18" charset="0"/>
              </a:rPr>
              <a:t>Dejaegher</a:t>
            </a:r>
            <a:r>
              <a:rPr lang="fr-CH" sz="1800" dirty="0">
                <a:effectLst/>
                <a:latin typeface="Times New Roman" panose="02020603050405020304" pitchFamily="18" charset="0"/>
                <a:ea typeface="Times New Roman" panose="02020603050405020304" pitchFamily="18" charset="0"/>
              </a:rPr>
              <a:t> et al. (2019). Il semble aussi que les FT protègent et supportent affectivement leur stagiaire ce qui les amène parfois à masquer leurs critiques, à négliger ses difficultés et ses erreurs (Bertone &amp; al., 2009). Ils préfèrent assumer une fonction de « conseillers », voire d’« amis critiques » (Kwan &amp; Lopez Real, 2005). Ils s’efforcent de ne pas être trop directifs et se bornent à des recommandations implicites, qui consistent à suggérer des façons de s’y prendre, voire à se conformer à la manière d’enseigner du FT, sans expliciter réellement les gestes professionnels sous-jacents (Strong &amp; Baron, 2004 ; Violet, 2005).</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 Liste de </a:t>
            </a:r>
            <a:r>
              <a:rPr lang="fr-FR" sz="1800" dirty="0" err="1">
                <a:effectLst/>
                <a:latin typeface="Calibri" panose="020F0502020204030204" pitchFamily="34" charset="0"/>
                <a:ea typeface="Calibri" panose="020F0502020204030204" pitchFamily="34" charset="0"/>
                <a:cs typeface="Times New Roman" panose="02020603050405020304" pitchFamily="18" charset="0"/>
              </a:rPr>
              <a:t>dilemnes</a:t>
            </a:r>
            <a:r>
              <a:rPr lang="fr-FR" sz="1800" dirty="0">
                <a:effectLst/>
                <a:latin typeface="Calibri" panose="020F0502020204030204" pitchFamily="34" charset="0"/>
                <a:ea typeface="Calibri" panose="020F0502020204030204" pitchFamily="34" charset="0"/>
                <a:cs typeface="Times New Roman" panose="02020603050405020304" pitchFamily="18" charset="0"/>
              </a:rPr>
              <a:t> ancrée dans la réalité du rôle de FT</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81" name="Google Shape;18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5</a:t>
            </a:fld>
            <a:endParaRPr lang="fr-FR" altLang="fr-FR"/>
          </a:p>
        </p:txBody>
      </p:sp>
    </p:spTree>
    <p:extLst>
      <p:ext uri="{BB962C8B-B14F-4D97-AF65-F5344CB8AC3E}">
        <p14:creationId xmlns:p14="http://schemas.microsoft.com/office/powerpoint/2010/main" val="3832505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6</a:t>
            </a:fld>
            <a:endParaRPr lang="fr-FR" altLang="fr-FR"/>
          </a:p>
        </p:txBody>
      </p:sp>
    </p:spTree>
    <p:extLst>
      <p:ext uri="{BB962C8B-B14F-4D97-AF65-F5344CB8AC3E}">
        <p14:creationId xmlns:p14="http://schemas.microsoft.com/office/powerpoint/2010/main" val="626982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7</a:t>
            </a:fld>
            <a:endParaRPr lang="fr-FR" altLang="fr-FR"/>
          </a:p>
        </p:txBody>
      </p:sp>
    </p:spTree>
    <p:extLst>
      <p:ext uri="{BB962C8B-B14F-4D97-AF65-F5344CB8AC3E}">
        <p14:creationId xmlns:p14="http://schemas.microsoft.com/office/powerpoint/2010/main" val="336236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8</a:t>
            </a:fld>
            <a:endParaRPr lang="fr-FR" altLang="fr-FR"/>
          </a:p>
        </p:txBody>
      </p:sp>
    </p:spTree>
    <p:extLst>
      <p:ext uri="{BB962C8B-B14F-4D97-AF65-F5344CB8AC3E}">
        <p14:creationId xmlns:p14="http://schemas.microsoft.com/office/powerpoint/2010/main" val="2196903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H"/>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a:t>Cliquez pour modifier le style des sous-titres du masque</a:t>
            </a:r>
            <a:endParaRPr lang="fr-FR"/>
          </a:p>
        </p:txBody>
      </p:sp>
      <p:sp>
        <p:nvSpPr>
          <p:cNvPr id="4" name="Rectangle 4">
            <a:extLst>
              <a:ext uri="{FF2B5EF4-FFF2-40B4-BE49-F238E27FC236}">
                <a16:creationId xmlns:a16="http://schemas.microsoft.com/office/drawing/2014/main" id="{8566AD32-AFD6-7B30-C9EC-EC3E4FF24197}"/>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05648EBB-9703-F497-74E0-CA98DA5F6612}"/>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DB34C3EB-5AC8-3190-DA43-6D7B35E7640C}"/>
              </a:ext>
            </a:extLst>
          </p:cNvPr>
          <p:cNvSpPr>
            <a:spLocks noGrp="1" noChangeArrowheads="1"/>
          </p:cNvSpPr>
          <p:nvPr>
            <p:ph type="sldNum" sz="quarter" idx="12"/>
          </p:nvPr>
        </p:nvSpPr>
        <p:spPr>
          <a:ln/>
        </p:spPr>
        <p:txBody>
          <a:bodyPr/>
          <a:lstStyle>
            <a:lvl1pPr>
              <a:defRPr/>
            </a:lvl1pPr>
          </a:lstStyle>
          <a:p>
            <a:fld id="{D74D9060-82CF-124E-BF4F-15E259EB6977}" type="slidenum">
              <a:rPr lang="fr-FR" altLang="fr-FR"/>
              <a:pPr/>
              <a:t>‹N°›</a:t>
            </a:fld>
            <a:endParaRPr lang="fr-FR" altLang="fr-FR"/>
          </a:p>
        </p:txBody>
      </p:sp>
    </p:spTree>
    <p:extLst>
      <p:ext uri="{BB962C8B-B14F-4D97-AF65-F5344CB8AC3E}">
        <p14:creationId xmlns:p14="http://schemas.microsoft.com/office/powerpoint/2010/main" val="32774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49EE1409-4B92-74AB-5822-BF50317D693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3E5D06AA-346E-88C0-A90A-1F0F52A36489}"/>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8EBADC63-7F75-62AE-D4CF-2AAFFC15BFB6}"/>
              </a:ext>
            </a:extLst>
          </p:cNvPr>
          <p:cNvSpPr>
            <a:spLocks noGrp="1" noChangeArrowheads="1"/>
          </p:cNvSpPr>
          <p:nvPr>
            <p:ph type="sldNum" sz="quarter" idx="12"/>
          </p:nvPr>
        </p:nvSpPr>
        <p:spPr>
          <a:ln/>
        </p:spPr>
        <p:txBody>
          <a:bodyPr/>
          <a:lstStyle>
            <a:lvl1pPr>
              <a:defRPr/>
            </a:lvl1pPr>
          </a:lstStyle>
          <a:p>
            <a:fld id="{8D5E2B2A-C36B-3F4C-8D1E-3788B48FAB64}" type="slidenum">
              <a:rPr lang="fr-FR" altLang="fr-FR"/>
              <a:pPr/>
              <a:t>‹N°›</a:t>
            </a:fld>
            <a:endParaRPr lang="fr-FR" altLang="fr-FR"/>
          </a:p>
        </p:txBody>
      </p:sp>
    </p:spTree>
    <p:extLst>
      <p:ext uri="{BB962C8B-B14F-4D97-AF65-F5344CB8AC3E}">
        <p14:creationId xmlns:p14="http://schemas.microsoft.com/office/powerpoint/2010/main" val="126191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762000"/>
            <a:ext cx="1943100" cy="5486400"/>
          </a:xfrm>
        </p:spPr>
        <p:txBody>
          <a:bodyPr vert="eaVert"/>
          <a:lstStyle/>
          <a:p>
            <a:r>
              <a:rPr lang="fr-CH"/>
              <a:t>Cliquez et modifiez le titre</a:t>
            </a:r>
            <a:endParaRPr lang="fr-FR"/>
          </a:p>
        </p:txBody>
      </p:sp>
      <p:sp>
        <p:nvSpPr>
          <p:cNvPr id="3" name="Espace réservé du texte vertical 2"/>
          <p:cNvSpPr>
            <a:spLocks noGrp="1"/>
          </p:cNvSpPr>
          <p:nvPr>
            <p:ph type="body" orient="vert" idx="1"/>
          </p:nvPr>
        </p:nvSpPr>
        <p:spPr>
          <a:xfrm>
            <a:off x="685800" y="762000"/>
            <a:ext cx="5676900" cy="5486400"/>
          </a:xfrm>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A5E91CBF-C0B1-D645-708C-32AB1E2B804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CAE94902-6DE2-C272-C0D6-C682AEDC2C9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1E7E8ED8-AF50-32BF-D48F-18896511BC35}"/>
              </a:ext>
            </a:extLst>
          </p:cNvPr>
          <p:cNvSpPr>
            <a:spLocks noGrp="1" noChangeArrowheads="1"/>
          </p:cNvSpPr>
          <p:nvPr>
            <p:ph type="sldNum" sz="quarter" idx="12"/>
          </p:nvPr>
        </p:nvSpPr>
        <p:spPr>
          <a:ln/>
        </p:spPr>
        <p:txBody>
          <a:bodyPr/>
          <a:lstStyle>
            <a:lvl1pPr>
              <a:defRPr/>
            </a:lvl1pPr>
          </a:lstStyle>
          <a:p>
            <a:fld id="{670DB6E4-F3C1-2B41-BB15-5F22E6B25E63}" type="slidenum">
              <a:rPr lang="fr-FR" altLang="fr-FR"/>
              <a:pPr/>
              <a:t>‹N°›</a:t>
            </a:fld>
            <a:endParaRPr lang="fr-FR" altLang="fr-FR"/>
          </a:p>
        </p:txBody>
      </p:sp>
    </p:spTree>
    <p:extLst>
      <p:ext uri="{BB962C8B-B14F-4D97-AF65-F5344CB8AC3E}">
        <p14:creationId xmlns:p14="http://schemas.microsoft.com/office/powerpoint/2010/main" val="3944908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idx="1"/>
          </p:nvPr>
        </p:nvSpPr>
        <p:spPr/>
        <p:txBody>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8F8BD667-A1FF-4563-BACD-7C1837657AC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07A19A07-1173-0996-B4B5-DB69609933D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ACA6BE04-B7F5-B963-B7A7-9853D86B27BB}"/>
              </a:ext>
            </a:extLst>
          </p:cNvPr>
          <p:cNvSpPr>
            <a:spLocks noGrp="1" noChangeArrowheads="1"/>
          </p:cNvSpPr>
          <p:nvPr>
            <p:ph type="sldNum" sz="quarter" idx="12"/>
          </p:nvPr>
        </p:nvSpPr>
        <p:spPr>
          <a:ln/>
        </p:spPr>
        <p:txBody>
          <a:bodyPr/>
          <a:lstStyle>
            <a:lvl1pPr>
              <a:defRPr/>
            </a:lvl1pPr>
          </a:lstStyle>
          <a:p>
            <a:fld id="{C04D6FEE-74DF-A44F-8137-EBB75A09775E}" type="slidenum">
              <a:rPr lang="fr-FR" altLang="fr-FR"/>
              <a:pPr/>
              <a:t>‹N°›</a:t>
            </a:fld>
            <a:endParaRPr lang="fr-FR" altLang="fr-FR"/>
          </a:p>
        </p:txBody>
      </p:sp>
    </p:spTree>
    <p:extLst>
      <p:ext uri="{BB962C8B-B14F-4D97-AF65-F5344CB8AC3E}">
        <p14:creationId xmlns:p14="http://schemas.microsoft.com/office/powerpoint/2010/main" val="2536878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a:extLst>
              <a:ext uri="{FF2B5EF4-FFF2-40B4-BE49-F238E27FC236}">
                <a16:creationId xmlns:a16="http://schemas.microsoft.com/office/drawing/2014/main" id="{18A38A81-C45A-5736-78E4-6A33F49DAE21}"/>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7CC356A0-2078-4A1D-2784-00B416A126C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E6E03945-6A51-5268-5FE6-2F13899E1567}"/>
              </a:ext>
            </a:extLst>
          </p:cNvPr>
          <p:cNvSpPr>
            <a:spLocks noGrp="1" noChangeArrowheads="1"/>
          </p:cNvSpPr>
          <p:nvPr>
            <p:ph type="sldNum" sz="quarter" idx="12"/>
          </p:nvPr>
        </p:nvSpPr>
        <p:spPr>
          <a:ln/>
        </p:spPr>
        <p:txBody>
          <a:bodyPr/>
          <a:lstStyle>
            <a:lvl1pPr>
              <a:defRPr/>
            </a:lvl1pPr>
          </a:lstStyle>
          <a:p>
            <a:fld id="{BF2E8D08-ED5D-2946-89F2-21852F286EB9}" type="slidenum">
              <a:rPr lang="fr-FR" altLang="fr-FR"/>
              <a:pPr/>
              <a:t>‹N°›</a:t>
            </a:fld>
            <a:endParaRPr lang="fr-FR" altLang="fr-FR"/>
          </a:p>
        </p:txBody>
      </p:sp>
    </p:spTree>
    <p:extLst>
      <p:ext uri="{BB962C8B-B14F-4D97-AF65-F5344CB8AC3E}">
        <p14:creationId xmlns:p14="http://schemas.microsoft.com/office/powerpoint/2010/main" val="361591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contenu 3"/>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Rectangle 4">
            <a:extLst>
              <a:ext uri="{FF2B5EF4-FFF2-40B4-BE49-F238E27FC236}">
                <a16:creationId xmlns:a16="http://schemas.microsoft.com/office/drawing/2014/main" id="{97E95671-22F3-A037-F661-E2E7814BDBF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B559CAF1-6F24-2825-A258-3C21A06550B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CCE0CAA3-29A2-531F-E79E-126A54A7F608}"/>
              </a:ext>
            </a:extLst>
          </p:cNvPr>
          <p:cNvSpPr>
            <a:spLocks noGrp="1" noChangeArrowheads="1"/>
          </p:cNvSpPr>
          <p:nvPr>
            <p:ph type="sldNum" sz="quarter" idx="12"/>
          </p:nvPr>
        </p:nvSpPr>
        <p:spPr>
          <a:ln/>
        </p:spPr>
        <p:txBody>
          <a:bodyPr/>
          <a:lstStyle>
            <a:lvl1pPr>
              <a:defRPr/>
            </a:lvl1pPr>
          </a:lstStyle>
          <a:p>
            <a:fld id="{CF17336D-3F42-4B4C-86F7-19EA025D4610}" type="slidenum">
              <a:rPr lang="fr-FR" altLang="fr-FR"/>
              <a:pPr/>
              <a:t>‹N°›</a:t>
            </a:fld>
            <a:endParaRPr lang="fr-FR" altLang="fr-FR"/>
          </a:p>
        </p:txBody>
      </p:sp>
    </p:spTree>
    <p:extLst>
      <p:ext uri="{BB962C8B-B14F-4D97-AF65-F5344CB8AC3E}">
        <p14:creationId xmlns:p14="http://schemas.microsoft.com/office/powerpoint/2010/main" val="500609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CH"/>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Rectangle 4">
            <a:extLst>
              <a:ext uri="{FF2B5EF4-FFF2-40B4-BE49-F238E27FC236}">
                <a16:creationId xmlns:a16="http://schemas.microsoft.com/office/drawing/2014/main" id="{266BD0EF-94F5-6839-DBCD-79A297B7C49E}"/>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F9C3B96D-5693-1E96-F19D-F9C2834D892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27217EB7-99EE-9DAE-A7AE-8B551558B688}"/>
              </a:ext>
            </a:extLst>
          </p:cNvPr>
          <p:cNvSpPr>
            <a:spLocks noGrp="1" noChangeArrowheads="1"/>
          </p:cNvSpPr>
          <p:nvPr>
            <p:ph type="sldNum" sz="quarter" idx="12"/>
          </p:nvPr>
        </p:nvSpPr>
        <p:spPr>
          <a:ln/>
        </p:spPr>
        <p:txBody>
          <a:bodyPr/>
          <a:lstStyle>
            <a:lvl1pPr>
              <a:defRPr/>
            </a:lvl1pPr>
          </a:lstStyle>
          <a:p>
            <a:fld id="{AC314AF2-1BAA-774A-96B0-730539D03AF0}" type="slidenum">
              <a:rPr lang="fr-FR" altLang="fr-FR"/>
              <a:pPr/>
              <a:t>‹N°›</a:t>
            </a:fld>
            <a:endParaRPr lang="fr-FR" altLang="fr-FR"/>
          </a:p>
        </p:txBody>
      </p:sp>
    </p:spTree>
    <p:extLst>
      <p:ext uri="{BB962C8B-B14F-4D97-AF65-F5344CB8AC3E}">
        <p14:creationId xmlns:p14="http://schemas.microsoft.com/office/powerpoint/2010/main" val="2624967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Rectangle 4">
            <a:extLst>
              <a:ext uri="{FF2B5EF4-FFF2-40B4-BE49-F238E27FC236}">
                <a16:creationId xmlns:a16="http://schemas.microsoft.com/office/drawing/2014/main" id="{02042350-EC96-19BF-E477-F73CED74D3C6}"/>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571A5B6D-6A5D-1005-F389-0B06455F471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B0672043-C0C9-C876-3CC2-2EF30B88DA15}"/>
              </a:ext>
            </a:extLst>
          </p:cNvPr>
          <p:cNvSpPr>
            <a:spLocks noGrp="1" noChangeArrowheads="1"/>
          </p:cNvSpPr>
          <p:nvPr>
            <p:ph type="sldNum" sz="quarter" idx="12"/>
          </p:nvPr>
        </p:nvSpPr>
        <p:spPr>
          <a:ln/>
        </p:spPr>
        <p:txBody>
          <a:bodyPr/>
          <a:lstStyle>
            <a:lvl1pPr>
              <a:defRPr/>
            </a:lvl1pPr>
          </a:lstStyle>
          <a:p>
            <a:fld id="{FB1E155B-B0FA-B740-9706-8C59BF24C3B1}" type="slidenum">
              <a:rPr lang="fr-FR" altLang="fr-FR"/>
              <a:pPr/>
              <a:t>‹N°›</a:t>
            </a:fld>
            <a:endParaRPr lang="fr-FR" altLang="fr-FR"/>
          </a:p>
        </p:txBody>
      </p:sp>
    </p:spTree>
    <p:extLst>
      <p:ext uri="{BB962C8B-B14F-4D97-AF65-F5344CB8AC3E}">
        <p14:creationId xmlns:p14="http://schemas.microsoft.com/office/powerpoint/2010/main" val="3798335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C0CDF67-A7A3-0430-D2E2-2CE7B3392E55}"/>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A9314413-4C89-DC9B-0A75-5815CDCD827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AFA6EB86-CBFE-A5E1-8991-B862E6897919}"/>
              </a:ext>
            </a:extLst>
          </p:cNvPr>
          <p:cNvSpPr>
            <a:spLocks noGrp="1" noChangeArrowheads="1"/>
          </p:cNvSpPr>
          <p:nvPr>
            <p:ph type="sldNum" sz="quarter" idx="12"/>
          </p:nvPr>
        </p:nvSpPr>
        <p:spPr>
          <a:ln/>
        </p:spPr>
        <p:txBody>
          <a:bodyPr/>
          <a:lstStyle>
            <a:lvl1pPr>
              <a:defRPr/>
            </a:lvl1pPr>
          </a:lstStyle>
          <a:p>
            <a:fld id="{CA7D2504-555F-D645-9895-7545AB0AAE23}" type="slidenum">
              <a:rPr lang="fr-FR" altLang="fr-FR"/>
              <a:pPr/>
              <a:t>‹N°›</a:t>
            </a:fld>
            <a:endParaRPr lang="fr-FR" altLang="fr-FR"/>
          </a:p>
        </p:txBody>
      </p:sp>
    </p:spTree>
    <p:extLst>
      <p:ext uri="{BB962C8B-B14F-4D97-AF65-F5344CB8AC3E}">
        <p14:creationId xmlns:p14="http://schemas.microsoft.com/office/powerpoint/2010/main" val="3984623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25066F4F-EEFD-6A05-256D-0A27C164714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49E49C57-5289-3665-6FD9-C466161B41C8}"/>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999F87DC-F3EC-CF8B-71D8-9DF8F29DB60D}"/>
              </a:ext>
            </a:extLst>
          </p:cNvPr>
          <p:cNvSpPr>
            <a:spLocks noGrp="1" noChangeArrowheads="1"/>
          </p:cNvSpPr>
          <p:nvPr>
            <p:ph type="sldNum" sz="quarter" idx="12"/>
          </p:nvPr>
        </p:nvSpPr>
        <p:spPr>
          <a:ln/>
        </p:spPr>
        <p:txBody>
          <a:bodyPr/>
          <a:lstStyle>
            <a:lvl1pPr>
              <a:defRPr/>
            </a:lvl1pPr>
          </a:lstStyle>
          <a:p>
            <a:fld id="{B0537BF1-D6AE-C840-B7F4-85A1D58683E0}" type="slidenum">
              <a:rPr lang="fr-FR" altLang="fr-FR"/>
              <a:pPr/>
              <a:t>‹N°›</a:t>
            </a:fld>
            <a:endParaRPr lang="fr-FR" altLang="fr-FR"/>
          </a:p>
        </p:txBody>
      </p:sp>
    </p:spTree>
    <p:extLst>
      <p:ext uri="{BB962C8B-B14F-4D97-AF65-F5344CB8AC3E}">
        <p14:creationId xmlns:p14="http://schemas.microsoft.com/office/powerpoint/2010/main" val="4293935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6D37EABC-88D4-AB6A-AA6E-44A511B37DAB}"/>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1F267FC4-D5EB-8555-C9C0-C85EB7478C0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0B67A4EA-02CE-257F-4484-28B1BE475035}"/>
              </a:ext>
            </a:extLst>
          </p:cNvPr>
          <p:cNvSpPr>
            <a:spLocks noGrp="1" noChangeArrowheads="1"/>
          </p:cNvSpPr>
          <p:nvPr>
            <p:ph type="sldNum" sz="quarter" idx="12"/>
          </p:nvPr>
        </p:nvSpPr>
        <p:spPr>
          <a:ln/>
        </p:spPr>
        <p:txBody>
          <a:bodyPr/>
          <a:lstStyle>
            <a:lvl1pPr>
              <a:defRPr/>
            </a:lvl1pPr>
          </a:lstStyle>
          <a:p>
            <a:fld id="{DF86CFA5-8541-0B40-B083-17E0877B7217}" type="slidenum">
              <a:rPr lang="fr-FR" altLang="fr-FR"/>
              <a:pPr/>
              <a:t>‹N°›</a:t>
            </a:fld>
            <a:endParaRPr lang="fr-FR" altLang="fr-FR"/>
          </a:p>
        </p:txBody>
      </p:sp>
    </p:spTree>
    <p:extLst>
      <p:ext uri="{BB962C8B-B14F-4D97-AF65-F5344CB8AC3E}">
        <p14:creationId xmlns:p14="http://schemas.microsoft.com/office/powerpoint/2010/main" val="632632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descr="modèle power point">
            <a:extLst>
              <a:ext uri="{FF2B5EF4-FFF2-40B4-BE49-F238E27FC236}">
                <a16:creationId xmlns:a16="http://schemas.microsoft.com/office/drawing/2014/main" id="{F76EE767-8CB8-4A5E-5CEA-199A814749D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5725"/>
            <a:ext cx="9145588" cy="703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95F9417A-61F0-DA3B-2DC4-F7A9E69850A3}"/>
              </a:ext>
            </a:extLst>
          </p:cNvPr>
          <p:cNvSpPr>
            <a:spLocks noGrp="1" noChangeArrowheads="1"/>
          </p:cNvSpPr>
          <p:nvPr>
            <p:ph type="title"/>
          </p:nvPr>
        </p:nvSpPr>
        <p:spPr bwMode="auto">
          <a:xfrm>
            <a:off x="685800" y="7620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et modifiez le titre</a:t>
            </a:r>
          </a:p>
        </p:txBody>
      </p:sp>
      <p:sp>
        <p:nvSpPr>
          <p:cNvPr id="1028" name="Rectangle 3">
            <a:extLst>
              <a:ext uri="{FF2B5EF4-FFF2-40B4-BE49-F238E27FC236}">
                <a16:creationId xmlns:a16="http://schemas.microsoft.com/office/drawing/2014/main" id="{5F5A5B34-4354-9721-8131-F0A979B46C71}"/>
              </a:ext>
            </a:extLst>
          </p:cNvPr>
          <p:cNvSpPr>
            <a:spLocks noGrp="1" noChangeArrowheads="1"/>
          </p:cNvSpPr>
          <p:nvPr>
            <p:ph type="body" idx="1"/>
          </p:nvPr>
        </p:nvSpPr>
        <p:spPr bwMode="auto">
          <a:xfrm>
            <a:off x="685800" y="21336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2" name="Rectangle 4">
            <a:extLst>
              <a:ext uri="{FF2B5EF4-FFF2-40B4-BE49-F238E27FC236}">
                <a16:creationId xmlns:a16="http://schemas.microsoft.com/office/drawing/2014/main" id="{A84E3A71-F8F1-0709-8FD0-8E8FFF6DF83E}"/>
              </a:ext>
            </a:extLst>
          </p:cNvPr>
          <p:cNvSpPr>
            <a:spLocks noGrp="1" noChangeArrowheads="1"/>
          </p:cNvSpPr>
          <p:nvPr>
            <p:ph type="dt" sz="half" idx="2"/>
          </p:nvPr>
        </p:nvSpPr>
        <p:spPr bwMode="auto">
          <a:xfrm>
            <a:off x="685800" y="64008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smtClean="0">
                <a:latin typeface="Arial" charset="0"/>
                <a:ea typeface="ＭＳ Ｐゴシック" charset="0"/>
              </a:defRPr>
            </a:lvl1pPr>
          </a:lstStyle>
          <a:p>
            <a:pPr>
              <a:defRPr/>
            </a:pPr>
            <a:endParaRPr lang="fr-FR"/>
          </a:p>
        </p:txBody>
      </p:sp>
      <p:sp>
        <p:nvSpPr>
          <p:cNvPr id="1029" name="Rectangle 5">
            <a:extLst>
              <a:ext uri="{FF2B5EF4-FFF2-40B4-BE49-F238E27FC236}">
                <a16:creationId xmlns:a16="http://schemas.microsoft.com/office/drawing/2014/main" id="{6BC89F4D-5EA8-BCBE-002C-61979A468CDD}"/>
              </a:ext>
            </a:extLst>
          </p:cNvPr>
          <p:cNvSpPr>
            <a:spLocks noGrp="1" noChangeArrowheads="1"/>
          </p:cNvSpPr>
          <p:nvPr>
            <p:ph type="ftr" sz="quarter" idx="3"/>
          </p:nvPr>
        </p:nvSpPr>
        <p:spPr bwMode="auto">
          <a:xfrm>
            <a:off x="3124200" y="64008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smtClean="0">
                <a:latin typeface="Arial" charset="0"/>
                <a:ea typeface="ＭＳ Ｐゴシック" charset="0"/>
              </a:defRPr>
            </a:lvl1pPr>
          </a:lstStyle>
          <a:p>
            <a:pPr>
              <a:defRPr/>
            </a:pPr>
            <a:endParaRPr lang="fr-FR"/>
          </a:p>
        </p:txBody>
      </p:sp>
      <p:sp>
        <p:nvSpPr>
          <p:cNvPr id="1030" name="Rectangle 6">
            <a:extLst>
              <a:ext uri="{FF2B5EF4-FFF2-40B4-BE49-F238E27FC236}">
                <a16:creationId xmlns:a16="http://schemas.microsoft.com/office/drawing/2014/main" id="{F55C3CDA-D83B-C3DE-48EA-A4842E2FDF44}"/>
              </a:ext>
            </a:extLst>
          </p:cNvPr>
          <p:cNvSpPr>
            <a:spLocks noGrp="1" noChangeArrowheads="1"/>
          </p:cNvSpPr>
          <p:nvPr>
            <p:ph type="sldNum" sz="quarter" idx="4"/>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9AEA32B6-24B1-004A-A48B-F5F571CA182D}"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gali.descoeudres@hepl.ch"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nicolas.burel@hepl.ch"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pedagogie.uquebec.ca/le-tableau/superviser-distance-grace-au-numerique-le-cas-des-stages" TargetMode="External"/><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re 1">
            <a:extLst>
              <a:ext uri="{FF2B5EF4-FFF2-40B4-BE49-F238E27FC236}">
                <a16:creationId xmlns:a16="http://schemas.microsoft.com/office/drawing/2014/main" id="{B5AA4466-F7E4-7848-FE67-0B5FDC313EE5}"/>
              </a:ext>
            </a:extLst>
          </p:cNvPr>
          <p:cNvSpPr>
            <a:spLocks noGrp="1"/>
          </p:cNvSpPr>
          <p:nvPr>
            <p:ph type="ctrTitle"/>
          </p:nvPr>
        </p:nvSpPr>
        <p:spPr>
          <a:xfrm>
            <a:off x="685800" y="701118"/>
            <a:ext cx="7772400" cy="1417274"/>
          </a:xfrm>
        </p:spPr>
        <p:txBody>
          <a:bodyPr/>
          <a:lstStyle/>
          <a:p>
            <a:pPr eaLnBrk="1" hangingPunct="1"/>
            <a:r>
              <a:rPr lang="fr-CH" altLang="fr-FR" sz="2800" dirty="0" err="1">
                <a:solidFill>
                  <a:schemeClr val="tx1"/>
                </a:solidFill>
                <a:latin typeface="arial" panose="020B0604020202020204" pitchFamily="34" charset="0"/>
              </a:rPr>
              <a:t>Télésupervision</a:t>
            </a:r>
            <a:r>
              <a:rPr lang="fr-CH" altLang="fr-FR" sz="2800" dirty="0">
                <a:solidFill>
                  <a:schemeClr val="tx1"/>
                </a:solidFill>
                <a:latin typeface="arial" panose="020B0604020202020204" pitchFamily="34" charset="0"/>
              </a:rPr>
              <a:t> de stagiaires en éducation physique: étude exploratoire</a:t>
            </a:r>
            <a:endParaRPr lang="fr-FR" altLang="fr-FR" sz="2800" dirty="0">
              <a:solidFill>
                <a:schemeClr val="tx1"/>
              </a:solidFill>
            </a:endParaRPr>
          </a:p>
        </p:txBody>
      </p:sp>
      <p:sp>
        <p:nvSpPr>
          <p:cNvPr id="5122" name="Sous-titre 2">
            <a:extLst>
              <a:ext uri="{FF2B5EF4-FFF2-40B4-BE49-F238E27FC236}">
                <a16:creationId xmlns:a16="http://schemas.microsoft.com/office/drawing/2014/main" id="{5E49D4D8-0281-A52F-DC88-538CD18BEE6F}"/>
              </a:ext>
            </a:extLst>
          </p:cNvPr>
          <p:cNvSpPr>
            <a:spLocks noGrp="1"/>
          </p:cNvSpPr>
          <p:nvPr>
            <p:ph type="subTitle" idx="1"/>
          </p:nvPr>
        </p:nvSpPr>
        <p:spPr>
          <a:xfrm>
            <a:off x="1845355" y="4581128"/>
            <a:ext cx="4855904" cy="1752600"/>
          </a:xfrm>
        </p:spPr>
        <p:txBody>
          <a:bodyPr/>
          <a:lstStyle/>
          <a:p>
            <a:pPr eaLnBrk="1" hangingPunct="1"/>
            <a:r>
              <a:rPr lang="fr-FR" altLang="fr-FR" sz="2400" dirty="0"/>
              <a:t>Magali Descoeudres </a:t>
            </a:r>
            <a:r>
              <a:rPr lang="fr-FR" altLang="fr-FR" sz="2400" dirty="0">
                <a:hlinkClick r:id="rId3"/>
              </a:rPr>
              <a:t>magali.descoeudres@hepl.ch</a:t>
            </a:r>
            <a:endParaRPr lang="fr-FR" altLang="fr-FR" sz="2400" dirty="0"/>
          </a:p>
          <a:p>
            <a:pPr eaLnBrk="1" hangingPunct="1"/>
            <a:r>
              <a:rPr lang="fr-FR" altLang="fr-FR" sz="2400" dirty="0"/>
              <a:t>Nicolas Burel</a:t>
            </a:r>
          </a:p>
          <a:p>
            <a:pPr eaLnBrk="1" hangingPunct="1"/>
            <a:r>
              <a:rPr lang="fr-FR" altLang="fr-FR" sz="2400" dirty="0">
                <a:hlinkClick r:id="rId4"/>
              </a:rPr>
              <a:t>nicolas.burel@hepl.ch</a:t>
            </a:r>
            <a:endParaRPr lang="fr-FR" altLang="fr-FR" sz="2400" dirty="0"/>
          </a:p>
          <a:p>
            <a:pPr eaLnBrk="1" hangingPunct="1"/>
            <a:endParaRPr lang="fr-FR" altLang="fr-FR" sz="2400" dirty="0"/>
          </a:p>
        </p:txBody>
      </p:sp>
      <p:pic>
        <p:nvPicPr>
          <p:cNvPr id="4" name="Picture 2" descr="Capture d’écran 2018-06-19 à 13.57.06.png">
            <a:extLst>
              <a:ext uri="{FF2B5EF4-FFF2-40B4-BE49-F238E27FC236}">
                <a16:creationId xmlns:a16="http://schemas.microsoft.com/office/drawing/2014/main" id="{8AEE410D-696E-37DC-9678-C0EC317D32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2460247"/>
            <a:ext cx="1905744" cy="1937506"/>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D701B1A1-7BE7-6F37-187D-2CCCE53C1ED2}"/>
              </a:ext>
            </a:extLst>
          </p:cNvPr>
          <p:cNvPicPr>
            <a:picLocks noChangeAspect="1"/>
          </p:cNvPicPr>
          <p:nvPr/>
        </p:nvPicPr>
        <p:blipFill>
          <a:blip r:embed="rId6"/>
          <a:stretch>
            <a:fillRect/>
          </a:stretch>
        </p:blipFill>
        <p:spPr>
          <a:xfrm>
            <a:off x="6372200" y="2120881"/>
            <a:ext cx="1368152" cy="2276872"/>
          </a:xfrm>
          <a:prstGeom prst="rect">
            <a:avLst/>
          </a:prstGeom>
        </p:spPr>
      </p:pic>
      <p:pic>
        <p:nvPicPr>
          <p:cNvPr id="8" name="Image 7">
            <a:extLst>
              <a:ext uri="{FF2B5EF4-FFF2-40B4-BE49-F238E27FC236}">
                <a16:creationId xmlns:a16="http://schemas.microsoft.com/office/drawing/2014/main" id="{B33C29EB-BCC9-1904-9016-AD6FB83D339F}"/>
              </a:ext>
            </a:extLst>
          </p:cNvPr>
          <p:cNvPicPr>
            <a:picLocks noChangeAspect="1"/>
          </p:cNvPicPr>
          <p:nvPr/>
        </p:nvPicPr>
        <p:blipFill>
          <a:blip r:embed="rId7"/>
          <a:stretch>
            <a:fillRect/>
          </a:stretch>
        </p:blipFill>
        <p:spPr>
          <a:xfrm>
            <a:off x="3681382" y="2301767"/>
            <a:ext cx="2129916" cy="21008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1E8BEE-A166-7D9F-94A7-A9CAAC6DA2EB}"/>
              </a:ext>
            </a:extLst>
          </p:cNvPr>
          <p:cNvSpPr>
            <a:spLocks noGrp="1"/>
          </p:cNvSpPr>
          <p:nvPr>
            <p:ph type="title"/>
          </p:nvPr>
        </p:nvSpPr>
        <p:spPr>
          <a:xfrm>
            <a:off x="685800" y="629816"/>
            <a:ext cx="7772400" cy="1143000"/>
          </a:xfrm>
        </p:spPr>
        <p:txBody>
          <a:bodyPr/>
          <a:lstStyle/>
          <a:p>
            <a:r>
              <a:rPr lang="en-GB" dirty="0"/>
              <a:t>Conclusion</a:t>
            </a:r>
          </a:p>
        </p:txBody>
      </p:sp>
      <p:sp>
        <p:nvSpPr>
          <p:cNvPr id="3" name="Espace réservé du contenu 2">
            <a:extLst>
              <a:ext uri="{FF2B5EF4-FFF2-40B4-BE49-F238E27FC236}">
                <a16:creationId xmlns:a16="http://schemas.microsoft.com/office/drawing/2014/main" id="{3E41669F-A422-A90B-5569-4449F61639EF}"/>
              </a:ext>
            </a:extLst>
          </p:cNvPr>
          <p:cNvSpPr>
            <a:spLocks noGrp="1"/>
          </p:cNvSpPr>
          <p:nvPr>
            <p:ph idx="1"/>
          </p:nvPr>
        </p:nvSpPr>
        <p:spPr>
          <a:xfrm>
            <a:off x="685800" y="1772816"/>
            <a:ext cx="7772400" cy="4475584"/>
          </a:xfrm>
        </p:spPr>
        <p:txBody>
          <a:bodyPr/>
          <a:lstStyle/>
          <a:p>
            <a:pPr algn="just">
              <a:lnSpc>
                <a:spcPct val="115000"/>
              </a:lnSpc>
              <a:spcAft>
                <a:spcPts val="600"/>
              </a:spcAft>
            </a:pPr>
            <a:r>
              <a:rPr lang="fr-CA" sz="2000" b="1" dirty="0">
                <a:effectLst/>
                <a:latin typeface="Arial" panose="020B0604020202020204" pitchFamily="34" charset="0"/>
                <a:ea typeface="Calibri" panose="020F0502020204030204" pitchFamily="34" charset="0"/>
                <a:cs typeface="Arial" panose="020B0604020202020204" pitchFamily="34" charset="0"/>
              </a:rPr>
              <a:t>Retombées anticipées</a:t>
            </a:r>
            <a:endParaRPr lang="fr-CH"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600"/>
              </a:spcAft>
            </a:pPr>
            <a:r>
              <a:rPr lang="fr-CA" sz="2000" dirty="0">
                <a:effectLst/>
                <a:latin typeface="Arial" panose="020B0604020202020204" pitchFamily="34" charset="0"/>
                <a:ea typeface="Calibri" panose="020F0502020204030204" pitchFamily="34" charset="0"/>
                <a:cs typeface="Arial" panose="020B0604020202020204" pitchFamily="34" charset="0"/>
              </a:rPr>
              <a:t>Meilleure compréhension des besoins des stagiaires face à une plus grande utilisation de dispositifs numériques, et à la </a:t>
            </a:r>
            <a:r>
              <a:rPr lang="fr-CA" sz="2000" dirty="0" err="1">
                <a:effectLst/>
                <a:latin typeface="Arial" panose="020B0604020202020204" pitchFamily="34" charset="0"/>
                <a:ea typeface="Calibri" panose="020F0502020204030204" pitchFamily="34" charset="0"/>
                <a:cs typeface="Arial" panose="020B0604020202020204" pitchFamily="34" charset="0"/>
              </a:rPr>
              <a:t>télésupervision</a:t>
            </a:r>
            <a:endParaRPr lang="fr-CH"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600"/>
              </a:spcAft>
            </a:pPr>
            <a:r>
              <a:rPr lang="fr-CA" sz="2000" dirty="0">
                <a:effectLst/>
                <a:latin typeface="Arial" panose="020B0604020202020204" pitchFamily="34" charset="0"/>
                <a:ea typeface="Calibri" panose="020F0502020204030204" pitchFamily="34" charset="0"/>
                <a:cs typeface="Arial" panose="020B0604020202020204" pitchFamily="34" charset="0"/>
              </a:rPr>
              <a:t>Identification d'améliorations possibles des dispositifs ou protocoles de </a:t>
            </a:r>
            <a:r>
              <a:rPr lang="fr-CA" sz="2000" dirty="0" err="1">
                <a:effectLst/>
                <a:latin typeface="Arial" panose="020B0604020202020204" pitchFamily="34" charset="0"/>
                <a:ea typeface="Calibri" panose="020F0502020204030204" pitchFamily="34" charset="0"/>
                <a:cs typeface="Arial" panose="020B0604020202020204" pitchFamily="34" charset="0"/>
              </a:rPr>
              <a:t>télésupervision</a:t>
            </a:r>
            <a:r>
              <a:rPr lang="fr-CA" sz="2000" dirty="0">
                <a:effectLst/>
                <a:latin typeface="Arial" panose="020B0604020202020204" pitchFamily="34" charset="0"/>
                <a:ea typeface="Calibri" panose="020F0502020204030204" pitchFamily="34" charset="0"/>
                <a:cs typeface="Arial" panose="020B0604020202020204" pitchFamily="34" charset="0"/>
              </a:rPr>
              <a:t> des deux établissements impliqués</a:t>
            </a:r>
            <a:endParaRPr lang="fr-FR" sz="2400" dirty="0"/>
          </a:p>
          <a:p>
            <a:r>
              <a:rPr lang="fr-FR" sz="2400" dirty="0"/>
              <a:t>Pistes de prolongement / Intérêt?</a:t>
            </a:r>
          </a:p>
          <a:p>
            <a:pPr marL="0" indent="0" algn="ctr">
              <a:buNone/>
            </a:pPr>
            <a:endParaRPr lang="fr-FR" sz="2400" dirty="0"/>
          </a:p>
          <a:p>
            <a:pPr marL="0" indent="0" algn="ctr">
              <a:buNone/>
            </a:pPr>
            <a:r>
              <a:rPr lang="fr-FR" sz="2400" dirty="0"/>
              <a:t>Merci pour votre attention</a:t>
            </a:r>
          </a:p>
          <a:p>
            <a:endParaRPr lang="fr-FR" sz="2400" dirty="0"/>
          </a:p>
        </p:txBody>
      </p:sp>
    </p:spTree>
    <p:extLst>
      <p:ext uri="{BB962C8B-B14F-4D97-AF65-F5344CB8AC3E}">
        <p14:creationId xmlns:p14="http://schemas.microsoft.com/office/powerpoint/2010/main" val="8994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7" name="Google Shape;127;p16"/>
          <p:cNvSpPr txBox="1">
            <a:spLocks noGrp="1"/>
          </p:cNvSpPr>
          <p:nvPr>
            <p:ph type="title"/>
          </p:nvPr>
        </p:nvSpPr>
        <p:spPr>
          <a:xfrm>
            <a:off x="431540" y="722027"/>
            <a:ext cx="8280920" cy="1111406"/>
          </a:xfrm>
          <a:prstGeom prst="rect">
            <a:avLst/>
          </a:prstGeom>
          <a:noFill/>
          <a:ln>
            <a:noFill/>
          </a:ln>
        </p:spPr>
        <p:txBody>
          <a:bodyPr spcFirstLastPara="1" vert="horz" wrap="square" lIns="68569" tIns="34275" rIns="68569" bIns="34275" numCol="1" anchor="ctr" anchorCtr="0" compatLnSpc="1">
            <a:prstTxWarp prst="textNoShape">
              <a:avLst/>
            </a:prstTxWarp>
            <a:noAutofit/>
          </a:bodyPr>
          <a:lstStyle/>
          <a:p>
            <a:pPr>
              <a:lnSpc>
                <a:spcPct val="90000"/>
              </a:lnSpc>
              <a:spcBef>
                <a:spcPts val="0"/>
              </a:spcBef>
              <a:spcAft>
                <a:spcPts val="0"/>
              </a:spcAft>
              <a:buClr>
                <a:schemeClr val="dk1"/>
              </a:buClr>
              <a:buSzPts val="3700"/>
            </a:pPr>
            <a:r>
              <a:rPr lang="fr-CA" sz="3200" dirty="0">
                <a:latin typeface="+mn-lt"/>
              </a:rPr>
              <a:t>Au delà du COVID-19, pourquoi superviser les stages à distance à l’aide du numérique? </a:t>
            </a:r>
            <a:r>
              <a:rPr lang="fr-CA" sz="2000" dirty="0">
                <a:latin typeface="+mn-lt"/>
                <a:hlinkClick r:id="rId3"/>
              </a:rPr>
              <a:t>(Dionne et Petit, 2020)</a:t>
            </a:r>
            <a:endParaRPr sz="2000" dirty="0">
              <a:latin typeface="+mn-lt"/>
            </a:endParaRPr>
          </a:p>
        </p:txBody>
      </p:sp>
      <p:sp>
        <p:nvSpPr>
          <p:cNvPr id="131" name="Google Shape;131;p16"/>
          <p:cNvSpPr/>
          <p:nvPr/>
        </p:nvSpPr>
        <p:spPr>
          <a:xfrm>
            <a:off x="1221357" y="2277453"/>
            <a:ext cx="585549" cy="649262"/>
          </a:xfrm>
          <a:prstGeom prst="rect">
            <a:avLst/>
          </a:prstGeom>
          <a:blipFill rotWithShape="1">
            <a:blip r:embed="rId4">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2" name="Google Shape;132;p16"/>
          <p:cNvSpPr/>
          <p:nvPr/>
        </p:nvSpPr>
        <p:spPr>
          <a:xfrm>
            <a:off x="863522"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3" name="Google Shape;133;p16"/>
          <p:cNvSpPr txBox="1"/>
          <p:nvPr/>
        </p:nvSpPr>
        <p:spPr>
          <a:xfrm>
            <a:off x="634936" y="3193661"/>
            <a:ext cx="1301220" cy="2646751"/>
          </a:xfrm>
          <a:prstGeom prst="rect">
            <a:avLst/>
          </a:prstGeom>
          <a:noFill/>
          <a:ln>
            <a:noFill/>
          </a:ln>
        </p:spPr>
        <p:txBody>
          <a:bodyPr spcFirstLastPara="1" wrap="square" lIns="0" tIns="0" rIns="0" bIns="0" anchor="t" anchorCtr="0">
            <a:noAutofit/>
          </a:bodyPr>
          <a:lstStyle/>
          <a:p>
            <a:pPr algn="ctr">
              <a:lnSpc>
                <a:spcPct val="90000"/>
              </a:lnSpc>
              <a:spcBef>
                <a:spcPts val="0"/>
              </a:spcBef>
              <a:spcAft>
                <a:spcPts val="0"/>
              </a:spcAft>
              <a:buClr>
                <a:schemeClr val="dk1"/>
              </a:buClr>
              <a:buSzPts val="1600"/>
            </a:pPr>
            <a:r>
              <a:rPr lang="fr-CA" sz="1800" dirty="0">
                <a:solidFill>
                  <a:schemeClr val="dk1"/>
                </a:solidFill>
                <a:ea typeface="Calibri"/>
                <a:cs typeface="Arial" panose="020B0604020202020204" pitchFamily="34" charset="0"/>
                <a:sym typeface="Calibri"/>
              </a:rPr>
              <a:t>Offrir une supervision de qualité pour des </a:t>
            </a:r>
            <a:r>
              <a:rPr lang="fr-CA" sz="1800" dirty="0">
                <a:ea typeface="Calibri"/>
                <a:cs typeface="Arial" panose="020B0604020202020204" pitchFamily="34" charset="0"/>
                <a:sym typeface="Calibri"/>
              </a:rPr>
              <a:t>stagiaires</a:t>
            </a:r>
            <a:r>
              <a:rPr lang="fr-CA" sz="1800" dirty="0">
                <a:solidFill>
                  <a:schemeClr val="dk1"/>
                </a:solidFill>
                <a:ea typeface="Calibri"/>
                <a:cs typeface="Arial" panose="020B0604020202020204" pitchFamily="34" charset="0"/>
                <a:sym typeface="Calibri"/>
              </a:rPr>
              <a:t> placés dans un milieu de stage éloigné de la HEP (</a:t>
            </a:r>
            <a:r>
              <a:rPr lang="fr-CA" sz="1800" dirty="0" err="1">
                <a:solidFill>
                  <a:schemeClr val="dk1"/>
                </a:solidFill>
                <a:ea typeface="Calibri"/>
                <a:cs typeface="Arial" panose="020B0604020202020204" pitchFamily="34" charset="0"/>
                <a:sym typeface="Calibri"/>
              </a:rPr>
              <a:t>Gronn</a:t>
            </a:r>
            <a:r>
              <a:rPr lang="fr-CA" sz="1800" dirty="0">
                <a:solidFill>
                  <a:schemeClr val="dk1"/>
                </a:solidFill>
                <a:ea typeface="Calibri"/>
                <a:cs typeface="Arial" panose="020B0604020202020204" pitchFamily="34" charset="0"/>
                <a:sym typeface="Calibri"/>
              </a:rPr>
              <a:t> et al., 2013)</a:t>
            </a:r>
            <a:endParaRPr sz="1800" dirty="0">
              <a:solidFill>
                <a:schemeClr val="dk1"/>
              </a:solidFill>
              <a:ea typeface="Calibri"/>
              <a:cs typeface="Arial" panose="020B0604020202020204" pitchFamily="34" charset="0"/>
              <a:sym typeface="Calibri"/>
            </a:endParaRPr>
          </a:p>
        </p:txBody>
      </p:sp>
      <p:sp>
        <p:nvSpPr>
          <p:cNvPr id="134" name="Google Shape;134;p16"/>
          <p:cNvSpPr/>
          <p:nvPr/>
        </p:nvSpPr>
        <p:spPr>
          <a:xfrm>
            <a:off x="2750292" y="2277453"/>
            <a:ext cx="585549" cy="649262"/>
          </a:xfrm>
          <a:prstGeom prst="rect">
            <a:avLst/>
          </a:prstGeom>
          <a:blipFill rotWithShape="1">
            <a:blip r:embed="rId5">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5" name="Google Shape;135;p16"/>
          <p:cNvSpPr/>
          <p:nvPr/>
        </p:nvSpPr>
        <p:spPr>
          <a:xfrm>
            <a:off x="2392456"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6" name="Google Shape;136;p16"/>
          <p:cNvSpPr txBox="1"/>
          <p:nvPr/>
        </p:nvSpPr>
        <p:spPr>
          <a:xfrm>
            <a:off x="2179970" y="3159443"/>
            <a:ext cx="1513705" cy="2988241"/>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ea typeface="Calibri"/>
                <a:cs typeface="Arial" panose="020B0604020202020204" pitchFamily="34" charset="0"/>
                <a:sym typeface="Calibri"/>
              </a:rPr>
              <a:t>Utiliser des outils numériques pour accompagner les stagiaires (Joseph et Brennan, 2013); </a:t>
            </a:r>
            <a:r>
              <a:rPr lang="fr-CH" sz="1800" dirty="0">
                <a:cs typeface="Arial" panose="020B0604020202020204" pitchFamily="34" charset="0"/>
              </a:rPr>
              <a:t>et évaluer le stage </a:t>
            </a:r>
            <a:r>
              <a:rPr lang="fr-FR" sz="1800" dirty="0">
                <a:cs typeface="Arial" panose="020B0604020202020204" pitchFamily="34" charset="0"/>
              </a:rPr>
              <a:t>(Alger et </a:t>
            </a:r>
            <a:r>
              <a:rPr lang="fr-FR" sz="1800" dirty="0" err="1">
                <a:cs typeface="Arial" panose="020B0604020202020204" pitchFamily="34" charset="0"/>
              </a:rPr>
              <a:t>Kopcha</a:t>
            </a:r>
            <a:r>
              <a:rPr lang="fr-FR" sz="1800" dirty="0">
                <a:cs typeface="Arial" panose="020B0604020202020204" pitchFamily="34" charset="0"/>
              </a:rPr>
              <a:t>, 2009)</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endParaRPr sz="1200" dirty="0">
              <a:solidFill>
                <a:schemeClr val="dk1"/>
              </a:solidFill>
              <a:ea typeface="Calibri"/>
              <a:cs typeface="Arial" panose="020B0604020202020204" pitchFamily="34" charset="0"/>
              <a:sym typeface="Calibri"/>
            </a:endParaRPr>
          </a:p>
        </p:txBody>
      </p:sp>
      <p:sp>
        <p:nvSpPr>
          <p:cNvPr id="137" name="Google Shape;137;p16"/>
          <p:cNvSpPr/>
          <p:nvPr/>
        </p:nvSpPr>
        <p:spPr>
          <a:xfrm>
            <a:off x="4279226" y="2277453"/>
            <a:ext cx="585549" cy="649262"/>
          </a:xfrm>
          <a:prstGeom prst="rect">
            <a:avLst/>
          </a:prstGeom>
          <a:blipFill rotWithShape="1">
            <a:blip r:embed="rId6">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8" name="Google Shape;138;p16"/>
          <p:cNvSpPr/>
          <p:nvPr/>
        </p:nvSpPr>
        <p:spPr>
          <a:xfrm>
            <a:off x="3921390"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9" name="Google Shape;139;p16"/>
          <p:cNvSpPr txBox="1"/>
          <p:nvPr/>
        </p:nvSpPr>
        <p:spPr>
          <a:xfrm>
            <a:off x="3946451" y="3159443"/>
            <a:ext cx="1301220" cy="26467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solidFill>
                  <a:schemeClr val="dk1"/>
                </a:solidFill>
                <a:ea typeface="Calibri"/>
                <a:cs typeface="Arial" panose="020B0604020202020204" pitchFamily="34" charset="0"/>
                <a:sym typeface="Calibri"/>
              </a:rPr>
              <a:t>Faciliter les interactions grâce au numérique (Hamel, 2012),</a:t>
            </a:r>
            <a:r>
              <a:rPr lang="fr-CA" sz="1800" dirty="0">
                <a:cs typeface="Arial" panose="020B0604020202020204" pitchFamily="34" charset="0"/>
              </a:rPr>
              <a:t> ainsi que les pratiques réflexives </a:t>
            </a:r>
            <a:r>
              <a:rPr lang="fr-FR" sz="1800" dirty="0">
                <a:cs typeface="Arial" panose="020B0604020202020204" pitchFamily="34" charset="0"/>
              </a:rPr>
              <a:t>(Schwartz-Bechet, 2014)</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endParaRPr sz="1200" dirty="0">
              <a:solidFill>
                <a:schemeClr val="dk1"/>
              </a:solidFill>
              <a:ea typeface="Calibri"/>
              <a:cs typeface="Arial" panose="020B0604020202020204" pitchFamily="34" charset="0"/>
              <a:sym typeface="Calibri"/>
            </a:endParaRPr>
          </a:p>
        </p:txBody>
      </p:sp>
      <p:sp>
        <p:nvSpPr>
          <p:cNvPr id="140" name="Google Shape;140;p16"/>
          <p:cNvSpPr/>
          <p:nvPr/>
        </p:nvSpPr>
        <p:spPr>
          <a:xfrm>
            <a:off x="5808160" y="2277453"/>
            <a:ext cx="585549" cy="649262"/>
          </a:xfrm>
          <a:prstGeom prst="rect">
            <a:avLst/>
          </a:prstGeom>
          <a:blipFill rotWithShape="1">
            <a:blip r:embed="rId7">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1" name="Google Shape;141;p16"/>
          <p:cNvSpPr/>
          <p:nvPr/>
        </p:nvSpPr>
        <p:spPr>
          <a:xfrm>
            <a:off x="5450325"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2" name="Google Shape;142;p16"/>
          <p:cNvSpPr txBox="1"/>
          <p:nvPr/>
        </p:nvSpPr>
        <p:spPr>
          <a:xfrm>
            <a:off x="5450324" y="3232008"/>
            <a:ext cx="1301220" cy="2646752"/>
          </a:xfrm>
          <a:prstGeom prst="rect">
            <a:avLst/>
          </a:prstGeom>
          <a:noFill/>
          <a:ln>
            <a:noFill/>
          </a:ln>
        </p:spPr>
        <p:txBody>
          <a:bodyPr spcFirstLastPara="1" wrap="square" lIns="0" tIns="0" rIns="0" bIns="0" anchor="t" anchorCtr="0">
            <a:noAutofit/>
          </a:bodyPr>
          <a:lstStyle/>
          <a:p>
            <a:pPr algn="ctr">
              <a:lnSpc>
                <a:spcPct val="90000"/>
              </a:lnSpc>
              <a:spcBef>
                <a:spcPts val="0"/>
              </a:spcBef>
              <a:spcAft>
                <a:spcPts val="0"/>
              </a:spcAft>
              <a:buClr>
                <a:schemeClr val="dk1"/>
              </a:buClr>
              <a:buSzPts val="1600"/>
            </a:pPr>
            <a:r>
              <a:rPr lang="fr-CA" sz="1800" dirty="0" err="1">
                <a:solidFill>
                  <a:schemeClr val="dk1"/>
                </a:solidFill>
                <a:ea typeface="Calibri"/>
                <a:cs typeface="Arial" panose="020B0604020202020204" pitchFamily="34" charset="0"/>
                <a:sym typeface="Calibri"/>
              </a:rPr>
              <a:t>Economiser</a:t>
            </a:r>
            <a:r>
              <a:rPr lang="fr-CA" sz="1800" dirty="0">
                <a:solidFill>
                  <a:schemeClr val="dk1"/>
                </a:solidFill>
                <a:ea typeface="Calibri"/>
                <a:cs typeface="Arial" panose="020B0604020202020204" pitchFamily="34" charset="0"/>
                <a:sym typeface="Calibri"/>
              </a:rPr>
              <a:t> du temps et de l’argent (</a:t>
            </a:r>
            <a:r>
              <a:rPr lang="fr-CA" sz="1800" dirty="0" err="1">
                <a:solidFill>
                  <a:schemeClr val="dk1"/>
                </a:solidFill>
                <a:ea typeface="Calibri"/>
                <a:cs typeface="Arial" panose="020B0604020202020204" pitchFamily="34" charset="0"/>
                <a:sym typeface="Calibri"/>
              </a:rPr>
              <a:t>Berkey</a:t>
            </a:r>
            <a:r>
              <a:rPr lang="fr-CA" sz="1800" dirty="0">
                <a:solidFill>
                  <a:schemeClr val="dk1"/>
                </a:solidFill>
                <a:ea typeface="Calibri"/>
                <a:cs typeface="Arial" panose="020B0604020202020204" pitchFamily="34" charset="0"/>
                <a:sym typeface="Calibri"/>
              </a:rPr>
              <a:t> et </a:t>
            </a:r>
            <a:r>
              <a:rPr lang="fr-CA" sz="1800" dirty="0" err="1">
                <a:solidFill>
                  <a:schemeClr val="dk1"/>
                </a:solidFill>
                <a:ea typeface="Calibri"/>
                <a:cs typeface="Arial" panose="020B0604020202020204" pitchFamily="34" charset="0"/>
                <a:sym typeface="Calibri"/>
              </a:rPr>
              <a:t>Conklin</a:t>
            </a:r>
            <a:r>
              <a:rPr lang="fr-CA" sz="1800" dirty="0">
                <a:solidFill>
                  <a:schemeClr val="dk1"/>
                </a:solidFill>
                <a:ea typeface="Calibri"/>
                <a:cs typeface="Arial" panose="020B0604020202020204" pitchFamily="34" charset="0"/>
                <a:sym typeface="Calibri"/>
              </a:rPr>
              <a:t>, 2016) tout en limitant l’empreinte carbone</a:t>
            </a:r>
            <a:endParaRPr sz="1800" dirty="0">
              <a:solidFill>
                <a:schemeClr val="dk1"/>
              </a:solidFill>
              <a:ea typeface="Calibri"/>
              <a:cs typeface="Arial" panose="020B0604020202020204" pitchFamily="34" charset="0"/>
              <a:sym typeface="Calibri"/>
            </a:endParaRPr>
          </a:p>
        </p:txBody>
      </p:sp>
      <p:sp>
        <p:nvSpPr>
          <p:cNvPr id="143" name="Google Shape;143;p16"/>
          <p:cNvSpPr/>
          <p:nvPr/>
        </p:nvSpPr>
        <p:spPr>
          <a:xfrm>
            <a:off x="7337094" y="2277453"/>
            <a:ext cx="585549" cy="649262"/>
          </a:xfrm>
          <a:prstGeom prst="rect">
            <a:avLst/>
          </a:prstGeom>
          <a:blipFill rotWithShape="1">
            <a:blip r:embed="rId8">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4" name="Google Shape;144;p16"/>
          <p:cNvSpPr/>
          <p:nvPr/>
        </p:nvSpPr>
        <p:spPr>
          <a:xfrm>
            <a:off x="6979259"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5" name="Google Shape;145;p16"/>
          <p:cNvSpPr txBox="1"/>
          <p:nvPr/>
        </p:nvSpPr>
        <p:spPr>
          <a:xfrm>
            <a:off x="6964030" y="3232008"/>
            <a:ext cx="1301220" cy="26467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solidFill>
                  <a:schemeClr val="dk1"/>
                </a:solidFill>
                <a:ea typeface="Calibri"/>
                <a:cs typeface="Arial" panose="020B0604020202020204" pitchFamily="34" charset="0"/>
                <a:sym typeface="Calibri"/>
              </a:rPr>
              <a:t>Augmenter l’authenticité de la visite et diminuer le stress qu’une visite génère</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r>
              <a:rPr lang="fr-CA" sz="1800" dirty="0">
                <a:solidFill>
                  <a:schemeClr val="dk1"/>
                </a:solidFill>
                <a:ea typeface="Calibri"/>
                <a:cs typeface="Arial" panose="020B0604020202020204" pitchFamily="34" charset="0"/>
                <a:sym typeface="Calibri"/>
              </a:rPr>
              <a:t>(</a:t>
            </a:r>
            <a:r>
              <a:rPr lang="fr-CA" sz="1800" dirty="0" err="1">
                <a:solidFill>
                  <a:schemeClr val="dk1"/>
                </a:solidFill>
                <a:ea typeface="Calibri"/>
                <a:cs typeface="Arial" panose="020B0604020202020204" pitchFamily="34" charset="0"/>
                <a:sym typeface="Calibri"/>
              </a:rPr>
              <a:t>Hartshorne</a:t>
            </a:r>
            <a:r>
              <a:rPr lang="fr-CA" sz="1800" dirty="0">
                <a:solidFill>
                  <a:schemeClr val="dk1"/>
                </a:solidFill>
                <a:ea typeface="Calibri"/>
                <a:cs typeface="Arial" panose="020B0604020202020204" pitchFamily="34" charset="0"/>
                <a:sym typeface="Calibri"/>
              </a:rPr>
              <a:t> et al., 2011)</a:t>
            </a:r>
            <a:endParaRPr sz="1800" dirty="0">
              <a:solidFill>
                <a:schemeClr val="dk1"/>
              </a:solidFill>
              <a:ea typeface="Calibri"/>
              <a:cs typeface="Arial" panose="020B0604020202020204" pitchFamily="34" charset="0"/>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P spid="136" grpId="0"/>
      <p:bldP spid="139" grpId="0"/>
      <p:bldP spid="142" grpId="0"/>
      <p:bldP spid="1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36C71C-AC33-09CC-4449-65E54D5F0897}"/>
              </a:ext>
            </a:extLst>
          </p:cNvPr>
          <p:cNvSpPr>
            <a:spLocks noGrp="1"/>
          </p:cNvSpPr>
          <p:nvPr>
            <p:ph type="title"/>
          </p:nvPr>
        </p:nvSpPr>
        <p:spPr>
          <a:xfrm>
            <a:off x="685800" y="692696"/>
            <a:ext cx="7772400" cy="1143000"/>
          </a:xfrm>
        </p:spPr>
        <p:txBody>
          <a:bodyPr/>
          <a:lstStyle/>
          <a:p>
            <a:r>
              <a:rPr lang="en-GB" sz="4000" dirty="0"/>
              <a:t>Cadre </a:t>
            </a:r>
            <a:r>
              <a:rPr lang="en-GB" sz="4000" dirty="0" err="1"/>
              <a:t>conceptuel</a:t>
            </a:r>
            <a:r>
              <a:rPr lang="en-GB" sz="4000" dirty="0"/>
              <a:t> multi-</a:t>
            </a:r>
            <a:r>
              <a:rPr lang="en-GB" sz="4000" dirty="0" err="1"/>
              <a:t>référencé</a:t>
            </a:r>
            <a:endParaRPr lang="en-GB" sz="4000" dirty="0"/>
          </a:p>
        </p:txBody>
      </p:sp>
      <p:sp>
        <p:nvSpPr>
          <p:cNvPr id="3" name="Espace réservé du contenu 2">
            <a:extLst>
              <a:ext uri="{FF2B5EF4-FFF2-40B4-BE49-F238E27FC236}">
                <a16:creationId xmlns:a16="http://schemas.microsoft.com/office/drawing/2014/main" id="{A169EE51-2C77-D1DD-FBDC-CD858FB8F256}"/>
              </a:ext>
            </a:extLst>
          </p:cNvPr>
          <p:cNvSpPr>
            <a:spLocks noGrp="1"/>
          </p:cNvSpPr>
          <p:nvPr>
            <p:ph idx="1"/>
          </p:nvPr>
        </p:nvSpPr>
        <p:spPr>
          <a:xfrm>
            <a:off x="665838" y="2050504"/>
            <a:ext cx="7772400" cy="4114800"/>
          </a:xfrm>
        </p:spPr>
        <p:txBody>
          <a:bodyPr/>
          <a:lstStyle/>
          <a:p>
            <a:r>
              <a:rPr lang="fr-CA" sz="2400" i="1" dirty="0">
                <a:latin typeface="Arial" panose="020B0604020202020204" pitchFamily="34" charset="0"/>
                <a:ea typeface="Calibri" panose="020F0502020204030204" pitchFamily="34" charset="0"/>
                <a:cs typeface="Arial" panose="020B0604020202020204" pitchFamily="34" charset="0"/>
              </a:rPr>
              <a:t>P</a:t>
            </a:r>
            <a:r>
              <a:rPr lang="fr-CA" sz="2400" i="1" dirty="0">
                <a:effectLst/>
                <a:latin typeface="Arial" panose="020B0604020202020204" pitchFamily="34" charset="0"/>
                <a:ea typeface="Calibri" panose="020F0502020204030204" pitchFamily="34" charset="0"/>
                <a:cs typeface="Arial" panose="020B0604020202020204" pitchFamily="34" charset="0"/>
              </a:rPr>
              <a:t>résence à distance</a:t>
            </a:r>
            <a:r>
              <a:rPr lang="fr-CA" sz="2400" i="1" dirty="0">
                <a:latin typeface="Arial" panose="020B0604020202020204" pitchFamily="34" charset="0"/>
                <a:ea typeface="Calibri" panose="020F0502020204030204" pitchFamily="34" charset="0"/>
                <a:cs typeface="Arial" panose="020B0604020202020204" pitchFamily="34" charset="0"/>
              </a:rPr>
              <a:t>: </a:t>
            </a:r>
            <a:r>
              <a:rPr lang="fr-CA" sz="2400" dirty="0">
                <a:effectLst/>
                <a:latin typeface="Arial" panose="020B0604020202020204" pitchFamily="34" charset="0"/>
                <a:ea typeface="Calibri" panose="020F0502020204030204" pitchFamily="34" charset="0"/>
                <a:cs typeface="Arial" panose="020B0604020202020204" pitchFamily="34" charset="0"/>
              </a:rPr>
              <a:t>modèle de </a:t>
            </a:r>
            <a:r>
              <a:rPr lang="fr-CA" sz="2400" dirty="0">
                <a:effectLst/>
                <a:latin typeface="Arial" panose="020B0604020202020204" pitchFamily="34" charset="0"/>
                <a:ea typeface="Times New Roman" panose="02020603050405020304" pitchFamily="18" charset="0"/>
                <a:cs typeface="Arial" panose="020B0604020202020204" pitchFamily="34" charset="0"/>
              </a:rPr>
              <a:t>la communauté d’apprentissage en ligne (CAL), Garrison, Anderson et Archer (2000; 2001) afin d’examiner l'apprentissage en ligne et la nature des environnements numériques de formation (</a:t>
            </a:r>
            <a:r>
              <a:rPr lang="fr-CA" sz="2400" dirty="0" err="1">
                <a:effectLst/>
                <a:latin typeface="Arial" panose="020B0604020202020204" pitchFamily="34" charset="0"/>
                <a:ea typeface="Times New Roman" panose="02020603050405020304" pitchFamily="18" charset="0"/>
                <a:cs typeface="Arial" panose="020B0604020202020204" pitchFamily="34" charset="0"/>
              </a:rPr>
              <a:t>Ke</a:t>
            </a:r>
            <a:r>
              <a:rPr lang="fr-CA" sz="2400" dirty="0">
                <a:effectLst/>
                <a:latin typeface="Arial" panose="020B0604020202020204" pitchFamily="34" charset="0"/>
                <a:ea typeface="Times New Roman" panose="02020603050405020304" pitchFamily="18" charset="0"/>
                <a:cs typeface="Arial" panose="020B0604020202020204" pitchFamily="34" charset="0"/>
              </a:rPr>
              <a:t>, 2010).</a:t>
            </a:r>
          </a:p>
          <a:p>
            <a:r>
              <a:rPr lang="fr-CA" sz="2400" dirty="0">
                <a:effectLst/>
                <a:latin typeface="Arial" panose="020B0604020202020204" pitchFamily="34" charset="0"/>
                <a:ea typeface="Calibri" panose="020F0502020204030204" pitchFamily="34" charset="0"/>
                <a:cs typeface="Arial" panose="020B0604020202020204" pitchFamily="34" charset="0"/>
              </a:rPr>
              <a:t>la CAL distingue trois types de présence permettant une vision globale et compréhensive de l’expérience éducative en ligne (</a:t>
            </a:r>
            <a:r>
              <a:rPr lang="fr-CA" sz="2400" dirty="0" err="1">
                <a:effectLst/>
                <a:latin typeface="Arial" panose="020B0604020202020204" pitchFamily="34" charset="0"/>
                <a:ea typeface="Calibri" panose="020F0502020204030204" pitchFamily="34" charset="0"/>
                <a:cs typeface="Arial" panose="020B0604020202020204" pitchFamily="34" charset="0"/>
              </a:rPr>
              <a:t>Arbaugh</a:t>
            </a:r>
            <a:r>
              <a:rPr lang="fr-CA" sz="2400" dirty="0">
                <a:effectLst/>
                <a:latin typeface="Arial" panose="020B0604020202020204" pitchFamily="34" charset="0"/>
                <a:ea typeface="Calibri" panose="020F0502020204030204" pitchFamily="34" charset="0"/>
                <a:cs typeface="Arial" panose="020B0604020202020204" pitchFamily="34" charset="0"/>
              </a:rPr>
              <a:t> </a:t>
            </a:r>
            <a:r>
              <a:rPr lang="fr-CA" sz="2400" i="1" dirty="0">
                <a:effectLst/>
                <a:latin typeface="Arial" panose="020B0604020202020204" pitchFamily="34" charset="0"/>
                <a:ea typeface="Calibri" panose="020F0502020204030204" pitchFamily="34" charset="0"/>
                <a:cs typeface="Arial" panose="020B0604020202020204" pitchFamily="34" charset="0"/>
              </a:rPr>
              <a:t>et al.</a:t>
            </a:r>
            <a:r>
              <a:rPr lang="fr-CA" sz="2400" dirty="0">
                <a:effectLst/>
                <a:latin typeface="Arial" panose="020B0604020202020204" pitchFamily="34" charset="0"/>
                <a:ea typeface="Calibri" panose="020F0502020204030204" pitchFamily="34" charset="0"/>
                <a:cs typeface="Arial" panose="020B0604020202020204" pitchFamily="34" charset="0"/>
              </a:rPr>
              <a:t>, 2008): présence enseignante, présence cognitive et présence sociale. </a:t>
            </a:r>
            <a:endParaRPr lang="en-GB" sz="2400" dirty="0"/>
          </a:p>
          <a:p>
            <a:r>
              <a:rPr lang="en-GB" sz="2400" dirty="0"/>
              <a:t>Clinique de </a:t>
            </a:r>
            <a:r>
              <a:rPr lang="en-GB" sz="2400" dirty="0" err="1"/>
              <a:t>l’activité</a:t>
            </a:r>
            <a:r>
              <a:rPr lang="en-GB" sz="2400" dirty="0"/>
              <a:t> (Clot, 2008) - ACS</a:t>
            </a:r>
          </a:p>
          <a:p>
            <a:pPr marL="0" indent="0">
              <a:buNone/>
            </a:pPr>
            <a:endParaRPr lang="en-GB" sz="2400" dirty="0"/>
          </a:p>
          <a:p>
            <a:pPr marL="0" indent="0">
              <a:buNone/>
            </a:pPr>
            <a:endParaRPr lang="en-GB" sz="2400" dirty="0"/>
          </a:p>
          <a:p>
            <a:pPr marL="0" indent="0">
              <a:buNone/>
            </a:pPr>
            <a:endParaRPr lang="en-GB" sz="2400" dirty="0"/>
          </a:p>
        </p:txBody>
      </p:sp>
    </p:spTree>
    <p:extLst>
      <p:ext uri="{BB962C8B-B14F-4D97-AF65-F5344CB8AC3E}">
        <p14:creationId xmlns:p14="http://schemas.microsoft.com/office/powerpoint/2010/main" val="275868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5" name="Google Shape;185;p20"/>
          <p:cNvSpPr txBox="1">
            <a:spLocks noGrp="1"/>
          </p:cNvSpPr>
          <p:nvPr>
            <p:ph type="title"/>
          </p:nvPr>
        </p:nvSpPr>
        <p:spPr>
          <a:xfrm>
            <a:off x="513066" y="764704"/>
            <a:ext cx="8307406" cy="994172"/>
          </a:xfrm>
          <a:prstGeom prst="rect">
            <a:avLst/>
          </a:prstGeom>
          <a:noFill/>
          <a:ln>
            <a:noFill/>
          </a:ln>
        </p:spPr>
        <p:txBody>
          <a:bodyPr spcFirstLastPara="1" vert="horz" wrap="square" lIns="68569" tIns="34275" rIns="68569" bIns="34275" numCol="1" anchor="ctr" anchorCtr="0" compatLnSpc="1">
            <a:prstTxWarp prst="textNoShape">
              <a:avLst/>
            </a:prstTxWarp>
            <a:noAutofit/>
          </a:bodyPr>
          <a:lstStyle/>
          <a:p>
            <a:pPr algn="l">
              <a:lnSpc>
                <a:spcPct val="90000"/>
              </a:lnSpc>
              <a:spcBef>
                <a:spcPts val="0"/>
              </a:spcBef>
              <a:spcAft>
                <a:spcPts val="0"/>
              </a:spcAft>
              <a:buClr>
                <a:schemeClr val="dk1"/>
              </a:buClr>
              <a:buSzPts val="4400"/>
            </a:pPr>
            <a:r>
              <a:rPr lang="fr-CA" sz="3200" dirty="0">
                <a:latin typeface="Arial" panose="020B0604020202020204" pitchFamily="34" charset="0"/>
                <a:ea typeface="Calibri"/>
                <a:cs typeface="Arial" panose="020B0604020202020204" pitchFamily="34" charset="0"/>
                <a:sym typeface="Calibri"/>
              </a:rPr>
              <a:t>Objectifs dans le cadre de la </a:t>
            </a:r>
            <a:r>
              <a:rPr lang="fr-CA" sz="3200" dirty="0" err="1">
                <a:latin typeface="Arial" panose="020B0604020202020204" pitchFamily="34" charset="0"/>
                <a:ea typeface="Calibri"/>
                <a:cs typeface="Arial" panose="020B0604020202020204" pitchFamily="34" charset="0"/>
                <a:sym typeface="Calibri"/>
              </a:rPr>
              <a:t>télésupervision</a:t>
            </a:r>
            <a:endParaRPr sz="3200" dirty="0">
              <a:latin typeface="Arial" panose="020B0604020202020204" pitchFamily="34" charset="0"/>
              <a:ea typeface="Calibri"/>
              <a:cs typeface="Arial" panose="020B0604020202020204" pitchFamily="34" charset="0"/>
              <a:sym typeface="Calibri"/>
            </a:endParaRPr>
          </a:p>
        </p:txBody>
      </p:sp>
      <p:sp>
        <p:nvSpPr>
          <p:cNvPr id="187" name="Google Shape;187;p20"/>
          <p:cNvSpPr txBox="1">
            <a:spLocks noGrp="1"/>
          </p:cNvSpPr>
          <p:nvPr>
            <p:ph type="body" idx="1"/>
          </p:nvPr>
        </p:nvSpPr>
        <p:spPr>
          <a:xfrm>
            <a:off x="628650" y="2032276"/>
            <a:ext cx="7886700" cy="3917004"/>
          </a:xfrm>
          <a:prstGeom prst="rect">
            <a:avLst/>
          </a:prstGeom>
          <a:noFill/>
          <a:ln>
            <a:noFill/>
          </a:ln>
        </p:spPr>
        <p:txBody>
          <a:bodyPr spcFirstLastPara="1" vert="horz" wrap="square" lIns="68569" tIns="34275" rIns="68569" bIns="34275" numCol="1" anchor="t" anchorCtr="0" compatLnSpc="1">
            <a:prstTxWarp prst="textNoShape">
              <a:avLst/>
            </a:prstTxWarp>
            <a:noAutofit/>
          </a:bodyPr>
          <a:lstStyle/>
          <a:p>
            <a:pPr marL="171450" indent="-171450">
              <a:lnSpc>
                <a:spcPct val="90000"/>
              </a:lnSpc>
              <a:spcBef>
                <a:spcPts val="0"/>
              </a:spcBef>
              <a:spcAft>
                <a:spcPts val="0"/>
              </a:spcAft>
              <a:buClr>
                <a:schemeClr val="dk1"/>
              </a:buClr>
              <a:buSzPts val="2400"/>
            </a:pPr>
            <a:r>
              <a:rPr lang="fr-CA" sz="2400" dirty="0">
                <a:latin typeface="Arial" panose="020B0604020202020204" pitchFamily="34" charset="0"/>
                <a:cs typeface="Arial" panose="020B0604020202020204" pitchFamily="34" charset="0"/>
              </a:rPr>
              <a:t>Maintenir une supervision de stage de qualité </a:t>
            </a:r>
            <a:endParaRPr sz="2400" dirty="0">
              <a:latin typeface="Arial" panose="020B0604020202020204" pitchFamily="34" charset="0"/>
              <a:cs typeface="Arial" panose="020B0604020202020204" pitchFamily="34" charset="0"/>
            </a:endParaRPr>
          </a:p>
          <a:p>
            <a:pPr marL="171450" indent="-171450">
              <a:lnSpc>
                <a:spcPct val="90000"/>
              </a:lnSpc>
              <a:spcBef>
                <a:spcPts val="750"/>
              </a:spcBef>
              <a:spcAft>
                <a:spcPts val="0"/>
              </a:spcAft>
              <a:buClr>
                <a:schemeClr val="dk1"/>
              </a:buClr>
              <a:buSzPts val="2400"/>
            </a:pPr>
            <a:r>
              <a:rPr lang="fr-CA" sz="2400" dirty="0">
                <a:latin typeface="Arial" panose="020B0604020202020204" pitchFamily="34" charset="0"/>
                <a:cs typeface="Arial" panose="020B0604020202020204" pitchFamily="34" charset="0"/>
              </a:rPr>
              <a:t>Mettre à profit les outils numériques </a:t>
            </a:r>
          </a:p>
          <a:p>
            <a:pPr marL="171450" indent="-171450">
              <a:lnSpc>
                <a:spcPct val="90000"/>
              </a:lnSpc>
              <a:spcBef>
                <a:spcPts val="750"/>
              </a:spcBef>
              <a:spcAft>
                <a:spcPts val="0"/>
              </a:spcAft>
              <a:buClr>
                <a:schemeClr val="dk1"/>
              </a:buClr>
              <a:buSzPts val="2400"/>
            </a:pPr>
            <a:r>
              <a:rPr lang="fr-CH" sz="2400" dirty="0">
                <a:latin typeface="Arial" panose="020B0604020202020204" pitchFamily="34" charset="0"/>
                <a:cs typeface="Arial" panose="020B0604020202020204" pitchFamily="34" charset="0"/>
              </a:rPr>
              <a:t>Introduire l’entretien d’auto-confrontation simple à la place du traditionnel entretien post-leçon</a:t>
            </a:r>
          </a:p>
          <a:p>
            <a:pPr marL="171450" indent="-171450">
              <a:lnSpc>
                <a:spcPct val="90000"/>
              </a:lnSpc>
              <a:spcBef>
                <a:spcPts val="750"/>
              </a:spcBef>
              <a:spcAft>
                <a:spcPts val="0"/>
              </a:spcAft>
              <a:buClr>
                <a:schemeClr val="dk1"/>
              </a:buClr>
              <a:buSzPts val="2400"/>
            </a:pPr>
            <a:r>
              <a:rPr lang="fr-CH" sz="2400" dirty="0">
                <a:latin typeface="Arial" panose="020B0604020202020204" pitchFamily="34" charset="0"/>
                <a:cs typeface="Arial" panose="020B0604020202020204" pitchFamily="34" charset="0"/>
              </a:rPr>
              <a:t>Forcer le développement de l’activité du stagiaire, qui face à la trace de lui-même met en mots son activité et identifie, réfléchit à sa pratique et envisage d’autres possibles</a:t>
            </a:r>
            <a:endParaRPr sz="2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190BE2-EB8F-1340-44AE-8A4CB5A66188}"/>
              </a:ext>
            </a:extLst>
          </p:cNvPr>
          <p:cNvSpPr>
            <a:spLocks noGrp="1"/>
          </p:cNvSpPr>
          <p:nvPr>
            <p:ph type="title"/>
          </p:nvPr>
        </p:nvSpPr>
        <p:spPr/>
        <p:txBody>
          <a:bodyPr/>
          <a:lstStyle/>
          <a:p>
            <a:r>
              <a:rPr lang="en-GB" dirty="0"/>
              <a:t>Questions de recherche</a:t>
            </a:r>
          </a:p>
        </p:txBody>
      </p:sp>
      <p:sp>
        <p:nvSpPr>
          <p:cNvPr id="3" name="Espace réservé du contenu 2">
            <a:extLst>
              <a:ext uri="{FF2B5EF4-FFF2-40B4-BE49-F238E27FC236}">
                <a16:creationId xmlns:a16="http://schemas.microsoft.com/office/drawing/2014/main" id="{ECE6EFED-39E5-057A-F4C5-3BAAD6051C04}"/>
              </a:ext>
            </a:extLst>
          </p:cNvPr>
          <p:cNvSpPr>
            <a:spLocks noGrp="1"/>
          </p:cNvSpPr>
          <p:nvPr>
            <p:ph idx="1"/>
          </p:nvPr>
        </p:nvSpPr>
        <p:spPr>
          <a:xfrm>
            <a:off x="539552" y="1905000"/>
            <a:ext cx="7772400" cy="4476328"/>
          </a:xfrm>
        </p:spPr>
        <p:txBody>
          <a:bodyPr/>
          <a:lstStyle/>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mesurer la perception de stagiaires quant au niveau de présences enseignante, cognitive et sociale lors de stages en enseignement en EPS à distance</a:t>
            </a:r>
          </a:p>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comparer cette perception de présence à distance de stagiaires du Québec (Canada) à celle de stagiaires du canton de Vaud (Suisse) selon les dispositifs de </a:t>
            </a:r>
            <a:r>
              <a:rPr lang="fr-CA" sz="2400" dirty="0" err="1">
                <a:effectLst/>
                <a:latin typeface="Arial" panose="020B0604020202020204" pitchFamily="34" charset="0"/>
                <a:ea typeface="Calibri" panose="020F0502020204030204" pitchFamily="34" charset="0"/>
                <a:cs typeface="Arial" panose="020B0604020202020204" pitchFamily="34" charset="0"/>
              </a:rPr>
              <a:t>télésupervision</a:t>
            </a:r>
            <a:r>
              <a:rPr lang="fr-CA" sz="2400" dirty="0">
                <a:effectLst/>
                <a:latin typeface="Arial" panose="020B0604020202020204" pitchFamily="34" charset="0"/>
                <a:ea typeface="Calibri" panose="020F0502020204030204" pitchFamily="34" charset="0"/>
                <a:cs typeface="Arial" panose="020B0604020202020204" pitchFamily="34" charset="0"/>
              </a:rPr>
              <a:t> utilisés </a:t>
            </a:r>
            <a:endParaRPr lang="fr-CA" sz="24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identifier les effets de l’entretien d’auto-confrontation sur le développement de l’activité du stagiaire en EPS</a:t>
            </a:r>
            <a:endParaRPr lang="fr-CH" sz="24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340153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DF45C3-329D-D73A-2A84-9BE487C7CD11}"/>
              </a:ext>
            </a:extLst>
          </p:cNvPr>
          <p:cNvSpPr>
            <a:spLocks noGrp="1"/>
          </p:cNvSpPr>
          <p:nvPr>
            <p:ph type="title"/>
          </p:nvPr>
        </p:nvSpPr>
        <p:spPr>
          <a:xfrm>
            <a:off x="685800" y="404664"/>
            <a:ext cx="7772400" cy="1143000"/>
          </a:xfrm>
        </p:spPr>
        <p:txBody>
          <a:bodyPr/>
          <a:lstStyle/>
          <a:p>
            <a:r>
              <a:rPr lang="fr-FR" sz="4000" dirty="0"/>
              <a:t>Méthode</a:t>
            </a:r>
          </a:p>
        </p:txBody>
      </p:sp>
      <p:sp>
        <p:nvSpPr>
          <p:cNvPr id="3" name="Espace réservé du contenu 2">
            <a:extLst>
              <a:ext uri="{FF2B5EF4-FFF2-40B4-BE49-F238E27FC236}">
                <a16:creationId xmlns:a16="http://schemas.microsoft.com/office/drawing/2014/main" id="{BA3DF3D2-46FF-BB6F-1FFB-41C1920AD14C}"/>
              </a:ext>
            </a:extLst>
          </p:cNvPr>
          <p:cNvSpPr>
            <a:spLocks noGrp="1"/>
          </p:cNvSpPr>
          <p:nvPr>
            <p:ph idx="1"/>
          </p:nvPr>
        </p:nvSpPr>
        <p:spPr>
          <a:xfrm>
            <a:off x="611560" y="1371600"/>
            <a:ext cx="7846640" cy="5081736"/>
          </a:xfrm>
        </p:spPr>
        <p:txBody>
          <a:bodyPr/>
          <a:lstStyle/>
          <a:p>
            <a:r>
              <a:rPr lang="fr-FR" sz="2000" dirty="0">
                <a:latin typeface="Arial" panose="020B0604020202020204" pitchFamily="34" charset="0"/>
                <a:cs typeface="Arial" panose="020B0604020202020204" pitchFamily="34" charset="0"/>
              </a:rPr>
              <a:t>Contexte et participants</a:t>
            </a:r>
          </a:p>
          <a:p>
            <a:pPr lvl="1"/>
            <a:r>
              <a:rPr lang="fr-FR" sz="2000" dirty="0">
                <a:latin typeface="Arial" panose="020B0604020202020204" pitchFamily="34" charset="0"/>
                <a:ea typeface="MS Mincho" panose="02020609040205080304" pitchFamily="49" charset="-128"/>
                <a:cs typeface="Arial" panose="020B0604020202020204" pitchFamily="34" charset="0"/>
              </a:rPr>
              <a:t>E</a:t>
            </a:r>
            <a:r>
              <a:rPr lang="fr-FR" sz="2000" dirty="0">
                <a:effectLst/>
                <a:latin typeface="Arial" panose="020B0604020202020204" pitchFamily="34" charset="0"/>
                <a:ea typeface="MS Mincho" panose="02020609040205080304" pitchFamily="49" charset="-128"/>
                <a:cs typeface="Arial" panose="020B0604020202020204" pitchFamily="34" charset="0"/>
              </a:rPr>
              <a:t>ffectuer une visite en </a:t>
            </a:r>
            <a:r>
              <a:rPr lang="fr-FR" sz="2000" dirty="0" err="1">
                <a:effectLst/>
                <a:latin typeface="Arial" panose="020B0604020202020204" pitchFamily="34" charset="0"/>
                <a:ea typeface="MS Mincho" panose="02020609040205080304" pitchFamily="49" charset="-128"/>
                <a:cs typeface="Arial" panose="020B0604020202020204" pitchFamily="34" charset="0"/>
              </a:rPr>
              <a:t>télésupervision</a:t>
            </a:r>
            <a:r>
              <a:rPr lang="fr-FR" sz="2000" dirty="0">
                <a:effectLst/>
                <a:latin typeface="Arial" panose="020B0604020202020204" pitchFamily="34" charset="0"/>
                <a:ea typeface="MS Mincho" panose="02020609040205080304" pitchFamily="49" charset="-128"/>
                <a:cs typeface="Arial" panose="020B0604020202020204" pitchFamily="34" charset="0"/>
              </a:rPr>
              <a:t>, filmée (suivie d’un entretien d’auto-confrontation) et une visite en présentiel (suivie d’un traditionnel entretien post-leçon)</a:t>
            </a:r>
            <a:endParaRPr lang="fr-FR" sz="2000" dirty="0">
              <a:latin typeface="Arial" panose="020B0604020202020204" pitchFamily="34" charset="0"/>
              <a:cs typeface="Arial" panose="020B0604020202020204" pitchFamily="34" charset="0"/>
            </a:endParaRPr>
          </a:p>
          <a:p>
            <a:pPr lvl="1"/>
            <a:r>
              <a:rPr lang="fr-FR" sz="2000" dirty="0">
                <a:latin typeface="Arial" panose="020B0604020202020204" pitchFamily="34" charset="0"/>
                <a:cs typeface="Arial" panose="020B0604020202020204" pitchFamily="34" charset="0"/>
              </a:rPr>
              <a:t>Stagiaires en EPS Université de Sherbrooke et HEP Vaud</a:t>
            </a:r>
          </a:p>
          <a:p>
            <a:r>
              <a:rPr lang="fr-FR" sz="2000" dirty="0">
                <a:latin typeface="Arial" panose="020B0604020202020204" pitchFamily="34" charset="0"/>
                <a:cs typeface="Arial" panose="020B0604020202020204" pitchFamily="34" charset="0"/>
              </a:rPr>
              <a:t>Dispositif de recherche et recueil de données</a:t>
            </a:r>
          </a:p>
          <a:p>
            <a:pPr lvl="1"/>
            <a:r>
              <a:rPr lang="fr-CA" sz="2000" dirty="0">
                <a:latin typeface="Arial" panose="020B0604020202020204" pitchFamily="34" charset="0"/>
                <a:ea typeface="Times New Roman" panose="02020603050405020304" pitchFamily="18" charset="0"/>
                <a:cs typeface="Arial" panose="020B0604020202020204" pitchFamily="34" charset="0"/>
              </a:rPr>
              <a:t>Q</a:t>
            </a:r>
            <a:r>
              <a:rPr lang="fr-CA" sz="2000" dirty="0">
                <a:effectLst/>
                <a:latin typeface="Arial" panose="020B0604020202020204" pitchFamily="34" charset="0"/>
                <a:ea typeface="Times New Roman" panose="02020603050405020304" pitchFamily="18" charset="0"/>
                <a:cs typeface="Arial" panose="020B0604020202020204" pitchFamily="34" charset="0"/>
              </a:rPr>
              <a:t>uestionnaire en ligne sur la présence à distance (34 questions pouvant se répondre avec une échelle de Likert à 5 niveaux),</a:t>
            </a:r>
            <a:r>
              <a:rPr lang="fr-CA"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fr-F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adapté de Garrison et al. (2010</a:t>
            </a:r>
            <a:r>
              <a:rPr lang="fr-CA"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fr-CA"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+ 2 questions ouvertes</a:t>
            </a:r>
            <a:endParaRPr lang="fr-FR" sz="2000" dirty="0">
              <a:latin typeface="Arial" panose="020B0604020202020204" pitchFamily="34" charset="0"/>
              <a:cs typeface="Arial" panose="020B0604020202020204" pitchFamily="34" charset="0"/>
            </a:endParaRPr>
          </a:p>
          <a:p>
            <a:pPr lvl="1"/>
            <a:r>
              <a:rPr lang="fr-FR" sz="2000" dirty="0">
                <a:latin typeface="Arial" panose="020B0604020202020204" pitchFamily="34" charset="0"/>
                <a:cs typeface="Arial" panose="020B0604020202020204" pitchFamily="34" charset="0"/>
              </a:rPr>
              <a:t>Entretiens traditionnels vs d’auto-confrontation simple </a:t>
            </a:r>
          </a:p>
          <a:p>
            <a:pPr marL="457200" lvl="1" indent="0">
              <a:buNone/>
            </a:pPr>
            <a:r>
              <a:rPr lang="fr-FR" sz="2000" dirty="0">
                <a:latin typeface="Arial" panose="020B0604020202020204" pitchFamily="34" charset="0"/>
                <a:cs typeface="Arial" panose="020B0604020202020204" pitchFamily="34" charset="0"/>
              </a:rPr>
              <a:t> Traitement des données</a:t>
            </a:r>
          </a:p>
          <a:p>
            <a:pPr lvl="1"/>
            <a:r>
              <a:rPr lang="fr-CA" sz="2000" dirty="0">
                <a:latin typeface="Arial" panose="020B0604020202020204" pitchFamily="34" charset="0"/>
                <a:ea typeface="Times New Roman" panose="02020603050405020304" pitchFamily="18" charset="0"/>
                <a:cs typeface="Arial" panose="020B0604020202020204" pitchFamily="34" charset="0"/>
              </a:rPr>
              <a:t>A</a:t>
            </a:r>
            <a:r>
              <a:rPr lang="fr-CA" sz="2000" dirty="0">
                <a:effectLst/>
                <a:latin typeface="Arial" panose="020B0604020202020204" pitchFamily="34" charset="0"/>
                <a:ea typeface="Times New Roman" panose="02020603050405020304" pitchFamily="18" charset="0"/>
                <a:cs typeface="Arial" panose="020B0604020202020204" pitchFamily="34" charset="0"/>
              </a:rPr>
              <a:t>nalyse descriptive des données du questionnaire</a:t>
            </a:r>
            <a:endParaRPr lang="fr-FR" sz="2000" dirty="0">
              <a:latin typeface="Arial" panose="020B0604020202020204" pitchFamily="34" charset="0"/>
              <a:cs typeface="Arial" panose="020B0604020202020204" pitchFamily="34" charset="0"/>
            </a:endParaRPr>
          </a:p>
          <a:p>
            <a:pPr lvl="1"/>
            <a:r>
              <a:rPr lang="fr-FR" sz="2000" dirty="0">
                <a:latin typeface="Arial" panose="020B0604020202020204" pitchFamily="34" charset="0"/>
                <a:cs typeface="Arial" panose="020B0604020202020204" pitchFamily="34" charset="0"/>
              </a:rPr>
              <a:t>Méthode Bruno &amp; </a:t>
            </a:r>
            <a:r>
              <a:rPr lang="fr-FR" sz="2000" dirty="0" err="1">
                <a:latin typeface="Arial" panose="020B0604020202020204" pitchFamily="34" charset="0"/>
                <a:cs typeface="Arial" panose="020B0604020202020204" pitchFamily="34" charset="0"/>
              </a:rPr>
              <a:t>Méard</a:t>
            </a:r>
            <a:r>
              <a:rPr lang="fr-FR" sz="2000" dirty="0">
                <a:latin typeface="Arial" panose="020B0604020202020204" pitchFamily="34" charset="0"/>
                <a:cs typeface="Arial" panose="020B0604020202020204" pitchFamily="34" charset="0"/>
              </a:rPr>
              <a:t> (2018)</a:t>
            </a:r>
          </a:p>
          <a:p>
            <a:pPr marL="457200" lvl="1" indent="0">
              <a:buNone/>
            </a:pPr>
            <a:endParaRPr lang="fr-FR" sz="2000" dirty="0"/>
          </a:p>
        </p:txBody>
      </p:sp>
    </p:spTree>
    <p:extLst>
      <p:ext uri="{BB962C8B-B14F-4D97-AF65-F5344CB8AC3E}">
        <p14:creationId xmlns:p14="http://schemas.microsoft.com/office/powerpoint/2010/main" val="53619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E06683-20C2-E85A-730D-475F6B5ED5EA}"/>
              </a:ext>
            </a:extLst>
          </p:cNvPr>
          <p:cNvSpPr>
            <a:spLocks noGrp="1"/>
          </p:cNvSpPr>
          <p:nvPr>
            <p:ph type="title"/>
          </p:nvPr>
        </p:nvSpPr>
        <p:spPr/>
        <p:txBody>
          <a:bodyPr/>
          <a:lstStyle/>
          <a:p>
            <a:r>
              <a:rPr lang="fr-FR" dirty="0"/>
              <a:t>Résultats</a:t>
            </a:r>
          </a:p>
        </p:txBody>
      </p:sp>
      <p:sp>
        <p:nvSpPr>
          <p:cNvPr id="3" name="Espace réservé du contenu 2">
            <a:extLst>
              <a:ext uri="{FF2B5EF4-FFF2-40B4-BE49-F238E27FC236}">
                <a16:creationId xmlns:a16="http://schemas.microsoft.com/office/drawing/2014/main" id="{2368203E-B240-85BA-7203-96D5282B4820}"/>
              </a:ext>
            </a:extLst>
          </p:cNvPr>
          <p:cNvSpPr>
            <a:spLocks noGrp="1"/>
          </p:cNvSpPr>
          <p:nvPr>
            <p:ph idx="1"/>
          </p:nvPr>
        </p:nvSpPr>
        <p:spPr>
          <a:xfrm>
            <a:off x="685800" y="2564904"/>
            <a:ext cx="7772400" cy="2015480"/>
          </a:xfrm>
        </p:spPr>
        <p:txBody>
          <a:bodyPr/>
          <a:lstStyle/>
          <a:p>
            <a:r>
              <a:rPr lang="fr-FR" dirty="0"/>
              <a:t>Le recueil de données sur la notion de présence à distance (enseignante, cognitive, sociale) et est en cours</a:t>
            </a:r>
          </a:p>
          <a:p>
            <a:endParaRPr lang="en-GB" dirty="0"/>
          </a:p>
        </p:txBody>
      </p:sp>
    </p:spTree>
    <p:extLst>
      <p:ext uri="{BB962C8B-B14F-4D97-AF65-F5344CB8AC3E}">
        <p14:creationId xmlns:p14="http://schemas.microsoft.com/office/powerpoint/2010/main" val="2529939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F4F670-3471-AAAC-6506-AAB15966682F}"/>
              </a:ext>
            </a:extLst>
          </p:cNvPr>
          <p:cNvSpPr>
            <a:spLocks noGrp="1"/>
          </p:cNvSpPr>
          <p:nvPr>
            <p:ph type="title"/>
          </p:nvPr>
        </p:nvSpPr>
        <p:spPr>
          <a:xfrm>
            <a:off x="467544" y="589848"/>
            <a:ext cx="8208912" cy="1143000"/>
          </a:xfrm>
        </p:spPr>
        <p:txBody>
          <a:bodyPr/>
          <a:lstStyle/>
          <a:p>
            <a:r>
              <a:rPr lang="fr-FR" sz="4000" dirty="0"/>
              <a:t>Résultats – entretiens ACS</a:t>
            </a:r>
          </a:p>
        </p:txBody>
      </p:sp>
      <p:sp>
        <p:nvSpPr>
          <p:cNvPr id="3" name="Espace réservé du contenu 2">
            <a:extLst>
              <a:ext uri="{FF2B5EF4-FFF2-40B4-BE49-F238E27FC236}">
                <a16:creationId xmlns:a16="http://schemas.microsoft.com/office/drawing/2014/main" id="{FD128764-6699-3C5D-E848-82E29FB8B209}"/>
              </a:ext>
            </a:extLst>
          </p:cNvPr>
          <p:cNvSpPr>
            <a:spLocks noGrp="1"/>
          </p:cNvSpPr>
          <p:nvPr>
            <p:ph idx="1"/>
          </p:nvPr>
        </p:nvSpPr>
        <p:spPr>
          <a:xfrm>
            <a:off x="501080" y="1556792"/>
            <a:ext cx="8208912" cy="5157192"/>
          </a:xfrm>
        </p:spPr>
        <p:txBody>
          <a:bodyPr/>
          <a:lstStyle/>
          <a:p>
            <a:pPr algn="l"/>
            <a:r>
              <a:rPr lang="fr-CH" sz="2000" b="0" i="1" u="none" strike="noStrike" dirty="0">
                <a:solidFill>
                  <a:srgbClr val="202124"/>
                </a:solidFill>
                <a:effectLst/>
                <a:latin typeface="Roboto" panose="02000000000000000000" pitchFamily="2" charset="0"/>
              </a:rPr>
              <a:t>Bien plus efficace et concret. On peut se rendre compte des éléments d'attention soulevés par la formatrice. Grâce à la vidéo, il est possible de s'en rendre compte par nous même.</a:t>
            </a:r>
          </a:p>
          <a:p>
            <a:pPr algn="l"/>
            <a:r>
              <a:rPr lang="fr-CH" sz="2000" i="1" dirty="0">
                <a:solidFill>
                  <a:srgbClr val="202124"/>
                </a:solidFill>
                <a:latin typeface="Roboto" panose="02000000000000000000" pitchFamily="2" charset="0"/>
              </a:rPr>
              <a:t>Plus e</a:t>
            </a:r>
            <a:r>
              <a:rPr lang="fr-CH" sz="2000" b="0" i="1" u="none" strike="noStrike" dirty="0">
                <a:solidFill>
                  <a:srgbClr val="202124"/>
                </a:solidFill>
                <a:effectLst/>
                <a:latin typeface="Roboto" panose="02000000000000000000" pitchFamily="2" charset="0"/>
              </a:rPr>
              <a:t>fficace avec l'outil de la vidéo à disposition, mais plus abstrait sans.</a:t>
            </a:r>
          </a:p>
          <a:p>
            <a:pPr algn="l"/>
            <a:r>
              <a:rPr lang="fr-CH" sz="2000" b="0" i="1" u="none" strike="noStrike" dirty="0">
                <a:solidFill>
                  <a:srgbClr val="202124"/>
                </a:solidFill>
                <a:effectLst/>
                <a:latin typeface="Roboto" panose="02000000000000000000" pitchFamily="2" charset="0"/>
              </a:rPr>
              <a:t>C'est intéressant de pouvoir se revoir en vidéo et de pouvoir en discuter avec </a:t>
            </a:r>
            <a:r>
              <a:rPr lang="fr-CH" sz="2000" b="0" i="1" u="none" strike="noStrike" dirty="0" err="1">
                <a:solidFill>
                  <a:srgbClr val="202124"/>
                </a:solidFill>
                <a:effectLst/>
                <a:latin typeface="Roboto" panose="02000000000000000000" pitchFamily="2" charset="0"/>
              </a:rPr>
              <a:t>un·e</a:t>
            </a:r>
            <a:r>
              <a:rPr lang="fr-CH" sz="2000" b="0" i="1" u="none" strike="noStrike" dirty="0">
                <a:solidFill>
                  <a:srgbClr val="202124"/>
                </a:solidFill>
                <a:effectLst/>
                <a:latin typeface="Roboto" panose="02000000000000000000" pitchFamily="2" charset="0"/>
              </a:rPr>
              <a:t> </a:t>
            </a:r>
            <a:r>
              <a:rPr lang="fr-CH" sz="2000" b="0" i="1" u="none" strike="noStrike" dirty="0" err="1">
                <a:solidFill>
                  <a:srgbClr val="202124"/>
                </a:solidFill>
                <a:effectLst/>
                <a:latin typeface="Roboto" panose="02000000000000000000" pitchFamily="2" charset="0"/>
              </a:rPr>
              <a:t>didacticien·ne</a:t>
            </a:r>
            <a:r>
              <a:rPr lang="fr-CH" sz="2000" b="0" i="1" u="none" strike="noStrike" dirty="0">
                <a:solidFill>
                  <a:srgbClr val="202124"/>
                </a:solidFill>
                <a:effectLst/>
                <a:latin typeface="Roboto" panose="02000000000000000000" pitchFamily="2" charset="0"/>
              </a:rPr>
              <a:t> en EPS, efficace</a:t>
            </a:r>
            <a:r>
              <a:rPr lang="fr-CH" sz="2000" b="0" i="1" u="none" strike="noStrike">
                <a:solidFill>
                  <a:srgbClr val="202124"/>
                </a:solidFill>
                <a:effectLst/>
                <a:latin typeface="Roboto" panose="02000000000000000000" pitchFamily="2" charset="0"/>
              </a:rPr>
              <a:t>, grâce aux </a:t>
            </a:r>
            <a:r>
              <a:rPr lang="fr-CH" sz="2000" b="0" i="1" u="none" strike="noStrike" dirty="0">
                <a:solidFill>
                  <a:srgbClr val="202124"/>
                </a:solidFill>
                <a:effectLst/>
                <a:latin typeface="Roboto" panose="02000000000000000000" pitchFamily="2" charset="0"/>
              </a:rPr>
              <a:t>observations de la didacticienne EPS et mes ressentis.</a:t>
            </a:r>
          </a:p>
          <a:p>
            <a:pPr algn="l"/>
            <a:r>
              <a:rPr lang="fr-CH" sz="2000" b="0" i="1" u="none" strike="noStrike" dirty="0">
                <a:solidFill>
                  <a:srgbClr val="202124"/>
                </a:solidFill>
                <a:effectLst/>
                <a:latin typeface="Roboto" panose="02000000000000000000" pitchFamily="2" charset="0"/>
              </a:rPr>
              <a:t>C'est une méthode très intéressante et le fait de se voir en vidéo amène un vrai plus. L'entretien était de même qualité qu'une visite en présentiel.</a:t>
            </a:r>
          </a:p>
          <a:p>
            <a:r>
              <a:rPr lang="fr-CH" sz="2000" i="1" dirty="0">
                <a:solidFill>
                  <a:srgbClr val="202124"/>
                </a:solidFill>
                <a:latin typeface="Roboto" panose="02000000000000000000" pitchFamily="2" charset="0"/>
              </a:rPr>
              <a:t>L'entretien post-leçon me paraît être essentiel qu'il soit en présentiel ou en </a:t>
            </a:r>
            <a:r>
              <a:rPr lang="fr-CH" sz="2000" i="1" dirty="0" err="1">
                <a:solidFill>
                  <a:srgbClr val="202124"/>
                </a:solidFill>
                <a:latin typeface="Roboto" panose="02000000000000000000" pitchFamily="2" charset="0"/>
              </a:rPr>
              <a:t>télésupervision</a:t>
            </a:r>
            <a:r>
              <a:rPr lang="fr-CH" sz="2000" i="1" dirty="0">
                <a:solidFill>
                  <a:srgbClr val="202124"/>
                </a:solidFill>
                <a:latin typeface="Roboto" panose="02000000000000000000" pitchFamily="2" charset="0"/>
              </a:rPr>
              <a:t>. Avoir un point de vue externe à notre enseignement permet de se remettre en question et réfléchir sur les adaptations à avoir.</a:t>
            </a:r>
          </a:p>
          <a:p>
            <a:endParaRPr lang="en-GB" dirty="0"/>
          </a:p>
        </p:txBody>
      </p:sp>
    </p:spTree>
    <p:extLst>
      <p:ext uri="{BB962C8B-B14F-4D97-AF65-F5344CB8AC3E}">
        <p14:creationId xmlns:p14="http://schemas.microsoft.com/office/powerpoint/2010/main" val="306233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p21"/>
          <p:cNvPicPr preferRelativeResize="0"/>
          <p:nvPr/>
        </p:nvPicPr>
        <p:blipFill rotWithShape="1">
          <a:blip r:embed="rId3">
            <a:alphaModFix/>
          </a:blip>
          <a:srcRect/>
          <a:stretch/>
        </p:blipFill>
        <p:spPr>
          <a:xfrm>
            <a:off x="700680" y="1340768"/>
            <a:ext cx="7128792" cy="5017320"/>
          </a:xfrm>
          <a:prstGeom prst="rect">
            <a:avLst/>
          </a:prstGeom>
          <a:noFill/>
          <a:ln>
            <a:noFill/>
          </a:ln>
        </p:spPr>
      </p:pic>
      <p:sp>
        <p:nvSpPr>
          <p:cNvPr id="195" name="Google Shape;195;p21"/>
          <p:cNvSpPr txBox="1"/>
          <p:nvPr/>
        </p:nvSpPr>
        <p:spPr>
          <a:xfrm>
            <a:off x="562132" y="2306715"/>
            <a:ext cx="138548" cy="276999"/>
          </a:xfrm>
          <a:prstGeom prst="rect">
            <a:avLst/>
          </a:prstGeom>
          <a:noFill/>
          <a:ln>
            <a:noFill/>
          </a:ln>
        </p:spPr>
        <p:txBody>
          <a:bodyPr spcFirstLastPara="1" wrap="square" lIns="68569" tIns="34275" rIns="68569" bIns="34275" anchor="t" anchorCtr="0">
            <a:noAutofit/>
          </a:bodyPr>
          <a:lstStyle/>
          <a:p>
            <a:pPr>
              <a:spcBef>
                <a:spcPts val="0"/>
              </a:spcBef>
              <a:spcAft>
                <a:spcPts val="0"/>
              </a:spcAft>
            </a:pPr>
            <a:endParaRPr sz="1350">
              <a:solidFill>
                <a:schemeClr val="dk1"/>
              </a:solidFill>
              <a:latin typeface="Calibri"/>
              <a:ea typeface="Calibri"/>
              <a:cs typeface="Calibri"/>
              <a:sym typeface="Calibri"/>
            </a:endParaRPr>
          </a:p>
        </p:txBody>
      </p:sp>
      <p:sp>
        <p:nvSpPr>
          <p:cNvPr id="197" name="Google Shape;197;p21"/>
          <p:cNvSpPr txBox="1"/>
          <p:nvPr/>
        </p:nvSpPr>
        <p:spPr>
          <a:xfrm>
            <a:off x="3347864" y="6150339"/>
            <a:ext cx="1752596" cy="207749"/>
          </a:xfrm>
          <a:prstGeom prst="rect">
            <a:avLst/>
          </a:prstGeom>
          <a:noFill/>
          <a:ln>
            <a:noFill/>
          </a:ln>
        </p:spPr>
        <p:txBody>
          <a:bodyPr spcFirstLastPara="1" wrap="square" lIns="68569" tIns="34275" rIns="68569" bIns="34275" anchor="t" anchorCtr="0">
            <a:noAutofit/>
          </a:bodyPr>
          <a:lstStyle/>
          <a:p>
            <a:pPr>
              <a:spcBef>
                <a:spcPts val="0"/>
              </a:spcBef>
              <a:spcAft>
                <a:spcPts val="0"/>
              </a:spcAft>
            </a:pPr>
            <a:r>
              <a:rPr lang="fr-CA" sz="900" dirty="0">
                <a:solidFill>
                  <a:schemeClr val="dk1"/>
                </a:solidFill>
                <a:latin typeface="Calibri"/>
                <a:ea typeface="Calibri"/>
                <a:cs typeface="Calibri"/>
                <a:sym typeface="Calibri"/>
              </a:rPr>
              <a:t>(Dionne, Gagnon et Petit, 2021)</a:t>
            </a:r>
            <a:endParaRPr sz="1800" dirty="0"/>
          </a:p>
        </p:txBody>
      </p:sp>
      <p:sp>
        <p:nvSpPr>
          <p:cNvPr id="2" name="Titre 1">
            <a:extLst>
              <a:ext uri="{FF2B5EF4-FFF2-40B4-BE49-F238E27FC236}">
                <a16:creationId xmlns:a16="http://schemas.microsoft.com/office/drawing/2014/main" id="{CAB180F4-E3D7-BEAD-FC82-C90FDA162DF5}"/>
              </a:ext>
            </a:extLst>
          </p:cNvPr>
          <p:cNvSpPr txBox="1">
            <a:spLocks/>
          </p:cNvSpPr>
          <p:nvPr/>
        </p:nvSpPr>
        <p:spPr>
          <a:xfrm>
            <a:off x="700680" y="603786"/>
            <a:ext cx="7772400" cy="736982"/>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r>
              <a:rPr lang="en-GB" sz="2800" kern="0" dirty="0"/>
              <a:t>Discussion: </a:t>
            </a:r>
            <a:r>
              <a:rPr lang="en-GB" sz="2800" kern="0" dirty="0" err="1"/>
              <a:t>Rôles</a:t>
            </a:r>
            <a:r>
              <a:rPr lang="en-GB" sz="2800" kern="0" dirty="0"/>
              <a:t> de la </a:t>
            </a:r>
            <a:r>
              <a:rPr lang="en-GB" sz="2800" kern="0" dirty="0" err="1"/>
              <a:t>personne</a:t>
            </a:r>
            <a:r>
              <a:rPr lang="en-GB" sz="2800" kern="0" dirty="0"/>
              <a:t> </a:t>
            </a:r>
            <a:r>
              <a:rPr lang="en-GB" sz="2800" kern="0" dirty="0" err="1"/>
              <a:t>superviseure</a:t>
            </a:r>
            <a:endParaRPr lang="en-GB" sz="2800" kern="0" dirty="0"/>
          </a:p>
        </p:txBody>
      </p:sp>
    </p:spTree>
  </p:cSld>
  <p:clrMapOvr>
    <a:masterClrMapping/>
  </p:clrMapOvr>
</p:sld>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1868</TotalTime>
  <Words>1599</Words>
  <Application>Microsoft Macintosh PowerPoint</Application>
  <PresentationFormat>Affichage à l'écran (4:3)</PresentationFormat>
  <Paragraphs>84</Paragraphs>
  <Slides>10</Slides>
  <Notes>10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Arial</vt:lpstr>
      <vt:lpstr>Arial</vt:lpstr>
      <vt:lpstr>Calibri</vt:lpstr>
      <vt:lpstr>Roboto</vt:lpstr>
      <vt:lpstr>Times New Roman</vt:lpstr>
      <vt:lpstr>Nouvelle présentation</vt:lpstr>
      <vt:lpstr>Télésupervision de stagiaires en éducation physique: étude exploratoire</vt:lpstr>
      <vt:lpstr>Au delà du COVID-19, pourquoi superviser les stages à distance à l’aide du numérique? (Dionne et Petit, 2020)</vt:lpstr>
      <vt:lpstr>Cadre conceptuel multi-référencé</vt:lpstr>
      <vt:lpstr>Objectifs dans le cadre de la télésupervision</vt:lpstr>
      <vt:lpstr>Questions de recherche</vt:lpstr>
      <vt:lpstr>Méthode</vt:lpstr>
      <vt:lpstr>Résultats</vt:lpstr>
      <vt:lpstr>Résultats – entretiens ACS</vt:lpstr>
      <vt:lpstr>Présentation PowerPoint</vt:lpstr>
      <vt:lpstr>Conclusion</vt:lpstr>
    </vt:vector>
  </TitlesOfParts>
  <Company>Haute Ecole Pédagogique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Haute Ecole Pédagogique</dc:creator>
  <cp:lastModifiedBy>Magali Descoeudres</cp:lastModifiedBy>
  <cp:revision>39</cp:revision>
  <cp:lastPrinted>2022-09-12T11:47:36Z</cp:lastPrinted>
  <dcterms:created xsi:type="dcterms:W3CDTF">2006-08-29T10:05:48Z</dcterms:created>
  <dcterms:modified xsi:type="dcterms:W3CDTF">2022-09-13T05:00:48Z</dcterms:modified>
</cp:coreProperties>
</file>